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3" r:id="rId3"/>
    <p:sldId id="272" r:id="rId4"/>
    <p:sldId id="274" r:id="rId5"/>
    <p:sldId id="301" r:id="rId6"/>
    <p:sldId id="302" r:id="rId7"/>
    <p:sldId id="275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9EA2D9B-FEF5-40F2-BFDB-E4E0B625EE0D}" type="datetimeFigureOut">
              <a:rPr lang="id-ID" smtClean="0"/>
              <a:t>23/09/2016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16" y="188640"/>
            <a:ext cx="3313355" cy="1702160"/>
          </a:xfrm>
        </p:spPr>
        <p:txBody>
          <a:bodyPr/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Perpindahan Kalor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 ke-3</a:t>
            </a:r>
            <a:b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September 2016</a:t>
            </a:r>
          </a:p>
          <a:p>
            <a:endParaRPr lang="id-ID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d-ID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Retno Ringgani, S.T., M.Eng</a:t>
            </a: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800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906530"/>
              </p:ext>
            </p:extLst>
          </p:nvPr>
        </p:nvGraphicFramePr>
        <p:xfrm>
          <a:off x="561606" y="682071"/>
          <a:ext cx="8532448" cy="6031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" name="Document" r:id="rId3" imgW="8631089" imgH="6102607" progId="Word.Document.12">
                  <p:embed/>
                </p:oleObj>
              </mc:Choice>
              <mc:Fallback>
                <p:oleObj name="Document" r:id="rId3" imgW="8631089" imgH="6102607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606" y="682071"/>
                        <a:ext cx="8532448" cy="60317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btitle 2"/>
          <p:cNvSpPr txBox="1">
            <a:spLocks/>
          </p:cNvSpPr>
          <p:nvPr/>
        </p:nvSpPr>
        <p:spPr>
          <a:xfrm>
            <a:off x="899592" y="5157576"/>
            <a:ext cx="4536504" cy="47742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Pers. 1 = Pers. 2, sehingga diperoleh :</a:t>
            </a:r>
            <a:endParaRPr lang="id-ID" sz="1400" dirty="0"/>
          </a:p>
        </p:txBody>
      </p:sp>
      <p:sp>
        <p:nvSpPr>
          <p:cNvPr id="2" name="Rectangle 1"/>
          <p:cNvSpPr/>
          <p:nvPr/>
        </p:nvSpPr>
        <p:spPr>
          <a:xfrm>
            <a:off x="755576" y="5634996"/>
            <a:ext cx="1872208" cy="89034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6" name="Straight Connector 5"/>
          <p:cNvCxnSpPr/>
          <p:nvPr/>
        </p:nvCxnSpPr>
        <p:spPr>
          <a:xfrm>
            <a:off x="960478" y="1351890"/>
            <a:ext cx="1800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6422" y="296557"/>
            <a:ext cx="7452887" cy="613872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d-ID" sz="2800" b="1" dirty="0" smtClean="0">
                <a:solidFill>
                  <a:schemeClr val="tx1"/>
                </a:solidFill>
              </a:rPr>
              <a:t>2.3 Koefisien </a:t>
            </a:r>
            <a:r>
              <a:rPr lang="id-ID" sz="2800" b="1" dirty="0" smtClean="0">
                <a:solidFill>
                  <a:schemeClr val="tx1"/>
                </a:solidFill>
              </a:rPr>
              <a:t>Perpindahan Panas Menyeluruh </a:t>
            </a:r>
            <a:endParaRPr lang="id-ID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82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669315"/>
              </p:ext>
            </p:extLst>
          </p:nvPr>
        </p:nvGraphicFramePr>
        <p:xfrm>
          <a:off x="179512" y="332656"/>
          <a:ext cx="9067800" cy="577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2" name="Document" r:id="rId3" imgW="8631089" imgH="5501175" progId="Word.Document.12">
                  <p:embed/>
                </p:oleObj>
              </mc:Choice>
              <mc:Fallback>
                <p:oleObj name="Document" r:id="rId3" imgW="8631089" imgH="5501175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32656"/>
                        <a:ext cx="9067800" cy="577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83568" y="620688"/>
            <a:ext cx="1800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9552" y="4797152"/>
            <a:ext cx="2448272" cy="151216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3275856" y="4797152"/>
            <a:ext cx="2952328" cy="151216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485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676064"/>
              </p:ext>
            </p:extLst>
          </p:nvPr>
        </p:nvGraphicFramePr>
        <p:xfrm>
          <a:off x="457200" y="609600"/>
          <a:ext cx="9067800" cy="538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4" name="Document" r:id="rId3" imgW="8631089" imgH="5131090" progId="Word.Document.12">
                  <p:embed/>
                </p:oleObj>
              </mc:Choice>
              <mc:Fallback>
                <p:oleObj name="Document" r:id="rId3" imgW="8631089" imgH="5131090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609600"/>
                        <a:ext cx="9067800" cy="538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6423" y="296557"/>
            <a:ext cx="4115578" cy="613872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d-ID" sz="2800" b="1" dirty="0" smtClean="0">
                <a:solidFill>
                  <a:schemeClr val="tx1"/>
                </a:solidFill>
              </a:rPr>
              <a:t>2.4 Tebal </a:t>
            </a:r>
            <a:r>
              <a:rPr lang="id-ID" sz="2800" b="1" dirty="0" smtClean="0">
                <a:solidFill>
                  <a:schemeClr val="tx1"/>
                </a:solidFill>
              </a:rPr>
              <a:t>Kritis Isolasi</a:t>
            </a:r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90475" y="1340768"/>
            <a:ext cx="1008112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Rectangle 1"/>
          <p:cNvSpPr/>
          <p:nvPr/>
        </p:nvSpPr>
        <p:spPr>
          <a:xfrm>
            <a:off x="827584" y="5517232"/>
            <a:ext cx="381642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179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2211178"/>
              </p:ext>
            </p:extLst>
          </p:nvPr>
        </p:nvGraphicFramePr>
        <p:xfrm>
          <a:off x="615950" y="587375"/>
          <a:ext cx="8521700" cy="610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5" name="Document" r:id="rId3" imgW="8631089" imgH="6183326" progId="Word.Document.12">
                  <p:embed/>
                </p:oleObj>
              </mc:Choice>
              <mc:Fallback>
                <p:oleObj name="Document" r:id="rId3" imgW="8631089" imgH="6183326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587375"/>
                        <a:ext cx="8521700" cy="610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8634" y="620688"/>
            <a:ext cx="7697782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561727" y="221203"/>
                <a:ext cx="7452887" cy="1910016"/>
              </a:xfrm>
            </p:spPr>
            <p:txBody>
              <a:bodyPr>
                <a:normAutofit fontScale="90000"/>
              </a:bodyPr>
              <a:lstStyle/>
              <a:p>
                <a:r>
                  <a:rPr lang="id-ID" sz="2800" b="1" u="sng" dirty="0" smtClean="0">
                    <a:solidFill>
                      <a:schemeClr val="tx1"/>
                    </a:solidFill>
                  </a:rPr>
                  <a:t>2. BIDANG SILINDER</a:t>
                </a:r>
                <a:br>
                  <a:rPr lang="id-ID" sz="2800" b="1" u="sng" dirty="0" smtClean="0">
                    <a:solidFill>
                      <a:schemeClr val="tx1"/>
                    </a:solidFill>
                  </a:rPr>
                </a:br>
                <a:r>
                  <a:rPr lang="id-ID" sz="2800" b="1" dirty="0" smtClean="0">
                    <a:solidFill>
                      <a:schemeClr val="tx1"/>
                    </a:solidFill>
                  </a:rPr>
                  <a:t>Suatu silinder/tabung panjang dengan jari-jari dalam </a:t>
                </a:r>
                <a:r>
                  <a:rPr lang="id-ID" sz="2800" b="1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id-ID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𝒓</m:t>
                        </m:r>
                      </m:e>
                      <m:sub>
                        <m:r>
                          <a:rPr lang="id-ID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id-ID" sz="2800" b="1" dirty="0">
                    <a:solidFill>
                      <a:schemeClr val="tx1"/>
                    </a:solidFill>
                  </a:rPr>
                  <a:t>)</a:t>
                </a:r>
                <a:r>
                  <a:rPr lang="id-ID" sz="2800" b="1" dirty="0" smtClean="0">
                    <a:solidFill>
                      <a:schemeClr val="tx1"/>
                    </a:solidFill>
                  </a:rPr>
                  <a:t>, jari-jari luar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id-ID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𝒓</m:t>
                        </m:r>
                      </m:e>
                      <m:sub>
                        <m:r>
                          <a:rPr lang="id-ID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𝒐</m:t>
                        </m:r>
                      </m:sub>
                    </m:sSub>
                  </m:oMath>
                </a14:m>
                <a:r>
                  <a:rPr lang="id-ID" sz="2800" b="1" dirty="0" smtClean="0">
                    <a:solidFill>
                      <a:schemeClr val="tx1"/>
                    </a:solidFill>
                  </a:rPr>
                  <a:t>) dan panjang (L) terlihat pada gambar dibawah :</a:t>
                </a:r>
                <a:endParaRPr lang="id-ID" sz="2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61727" y="221203"/>
                <a:ext cx="7452887" cy="1910016"/>
              </a:xfrm>
              <a:blipFill rotWithShape="1">
                <a:blip r:embed="rId5"/>
                <a:stretch>
                  <a:fillRect l="-1308" r="-491" b="-764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/>
          <p:cNvSpPr/>
          <p:nvPr/>
        </p:nvSpPr>
        <p:spPr>
          <a:xfrm>
            <a:off x="1763688" y="2708920"/>
            <a:ext cx="216024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856687" y="2746160"/>
            <a:ext cx="115113" cy="30956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836766" y="3055727"/>
            <a:ext cx="373714" cy="35650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456423" y="296557"/>
            <a:ext cx="4115578" cy="613872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sz="2800" b="1" dirty="0" smtClean="0">
                <a:solidFill>
                  <a:schemeClr val="tx1"/>
                </a:solidFill>
              </a:rPr>
              <a:t>2.2 Silinder</a:t>
            </a:r>
            <a:endParaRPr lang="id-ID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7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438605"/>
              </p:ext>
            </p:extLst>
          </p:nvPr>
        </p:nvGraphicFramePr>
        <p:xfrm>
          <a:off x="847475" y="390267"/>
          <a:ext cx="9579407" cy="6171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6" name="Document" r:id="rId3" imgW="8631089" imgH="5560273" progId="Word.Document.12">
                  <p:embed/>
                </p:oleObj>
              </mc:Choice>
              <mc:Fallback>
                <p:oleObj name="Document" r:id="rId3" imgW="8631089" imgH="5560273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475" y="390267"/>
                        <a:ext cx="9579407" cy="61719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/>
          <p:cNvCxnSpPr/>
          <p:nvPr/>
        </p:nvCxnSpPr>
        <p:spPr>
          <a:xfrm flipH="1">
            <a:off x="611560" y="1268760"/>
            <a:ext cx="216024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11560" y="1268760"/>
            <a:ext cx="0" cy="1944216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11560" y="3212976"/>
            <a:ext cx="216024" cy="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447946" y="908720"/>
            <a:ext cx="864096" cy="648072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Oval 9"/>
          <p:cNvSpPr/>
          <p:nvPr/>
        </p:nvSpPr>
        <p:spPr>
          <a:xfrm>
            <a:off x="1783009" y="363099"/>
            <a:ext cx="432048" cy="360040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2" name="Straight Connector 11"/>
          <p:cNvCxnSpPr/>
          <p:nvPr/>
        </p:nvCxnSpPr>
        <p:spPr>
          <a:xfrm>
            <a:off x="827584" y="1988840"/>
            <a:ext cx="62036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137765" y="5805264"/>
            <a:ext cx="1418011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3203848" y="5589240"/>
            <a:ext cx="1440160" cy="10801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1691680" y="1628800"/>
            <a:ext cx="3309803" cy="95484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Pada r = ri                  T = Ti</a:t>
            </a:r>
          </a:p>
          <a:p>
            <a:pPr marL="68580" indent="0">
              <a:buNone/>
            </a:pP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Pada r =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ro                  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T =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To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id-ID" sz="1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203848" y="1844824"/>
            <a:ext cx="57606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203848" y="2243037"/>
            <a:ext cx="57606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H="1">
            <a:off x="2312042" y="723139"/>
            <a:ext cx="1034540" cy="32959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n 16"/>
          <p:cNvSpPr/>
          <p:nvPr/>
        </p:nvSpPr>
        <p:spPr>
          <a:xfrm rot="16200000">
            <a:off x="5982682" y="629383"/>
            <a:ext cx="1355100" cy="1872208"/>
          </a:xfrm>
          <a:prstGeom prst="can">
            <a:avLst>
              <a:gd name="adj" fmla="val 487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8" name="Oval 17"/>
          <p:cNvSpPr/>
          <p:nvPr/>
        </p:nvSpPr>
        <p:spPr>
          <a:xfrm>
            <a:off x="5854288" y="1177336"/>
            <a:ext cx="301887" cy="7560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3" name="Straight Arrow Connector 22"/>
          <p:cNvCxnSpPr>
            <a:endCxn id="18" idx="6"/>
          </p:cNvCxnSpPr>
          <p:nvPr/>
        </p:nvCxnSpPr>
        <p:spPr>
          <a:xfrm flipV="1">
            <a:off x="6005231" y="1555378"/>
            <a:ext cx="150944" cy="1010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312042" y="1587235"/>
            <a:ext cx="747790" cy="4774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5" name="Oval 24"/>
          <p:cNvSpPr/>
          <p:nvPr/>
        </p:nvSpPr>
        <p:spPr>
          <a:xfrm>
            <a:off x="4005033" y="1606114"/>
            <a:ext cx="747790" cy="4774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Oval 25"/>
          <p:cNvSpPr/>
          <p:nvPr/>
        </p:nvSpPr>
        <p:spPr>
          <a:xfrm>
            <a:off x="2312042" y="2023920"/>
            <a:ext cx="747790" cy="4774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005231" y="1587235"/>
            <a:ext cx="222953" cy="43668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4005033" y="2004327"/>
            <a:ext cx="747790" cy="4774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169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  <p:bldP spid="14" grpId="0" animBg="1"/>
      <p:bldP spid="24" grpId="0" animBg="1"/>
      <p:bldP spid="25" grpId="0" animBg="1"/>
      <p:bldP spid="26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304909"/>
              </p:ext>
            </p:extLst>
          </p:nvPr>
        </p:nvGraphicFramePr>
        <p:xfrm>
          <a:off x="467544" y="310412"/>
          <a:ext cx="8961754" cy="623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" name="Document" r:id="rId3" imgW="8631089" imgH="6001347" progId="Word.Document.12">
                  <p:embed/>
                </p:oleObj>
              </mc:Choice>
              <mc:Fallback>
                <p:oleObj name="Document" r:id="rId3" imgW="8631089" imgH="6001347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10412"/>
                        <a:ext cx="8961754" cy="623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139952" y="2636912"/>
            <a:ext cx="3024336" cy="7200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Rectangle 1"/>
          <p:cNvSpPr/>
          <p:nvPr/>
        </p:nvSpPr>
        <p:spPr>
          <a:xfrm>
            <a:off x="611560" y="4293096"/>
            <a:ext cx="1512168" cy="9361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2699792" y="4293096"/>
            <a:ext cx="1584176" cy="9361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5076056" y="4293096"/>
            <a:ext cx="1512168" cy="9361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11560" y="5301208"/>
            <a:ext cx="2736304" cy="12961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2923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3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27" y="404664"/>
            <a:ext cx="8231913" cy="6180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9552" y="620688"/>
            <a:ext cx="7704856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417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76" y="476672"/>
            <a:ext cx="8152386" cy="6120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55776" y="1340768"/>
            <a:ext cx="2592288" cy="10801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2267744" y="3356992"/>
            <a:ext cx="4320480" cy="25922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365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89437" y="277748"/>
            <a:ext cx="7452887" cy="1910016"/>
          </a:xfrm>
        </p:spPr>
        <p:txBody>
          <a:bodyPr>
            <a:normAutofit/>
          </a:bodyPr>
          <a:lstStyle/>
          <a:p>
            <a:r>
              <a:rPr lang="id-ID" sz="2800" b="1" u="sng" dirty="0">
                <a:solidFill>
                  <a:schemeClr val="tx1"/>
                </a:solidFill>
              </a:rPr>
              <a:t>3</a:t>
            </a:r>
            <a:r>
              <a:rPr lang="id-ID" sz="2800" b="1" u="sng" dirty="0" smtClean="0">
                <a:solidFill>
                  <a:schemeClr val="tx1"/>
                </a:solidFill>
              </a:rPr>
              <a:t>. BOLA</a:t>
            </a:r>
            <a:br>
              <a:rPr lang="id-ID" sz="2800" b="1" u="sng" dirty="0" smtClean="0">
                <a:solidFill>
                  <a:schemeClr val="tx1"/>
                </a:solidFill>
              </a:rPr>
            </a:br>
            <a:endParaRPr lang="id-ID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103389"/>
              </p:ext>
            </p:extLst>
          </p:nvPr>
        </p:nvGraphicFramePr>
        <p:xfrm>
          <a:off x="899592" y="1844824"/>
          <a:ext cx="10192780" cy="4100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3" name="Document" r:id="rId3" imgW="8605843" imgH="3461837" progId="Word.Document.12">
                  <p:embed/>
                </p:oleObj>
              </mc:Choice>
              <mc:Fallback>
                <p:oleObj name="Document" r:id="rId3" imgW="8605843" imgH="3461837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844824"/>
                        <a:ext cx="10192780" cy="41008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115616" y="3429000"/>
            <a:ext cx="9217024" cy="2520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Rectangle 1"/>
          <p:cNvSpPr/>
          <p:nvPr/>
        </p:nvSpPr>
        <p:spPr>
          <a:xfrm>
            <a:off x="1115616" y="2204864"/>
            <a:ext cx="2664296" cy="12241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90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72202032"/>
              </p:ext>
            </p:extLst>
          </p:nvPr>
        </p:nvGraphicFramePr>
        <p:xfrm>
          <a:off x="251521" y="2"/>
          <a:ext cx="9073008" cy="3650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5" name="Document" r:id="rId3" imgW="8605843" imgH="3461837" progId="Word.Document.12">
                  <p:embed/>
                </p:oleObj>
              </mc:Choice>
              <mc:Fallback>
                <p:oleObj name="Document" r:id="rId3" imgW="8605843" imgH="3461837" progId="Word.Document.12">
                  <p:embed/>
                  <p:pic>
                    <p:nvPicPr>
                      <p:cNvPr id="0" name="Content Placeholder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1" y="2"/>
                        <a:ext cx="9073008" cy="36504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79512" y="0"/>
            <a:ext cx="4104456" cy="1700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076056" y="0"/>
            <a:ext cx="2999895" cy="5229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sz="2400" b="1" dirty="0" smtClean="0">
                <a:solidFill>
                  <a:schemeClr val="bg1"/>
                </a:solidFill>
              </a:rPr>
              <a:t>CONTOH SOAL</a:t>
            </a:r>
            <a:endParaRPr lang="id-ID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72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6029702"/>
              </p:ext>
            </p:extLst>
          </p:nvPr>
        </p:nvGraphicFramePr>
        <p:xfrm>
          <a:off x="539552" y="376954"/>
          <a:ext cx="8553750" cy="5328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7" name="Document" r:id="rId3" imgW="8631089" imgH="5377213" progId="Word.Document.12">
                  <p:embed/>
                </p:oleObj>
              </mc:Choice>
              <mc:Fallback>
                <p:oleObj name="Document" r:id="rId3" imgW="8631089" imgH="5377213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76954"/>
                        <a:ext cx="8553750" cy="53285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292080" y="0"/>
            <a:ext cx="2999895" cy="5229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sz="2400" b="1" dirty="0" smtClean="0">
                <a:solidFill>
                  <a:schemeClr val="bg1"/>
                </a:solidFill>
              </a:rPr>
              <a:t>JAWABAN</a:t>
            </a:r>
            <a:endParaRPr lang="id-ID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7584" y="398265"/>
            <a:ext cx="936104" cy="313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Rectangle 1"/>
          <p:cNvSpPr/>
          <p:nvPr/>
        </p:nvSpPr>
        <p:spPr>
          <a:xfrm>
            <a:off x="5076056" y="2276872"/>
            <a:ext cx="36004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859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497</TotalTime>
  <Words>50</Words>
  <Application>Microsoft Office PowerPoint</Application>
  <PresentationFormat>On-screen Show (4:3)</PresentationFormat>
  <Paragraphs>14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Austin</vt:lpstr>
      <vt:lpstr>Document</vt:lpstr>
      <vt:lpstr>Perpindahan Kalor</vt:lpstr>
      <vt:lpstr>2. BIDANG SILINDER Suatu silinder/tabung panjang dengan jari-jari dalam (r_i), jari-jari luar (r_o) dan panjang (L) terlihat pada gambar dibawah :</vt:lpstr>
      <vt:lpstr>PowerPoint Presentation</vt:lpstr>
      <vt:lpstr>PowerPoint Presentation</vt:lpstr>
      <vt:lpstr>PowerPoint Presentation</vt:lpstr>
      <vt:lpstr>PowerPoint Presentation</vt:lpstr>
      <vt:lpstr>3. BOLA </vt:lpstr>
      <vt:lpstr>PowerPoint Presentation</vt:lpstr>
      <vt:lpstr>PowerPoint Presentation</vt:lpstr>
      <vt:lpstr>2.3 Koefisien Perpindahan Panas Menyeluruh </vt:lpstr>
      <vt:lpstr>PowerPoint Presentation</vt:lpstr>
      <vt:lpstr>2.4 Tebal Kritis Isolasi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Perpindahan Kalor</dc:title>
  <dc:creator>Dell</dc:creator>
  <cp:lastModifiedBy>Dell</cp:lastModifiedBy>
  <cp:revision>187</cp:revision>
  <dcterms:created xsi:type="dcterms:W3CDTF">2016-09-02T14:33:44Z</dcterms:created>
  <dcterms:modified xsi:type="dcterms:W3CDTF">2016-09-22T18:18:38Z</dcterms:modified>
</cp:coreProperties>
</file>