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8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27533" y="2602498"/>
            <a:ext cx="5603333" cy="1367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53439" y="1438656"/>
            <a:ext cx="8215883" cy="55961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6141" y="627365"/>
            <a:ext cx="304292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045" y="1967716"/>
            <a:ext cx="8072309" cy="3342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04-Sep-19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rungstmj.com/sepuluh-tantangan-" TargetMode="External"/><Relationship Id="rId2" Type="http://schemas.openxmlformats.org/officeDocument/2006/relationships/hyperlink" Target="http://www.mobnasesemka.com/internet-of-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762000" y="2641580"/>
            <a:ext cx="8229599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0915" marR="5080" indent="-958850" algn="ctr">
              <a:lnSpc>
                <a:spcPct val="100000"/>
              </a:lnSpc>
              <a:spcBef>
                <a:spcPts val="100"/>
              </a:spcBef>
            </a:pPr>
            <a:r>
              <a:rPr lang="en-US" spc="-35" dirty="0" err="1" smtClean="0"/>
              <a:t>Tantangan</a:t>
            </a:r>
            <a:r>
              <a:rPr lang="en-US" spc="-35" dirty="0" smtClean="0"/>
              <a:t> </a:t>
            </a:r>
            <a:r>
              <a:rPr spc="-35" dirty="0" smtClean="0"/>
              <a:t>IOT  </a:t>
            </a:r>
            <a:r>
              <a:rPr lang="en-US" spc="-35" dirty="0" smtClean="0"/>
              <a:t/>
            </a:r>
            <a:br>
              <a:rPr lang="en-US" spc="-35" dirty="0" smtClean="0"/>
            </a:br>
            <a:r>
              <a:rPr spc="-10" dirty="0" smtClean="0"/>
              <a:t>Networking</a:t>
            </a:r>
            <a:r>
              <a:rPr lang="en-US" spc="-10" dirty="0" smtClean="0"/>
              <a:t> </a:t>
            </a:r>
            <a:r>
              <a:rPr lang="en-US" spc="-10" dirty="0" err="1" smtClean="0"/>
              <a:t>Bagian</a:t>
            </a:r>
            <a:r>
              <a:rPr lang="en-US" spc="-10" dirty="0" smtClean="0"/>
              <a:t> 1 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457200" y="388620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0" y="0"/>
                </a:moveTo>
                <a:lnTo>
                  <a:pt x="9144000" y="0"/>
                </a:lnTo>
                <a:lnTo>
                  <a:pt x="9144000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87617" y="5405053"/>
            <a:ext cx="26816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5" dirty="0" err="1">
                <a:solidFill>
                  <a:srgbClr val="898989"/>
                </a:solidFill>
                <a:latin typeface="Calibri"/>
                <a:cs typeface="Calibri"/>
              </a:rPr>
              <a:t>Pertemuan</a:t>
            </a:r>
            <a:r>
              <a:rPr sz="3200" spc="-55" dirty="0">
                <a:solidFill>
                  <a:srgbClr val="898989"/>
                </a:solidFill>
                <a:latin typeface="Calibri"/>
                <a:cs typeface="Calibri"/>
              </a:rPr>
              <a:t> </a:t>
            </a:r>
            <a:r>
              <a:rPr sz="3200" spc="-20" dirty="0" smtClean="0">
                <a:solidFill>
                  <a:srgbClr val="898989"/>
                </a:solidFill>
                <a:latin typeface="Calibri"/>
                <a:cs typeface="Calibri"/>
              </a:rPr>
              <a:t>Ke-</a:t>
            </a:r>
            <a:r>
              <a:rPr lang="en-US" sz="3200" spc="-20" dirty="0" smtClean="0">
                <a:solidFill>
                  <a:srgbClr val="898989"/>
                </a:solidFill>
                <a:latin typeface="Calibri"/>
                <a:cs typeface="Calibri"/>
              </a:rPr>
              <a:t>3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6141" y="468774"/>
            <a:ext cx="3042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Tantangan</a:t>
            </a:r>
            <a:r>
              <a:rPr spc="-4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388620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0" y="0"/>
                </a:moveTo>
                <a:lnTo>
                  <a:pt x="9144000" y="0"/>
                </a:lnTo>
                <a:lnTo>
                  <a:pt x="9144000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059" y="1159318"/>
            <a:ext cx="803783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55600" algn="l"/>
              </a:tabLst>
            </a:pPr>
            <a:r>
              <a:rPr sz="2700" b="1" spc="-15" dirty="0">
                <a:latin typeface="Calibri"/>
                <a:cs typeface="Calibri"/>
              </a:rPr>
              <a:t>Pengembangan</a:t>
            </a:r>
            <a:r>
              <a:rPr sz="2700" b="1" spc="10" dirty="0">
                <a:latin typeface="Calibri"/>
                <a:cs typeface="Calibri"/>
              </a:rPr>
              <a:t> </a:t>
            </a:r>
            <a:r>
              <a:rPr sz="2700" b="1" spc="-25" dirty="0">
                <a:latin typeface="Calibri"/>
                <a:cs typeface="Calibri"/>
              </a:rPr>
              <a:t>IOT</a:t>
            </a:r>
            <a:endParaRPr sz="2700">
              <a:latin typeface="Calibri"/>
              <a:cs typeface="Calibri"/>
            </a:endParaRPr>
          </a:p>
          <a:p>
            <a:pPr marL="354965" marR="5080">
              <a:lnSpc>
                <a:spcPct val="80000"/>
              </a:lnSpc>
              <a:spcBef>
                <a:spcPts val="645"/>
              </a:spcBef>
            </a:pPr>
            <a:r>
              <a:rPr sz="2700" dirty="0">
                <a:latin typeface="Calibri"/>
                <a:cs typeface="Calibri"/>
              </a:rPr>
              <a:t>Salah </a:t>
            </a:r>
            <a:r>
              <a:rPr sz="2700" spc="-5" dirty="0">
                <a:latin typeface="Calibri"/>
                <a:cs typeface="Calibri"/>
              </a:rPr>
              <a:t>satu masalah adalah </a:t>
            </a:r>
            <a:r>
              <a:rPr sz="2700" spc="-15" dirty="0">
                <a:latin typeface="Calibri"/>
                <a:cs typeface="Calibri"/>
              </a:rPr>
              <a:t>bahwa </a:t>
            </a:r>
            <a:r>
              <a:rPr sz="2700" spc="-5" dirty="0">
                <a:latin typeface="Calibri"/>
                <a:cs typeface="Calibri"/>
              </a:rPr>
              <a:t>sebagian </a:t>
            </a:r>
            <a:r>
              <a:rPr sz="2700" dirty="0">
                <a:latin typeface="Calibri"/>
                <a:cs typeface="Calibri"/>
              </a:rPr>
              <a:t>besar  </a:t>
            </a:r>
            <a:r>
              <a:rPr sz="2700" spc="-15" dirty="0">
                <a:latin typeface="Calibri"/>
                <a:cs typeface="Calibri"/>
              </a:rPr>
              <a:t>orang-orang </a:t>
            </a:r>
            <a:r>
              <a:rPr sz="2700" spc="-10" dirty="0">
                <a:latin typeface="Calibri"/>
                <a:cs typeface="Calibri"/>
              </a:rPr>
              <a:t>yang terlibat </a:t>
            </a:r>
            <a:r>
              <a:rPr sz="2700" spc="-5" dirty="0">
                <a:latin typeface="Calibri"/>
                <a:cs typeface="Calibri"/>
              </a:rPr>
              <a:t>dalam </a:t>
            </a:r>
            <a:r>
              <a:rPr sz="2700" spc="-10" dirty="0">
                <a:latin typeface="Calibri"/>
                <a:cs typeface="Calibri"/>
              </a:rPr>
              <a:t>pengembangan </a:t>
            </a:r>
            <a:r>
              <a:rPr sz="2700" spc="-25" dirty="0">
                <a:latin typeface="Calibri"/>
                <a:cs typeface="Calibri"/>
              </a:rPr>
              <a:t>IOT  </a:t>
            </a:r>
            <a:r>
              <a:rPr sz="2700" spc="-20" dirty="0">
                <a:latin typeface="Calibri"/>
                <a:cs typeface="Calibri"/>
              </a:rPr>
              <a:t>hanya </a:t>
            </a:r>
            <a:r>
              <a:rPr sz="2700" dirty="0">
                <a:latin typeface="Calibri"/>
                <a:cs typeface="Calibri"/>
              </a:rPr>
              <a:t>memiliki </a:t>
            </a:r>
            <a:r>
              <a:rPr sz="2700" spc="-15" dirty="0">
                <a:latin typeface="Calibri"/>
                <a:cs typeface="Calibri"/>
              </a:rPr>
              <a:t>keahlian </a:t>
            </a:r>
            <a:r>
              <a:rPr sz="2700" dirty="0">
                <a:latin typeface="Calibri"/>
                <a:cs typeface="Calibri"/>
              </a:rPr>
              <a:t>dalam </a:t>
            </a:r>
            <a:r>
              <a:rPr sz="2700" spc="-20" dirty="0">
                <a:latin typeface="Calibri"/>
                <a:cs typeface="Calibri"/>
              </a:rPr>
              <a:t>perangkat </a:t>
            </a:r>
            <a:r>
              <a:rPr sz="2700" spc="-5" dirty="0">
                <a:latin typeface="Calibri"/>
                <a:cs typeface="Calibri"/>
              </a:rPr>
              <a:t>lunak </a:t>
            </a:r>
            <a:r>
              <a:rPr sz="2700" dirty="0">
                <a:latin typeface="Calibri"/>
                <a:cs typeface="Calibri"/>
              </a:rPr>
              <a:t>saja.  </a:t>
            </a:r>
            <a:r>
              <a:rPr sz="2700" spc="-20" dirty="0">
                <a:latin typeface="Calibri"/>
                <a:cs typeface="Calibri"/>
              </a:rPr>
              <a:t>Sekarang </a:t>
            </a:r>
            <a:r>
              <a:rPr sz="2700" spc="-10" dirty="0">
                <a:latin typeface="Calibri"/>
                <a:cs typeface="Calibri"/>
              </a:rPr>
              <a:t>dengan </a:t>
            </a:r>
            <a:r>
              <a:rPr sz="2700" i="1" dirty="0">
                <a:latin typeface="Calibri"/>
                <a:cs typeface="Calibri"/>
              </a:rPr>
              <a:t>mindset </a:t>
            </a:r>
            <a:r>
              <a:rPr sz="2700" spc="-5" dirty="0">
                <a:latin typeface="Calibri"/>
                <a:cs typeface="Calibri"/>
              </a:rPr>
              <a:t>pada </a:t>
            </a:r>
            <a:r>
              <a:rPr sz="2700" spc="-15" dirty="0">
                <a:latin typeface="Calibri"/>
                <a:cs typeface="Calibri"/>
              </a:rPr>
              <a:t>Revolusi </a:t>
            </a:r>
            <a:r>
              <a:rPr sz="2700" spc="-90" dirty="0">
                <a:latin typeface="Calibri"/>
                <a:cs typeface="Calibri"/>
              </a:rPr>
              <a:t>IOT, </a:t>
            </a:r>
            <a:r>
              <a:rPr sz="2700" dirty="0">
                <a:latin typeface="Calibri"/>
                <a:cs typeface="Calibri"/>
              </a:rPr>
              <a:t>selain  </a:t>
            </a:r>
            <a:r>
              <a:rPr sz="2700" spc="-10" dirty="0">
                <a:latin typeface="Calibri"/>
                <a:cs typeface="Calibri"/>
              </a:rPr>
              <a:t>keahlian </a:t>
            </a:r>
            <a:r>
              <a:rPr sz="2700" dirty="0">
                <a:latin typeface="Calibri"/>
                <a:cs typeface="Calibri"/>
              </a:rPr>
              <a:t>dalam </a:t>
            </a:r>
            <a:r>
              <a:rPr sz="2700" spc="-10" dirty="0">
                <a:latin typeface="Calibri"/>
                <a:cs typeface="Calibri"/>
              </a:rPr>
              <a:t>mengembangkan </a:t>
            </a:r>
            <a:r>
              <a:rPr sz="2700" spc="-5" dirty="0">
                <a:latin typeface="Calibri"/>
                <a:cs typeface="Calibri"/>
              </a:rPr>
              <a:t>sebuah </a:t>
            </a:r>
            <a:r>
              <a:rPr sz="2700" spc="-10" dirty="0">
                <a:latin typeface="Calibri"/>
                <a:cs typeface="Calibri"/>
              </a:rPr>
              <a:t>software, </a:t>
            </a:r>
            <a:r>
              <a:rPr sz="2700" dirty="0">
                <a:latin typeface="Calibri"/>
                <a:cs typeface="Calibri"/>
              </a:rPr>
              <a:t>ada  </a:t>
            </a:r>
            <a:r>
              <a:rPr sz="2700" spc="-15" dirty="0">
                <a:latin typeface="Calibri"/>
                <a:cs typeface="Calibri"/>
              </a:rPr>
              <a:t>baiknya </a:t>
            </a:r>
            <a:r>
              <a:rPr sz="2700" spc="-5" dirty="0">
                <a:latin typeface="Calibri"/>
                <a:cs typeface="Calibri"/>
              </a:rPr>
              <a:t>perlu memiliki </a:t>
            </a:r>
            <a:r>
              <a:rPr sz="2700" spc="-10" dirty="0">
                <a:latin typeface="Calibri"/>
                <a:cs typeface="Calibri"/>
              </a:rPr>
              <a:t>pengetahuan </a:t>
            </a:r>
            <a:r>
              <a:rPr sz="2700" spc="-20" dirty="0">
                <a:latin typeface="Calibri"/>
                <a:cs typeface="Calibri"/>
              </a:rPr>
              <a:t>tentang perangkat  </a:t>
            </a:r>
            <a:r>
              <a:rPr sz="2700" spc="-30" dirty="0">
                <a:latin typeface="Calibri"/>
                <a:cs typeface="Calibri"/>
              </a:rPr>
              <a:t>keras.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320"/>
              </a:spcBef>
              <a:buAutoNum type="arabicPeriod" startAt="6"/>
              <a:tabLst>
                <a:tab pos="355600" algn="l"/>
              </a:tabLst>
            </a:pPr>
            <a:r>
              <a:rPr sz="2700" b="1" spc="-10" dirty="0">
                <a:latin typeface="Calibri"/>
                <a:cs typeface="Calibri"/>
              </a:rPr>
              <a:t>Standardisasi</a:t>
            </a:r>
            <a:r>
              <a:rPr sz="2700" b="1" spc="15" dirty="0">
                <a:latin typeface="Calibri"/>
                <a:cs typeface="Calibri"/>
              </a:rPr>
              <a:t> </a:t>
            </a:r>
            <a:r>
              <a:rPr sz="2700" b="1" spc="-30" dirty="0">
                <a:latin typeface="Calibri"/>
                <a:cs typeface="Calibri"/>
              </a:rPr>
              <a:t>Teknologi</a:t>
            </a:r>
            <a:endParaRPr sz="2700">
              <a:latin typeface="Calibri"/>
              <a:cs typeface="Calibri"/>
            </a:endParaRPr>
          </a:p>
          <a:p>
            <a:pPr marL="354965" marR="78740">
              <a:lnSpc>
                <a:spcPct val="80000"/>
              </a:lnSpc>
              <a:spcBef>
                <a:spcPts val="650"/>
              </a:spcBef>
            </a:pPr>
            <a:r>
              <a:rPr sz="2700" spc="-5" dirty="0">
                <a:latin typeface="Calibri"/>
                <a:cs typeface="Calibri"/>
              </a:rPr>
              <a:t>Dari seluruh </a:t>
            </a:r>
            <a:r>
              <a:rPr sz="2700" spc="-20" dirty="0">
                <a:latin typeface="Calibri"/>
                <a:cs typeface="Calibri"/>
              </a:rPr>
              <a:t>tantangan </a:t>
            </a:r>
            <a:r>
              <a:rPr sz="2700" spc="-90" dirty="0">
                <a:latin typeface="Calibri"/>
                <a:cs typeface="Calibri"/>
              </a:rPr>
              <a:t>IOT, </a:t>
            </a:r>
            <a:r>
              <a:rPr sz="2700" spc="-10" dirty="0">
                <a:latin typeface="Calibri"/>
                <a:cs typeface="Calibri"/>
              </a:rPr>
              <a:t>Standardisasi </a:t>
            </a:r>
            <a:r>
              <a:rPr sz="2700" spc="-30" dirty="0">
                <a:latin typeface="Calibri"/>
                <a:cs typeface="Calibri"/>
              </a:rPr>
              <a:t>Teknologi  </a:t>
            </a:r>
            <a:r>
              <a:rPr sz="2700" spc="-20" dirty="0">
                <a:latin typeface="Calibri"/>
                <a:cs typeface="Calibri"/>
              </a:rPr>
              <a:t>tampaknya </a:t>
            </a:r>
            <a:r>
              <a:rPr sz="2700" dirty="0">
                <a:latin typeface="Calibri"/>
                <a:cs typeface="Calibri"/>
              </a:rPr>
              <a:t>adalah </a:t>
            </a:r>
            <a:r>
              <a:rPr sz="2700" spc="-5" dirty="0">
                <a:latin typeface="Calibri"/>
                <a:cs typeface="Calibri"/>
              </a:rPr>
              <a:t>sebuah </a:t>
            </a:r>
            <a:r>
              <a:rPr sz="2700" spc="-10" dirty="0">
                <a:latin typeface="Calibri"/>
                <a:cs typeface="Calibri"/>
              </a:rPr>
              <a:t>hambatan </a:t>
            </a:r>
            <a:r>
              <a:rPr sz="2700" spc="-40" dirty="0">
                <a:latin typeface="Calibri"/>
                <a:cs typeface="Calibri"/>
              </a:rPr>
              <a:t>terbesar. </a:t>
            </a:r>
            <a:r>
              <a:rPr sz="2700" spc="-5" dirty="0">
                <a:latin typeface="Calibri"/>
                <a:cs typeface="Calibri"/>
              </a:rPr>
              <a:t>Ada </a:t>
            </a:r>
            <a:r>
              <a:rPr sz="2700" dirty="0">
                <a:latin typeface="Calibri"/>
                <a:cs typeface="Calibri"/>
              </a:rPr>
              <a:t>4  </a:t>
            </a:r>
            <a:r>
              <a:rPr sz="2700" spc="-5" dirty="0">
                <a:latin typeface="Calibri"/>
                <a:cs typeface="Calibri"/>
              </a:rPr>
              <a:t>isu </a:t>
            </a:r>
            <a:r>
              <a:rPr sz="2700" spc="-10" dirty="0">
                <a:latin typeface="Calibri"/>
                <a:cs typeface="Calibri"/>
              </a:rPr>
              <a:t>yang </a:t>
            </a:r>
            <a:r>
              <a:rPr sz="2700" spc="-5" dirty="0">
                <a:latin typeface="Calibri"/>
                <a:cs typeface="Calibri"/>
              </a:rPr>
              <a:t>berbeda </a:t>
            </a:r>
            <a:r>
              <a:rPr sz="2700" spc="-15" dirty="0">
                <a:latin typeface="Calibri"/>
                <a:cs typeface="Calibri"/>
              </a:rPr>
              <a:t>yang menciptakan rintangan </a:t>
            </a:r>
            <a:r>
              <a:rPr sz="2700" spc="-5" dirty="0">
                <a:latin typeface="Calibri"/>
                <a:cs typeface="Calibri"/>
              </a:rPr>
              <a:t>serius </a:t>
            </a:r>
            <a:r>
              <a:rPr sz="2700" spc="-10" dirty="0">
                <a:latin typeface="Calibri"/>
                <a:cs typeface="Calibri"/>
              </a:rPr>
              <a:t>di  </a:t>
            </a:r>
            <a:r>
              <a:rPr sz="2700" dirty="0">
                <a:latin typeface="Calibri"/>
                <a:cs typeface="Calibri"/>
              </a:rPr>
              <a:t>jalur </a:t>
            </a:r>
            <a:r>
              <a:rPr sz="2700" spc="-25" dirty="0">
                <a:latin typeface="Calibri"/>
                <a:cs typeface="Calibri"/>
              </a:rPr>
              <a:t>IOT </a:t>
            </a:r>
            <a:r>
              <a:rPr sz="2700" spc="-10" dirty="0">
                <a:latin typeface="Calibri"/>
                <a:cs typeface="Calibri"/>
              </a:rPr>
              <a:t>Standardisasi: </a:t>
            </a:r>
            <a:r>
              <a:rPr sz="2700" spc="-15" dirty="0">
                <a:latin typeface="Calibri"/>
                <a:cs typeface="Calibri"/>
              </a:rPr>
              <a:t>Platform, </a:t>
            </a:r>
            <a:r>
              <a:rPr sz="2700" spc="-10" dirty="0">
                <a:latin typeface="Calibri"/>
                <a:cs typeface="Calibri"/>
              </a:rPr>
              <a:t>Konektifitas, </a:t>
            </a:r>
            <a:r>
              <a:rPr sz="2700" spc="-5" dirty="0">
                <a:latin typeface="Calibri"/>
                <a:cs typeface="Calibri"/>
              </a:rPr>
              <a:t>Model  Bisnis, </a:t>
            </a:r>
            <a:r>
              <a:rPr sz="2700" spc="-15" dirty="0">
                <a:latin typeface="Calibri"/>
                <a:cs typeface="Calibri"/>
              </a:rPr>
              <a:t>serta </a:t>
            </a:r>
            <a:r>
              <a:rPr sz="2700" i="1" dirty="0">
                <a:latin typeface="Calibri"/>
                <a:cs typeface="Calibri"/>
              </a:rPr>
              <a:t>Killer</a:t>
            </a:r>
            <a:r>
              <a:rPr sz="2700" i="1" spc="-5" dirty="0">
                <a:latin typeface="Calibri"/>
                <a:cs typeface="Calibri"/>
              </a:rPr>
              <a:t> </a:t>
            </a:r>
            <a:r>
              <a:rPr sz="2700" i="1" spc="-10" dirty="0">
                <a:latin typeface="Calibri"/>
                <a:cs typeface="Calibri"/>
              </a:rPr>
              <a:t>Apps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Tantangan</a:t>
            </a:r>
            <a:r>
              <a:rPr spc="-4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2110" y="1227067"/>
            <a:ext cx="8145780" cy="569468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42900" indent="-330835">
              <a:lnSpc>
                <a:spcPct val="100000"/>
              </a:lnSpc>
              <a:spcBef>
                <a:spcPts val="720"/>
              </a:spcBef>
              <a:buAutoNum type="arabicPeriod" startAt="7"/>
              <a:tabLst>
                <a:tab pos="343535" algn="l"/>
              </a:tabLst>
            </a:pPr>
            <a:r>
              <a:rPr sz="2600" b="1" spc="-10" dirty="0">
                <a:latin typeface="Calibri"/>
                <a:cs typeface="Calibri"/>
              </a:rPr>
              <a:t>Implementasi</a:t>
            </a:r>
            <a:endParaRPr sz="2600">
              <a:latin typeface="Calibri"/>
              <a:cs typeface="Calibri"/>
            </a:endParaRPr>
          </a:p>
          <a:p>
            <a:pPr marL="355600" marR="384175">
              <a:lnSpc>
                <a:spcPct val="100000"/>
              </a:lnSpc>
              <a:spcBef>
                <a:spcPts val="625"/>
              </a:spcBef>
            </a:pPr>
            <a:r>
              <a:rPr sz="2600" spc="-5" dirty="0">
                <a:latin typeface="Calibri"/>
                <a:cs typeface="Calibri"/>
              </a:rPr>
              <a:t>Implementasi </a:t>
            </a:r>
            <a:r>
              <a:rPr sz="2600" spc="-10" dirty="0">
                <a:latin typeface="Calibri"/>
                <a:cs typeface="Calibri"/>
              </a:rPr>
              <a:t>juga </a:t>
            </a:r>
            <a:r>
              <a:rPr sz="2600" spc="-5" dirty="0">
                <a:latin typeface="Calibri"/>
                <a:cs typeface="Calibri"/>
              </a:rPr>
              <a:t>merupakan </a:t>
            </a:r>
            <a:r>
              <a:rPr sz="2600" dirty="0">
                <a:latin typeface="Calibri"/>
                <a:cs typeface="Calibri"/>
              </a:rPr>
              <a:t>sebuah </a:t>
            </a:r>
            <a:r>
              <a:rPr sz="2600" spc="-20" dirty="0">
                <a:latin typeface="Calibri"/>
                <a:cs typeface="Calibri"/>
              </a:rPr>
              <a:t>tantangan </a:t>
            </a:r>
            <a:r>
              <a:rPr sz="2600" spc="-15" dirty="0">
                <a:latin typeface="Calibri"/>
                <a:cs typeface="Calibri"/>
              </a:rPr>
              <a:t>yang  sangat </a:t>
            </a:r>
            <a:r>
              <a:rPr sz="2600" dirty="0">
                <a:latin typeface="Calibri"/>
                <a:cs typeface="Calibri"/>
              </a:rPr>
              <a:t>besar </a:t>
            </a:r>
            <a:r>
              <a:rPr sz="2600" spc="-5" dirty="0">
                <a:latin typeface="Calibri"/>
                <a:cs typeface="Calibri"/>
              </a:rPr>
              <a:t>bagi </a:t>
            </a:r>
            <a:r>
              <a:rPr sz="2600" spc="-80" dirty="0">
                <a:latin typeface="Calibri"/>
                <a:cs typeface="Calibri"/>
              </a:rPr>
              <a:t>IOT. </a:t>
            </a:r>
            <a:r>
              <a:rPr sz="2600" spc="-15" dirty="0">
                <a:latin typeface="Calibri"/>
                <a:cs typeface="Calibri"/>
              </a:rPr>
              <a:t>Sifat </a:t>
            </a:r>
            <a:r>
              <a:rPr sz="2600" spc="-20" dirty="0">
                <a:latin typeface="Calibri"/>
                <a:cs typeface="Calibri"/>
              </a:rPr>
              <a:t>IOT </a:t>
            </a:r>
            <a:r>
              <a:rPr sz="2600" spc="-15" dirty="0">
                <a:latin typeface="Calibri"/>
                <a:cs typeface="Calibri"/>
              </a:rPr>
              <a:t>yang kompleks </a:t>
            </a:r>
            <a:r>
              <a:rPr sz="2600" spc="5" dirty="0">
                <a:latin typeface="Calibri"/>
                <a:cs typeface="Calibri"/>
              </a:rPr>
              <a:t>dan  </a:t>
            </a:r>
            <a:r>
              <a:rPr sz="2600" spc="-15" dirty="0">
                <a:latin typeface="Calibri"/>
                <a:cs typeface="Calibri"/>
              </a:rPr>
              <a:t>komponen </a:t>
            </a:r>
            <a:r>
              <a:rPr sz="2600" spc="-20" dirty="0">
                <a:latin typeface="Calibri"/>
                <a:cs typeface="Calibri"/>
              </a:rPr>
              <a:t>IOT </a:t>
            </a:r>
            <a:r>
              <a:rPr sz="2600" spc="-15" dirty="0">
                <a:latin typeface="Calibri"/>
                <a:cs typeface="Calibri"/>
              </a:rPr>
              <a:t>yang heterogen </a:t>
            </a:r>
            <a:r>
              <a:rPr sz="2600" spc="-5" dirty="0">
                <a:latin typeface="Calibri"/>
                <a:cs typeface="Calibri"/>
              </a:rPr>
              <a:t>membuat </a:t>
            </a:r>
            <a:r>
              <a:rPr sz="2600" spc="-10" dirty="0">
                <a:latin typeface="Calibri"/>
                <a:cs typeface="Calibri"/>
              </a:rPr>
              <a:t>implementasi  </a:t>
            </a:r>
            <a:r>
              <a:rPr sz="2600" spc="-5" dirty="0">
                <a:latin typeface="Calibri"/>
                <a:cs typeface="Calibri"/>
              </a:rPr>
              <a:t>menjadi lebih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sulit.</a:t>
            </a:r>
            <a:endParaRPr sz="2600">
              <a:latin typeface="Calibri"/>
              <a:cs typeface="Calibri"/>
            </a:endParaRPr>
          </a:p>
          <a:p>
            <a:pPr marL="341630" indent="-329565">
              <a:lnSpc>
                <a:spcPct val="100000"/>
              </a:lnSpc>
              <a:spcBef>
                <a:spcPts val="2205"/>
              </a:spcBef>
              <a:buAutoNum type="arabicPeriod" startAt="8"/>
              <a:tabLst>
                <a:tab pos="342265" algn="l"/>
              </a:tabLst>
            </a:pPr>
            <a:r>
              <a:rPr sz="2600" b="1" spc="-10" dirty="0">
                <a:latin typeface="Calibri"/>
                <a:cs typeface="Calibri"/>
              </a:rPr>
              <a:t>Koneksi</a:t>
            </a:r>
            <a:r>
              <a:rPr sz="2600" b="1" spc="-5" dirty="0">
                <a:latin typeface="Calibri"/>
                <a:cs typeface="Calibri"/>
              </a:rPr>
              <a:t> Wireless</a:t>
            </a:r>
            <a:endParaRPr sz="26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  <a:spcBef>
                <a:spcPts val="625"/>
              </a:spcBef>
            </a:pPr>
            <a:r>
              <a:rPr sz="2600" spc="5" dirty="0">
                <a:latin typeface="Calibri"/>
                <a:cs typeface="Calibri"/>
              </a:rPr>
              <a:t>Ada </a:t>
            </a:r>
            <a:r>
              <a:rPr sz="2600" spc="-15" dirty="0">
                <a:latin typeface="Calibri"/>
                <a:cs typeface="Calibri"/>
              </a:rPr>
              <a:t>banyak </a:t>
            </a:r>
            <a:r>
              <a:rPr sz="2600" dirty="0">
                <a:latin typeface="Calibri"/>
                <a:cs typeface="Calibri"/>
              </a:rPr>
              <a:t>pilihan </a:t>
            </a:r>
            <a:r>
              <a:rPr sz="2600" spc="-10" dirty="0">
                <a:latin typeface="Calibri"/>
                <a:cs typeface="Calibri"/>
              </a:rPr>
              <a:t>konektivitas nirkabel </a:t>
            </a:r>
            <a:r>
              <a:rPr sz="2600" spc="-15" dirty="0">
                <a:latin typeface="Calibri"/>
                <a:cs typeface="Calibri"/>
              </a:rPr>
              <a:t>yang </a:t>
            </a:r>
            <a:r>
              <a:rPr sz="2600" spc="-10" dirty="0">
                <a:latin typeface="Calibri"/>
                <a:cs typeface="Calibri"/>
              </a:rPr>
              <a:t>tersedia di  pasaran. </a:t>
            </a:r>
            <a:r>
              <a:rPr sz="2600" dirty="0">
                <a:latin typeface="Calibri"/>
                <a:cs typeface="Calibri"/>
              </a:rPr>
              <a:t>Memilih </a:t>
            </a:r>
            <a:r>
              <a:rPr sz="2600" spc="-10" dirty="0">
                <a:latin typeface="Calibri"/>
                <a:cs typeface="Calibri"/>
              </a:rPr>
              <a:t>jaringan </a:t>
            </a:r>
            <a:r>
              <a:rPr sz="2600" spc="-15" dirty="0">
                <a:latin typeface="Calibri"/>
                <a:cs typeface="Calibri"/>
              </a:rPr>
              <a:t>yang </a:t>
            </a:r>
            <a:r>
              <a:rPr sz="2600" spc="-10" dirty="0">
                <a:latin typeface="Calibri"/>
                <a:cs typeface="Calibri"/>
              </a:rPr>
              <a:t>tepat untuk </a:t>
            </a:r>
            <a:r>
              <a:rPr sz="2600" spc="-15" dirty="0">
                <a:latin typeface="Calibri"/>
                <a:cs typeface="Calibri"/>
              </a:rPr>
              <a:t>ekosistem </a:t>
            </a:r>
            <a:r>
              <a:rPr sz="2600" spc="-20" dirty="0">
                <a:latin typeface="Calibri"/>
                <a:cs typeface="Calibri"/>
              </a:rPr>
              <a:t>IOT  </a:t>
            </a:r>
            <a:r>
              <a:rPr sz="2600" spc="-5" dirty="0">
                <a:latin typeface="Calibri"/>
                <a:cs typeface="Calibri"/>
              </a:rPr>
              <a:t>adalah </a:t>
            </a:r>
            <a:r>
              <a:rPr sz="2600" dirty="0">
                <a:latin typeface="Calibri"/>
                <a:cs typeface="Calibri"/>
              </a:rPr>
              <a:t>sebuah </a:t>
            </a:r>
            <a:r>
              <a:rPr sz="2600" spc="-15" dirty="0">
                <a:latin typeface="Calibri"/>
                <a:cs typeface="Calibri"/>
              </a:rPr>
              <a:t>tugas berat </a:t>
            </a:r>
            <a:r>
              <a:rPr sz="2600" spc="-5" dirty="0">
                <a:latin typeface="Calibri"/>
                <a:cs typeface="Calibri"/>
              </a:rPr>
              <a:t>dan melelahkan. </a:t>
            </a:r>
            <a:r>
              <a:rPr sz="2600" spc="-10" dirty="0">
                <a:latin typeface="Calibri"/>
                <a:cs typeface="Calibri"/>
              </a:rPr>
              <a:t>Beberapa  </a:t>
            </a:r>
            <a:r>
              <a:rPr sz="2600" spc="-15" dirty="0">
                <a:latin typeface="Calibri"/>
                <a:cs typeface="Calibri"/>
              </a:rPr>
              <a:t>faktor </a:t>
            </a:r>
            <a:r>
              <a:rPr sz="2600" spc="-5" dirty="0">
                <a:latin typeface="Calibri"/>
                <a:cs typeface="Calibri"/>
              </a:rPr>
              <a:t>penting </a:t>
            </a:r>
            <a:r>
              <a:rPr sz="2600" spc="-15" dirty="0">
                <a:latin typeface="Calibri"/>
                <a:cs typeface="Calibri"/>
              </a:rPr>
              <a:t>yang </a:t>
            </a:r>
            <a:r>
              <a:rPr sz="2600" dirty="0">
                <a:latin typeface="Calibri"/>
                <a:cs typeface="Calibri"/>
              </a:rPr>
              <a:t>perlu </a:t>
            </a:r>
            <a:r>
              <a:rPr sz="2600" spc="-5" dirty="0">
                <a:latin typeface="Calibri"/>
                <a:cs typeface="Calibri"/>
              </a:rPr>
              <a:t>dipertimbangkan adalah  </a:t>
            </a:r>
            <a:r>
              <a:rPr sz="2600" spc="-15" dirty="0">
                <a:latin typeface="Calibri"/>
                <a:cs typeface="Calibri"/>
              </a:rPr>
              <a:t>rentang faktor </a:t>
            </a:r>
            <a:r>
              <a:rPr sz="2600" dirty="0">
                <a:latin typeface="Calibri"/>
                <a:cs typeface="Calibri"/>
              </a:rPr>
              <a:t>media </a:t>
            </a:r>
            <a:r>
              <a:rPr sz="2600" spc="-20" dirty="0">
                <a:latin typeface="Calibri"/>
                <a:cs typeface="Calibri"/>
              </a:rPr>
              <a:t>koneksi </a:t>
            </a:r>
            <a:r>
              <a:rPr sz="2600" spc="-5" dirty="0">
                <a:latin typeface="Calibri"/>
                <a:cs typeface="Calibri"/>
              </a:rPr>
              <a:t>wireless adalah: </a:t>
            </a:r>
            <a:r>
              <a:rPr sz="2600" spc="-20" dirty="0">
                <a:latin typeface="Calibri"/>
                <a:cs typeface="Calibri"/>
              </a:rPr>
              <a:t>biaya  </a:t>
            </a:r>
            <a:r>
              <a:rPr sz="2600" dirty="0">
                <a:latin typeface="Calibri"/>
                <a:cs typeface="Calibri"/>
              </a:rPr>
              <a:t>fungsional, </a:t>
            </a:r>
            <a:r>
              <a:rPr sz="2600" spc="-15" dirty="0">
                <a:latin typeface="Calibri"/>
                <a:cs typeface="Calibri"/>
              </a:rPr>
              <a:t>biaya </a:t>
            </a:r>
            <a:r>
              <a:rPr sz="2600" spc="-35" dirty="0">
                <a:latin typeface="Calibri"/>
                <a:cs typeface="Calibri"/>
              </a:rPr>
              <a:t>server, </a:t>
            </a:r>
            <a:r>
              <a:rPr sz="2600" dirty="0">
                <a:latin typeface="Calibri"/>
                <a:cs typeface="Calibri"/>
              </a:rPr>
              <a:t>umur hidup </a:t>
            </a:r>
            <a:r>
              <a:rPr sz="2600" spc="-15" dirty="0">
                <a:latin typeface="Calibri"/>
                <a:cs typeface="Calibri"/>
              </a:rPr>
              <a:t>baterai, </a:t>
            </a:r>
            <a:r>
              <a:rPr sz="2600" dirty="0">
                <a:latin typeface="Calibri"/>
                <a:cs typeface="Calibri"/>
              </a:rPr>
              <a:t>bandwidth  dll.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6797" y="484137"/>
            <a:ext cx="3042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Tantangan</a:t>
            </a:r>
            <a:r>
              <a:rPr spc="-4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388620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0" y="0"/>
                </a:moveTo>
                <a:lnTo>
                  <a:pt x="9144000" y="0"/>
                </a:lnTo>
                <a:lnTo>
                  <a:pt x="9144000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2232" y="1099131"/>
            <a:ext cx="8101965" cy="552450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288290" indent="-276225">
              <a:lnSpc>
                <a:spcPct val="100000"/>
              </a:lnSpc>
              <a:spcBef>
                <a:spcPts val="630"/>
              </a:spcBef>
              <a:buAutoNum type="arabicPeriod" startAt="9"/>
              <a:tabLst>
                <a:tab pos="288925" algn="l"/>
              </a:tabLst>
            </a:pPr>
            <a:r>
              <a:rPr sz="2200" b="1" spc="-35" dirty="0">
                <a:latin typeface="Calibri"/>
                <a:cs typeface="Calibri"/>
              </a:rPr>
              <a:t>Tantangan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Lingkungan</a:t>
            </a:r>
            <a:endParaRPr sz="2200">
              <a:latin typeface="Calibri"/>
              <a:cs typeface="Calibri"/>
            </a:endParaRPr>
          </a:p>
          <a:p>
            <a:pPr marL="354965" marR="43815">
              <a:lnSpc>
                <a:spcPct val="100000"/>
              </a:lnSpc>
              <a:spcBef>
                <a:spcPts val="525"/>
              </a:spcBef>
            </a:pPr>
            <a:r>
              <a:rPr sz="2200" spc="-35" dirty="0">
                <a:latin typeface="Calibri"/>
                <a:cs typeface="Calibri"/>
              </a:rPr>
              <a:t>Tantangan </a:t>
            </a:r>
            <a:r>
              <a:rPr sz="2200" spc="-5" dirty="0">
                <a:latin typeface="Calibri"/>
                <a:cs typeface="Calibri"/>
              </a:rPr>
              <a:t>terbesar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25" dirty="0">
                <a:latin typeface="Calibri"/>
                <a:cs typeface="Calibri"/>
              </a:rPr>
              <a:t>IOT </a:t>
            </a:r>
            <a:r>
              <a:rPr sz="2200" spc="-15" dirty="0">
                <a:latin typeface="Calibri"/>
                <a:cs typeface="Calibri"/>
              </a:rPr>
              <a:t>akan </a:t>
            </a:r>
            <a:r>
              <a:rPr sz="2200" spc="-10" dirty="0">
                <a:latin typeface="Calibri"/>
                <a:cs typeface="Calibri"/>
              </a:rPr>
              <a:t>hadapi di </a:t>
            </a:r>
            <a:r>
              <a:rPr sz="2200" spc="-5" dirty="0">
                <a:latin typeface="Calibri"/>
                <a:cs typeface="Calibri"/>
              </a:rPr>
              <a:t>masa depan adalah 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10" dirty="0">
                <a:latin typeface="Calibri"/>
                <a:cs typeface="Calibri"/>
              </a:rPr>
              <a:t>timbul dari </a:t>
            </a:r>
            <a:r>
              <a:rPr sz="2200" spc="-5" dirty="0">
                <a:latin typeface="Calibri"/>
                <a:cs typeface="Calibri"/>
              </a:rPr>
              <a:t>limbah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10" dirty="0">
                <a:latin typeface="Calibri"/>
                <a:cs typeface="Calibri"/>
              </a:rPr>
              <a:t>dihasilkan </a:t>
            </a:r>
            <a:r>
              <a:rPr sz="2200" spc="-5" dirty="0">
                <a:latin typeface="Calibri"/>
                <a:cs typeface="Calibri"/>
              </a:rPr>
              <a:t>pada </a:t>
            </a:r>
            <a:r>
              <a:rPr sz="2200" spc="-10" dirty="0">
                <a:latin typeface="Calibri"/>
                <a:cs typeface="Calibri"/>
              </a:rPr>
              <a:t>lingkungan. </a:t>
            </a:r>
            <a:r>
              <a:rPr sz="2200" dirty="0">
                <a:latin typeface="Calibri"/>
                <a:cs typeface="Calibri"/>
              </a:rPr>
              <a:t>Di </a:t>
            </a:r>
            <a:r>
              <a:rPr sz="2200" spc="-5" dirty="0">
                <a:latin typeface="Calibri"/>
                <a:cs typeface="Calibri"/>
              </a:rPr>
              <a:t>lain </a:t>
            </a:r>
            <a:r>
              <a:rPr sz="2200" dirty="0">
                <a:latin typeface="Calibri"/>
                <a:cs typeface="Calibri"/>
              </a:rPr>
              <a:t>sisi,  </a:t>
            </a:r>
            <a:r>
              <a:rPr sz="2200" spc="-15" dirty="0">
                <a:latin typeface="Calibri"/>
                <a:cs typeface="Calibri"/>
              </a:rPr>
              <a:t>juga diharapkan bahwa </a:t>
            </a:r>
            <a:r>
              <a:rPr sz="2200" spc="-30" dirty="0">
                <a:latin typeface="Calibri"/>
                <a:cs typeface="Calibri"/>
              </a:rPr>
              <a:t>IOT </a:t>
            </a:r>
            <a:r>
              <a:rPr sz="2200" spc="-10" dirty="0">
                <a:latin typeface="Calibri"/>
                <a:cs typeface="Calibri"/>
              </a:rPr>
              <a:t>dapat </a:t>
            </a:r>
            <a:r>
              <a:rPr sz="2200" spc="-15" dirty="0">
                <a:latin typeface="Calibri"/>
                <a:cs typeface="Calibri"/>
              </a:rPr>
              <a:t>memanfaatkan </a:t>
            </a:r>
            <a:r>
              <a:rPr sz="2200" spc="-5" dirty="0">
                <a:latin typeface="Calibri"/>
                <a:cs typeface="Calibri"/>
              </a:rPr>
              <a:t>sejumlah besar  bahan </a:t>
            </a:r>
            <a:r>
              <a:rPr sz="2200" spc="-10" dirty="0">
                <a:latin typeface="Calibri"/>
                <a:cs typeface="Calibri"/>
              </a:rPr>
              <a:t>baku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10" dirty="0">
                <a:latin typeface="Calibri"/>
                <a:cs typeface="Calibri"/>
              </a:rPr>
              <a:t>saat ini tersedia. Namun </a:t>
            </a:r>
            <a:r>
              <a:rPr sz="2200" spc="-5" dirty="0">
                <a:latin typeface="Calibri"/>
                <a:cs typeface="Calibri"/>
              </a:rPr>
              <a:t>demikian </a:t>
            </a:r>
            <a:r>
              <a:rPr sz="2200" spc="-10" dirty="0">
                <a:latin typeface="Calibri"/>
                <a:cs typeface="Calibri"/>
              </a:rPr>
              <a:t>setiap tahun,  </a:t>
            </a:r>
            <a:r>
              <a:rPr sz="2200" spc="-20" dirty="0">
                <a:latin typeface="Calibri"/>
                <a:cs typeface="Calibri"/>
              </a:rPr>
              <a:t>banyak </a:t>
            </a:r>
            <a:r>
              <a:rPr sz="2200" spc="-15" dirty="0">
                <a:latin typeface="Calibri"/>
                <a:cs typeface="Calibri"/>
              </a:rPr>
              <a:t>perangkat yang </a:t>
            </a:r>
            <a:r>
              <a:rPr sz="2200" spc="-5" dirty="0">
                <a:latin typeface="Calibri"/>
                <a:cs typeface="Calibri"/>
              </a:rPr>
              <a:t>semakin usang </a:t>
            </a:r>
            <a:r>
              <a:rPr sz="2200" spc="-15" dirty="0">
                <a:latin typeface="Calibri"/>
                <a:cs typeface="Calibri"/>
              </a:rPr>
              <a:t>karena kita melakukan  upgrade hardware, </a:t>
            </a:r>
            <a:r>
              <a:rPr sz="2200" spc="-10" dirty="0">
                <a:latin typeface="Calibri"/>
                <a:cs typeface="Calibri"/>
              </a:rPr>
              <a:t>dan hardware </a:t>
            </a:r>
            <a:r>
              <a:rPr sz="2200" spc="-15" dirty="0">
                <a:latin typeface="Calibri"/>
                <a:cs typeface="Calibri"/>
              </a:rPr>
              <a:t>usangnya </a:t>
            </a:r>
            <a:r>
              <a:rPr sz="2200" spc="-10" dirty="0">
                <a:latin typeface="Calibri"/>
                <a:cs typeface="Calibri"/>
              </a:rPr>
              <a:t>berakhir di </a:t>
            </a:r>
            <a:r>
              <a:rPr sz="2200" spc="-15" dirty="0">
                <a:latin typeface="Calibri"/>
                <a:cs typeface="Calibri"/>
              </a:rPr>
              <a:t>tempat  </a:t>
            </a:r>
            <a:r>
              <a:rPr sz="2200" spc="-5" dirty="0">
                <a:latin typeface="Calibri"/>
                <a:cs typeface="Calibri"/>
              </a:rPr>
              <a:t>sampah. </a:t>
            </a:r>
            <a:r>
              <a:rPr sz="2200" spc="-10" dirty="0">
                <a:latin typeface="Calibri"/>
                <a:cs typeface="Calibri"/>
              </a:rPr>
              <a:t>Sekitar </a:t>
            </a:r>
            <a:r>
              <a:rPr sz="2200" dirty="0">
                <a:latin typeface="Calibri"/>
                <a:cs typeface="Calibri"/>
              </a:rPr>
              <a:t>20 </a:t>
            </a:r>
            <a:r>
              <a:rPr sz="2200" spc="-5" dirty="0">
                <a:latin typeface="Calibri"/>
                <a:cs typeface="Calibri"/>
              </a:rPr>
              <a:t>sampai </a:t>
            </a:r>
            <a:r>
              <a:rPr sz="2200" dirty="0">
                <a:latin typeface="Calibri"/>
                <a:cs typeface="Calibri"/>
              </a:rPr>
              <a:t>50 </a:t>
            </a:r>
            <a:r>
              <a:rPr sz="2200" spc="-10" dirty="0">
                <a:latin typeface="Calibri"/>
                <a:cs typeface="Calibri"/>
              </a:rPr>
              <a:t>juta </a:t>
            </a:r>
            <a:r>
              <a:rPr sz="2200" spc="-15" dirty="0">
                <a:latin typeface="Calibri"/>
                <a:cs typeface="Calibri"/>
              </a:rPr>
              <a:t>ton </a:t>
            </a:r>
            <a:r>
              <a:rPr sz="2200" spc="-5" dirty="0">
                <a:latin typeface="Calibri"/>
                <a:cs typeface="Calibri"/>
              </a:rPr>
              <a:t>limbah </a:t>
            </a:r>
            <a:r>
              <a:rPr sz="2200" spc="-10" dirty="0">
                <a:latin typeface="Calibri"/>
                <a:cs typeface="Calibri"/>
              </a:rPr>
              <a:t>elektronik dibuang di  </a:t>
            </a:r>
            <a:r>
              <a:rPr sz="2200" spc="-5" dirty="0">
                <a:latin typeface="Calibri"/>
                <a:cs typeface="Calibri"/>
              </a:rPr>
              <a:t>seluruh dunia setiap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tahun.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Times New Roman"/>
              <a:cs typeface="Times New Roman"/>
            </a:endParaRPr>
          </a:p>
          <a:p>
            <a:pPr marL="430530" indent="-418465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31165" algn="l"/>
              </a:tabLst>
            </a:pPr>
            <a:r>
              <a:rPr sz="2200" b="1" spc="-10" dirty="0">
                <a:latin typeface="Calibri"/>
                <a:cs typeface="Calibri"/>
              </a:rPr>
              <a:t>Energi</a:t>
            </a:r>
            <a:endParaRPr sz="2200">
              <a:latin typeface="Calibri"/>
              <a:cs typeface="Calibri"/>
            </a:endParaRPr>
          </a:p>
          <a:p>
            <a:pPr marL="354965" marR="5080">
              <a:lnSpc>
                <a:spcPct val="100000"/>
              </a:lnSpc>
              <a:spcBef>
                <a:spcPts val="525"/>
              </a:spcBef>
            </a:pPr>
            <a:r>
              <a:rPr sz="2200" spc="-10" dirty="0">
                <a:latin typeface="Calibri"/>
                <a:cs typeface="Calibri"/>
              </a:rPr>
              <a:t>Aliran </a:t>
            </a:r>
            <a:r>
              <a:rPr sz="2200" spc="-15" dirty="0">
                <a:latin typeface="Calibri"/>
                <a:cs typeface="Calibri"/>
              </a:rPr>
              <a:t>data yang </a:t>
            </a:r>
            <a:r>
              <a:rPr sz="2200" spc="-10" dirty="0">
                <a:latin typeface="Calibri"/>
                <a:cs typeface="Calibri"/>
              </a:rPr>
              <a:t>mengalir </a:t>
            </a:r>
            <a:r>
              <a:rPr sz="2200" spc="-5" dirty="0">
                <a:latin typeface="Calibri"/>
                <a:cs typeface="Calibri"/>
              </a:rPr>
              <a:t>melalui </a:t>
            </a:r>
            <a:r>
              <a:rPr sz="2200" spc="-10" dirty="0">
                <a:latin typeface="Calibri"/>
                <a:cs typeface="Calibri"/>
              </a:rPr>
              <a:t>jaringan </a:t>
            </a:r>
            <a:r>
              <a:rPr sz="2200" spc="-30" dirty="0">
                <a:latin typeface="Calibri"/>
                <a:cs typeface="Calibri"/>
              </a:rPr>
              <a:t>IOT </a:t>
            </a:r>
            <a:r>
              <a:rPr sz="2200" spc="-10" dirty="0">
                <a:latin typeface="Calibri"/>
                <a:cs typeface="Calibri"/>
              </a:rPr>
              <a:t>membutuhkan pusat  </a:t>
            </a:r>
            <a:r>
              <a:rPr sz="2200" spc="-15" dirty="0">
                <a:latin typeface="Calibri"/>
                <a:cs typeface="Calibri"/>
              </a:rPr>
              <a:t>data yang </a:t>
            </a:r>
            <a:r>
              <a:rPr sz="2200" spc="-5" dirty="0">
                <a:latin typeface="Calibri"/>
                <a:cs typeface="Calibri"/>
              </a:rPr>
              <a:t>besar </a:t>
            </a:r>
            <a:r>
              <a:rPr sz="2200" spc="-15" dirty="0">
                <a:latin typeface="Calibri"/>
                <a:cs typeface="Calibri"/>
              </a:rPr>
              <a:t>untuk menanganinya </a:t>
            </a:r>
            <a:r>
              <a:rPr sz="2200" spc="-10" dirty="0">
                <a:latin typeface="Calibri"/>
                <a:cs typeface="Calibri"/>
              </a:rPr>
              <a:t>untuk </a:t>
            </a:r>
            <a:r>
              <a:rPr sz="2200" spc="-15" dirty="0">
                <a:latin typeface="Calibri"/>
                <a:cs typeface="Calibri"/>
              </a:rPr>
              <a:t>kemudian </a:t>
            </a:r>
            <a:r>
              <a:rPr sz="2200" spc="-5" dirty="0">
                <a:latin typeface="Calibri"/>
                <a:cs typeface="Calibri"/>
              </a:rPr>
              <a:t>server  </a:t>
            </a:r>
            <a:r>
              <a:rPr sz="2200" spc="-10" dirty="0">
                <a:latin typeface="Calibri"/>
                <a:cs typeface="Calibri"/>
              </a:rPr>
              <a:t>memproses tindakan </a:t>
            </a:r>
            <a:r>
              <a:rPr sz="2200" spc="-5" dirty="0">
                <a:latin typeface="Calibri"/>
                <a:cs typeface="Calibri"/>
              </a:rPr>
              <a:t>lebih lanjut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5" dirty="0">
                <a:latin typeface="Calibri"/>
                <a:cs typeface="Calibri"/>
              </a:rPr>
              <a:t>perlu </a:t>
            </a:r>
            <a:r>
              <a:rPr sz="2200" spc="-10" dirty="0">
                <a:latin typeface="Calibri"/>
                <a:cs typeface="Calibri"/>
              </a:rPr>
              <a:t>diambil. Sebagai  </a:t>
            </a:r>
            <a:r>
              <a:rPr sz="2200" spc="-15" dirty="0">
                <a:latin typeface="Calibri"/>
                <a:cs typeface="Calibri"/>
              </a:rPr>
              <a:t>akibatnya konsumsi </a:t>
            </a:r>
            <a:r>
              <a:rPr sz="2200" spc="-10" dirty="0">
                <a:latin typeface="Calibri"/>
                <a:cs typeface="Calibri"/>
              </a:rPr>
              <a:t>energi untuk pemrosesan </a:t>
            </a:r>
            <a:r>
              <a:rPr sz="2200" spc="-15" dirty="0">
                <a:latin typeface="Calibri"/>
                <a:cs typeface="Calibri"/>
              </a:rPr>
              <a:t>data tersebut </a:t>
            </a:r>
            <a:r>
              <a:rPr sz="2200" spc="-5" dirty="0">
                <a:latin typeface="Calibri"/>
                <a:cs typeface="Calibri"/>
              </a:rPr>
              <a:t>menjadi  </a:t>
            </a:r>
            <a:r>
              <a:rPr sz="2200" spc="-15" dirty="0">
                <a:latin typeface="Calibri"/>
                <a:cs typeface="Calibri"/>
              </a:rPr>
              <a:t>sangat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besar.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09" y="1981683"/>
            <a:ext cx="7926070" cy="437832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800" spc="-10" dirty="0">
                <a:latin typeface="Calibri"/>
                <a:cs typeface="Calibri"/>
              </a:rPr>
              <a:t>Source:</a:t>
            </a:r>
            <a:endParaRPr sz="2800">
              <a:latin typeface="Calibri"/>
              <a:cs typeface="Calibri"/>
            </a:endParaRPr>
          </a:p>
          <a:p>
            <a:pPr marL="527685" marR="5080" indent="-515620">
              <a:lnSpc>
                <a:spcPts val="3020"/>
              </a:lnSpc>
              <a:spcBef>
                <a:spcPts val="720"/>
              </a:spcBef>
              <a:buClr>
                <a:srgbClr val="0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800" u="heavy" spc="-14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</a:t>
            </a:r>
            <a:r>
              <a:rPr sz="2800" spc="9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ttps://bfl-definisi.blogspot.co.id/2016/12/apa-itu-  </a:t>
            </a:r>
            <a:r>
              <a:rPr sz="2800" u="heavy" spc="-4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6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i</a:t>
            </a:r>
            <a:r>
              <a:rPr sz="28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nternet-of-things-contoh-iot.html</a:t>
            </a:r>
            <a:endParaRPr sz="2800">
              <a:latin typeface="Calibri"/>
              <a:cs typeface="Calibri"/>
            </a:endParaRPr>
          </a:p>
          <a:p>
            <a:pPr marL="527685" marR="807720" indent="-515620">
              <a:lnSpc>
                <a:spcPts val="3020"/>
              </a:lnSpc>
              <a:spcBef>
                <a:spcPts val="680"/>
              </a:spcBef>
              <a:buClr>
                <a:srgbClr val="0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800" u="heavy" spc="-14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</a:t>
            </a:r>
            <a:r>
              <a:rPr sz="2800" spc="8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ttp://</a:t>
            </a: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www.mobnasesemka.com/internet-of- </a:t>
            </a: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944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</a:t>
            </a:r>
            <a:r>
              <a:rPr sz="2800" u="heavy" spc="28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hings/</a:t>
            </a:r>
            <a:endParaRPr sz="2800">
              <a:latin typeface="Calibri"/>
              <a:cs typeface="Calibri"/>
            </a:endParaRPr>
          </a:p>
          <a:p>
            <a:pPr marL="527685" marR="222885" indent="-515620">
              <a:lnSpc>
                <a:spcPts val="3020"/>
              </a:lnSpc>
              <a:spcBef>
                <a:spcPts val="680"/>
              </a:spcBef>
              <a:buClr>
                <a:srgbClr val="0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800" u="heavy" spc="-14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</a:t>
            </a:r>
            <a:r>
              <a:rPr sz="2800" spc="9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ttp://tipnya.blogspot.co.id/2013/01/perbedaan-  </a:t>
            </a:r>
            <a:r>
              <a:rPr sz="2800" u="heavy" spc="-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6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i</a:t>
            </a:r>
            <a:r>
              <a:rPr sz="28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pv4-dengan-ipv6-kelebihan.html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295"/>
              </a:spcBef>
              <a:buClr>
                <a:srgbClr val="000000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800" u="heavy" spc="-14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</a:t>
            </a:r>
            <a:r>
              <a:rPr sz="2800" spc="7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ttps://id.wikipedia.org/wiki/Alamat_IP_versi_6</a:t>
            </a:r>
            <a:endParaRPr sz="2800">
              <a:latin typeface="Calibri"/>
              <a:cs typeface="Calibri"/>
            </a:endParaRPr>
          </a:p>
          <a:p>
            <a:pPr marL="527685" marR="87630" indent="-515620">
              <a:lnSpc>
                <a:spcPts val="3020"/>
              </a:lnSpc>
              <a:spcBef>
                <a:spcPts val="720"/>
              </a:spcBef>
              <a:buAutoNum type="arabicPeriod"/>
              <a:tabLst>
                <a:tab pos="527050" algn="l"/>
                <a:tab pos="527685" algn="l"/>
              </a:tabLst>
            </a:pPr>
            <a:r>
              <a:rPr sz="2800" spc="-20" dirty="0">
                <a:latin typeface="Calibri"/>
                <a:cs typeface="Calibri"/>
              </a:rPr>
              <a:t>https://</a:t>
            </a:r>
            <a:r>
              <a:rPr sz="2800" spc="-20" dirty="0">
                <a:latin typeface="Calibri"/>
                <a:cs typeface="Calibri"/>
                <a:hlinkClick r:id="rId3"/>
              </a:rPr>
              <a:t>www.warungstmj.com/sepuluh-tantangan- 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internet-of-things/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9555" y="918568"/>
            <a:ext cx="12960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300" dirty="0">
                <a:latin typeface="Calibri"/>
                <a:cs typeface="Calibri"/>
              </a:rPr>
              <a:t>T</a:t>
            </a:r>
            <a:r>
              <a:rPr sz="4400" b="0" spc="20" dirty="0">
                <a:latin typeface="Calibri"/>
                <a:cs typeface="Calibri"/>
              </a:rPr>
              <a:t>u</a:t>
            </a:r>
            <a:r>
              <a:rPr sz="4400" b="0" spc="-95" dirty="0">
                <a:latin typeface="Calibri"/>
                <a:cs typeface="Calibri"/>
              </a:rPr>
              <a:t>g</a:t>
            </a:r>
            <a:r>
              <a:rPr sz="4400" b="0" dirty="0">
                <a:latin typeface="Calibri"/>
                <a:cs typeface="Calibri"/>
              </a:rPr>
              <a:t>as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045" y="1967716"/>
            <a:ext cx="7194550" cy="334200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28955" indent="-51689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528955" algn="l"/>
                <a:tab pos="529590" algn="l"/>
              </a:tabLst>
            </a:pPr>
            <a:r>
              <a:rPr sz="3200" spc="-15" dirty="0">
                <a:latin typeface="Calibri"/>
                <a:cs typeface="Calibri"/>
              </a:rPr>
              <a:t>Jelaskan </a:t>
            </a:r>
            <a:r>
              <a:rPr sz="3200" spc="-25" dirty="0">
                <a:latin typeface="Calibri"/>
                <a:cs typeface="Calibri"/>
              </a:rPr>
              <a:t>yg </a:t>
            </a:r>
            <a:r>
              <a:rPr sz="3200" spc="-10" dirty="0">
                <a:latin typeface="Calibri"/>
                <a:cs typeface="Calibri"/>
              </a:rPr>
              <a:t>dimaksud dgn</a:t>
            </a:r>
            <a:r>
              <a:rPr sz="3200" spc="1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Sensor</a:t>
            </a:r>
            <a:endParaRPr sz="3200">
              <a:latin typeface="Calibri"/>
              <a:cs typeface="Calibri"/>
            </a:endParaRPr>
          </a:p>
          <a:p>
            <a:pPr marL="528955" indent="-51689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8955" algn="l"/>
                <a:tab pos="529590" algn="l"/>
              </a:tabLst>
            </a:pPr>
            <a:r>
              <a:rPr sz="3200" spc="-15" dirty="0">
                <a:latin typeface="Calibri"/>
                <a:cs typeface="Calibri"/>
              </a:rPr>
              <a:t>Jelaskan </a:t>
            </a:r>
            <a:r>
              <a:rPr sz="3200" spc="-25" dirty="0">
                <a:latin typeface="Calibri"/>
                <a:cs typeface="Calibri"/>
              </a:rPr>
              <a:t>yg </a:t>
            </a:r>
            <a:r>
              <a:rPr sz="3200" spc="-10" dirty="0">
                <a:latin typeface="Calibri"/>
                <a:cs typeface="Calibri"/>
              </a:rPr>
              <a:t>dimaksud dgn</a:t>
            </a:r>
            <a:r>
              <a:rPr sz="3200" spc="1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Actuator</a:t>
            </a:r>
            <a:endParaRPr sz="3200">
              <a:latin typeface="Calibri"/>
              <a:cs typeface="Calibri"/>
            </a:endParaRPr>
          </a:p>
          <a:p>
            <a:pPr marL="527685" marR="31432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8955" algn="l"/>
                <a:tab pos="529590" algn="l"/>
              </a:tabLst>
            </a:pPr>
            <a:r>
              <a:rPr sz="3200" spc="-15" dirty="0">
                <a:latin typeface="Calibri"/>
                <a:cs typeface="Calibri"/>
              </a:rPr>
              <a:t>Jelaskan </a:t>
            </a:r>
            <a:r>
              <a:rPr sz="3200" spc="-25" dirty="0">
                <a:latin typeface="Calibri"/>
                <a:cs typeface="Calibri"/>
              </a:rPr>
              <a:t>konfigurasi </a:t>
            </a:r>
            <a:r>
              <a:rPr sz="3200" spc="-15" dirty="0">
                <a:latin typeface="Calibri"/>
                <a:cs typeface="Calibri"/>
              </a:rPr>
              <a:t>jaringan People </a:t>
            </a:r>
            <a:r>
              <a:rPr sz="3200" spc="-10" dirty="0">
                <a:latin typeface="Calibri"/>
                <a:cs typeface="Calibri"/>
              </a:rPr>
              <a:t>to  People</a:t>
            </a:r>
            <a:endParaRPr sz="3200">
              <a:latin typeface="Calibri"/>
              <a:cs typeface="Calibri"/>
            </a:endParaRPr>
          </a:p>
          <a:p>
            <a:pPr marL="527685" marR="5080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8955" algn="l"/>
                <a:tab pos="529590" algn="l"/>
              </a:tabLst>
            </a:pPr>
            <a:r>
              <a:rPr sz="3200" spc="-15" dirty="0">
                <a:latin typeface="Calibri"/>
                <a:cs typeface="Calibri"/>
              </a:rPr>
              <a:t>Jelaskan </a:t>
            </a:r>
            <a:r>
              <a:rPr sz="3200" spc="-25" dirty="0">
                <a:latin typeface="Calibri"/>
                <a:cs typeface="Calibri"/>
              </a:rPr>
              <a:t>konfigurasi </a:t>
            </a:r>
            <a:r>
              <a:rPr sz="3200" spc="-15" dirty="0">
                <a:latin typeface="Calibri"/>
                <a:cs typeface="Calibri"/>
              </a:rPr>
              <a:t>jaringan </a:t>
            </a:r>
            <a:r>
              <a:rPr sz="3200" spc="-5" dirty="0">
                <a:latin typeface="Calibri"/>
                <a:cs typeface="Calibri"/>
              </a:rPr>
              <a:t>Machine </a:t>
            </a:r>
            <a:r>
              <a:rPr sz="3200" spc="-25" dirty="0">
                <a:latin typeface="Calibri"/>
                <a:cs typeface="Calibri"/>
              </a:rPr>
              <a:t>to  </a:t>
            </a:r>
            <a:r>
              <a:rPr sz="3200" spc="-10" dirty="0">
                <a:latin typeface="Calibri"/>
                <a:cs typeface="Calibri"/>
              </a:rPr>
              <a:t>People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861" y="389725"/>
            <a:ext cx="8071484" cy="1951355"/>
          </a:xfrm>
          <a:prstGeom prst="rect">
            <a:avLst/>
          </a:prstGeom>
        </p:spPr>
        <p:txBody>
          <a:bodyPr vert="horz" wrap="square" lIns="0" tIns="212725" rIns="0" bIns="0" rtlCol="0">
            <a:spAutoFit/>
          </a:bodyPr>
          <a:lstStyle/>
          <a:p>
            <a:pPr marR="17145" algn="ctr">
              <a:lnSpc>
                <a:spcPct val="100000"/>
              </a:lnSpc>
              <a:spcBef>
                <a:spcPts val="1675"/>
              </a:spcBef>
            </a:pPr>
            <a:r>
              <a:rPr spc="-15" dirty="0"/>
              <a:t>Komponen-komponen</a:t>
            </a:r>
            <a:r>
              <a:rPr spc="-20" dirty="0"/>
              <a:t> </a:t>
            </a:r>
            <a:r>
              <a:rPr spc="-15" dirty="0"/>
              <a:t>IoT</a:t>
            </a:r>
          </a:p>
          <a:p>
            <a:pPr marL="12700" marR="5080" algn="just">
              <a:lnSpc>
                <a:spcPct val="100000"/>
              </a:lnSpc>
              <a:spcBef>
                <a:spcPts val="865"/>
              </a:spcBef>
            </a:pPr>
            <a:r>
              <a:rPr sz="2200" b="0" spc="-15" dirty="0">
                <a:latin typeface="Calibri"/>
                <a:cs typeface="Calibri"/>
              </a:rPr>
              <a:t>Untuk </a:t>
            </a:r>
            <a:r>
              <a:rPr sz="2200" b="0" spc="-5" dirty="0">
                <a:latin typeface="Calibri"/>
                <a:cs typeface="Calibri"/>
              </a:rPr>
              <a:t>memahami pemahaman </a:t>
            </a:r>
            <a:r>
              <a:rPr sz="2200" b="0" spc="-15" dirty="0">
                <a:latin typeface="Calibri"/>
                <a:cs typeface="Calibri"/>
              </a:rPr>
              <a:t>kita </a:t>
            </a:r>
            <a:r>
              <a:rPr sz="2200" b="0" spc="-20" dirty="0">
                <a:latin typeface="Calibri"/>
                <a:cs typeface="Calibri"/>
              </a:rPr>
              <a:t>tentang </a:t>
            </a:r>
            <a:r>
              <a:rPr sz="2200" b="0" spc="5" dirty="0">
                <a:latin typeface="Calibri"/>
                <a:cs typeface="Calibri"/>
              </a:rPr>
              <a:t>IoT </a:t>
            </a:r>
            <a:r>
              <a:rPr sz="2200" b="0" spc="-15" dirty="0">
                <a:latin typeface="Calibri"/>
                <a:cs typeface="Calibri"/>
              </a:rPr>
              <a:t>yang </a:t>
            </a:r>
            <a:r>
              <a:rPr sz="2200" b="0" spc="-10" dirty="0">
                <a:latin typeface="Calibri"/>
                <a:cs typeface="Calibri"/>
              </a:rPr>
              <a:t>dikutip dari  </a:t>
            </a:r>
            <a:r>
              <a:rPr sz="2200" b="0" spc="-5" dirty="0">
                <a:latin typeface="Calibri"/>
                <a:cs typeface="Calibri"/>
              </a:rPr>
              <a:t>halaman situs </a:t>
            </a:r>
            <a:r>
              <a:rPr sz="2200" b="0" spc="-30" dirty="0">
                <a:latin typeface="Calibri"/>
                <a:cs typeface="Calibri"/>
              </a:rPr>
              <a:t>computer.org </a:t>
            </a:r>
            <a:r>
              <a:rPr sz="2200" b="0" spc="-15" dirty="0">
                <a:latin typeface="Calibri"/>
                <a:cs typeface="Calibri"/>
              </a:rPr>
              <a:t>tentang </a:t>
            </a:r>
            <a:r>
              <a:rPr sz="2200" b="0" spc="-10" dirty="0">
                <a:latin typeface="Calibri"/>
                <a:cs typeface="Calibri"/>
              </a:rPr>
              <a:t>implementasi </a:t>
            </a:r>
            <a:r>
              <a:rPr sz="2200" b="0" spc="-5" dirty="0">
                <a:latin typeface="Calibri"/>
                <a:cs typeface="Calibri"/>
              </a:rPr>
              <a:t>IoT pada sebuah  mobil </a:t>
            </a:r>
            <a:r>
              <a:rPr sz="2200" b="0" spc="-15" dirty="0">
                <a:latin typeface="Calibri"/>
                <a:cs typeface="Calibri"/>
              </a:rPr>
              <a:t>yang </a:t>
            </a:r>
            <a:r>
              <a:rPr sz="2200" b="0" spc="-10" dirty="0">
                <a:latin typeface="Calibri"/>
                <a:cs typeface="Calibri"/>
              </a:rPr>
              <a:t>dideksripsikan sebagai </a:t>
            </a:r>
            <a:r>
              <a:rPr sz="2200" b="0" spc="-15" dirty="0">
                <a:latin typeface="Calibri"/>
                <a:cs typeface="Calibri"/>
              </a:rPr>
              <a:t>berikut</a:t>
            </a:r>
            <a:r>
              <a:rPr sz="2200" b="0" spc="15" dirty="0">
                <a:latin typeface="Calibri"/>
                <a:cs typeface="Calibri"/>
              </a:rPr>
              <a:t> </a:t>
            </a:r>
            <a:r>
              <a:rPr sz="2200" b="0" spc="-5" dirty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03861" y="2446019"/>
            <a:ext cx="7481770" cy="4640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7301" y="505448"/>
            <a:ext cx="55194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Komponen-komponen</a:t>
            </a:r>
            <a:r>
              <a:rPr spc="-45" dirty="0"/>
              <a:t> </a:t>
            </a:r>
            <a:r>
              <a:rPr spc="-15" dirty="0"/>
              <a:t>IoT</a:t>
            </a:r>
          </a:p>
        </p:txBody>
      </p:sp>
      <p:sp>
        <p:nvSpPr>
          <p:cNvPr id="3" name="object 3"/>
          <p:cNvSpPr/>
          <p:nvPr/>
        </p:nvSpPr>
        <p:spPr>
          <a:xfrm>
            <a:off x="998220" y="1943100"/>
            <a:ext cx="2303145" cy="346075"/>
          </a:xfrm>
          <a:custGeom>
            <a:avLst/>
            <a:gdLst/>
            <a:ahLst/>
            <a:cxnLst/>
            <a:rect l="l" t="t" r="r" b="b"/>
            <a:pathLst>
              <a:path w="2303145" h="346075">
                <a:moveTo>
                  <a:pt x="0" y="345948"/>
                </a:moveTo>
                <a:lnTo>
                  <a:pt x="2302764" y="345948"/>
                </a:lnTo>
                <a:lnTo>
                  <a:pt x="2302764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00984" y="1943100"/>
            <a:ext cx="5689600" cy="346075"/>
          </a:xfrm>
          <a:custGeom>
            <a:avLst/>
            <a:gdLst/>
            <a:ahLst/>
            <a:cxnLst/>
            <a:rect l="l" t="t" r="r" b="b"/>
            <a:pathLst>
              <a:path w="5689600" h="346075">
                <a:moveTo>
                  <a:pt x="0" y="345948"/>
                </a:moveTo>
                <a:lnTo>
                  <a:pt x="5689092" y="345948"/>
                </a:lnTo>
                <a:lnTo>
                  <a:pt x="5689092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98220" y="2327148"/>
            <a:ext cx="2303145" cy="347980"/>
          </a:xfrm>
          <a:custGeom>
            <a:avLst/>
            <a:gdLst/>
            <a:ahLst/>
            <a:cxnLst/>
            <a:rect l="l" t="t" r="r" b="b"/>
            <a:pathLst>
              <a:path w="2303145" h="347980">
                <a:moveTo>
                  <a:pt x="0" y="347471"/>
                </a:moveTo>
                <a:lnTo>
                  <a:pt x="2302764" y="347471"/>
                </a:lnTo>
                <a:lnTo>
                  <a:pt x="2302764" y="0"/>
                </a:lnTo>
                <a:lnTo>
                  <a:pt x="0" y="0"/>
                </a:lnTo>
                <a:lnTo>
                  <a:pt x="0" y="347471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00984" y="2327148"/>
            <a:ext cx="5689600" cy="347980"/>
          </a:xfrm>
          <a:custGeom>
            <a:avLst/>
            <a:gdLst/>
            <a:ahLst/>
            <a:cxnLst/>
            <a:rect l="l" t="t" r="r" b="b"/>
            <a:pathLst>
              <a:path w="5689600" h="347980">
                <a:moveTo>
                  <a:pt x="0" y="347471"/>
                </a:moveTo>
                <a:lnTo>
                  <a:pt x="5689092" y="347471"/>
                </a:lnTo>
                <a:lnTo>
                  <a:pt x="5689092" y="0"/>
                </a:lnTo>
                <a:lnTo>
                  <a:pt x="0" y="0"/>
                </a:lnTo>
                <a:lnTo>
                  <a:pt x="0" y="347471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98220" y="2674619"/>
            <a:ext cx="2303145" cy="365760"/>
          </a:xfrm>
          <a:custGeom>
            <a:avLst/>
            <a:gdLst/>
            <a:ahLst/>
            <a:cxnLst/>
            <a:rect l="l" t="t" r="r" b="b"/>
            <a:pathLst>
              <a:path w="2303145" h="365760">
                <a:moveTo>
                  <a:pt x="0" y="0"/>
                </a:moveTo>
                <a:lnTo>
                  <a:pt x="2302764" y="0"/>
                </a:lnTo>
                <a:lnTo>
                  <a:pt x="2302764" y="365760"/>
                </a:lnTo>
                <a:lnTo>
                  <a:pt x="0" y="36576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00984" y="2674619"/>
            <a:ext cx="5689600" cy="365760"/>
          </a:xfrm>
          <a:custGeom>
            <a:avLst/>
            <a:gdLst/>
            <a:ahLst/>
            <a:cxnLst/>
            <a:rect l="l" t="t" r="r" b="b"/>
            <a:pathLst>
              <a:path w="5689600" h="365760">
                <a:moveTo>
                  <a:pt x="0" y="0"/>
                </a:moveTo>
                <a:lnTo>
                  <a:pt x="5689092" y="0"/>
                </a:lnTo>
                <a:lnTo>
                  <a:pt x="5689092" y="365760"/>
                </a:lnTo>
                <a:lnTo>
                  <a:pt x="0" y="36576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8220" y="3040380"/>
            <a:ext cx="2303145" cy="640080"/>
          </a:xfrm>
          <a:custGeom>
            <a:avLst/>
            <a:gdLst/>
            <a:ahLst/>
            <a:cxnLst/>
            <a:rect l="l" t="t" r="r" b="b"/>
            <a:pathLst>
              <a:path w="2303145" h="640079">
                <a:moveTo>
                  <a:pt x="0" y="0"/>
                </a:moveTo>
                <a:lnTo>
                  <a:pt x="2302764" y="0"/>
                </a:lnTo>
                <a:lnTo>
                  <a:pt x="2302764" y="640079"/>
                </a:lnTo>
                <a:lnTo>
                  <a:pt x="0" y="640079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00984" y="3040380"/>
            <a:ext cx="5689600" cy="640080"/>
          </a:xfrm>
          <a:custGeom>
            <a:avLst/>
            <a:gdLst/>
            <a:ahLst/>
            <a:cxnLst/>
            <a:rect l="l" t="t" r="r" b="b"/>
            <a:pathLst>
              <a:path w="5689600" h="640079">
                <a:moveTo>
                  <a:pt x="0" y="0"/>
                </a:moveTo>
                <a:lnTo>
                  <a:pt x="5689092" y="0"/>
                </a:lnTo>
                <a:lnTo>
                  <a:pt x="5689092" y="640079"/>
                </a:lnTo>
                <a:lnTo>
                  <a:pt x="0" y="640079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8220" y="3680460"/>
            <a:ext cx="2303145" cy="205740"/>
          </a:xfrm>
          <a:custGeom>
            <a:avLst/>
            <a:gdLst/>
            <a:ahLst/>
            <a:cxnLst/>
            <a:rect l="l" t="t" r="r" b="b"/>
            <a:pathLst>
              <a:path w="2303145" h="205739">
                <a:moveTo>
                  <a:pt x="0" y="0"/>
                </a:moveTo>
                <a:lnTo>
                  <a:pt x="2302764" y="0"/>
                </a:lnTo>
                <a:lnTo>
                  <a:pt x="2302764" y="205740"/>
                </a:lnTo>
                <a:lnTo>
                  <a:pt x="0" y="20574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00984" y="3680460"/>
            <a:ext cx="5689600" cy="205740"/>
          </a:xfrm>
          <a:custGeom>
            <a:avLst/>
            <a:gdLst/>
            <a:ahLst/>
            <a:cxnLst/>
            <a:rect l="l" t="t" r="r" b="b"/>
            <a:pathLst>
              <a:path w="5689600" h="205739">
                <a:moveTo>
                  <a:pt x="0" y="0"/>
                </a:moveTo>
                <a:lnTo>
                  <a:pt x="5689092" y="0"/>
                </a:lnTo>
                <a:lnTo>
                  <a:pt x="5689092" y="205740"/>
                </a:lnTo>
                <a:lnTo>
                  <a:pt x="0" y="20574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13710" y="1937004"/>
            <a:ext cx="0" cy="352425"/>
          </a:xfrm>
          <a:custGeom>
            <a:avLst/>
            <a:gdLst/>
            <a:ahLst/>
            <a:cxnLst/>
            <a:rect l="l" t="t" r="r" b="b"/>
            <a:pathLst>
              <a:path h="352425">
                <a:moveTo>
                  <a:pt x="0" y="0"/>
                </a:moveTo>
                <a:lnTo>
                  <a:pt x="0" y="352044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13710" y="2327148"/>
            <a:ext cx="0" cy="1559560"/>
          </a:xfrm>
          <a:custGeom>
            <a:avLst/>
            <a:gdLst/>
            <a:ahLst/>
            <a:cxnLst/>
            <a:rect l="l" t="t" r="r" b="b"/>
            <a:pathLst>
              <a:path h="1559560">
                <a:moveTo>
                  <a:pt x="0" y="0"/>
                </a:moveTo>
                <a:lnTo>
                  <a:pt x="0" y="1559051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01746" y="1937004"/>
            <a:ext cx="0" cy="352425"/>
          </a:xfrm>
          <a:custGeom>
            <a:avLst/>
            <a:gdLst/>
            <a:ahLst/>
            <a:cxnLst/>
            <a:rect l="l" t="t" r="r" b="b"/>
            <a:pathLst>
              <a:path h="352425">
                <a:moveTo>
                  <a:pt x="0" y="0"/>
                </a:moveTo>
                <a:lnTo>
                  <a:pt x="0" y="352044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01746" y="2327148"/>
            <a:ext cx="0" cy="1559560"/>
          </a:xfrm>
          <a:custGeom>
            <a:avLst/>
            <a:gdLst/>
            <a:ahLst/>
            <a:cxnLst/>
            <a:rect l="l" t="t" r="r" b="b"/>
            <a:pathLst>
              <a:path h="1559560">
                <a:moveTo>
                  <a:pt x="0" y="0"/>
                </a:moveTo>
                <a:lnTo>
                  <a:pt x="0" y="1559051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90600" y="267462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90600" y="304038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90600" y="368046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97458" y="1937004"/>
            <a:ext cx="0" cy="1949450"/>
          </a:xfrm>
          <a:custGeom>
            <a:avLst/>
            <a:gdLst/>
            <a:ahLst/>
            <a:cxnLst/>
            <a:rect l="l" t="t" r="r" b="b"/>
            <a:pathLst>
              <a:path h="1949450">
                <a:moveTo>
                  <a:pt x="0" y="0"/>
                </a:moveTo>
                <a:lnTo>
                  <a:pt x="0" y="1949195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90076" y="1937004"/>
            <a:ext cx="0" cy="1949450"/>
          </a:xfrm>
          <a:custGeom>
            <a:avLst/>
            <a:gdLst/>
            <a:ahLst/>
            <a:cxnLst/>
            <a:rect l="l" t="t" r="r" b="b"/>
            <a:pathLst>
              <a:path h="1949450">
                <a:moveTo>
                  <a:pt x="0" y="0"/>
                </a:moveTo>
                <a:lnTo>
                  <a:pt x="0" y="1949195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90600" y="194310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32136" y="1104376"/>
            <a:ext cx="8266430" cy="1886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Sehingga </a:t>
            </a:r>
            <a:r>
              <a:rPr sz="2000" spc="-10" dirty="0">
                <a:latin typeface="Calibri"/>
                <a:cs typeface="Calibri"/>
              </a:rPr>
              <a:t>kita </a:t>
            </a:r>
            <a:r>
              <a:rPr sz="2000" spc="-5" dirty="0">
                <a:latin typeface="Calibri"/>
                <a:cs typeface="Calibri"/>
              </a:rPr>
              <a:t>dapat </a:t>
            </a:r>
            <a:r>
              <a:rPr sz="2000" spc="-10" dirty="0">
                <a:latin typeface="Calibri"/>
                <a:cs typeface="Calibri"/>
              </a:rPr>
              <a:t>menyimpulkan </a:t>
            </a:r>
            <a:r>
              <a:rPr sz="2000" spc="-5" dirty="0">
                <a:latin typeface="Calibri"/>
                <a:cs typeface="Calibri"/>
              </a:rPr>
              <a:t>pada </a:t>
            </a:r>
            <a:r>
              <a:rPr sz="2000" spc="-15" dirty="0">
                <a:latin typeface="Calibri"/>
                <a:cs typeface="Calibri"/>
              </a:rPr>
              <a:t>dasarnya </a:t>
            </a:r>
            <a:r>
              <a:rPr sz="2000" dirty="0">
                <a:latin typeface="Calibri"/>
                <a:cs typeface="Calibri"/>
              </a:rPr>
              <a:t>IoT </a:t>
            </a:r>
            <a:r>
              <a:rPr sz="2000" spc="-5" dirty="0">
                <a:latin typeface="Calibri"/>
                <a:cs typeface="Calibri"/>
              </a:rPr>
              <a:t>dibentuk oleh </a:t>
            </a:r>
            <a:r>
              <a:rPr sz="2000" spc="-10" dirty="0">
                <a:latin typeface="Calibri"/>
                <a:cs typeface="Calibri"/>
              </a:rPr>
              <a:t>beberapa  komponen yang </a:t>
            </a:r>
            <a:r>
              <a:rPr sz="2000" spc="-15" dirty="0">
                <a:latin typeface="Calibri"/>
                <a:cs typeface="Calibri"/>
              </a:rPr>
              <a:t>secara </a:t>
            </a:r>
            <a:r>
              <a:rPr sz="2000" spc="-10" dirty="0">
                <a:latin typeface="Calibri"/>
                <a:cs typeface="Calibri"/>
              </a:rPr>
              <a:t>garis besarnya diuraikan </a:t>
            </a:r>
            <a:r>
              <a:rPr sz="2000" spc="-5" dirty="0">
                <a:latin typeface="Calibri"/>
                <a:cs typeface="Calibri"/>
              </a:rPr>
              <a:t>dalam tabel berikut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82905">
              <a:lnSpc>
                <a:spcPct val="100000"/>
              </a:lnSpc>
              <a:spcBef>
                <a:spcPts val="5"/>
              </a:spcBef>
              <a:tabLst>
                <a:tab pos="4778375" algn="l"/>
              </a:tabLst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Komponen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IoT	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Deskripsi</a:t>
            </a:r>
            <a:endParaRPr sz="1800">
              <a:latin typeface="Calibri"/>
              <a:cs typeface="Calibri"/>
            </a:endParaRPr>
          </a:p>
          <a:p>
            <a:pPr marL="155575">
              <a:lnSpc>
                <a:spcPct val="100000"/>
              </a:lnSpc>
              <a:spcBef>
                <a:spcPts val="720"/>
              </a:spcBef>
              <a:tabLst>
                <a:tab pos="2171700" algn="l"/>
                <a:tab pos="2459990" algn="l"/>
              </a:tabLst>
            </a:pPr>
            <a:r>
              <a:rPr sz="1800" i="1" spc="-10" dirty="0">
                <a:latin typeface="Calibri"/>
                <a:cs typeface="Calibri"/>
              </a:rPr>
              <a:t>Physical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Objects	</a:t>
            </a:r>
            <a:r>
              <a:rPr sz="1800" dirty="0">
                <a:latin typeface="Calibri"/>
                <a:cs typeface="Calibri"/>
              </a:rPr>
              <a:t>:	</a:t>
            </a:r>
            <a:r>
              <a:rPr sz="1800" spc="-5" dirty="0">
                <a:latin typeface="Calibri"/>
                <a:cs typeface="Calibri"/>
              </a:rPr>
              <a:t>Misal </a:t>
            </a:r>
            <a:r>
              <a:rPr sz="1800" dirty="0">
                <a:latin typeface="Calibri"/>
                <a:cs typeface="Calibri"/>
              </a:rPr>
              <a:t>: </a:t>
            </a:r>
            <a:r>
              <a:rPr sz="1800" spc="-5" dirty="0">
                <a:latin typeface="Calibri"/>
                <a:cs typeface="Calibri"/>
              </a:rPr>
              <a:t>lampu, jendela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dsb</a:t>
            </a:r>
            <a:endParaRPr sz="1800">
              <a:latin typeface="Calibri"/>
              <a:cs typeface="Calibri"/>
            </a:endParaRPr>
          </a:p>
          <a:p>
            <a:pPr marL="155575">
              <a:lnSpc>
                <a:spcPct val="100000"/>
              </a:lnSpc>
              <a:spcBef>
                <a:spcPts val="720"/>
              </a:spcBef>
              <a:tabLst>
                <a:tab pos="2171700" algn="l"/>
                <a:tab pos="2459990" algn="l"/>
              </a:tabLst>
            </a:pPr>
            <a:r>
              <a:rPr sz="1800" dirty="0">
                <a:latin typeface="Calibri"/>
                <a:cs typeface="Calibri"/>
              </a:rPr>
              <a:t>Sensor	:	</a:t>
            </a:r>
            <a:r>
              <a:rPr sz="1800" spc="-10" dirty="0">
                <a:latin typeface="Calibri"/>
                <a:cs typeface="Calibri"/>
              </a:rPr>
              <a:t>Mendeteksi </a:t>
            </a:r>
            <a:r>
              <a:rPr sz="1800" spc="-15" dirty="0">
                <a:latin typeface="Calibri"/>
                <a:cs typeface="Calibri"/>
              </a:rPr>
              <a:t>adanya </a:t>
            </a:r>
            <a:r>
              <a:rPr sz="1800" spc="-5" dirty="0">
                <a:latin typeface="Calibri"/>
                <a:cs typeface="Calibri"/>
              </a:rPr>
              <a:t>perubahan </a:t>
            </a:r>
            <a:r>
              <a:rPr sz="1800" spc="-10" dirty="0">
                <a:latin typeface="Calibri"/>
                <a:cs typeface="Calibri"/>
              </a:rPr>
              <a:t>lingkungan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fisik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79661" y="3056648"/>
            <a:ext cx="5278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Komponen </a:t>
            </a:r>
            <a:r>
              <a:rPr sz="1800" spc="-5" dirty="0">
                <a:latin typeface="Calibri"/>
                <a:cs typeface="Calibri"/>
              </a:rPr>
              <a:t>yang </a:t>
            </a:r>
            <a:r>
              <a:rPr sz="1800" spc="-10" dirty="0">
                <a:latin typeface="Calibri"/>
                <a:cs typeface="Calibri"/>
              </a:rPr>
              <a:t>menggerakkan </a:t>
            </a:r>
            <a:r>
              <a:rPr sz="1800" spc="-15" dirty="0">
                <a:latin typeface="Calibri"/>
                <a:cs typeface="Calibri"/>
              </a:rPr>
              <a:t>atau </a:t>
            </a:r>
            <a:r>
              <a:rPr sz="1800" spc="-10" dirty="0">
                <a:latin typeface="Calibri"/>
                <a:cs typeface="Calibri"/>
              </a:rPr>
              <a:t>mengontrol </a:t>
            </a:r>
            <a:r>
              <a:rPr sz="1800" dirty="0">
                <a:latin typeface="Calibri"/>
                <a:cs typeface="Calibri"/>
              </a:rPr>
              <a:t>sebuah  </a:t>
            </a:r>
            <a:r>
              <a:rPr sz="1800" spc="-5" dirty="0">
                <a:latin typeface="Calibri"/>
                <a:cs typeface="Calibri"/>
              </a:rPr>
              <a:t>mekanisme </a:t>
            </a:r>
            <a:r>
              <a:rPr sz="1800" spc="-15" dirty="0">
                <a:latin typeface="Calibri"/>
                <a:cs typeface="Calibri"/>
              </a:rPr>
              <a:t>atau </a:t>
            </a:r>
            <a:r>
              <a:rPr sz="1800" spc="-10" dirty="0">
                <a:latin typeface="Calibri"/>
                <a:cs typeface="Calibri"/>
              </a:rPr>
              <a:t>sistem, </a:t>
            </a:r>
            <a:r>
              <a:rPr sz="1800" spc="-5" dirty="0">
                <a:latin typeface="Calibri"/>
                <a:cs typeface="Calibri"/>
              </a:rPr>
              <a:t>seperti: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79679" y="3696682"/>
            <a:ext cx="547433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Calibri"/>
                <a:cs typeface="Calibri"/>
              </a:rPr>
              <a:t>Things seperti lampu, jendela yang </a:t>
            </a:r>
            <a:r>
              <a:rPr sz="1600" spc="-10" dirty="0">
                <a:latin typeface="Calibri"/>
                <a:cs typeface="Calibri"/>
              </a:rPr>
              <a:t>diwakili </a:t>
            </a:r>
            <a:r>
              <a:rPr sz="1600" spc="-5" dirty="0">
                <a:latin typeface="Calibri"/>
                <a:cs typeface="Calibri"/>
              </a:rPr>
              <a:t>dengan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sebuah</a:t>
            </a:r>
          </a:p>
        </p:txBody>
      </p:sp>
      <p:sp>
        <p:nvSpPr>
          <p:cNvPr id="27" name="object 27"/>
          <p:cNvSpPr/>
          <p:nvPr/>
        </p:nvSpPr>
        <p:spPr>
          <a:xfrm>
            <a:off x="998220" y="3886200"/>
            <a:ext cx="2303145" cy="434340"/>
          </a:xfrm>
          <a:custGeom>
            <a:avLst/>
            <a:gdLst/>
            <a:ahLst/>
            <a:cxnLst/>
            <a:rect l="l" t="t" r="r" b="b"/>
            <a:pathLst>
              <a:path w="2303145" h="434339">
                <a:moveTo>
                  <a:pt x="0" y="0"/>
                </a:moveTo>
                <a:lnTo>
                  <a:pt x="2302764" y="0"/>
                </a:lnTo>
                <a:lnTo>
                  <a:pt x="2302764" y="434340"/>
                </a:lnTo>
                <a:lnTo>
                  <a:pt x="0" y="43434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300984" y="3996402"/>
            <a:ext cx="5689600" cy="324138"/>
          </a:xfrm>
          <a:custGeom>
            <a:avLst/>
            <a:gdLst/>
            <a:ahLst/>
            <a:cxnLst/>
            <a:rect l="l" t="t" r="r" b="b"/>
            <a:pathLst>
              <a:path w="5689600" h="434339">
                <a:moveTo>
                  <a:pt x="0" y="0"/>
                </a:moveTo>
                <a:lnTo>
                  <a:pt x="5689092" y="0"/>
                </a:lnTo>
                <a:lnTo>
                  <a:pt x="5689092" y="434340"/>
                </a:lnTo>
                <a:lnTo>
                  <a:pt x="0" y="43434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98220" y="4320540"/>
            <a:ext cx="2303145" cy="365760"/>
          </a:xfrm>
          <a:custGeom>
            <a:avLst/>
            <a:gdLst/>
            <a:ahLst/>
            <a:cxnLst/>
            <a:rect l="l" t="t" r="r" b="b"/>
            <a:pathLst>
              <a:path w="2303145" h="365760">
                <a:moveTo>
                  <a:pt x="0" y="0"/>
                </a:moveTo>
                <a:lnTo>
                  <a:pt x="2302764" y="0"/>
                </a:lnTo>
                <a:lnTo>
                  <a:pt x="2302764" y="365759"/>
                </a:lnTo>
                <a:lnTo>
                  <a:pt x="0" y="365759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300984" y="4320540"/>
            <a:ext cx="5689600" cy="365760"/>
          </a:xfrm>
          <a:custGeom>
            <a:avLst/>
            <a:gdLst/>
            <a:ahLst/>
            <a:cxnLst/>
            <a:rect l="l" t="t" r="r" b="b"/>
            <a:pathLst>
              <a:path w="5689600" h="365760">
                <a:moveTo>
                  <a:pt x="0" y="0"/>
                </a:moveTo>
                <a:lnTo>
                  <a:pt x="5689092" y="0"/>
                </a:lnTo>
                <a:lnTo>
                  <a:pt x="5689092" y="365759"/>
                </a:lnTo>
                <a:lnTo>
                  <a:pt x="0" y="365759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98220" y="4686300"/>
            <a:ext cx="2303145" cy="640080"/>
          </a:xfrm>
          <a:custGeom>
            <a:avLst/>
            <a:gdLst/>
            <a:ahLst/>
            <a:cxnLst/>
            <a:rect l="l" t="t" r="r" b="b"/>
            <a:pathLst>
              <a:path w="2303145" h="640079">
                <a:moveTo>
                  <a:pt x="0" y="0"/>
                </a:moveTo>
                <a:lnTo>
                  <a:pt x="2302764" y="0"/>
                </a:lnTo>
                <a:lnTo>
                  <a:pt x="2302764" y="640080"/>
                </a:lnTo>
                <a:lnTo>
                  <a:pt x="0" y="64008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300984" y="4686300"/>
            <a:ext cx="5689600" cy="640080"/>
          </a:xfrm>
          <a:custGeom>
            <a:avLst/>
            <a:gdLst/>
            <a:ahLst/>
            <a:cxnLst/>
            <a:rect l="l" t="t" r="r" b="b"/>
            <a:pathLst>
              <a:path w="5689600" h="640079">
                <a:moveTo>
                  <a:pt x="0" y="0"/>
                </a:moveTo>
                <a:lnTo>
                  <a:pt x="5689092" y="0"/>
                </a:lnTo>
                <a:lnTo>
                  <a:pt x="5689092" y="640080"/>
                </a:lnTo>
                <a:lnTo>
                  <a:pt x="0" y="64008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98220" y="5326380"/>
            <a:ext cx="2303145" cy="640080"/>
          </a:xfrm>
          <a:custGeom>
            <a:avLst/>
            <a:gdLst/>
            <a:ahLst/>
            <a:cxnLst/>
            <a:rect l="l" t="t" r="r" b="b"/>
            <a:pathLst>
              <a:path w="2303145" h="640079">
                <a:moveTo>
                  <a:pt x="0" y="0"/>
                </a:moveTo>
                <a:lnTo>
                  <a:pt x="2302764" y="0"/>
                </a:lnTo>
                <a:lnTo>
                  <a:pt x="2302764" y="640080"/>
                </a:lnTo>
                <a:lnTo>
                  <a:pt x="0" y="640080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300984" y="5326380"/>
            <a:ext cx="5689600" cy="640080"/>
          </a:xfrm>
          <a:custGeom>
            <a:avLst/>
            <a:gdLst/>
            <a:ahLst/>
            <a:cxnLst/>
            <a:rect l="l" t="t" r="r" b="b"/>
            <a:pathLst>
              <a:path w="5689600" h="640079">
                <a:moveTo>
                  <a:pt x="0" y="0"/>
                </a:moveTo>
                <a:lnTo>
                  <a:pt x="5689092" y="0"/>
                </a:lnTo>
                <a:lnTo>
                  <a:pt x="5689092" y="640080"/>
                </a:lnTo>
                <a:lnTo>
                  <a:pt x="0" y="640080"/>
                </a:lnTo>
                <a:lnTo>
                  <a:pt x="0" y="0"/>
                </a:lnTo>
                <a:close/>
              </a:path>
            </a:pathLst>
          </a:custGeom>
          <a:solidFill>
            <a:srgbClr val="CFD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98220" y="5966460"/>
            <a:ext cx="2303145" cy="914400"/>
          </a:xfrm>
          <a:custGeom>
            <a:avLst/>
            <a:gdLst/>
            <a:ahLst/>
            <a:cxnLst/>
            <a:rect l="l" t="t" r="r" b="b"/>
            <a:pathLst>
              <a:path w="2303145" h="914400">
                <a:moveTo>
                  <a:pt x="0" y="0"/>
                </a:moveTo>
                <a:lnTo>
                  <a:pt x="2302764" y="0"/>
                </a:lnTo>
                <a:lnTo>
                  <a:pt x="2302764" y="914400"/>
                </a:lnTo>
                <a:lnTo>
                  <a:pt x="0" y="91440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300984" y="5966460"/>
            <a:ext cx="5689600" cy="914400"/>
          </a:xfrm>
          <a:custGeom>
            <a:avLst/>
            <a:gdLst/>
            <a:ahLst/>
            <a:cxnLst/>
            <a:rect l="l" t="t" r="r" b="b"/>
            <a:pathLst>
              <a:path w="5689600" h="914400">
                <a:moveTo>
                  <a:pt x="0" y="0"/>
                </a:moveTo>
                <a:lnTo>
                  <a:pt x="5689092" y="0"/>
                </a:lnTo>
                <a:lnTo>
                  <a:pt x="5689092" y="914400"/>
                </a:lnTo>
                <a:lnTo>
                  <a:pt x="0" y="914400"/>
                </a:lnTo>
                <a:lnTo>
                  <a:pt x="0" y="0"/>
                </a:lnTo>
                <a:close/>
              </a:path>
            </a:pathLst>
          </a:custGeom>
          <a:solidFill>
            <a:srgbClr val="E8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13710" y="3886200"/>
            <a:ext cx="0" cy="3001010"/>
          </a:xfrm>
          <a:custGeom>
            <a:avLst/>
            <a:gdLst/>
            <a:ahLst/>
            <a:cxnLst/>
            <a:rect l="l" t="t" r="r" b="b"/>
            <a:pathLst>
              <a:path h="3001009">
                <a:moveTo>
                  <a:pt x="0" y="0"/>
                </a:moveTo>
                <a:lnTo>
                  <a:pt x="0" y="3000755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01746" y="3886200"/>
            <a:ext cx="0" cy="3001010"/>
          </a:xfrm>
          <a:custGeom>
            <a:avLst/>
            <a:gdLst/>
            <a:ahLst/>
            <a:cxnLst/>
            <a:rect l="l" t="t" r="r" b="b"/>
            <a:pathLst>
              <a:path h="3001009">
                <a:moveTo>
                  <a:pt x="0" y="0"/>
                </a:moveTo>
                <a:lnTo>
                  <a:pt x="0" y="3000755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90600" y="432054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90600" y="468630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90600" y="532638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90600" y="5966460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97458" y="3886200"/>
            <a:ext cx="0" cy="3001010"/>
          </a:xfrm>
          <a:custGeom>
            <a:avLst/>
            <a:gdLst/>
            <a:ahLst/>
            <a:cxnLst/>
            <a:rect l="l" t="t" r="r" b="b"/>
            <a:pathLst>
              <a:path h="3001009">
                <a:moveTo>
                  <a:pt x="0" y="0"/>
                </a:moveTo>
                <a:lnTo>
                  <a:pt x="0" y="3000755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990076" y="3886200"/>
            <a:ext cx="0" cy="3001010"/>
          </a:xfrm>
          <a:custGeom>
            <a:avLst/>
            <a:gdLst/>
            <a:ahLst/>
            <a:cxnLst/>
            <a:rect l="l" t="t" r="r" b="b"/>
            <a:pathLst>
              <a:path h="3001009">
                <a:moveTo>
                  <a:pt x="0" y="0"/>
                </a:moveTo>
                <a:lnTo>
                  <a:pt x="0" y="3000755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90600" y="6880859"/>
            <a:ext cx="8006080" cy="0"/>
          </a:xfrm>
          <a:custGeom>
            <a:avLst/>
            <a:gdLst/>
            <a:ahLst/>
            <a:cxnLst/>
            <a:rect l="l" t="t" r="r" b="b"/>
            <a:pathLst>
              <a:path w="8006080">
                <a:moveTo>
                  <a:pt x="0" y="0"/>
                </a:moveTo>
                <a:lnTo>
                  <a:pt x="8005572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345041" y="4003101"/>
            <a:ext cx="25038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icon </a:t>
            </a:r>
            <a:r>
              <a:rPr sz="1800" spc="-5" dirty="0">
                <a:latin typeface="Calibri"/>
                <a:cs typeface="Calibri"/>
              </a:rPr>
              <a:t>dalam sebuah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aplikasi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379733" y="4336827"/>
            <a:ext cx="43764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User yang </a:t>
            </a:r>
            <a:r>
              <a:rPr sz="1800" spc="-10" dirty="0">
                <a:latin typeface="Calibri"/>
                <a:cs typeface="Calibri"/>
              </a:rPr>
              <a:t>mengendalikan </a:t>
            </a:r>
            <a:r>
              <a:rPr sz="1800" spc="-5" dirty="0">
                <a:latin typeface="Calibri"/>
                <a:cs typeface="Calibri"/>
              </a:rPr>
              <a:t>melalui Mobile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Apps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379679" y="4702497"/>
            <a:ext cx="47256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Sistem yang </a:t>
            </a:r>
            <a:r>
              <a:rPr sz="1800" spc="-5" dirty="0">
                <a:latin typeface="Calibri"/>
                <a:cs typeface="Calibri"/>
              </a:rPr>
              <a:t>mengolah </a:t>
            </a:r>
            <a:r>
              <a:rPr sz="1800" spc="-15" dirty="0">
                <a:latin typeface="Calibri"/>
                <a:cs typeface="Calibri"/>
              </a:rPr>
              <a:t>data </a:t>
            </a:r>
            <a:r>
              <a:rPr sz="1800" spc="-10" dirty="0">
                <a:latin typeface="Calibri"/>
                <a:cs typeface="Calibri"/>
              </a:rPr>
              <a:t>berdasarkan </a:t>
            </a:r>
            <a:r>
              <a:rPr sz="1800" spc="-15" dirty="0">
                <a:latin typeface="Calibri"/>
                <a:cs typeface="Calibri"/>
              </a:rPr>
              <a:t>data </a:t>
            </a:r>
            <a:r>
              <a:rPr sz="1800" spc="-10" dirty="0">
                <a:latin typeface="Calibri"/>
                <a:cs typeface="Calibri"/>
              </a:rPr>
              <a:t>yang  </a:t>
            </a:r>
            <a:r>
              <a:rPr sz="1800" spc="-5" dirty="0">
                <a:latin typeface="Calibri"/>
                <a:cs typeface="Calibri"/>
              </a:rPr>
              <a:t>diperoleh oleh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sensor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79679" y="5342643"/>
            <a:ext cx="5220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latin typeface="Calibri"/>
                <a:cs typeface="Calibri"/>
              </a:rPr>
              <a:t>Middleware </a:t>
            </a:r>
            <a:r>
              <a:rPr sz="1800" spc="-10" dirty="0">
                <a:latin typeface="Calibri"/>
                <a:cs typeface="Calibri"/>
              </a:rPr>
              <a:t>digunakan </a:t>
            </a:r>
            <a:r>
              <a:rPr sz="1800" spc="-5" dirty="0">
                <a:latin typeface="Calibri"/>
                <a:cs typeface="Calibri"/>
              </a:rPr>
              <a:t>untuk menghubungkan </a:t>
            </a:r>
            <a:r>
              <a:rPr sz="1800" spc="-10" dirty="0">
                <a:latin typeface="Calibri"/>
                <a:cs typeface="Calibri"/>
              </a:rPr>
              <a:t>berbagai  komponen </a:t>
            </a:r>
            <a:r>
              <a:rPr sz="1800" spc="-5" dirty="0">
                <a:latin typeface="Calibri"/>
                <a:cs typeface="Calibri"/>
              </a:rPr>
              <a:t>dari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IoT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75379" y="3056648"/>
            <a:ext cx="210312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28825" algn="l"/>
              </a:tabLst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ct</a:t>
            </a:r>
            <a:r>
              <a:rPr sz="1800" spc="5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or	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028825" algn="l"/>
              </a:tabLst>
            </a:pPr>
            <a:r>
              <a:rPr sz="1800" i="1" dirty="0">
                <a:latin typeface="Calibri"/>
                <a:cs typeface="Calibri"/>
              </a:rPr>
              <a:t>V</a:t>
            </a:r>
            <a:r>
              <a:rPr sz="1800" i="1" spc="-20" dirty="0">
                <a:latin typeface="Calibri"/>
                <a:cs typeface="Calibri"/>
              </a:rPr>
              <a:t>i</a:t>
            </a:r>
            <a:r>
              <a:rPr sz="1800" i="1" spc="-5" dirty="0">
                <a:latin typeface="Calibri"/>
                <a:cs typeface="Calibri"/>
              </a:rPr>
              <a:t>r</a:t>
            </a:r>
            <a:r>
              <a:rPr sz="1800" i="1" spc="5" dirty="0">
                <a:latin typeface="Calibri"/>
                <a:cs typeface="Calibri"/>
              </a:rPr>
              <a:t>t</a:t>
            </a:r>
            <a:r>
              <a:rPr sz="1800" i="1" spc="-10" dirty="0">
                <a:latin typeface="Calibri"/>
                <a:cs typeface="Calibri"/>
              </a:rPr>
              <a:t>ua</a:t>
            </a:r>
            <a:r>
              <a:rPr sz="1800" i="1" dirty="0">
                <a:latin typeface="Calibri"/>
                <a:cs typeface="Calibri"/>
              </a:rPr>
              <a:t>l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10" dirty="0">
                <a:latin typeface="Calibri"/>
                <a:cs typeface="Calibri"/>
              </a:rPr>
              <a:t>O</a:t>
            </a:r>
            <a:r>
              <a:rPr sz="1800" i="1" spc="-10" dirty="0">
                <a:latin typeface="Calibri"/>
                <a:cs typeface="Calibri"/>
              </a:rPr>
              <a:t>b</a:t>
            </a:r>
            <a:r>
              <a:rPr sz="1800" i="1" dirty="0">
                <a:latin typeface="Calibri"/>
                <a:cs typeface="Calibri"/>
              </a:rPr>
              <a:t>je</a:t>
            </a:r>
            <a:r>
              <a:rPr sz="1800" i="1" spc="-15" dirty="0">
                <a:latin typeface="Calibri"/>
                <a:cs typeface="Calibri"/>
              </a:rPr>
              <a:t>c</a:t>
            </a:r>
            <a:r>
              <a:rPr sz="1800" i="1" dirty="0">
                <a:latin typeface="Calibri"/>
                <a:cs typeface="Calibri"/>
              </a:rPr>
              <a:t>t	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28825" algn="l"/>
              </a:tabLst>
            </a:pPr>
            <a:r>
              <a:rPr sz="1800" i="1" spc="-50" dirty="0">
                <a:latin typeface="Calibri"/>
                <a:cs typeface="Calibri"/>
              </a:rPr>
              <a:t>P</a:t>
            </a:r>
            <a:r>
              <a:rPr sz="1800" i="1" dirty="0">
                <a:latin typeface="Calibri"/>
                <a:cs typeface="Calibri"/>
              </a:rPr>
              <a:t>e</a:t>
            </a:r>
            <a:r>
              <a:rPr sz="1800" i="1" spc="10" dirty="0">
                <a:latin typeface="Calibri"/>
                <a:cs typeface="Calibri"/>
              </a:rPr>
              <a:t>o</a:t>
            </a:r>
            <a:r>
              <a:rPr sz="1800" i="1" spc="-10" dirty="0">
                <a:latin typeface="Calibri"/>
                <a:cs typeface="Calibri"/>
              </a:rPr>
              <a:t>p</a:t>
            </a:r>
            <a:r>
              <a:rPr sz="1800" i="1" dirty="0">
                <a:latin typeface="Calibri"/>
                <a:cs typeface="Calibri"/>
              </a:rPr>
              <a:t>le	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2028825" algn="l"/>
              </a:tabLst>
            </a:pPr>
            <a:r>
              <a:rPr sz="1800" i="1" spc="-5" dirty="0">
                <a:latin typeface="Calibri"/>
                <a:cs typeface="Calibri"/>
              </a:rPr>
              <a:t>S</a:t>
            </a:r>
            <a:r>
              <a:rPr sz="1800" i="1" dirty="0">
                <a:latin typeface="Calibri"/>
                <a:cs typeface="Calibri"/>
              </a:rPr>
              <a:t>e</a:t>
            </a:r>
            <a:r>
              <a:rPr sz="1800" i="1" spc="10" dirty="0">
                <a:latin typeface="Calibri"/>
                <a:cs typeface="Calibri"/>
              </a:rPr>
              <a:t>r</a:t>
            </a:r>
            <a:r>
              <a:rPr sz="1800" i="1" spc="5" dirty="0">
                <a:latin typeface="Calibri"/>
                <a:cs typeface="Calibri"/>
              </a:rPr>
              <a:t>v</a:t>
            </a:r>
            <a:r>
              <a:rPr sz="1800" i="1" spc="-20" dirty="0">
                <a:latin typeface="Calibri"/>
                <a:cs typeface="Calibri"/>
              </a:rPr>
              <a:t>i</a:t>
            </a:r>
            <a:r>
              <a:rPr sz="1800" i="1" spc="-15" dirty="0">
                <a:latin typeface="Calibri"/>
                <a:cs typeface="Calibri"/>
              </a:rPr>
              <a:t>c</a:t>
            </a:r>
            <a:r>
              <a:rPr sz="1800" i="1" dirty="0">
                <a:latin typeface="Calibri"/>
                <a:cs typeface="Calibri"/>
              </a:rPr>
              <a:t>e	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28825" algn="l"/>
              </a:tabLst>
            </a:pPr>
            <a:r>
              <a:rPr sz="1800" i="1" spc="-15" dirty="0">
                <a:latin typeface="Calibri"/>
                <a:cs typeface="Calibri"/>
              </a:rPr>
              <a:t>P</a:t>
            </a:r>
            <a:r>
              <a:rPr sz="1800" i="1" dirty="0">
                <a:latin typeface="Calibri"/>
                <a:cs typeface="Calibri"/>
              </a:rPr>
              <a:t>l</a:t>
            </a:r>
            <a:r>
              <a:rPr sz="1800" i="1" spc="-10" dirty="0">
                <a:latin typeface="Calibri"/>
                <a:cs typeface="Calibri"/>
              </a:rPr>
              <a:t>a</a:t>
            </a:r>
            <a:r>
              <a:rPr sz="1800" i="1" spc="5" dirty="0">
                <a:latin typeface="Calibri"/>
                <a:cs typeface="Calibri"/>
              </a:rPr>
              <a:t>t</a:t>
            </a:r>
            <a:r>
              <a:rPr sz="1800" i="1" spc="-30" dirty="0">
                <a:latin typeface="Calibri"/>
                <a:cs typeface="Calibri"/>
              </a:rPr>
              <a:t>f</a:t>
            </a:r>
            <a:r>
              <a:rPr sz="1800" i="1" spc="-10" dirty="0">
                <a:latin typeface="Calibri"/>
                <a:cs typeface="Calibri"/>
              </a:rPr>
              <a:t>o</a:t>
            </a:r>
            <a:r>
              <a:rPr sz="1800" i="1" spc="-5" dirty="0">
                <a:latin typeface="Calibri"/>
                <a:cs typeface="Calibri"/>
              </a:rPr>
              <a:t>r</a:t>
            </a:r>
            <a:r>
              <a:rPr sz="1800" i="1" dirty="0">
                <a:latin typeface="Calibri"/>
                <a:cs typeface="Calibri"/>
              </a:rPr>
              <a:t>m	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28825" algn="l"/>
              </a:tabLst>
            </a:pPr>
            <a:r>
              <a:rPr sz="1800" i="1" spc="5" dirty="0">
                <a:latin typeface="Calibri"/>
                <a:cs typeface="Calibri"/>
              </a:rPr>
              <a:t>N</a:t>
            </a:r>
            <a:r>
              <a:rPr sz="1800" i="1" spc="-15" dirty="0">
                <a:latin typeface="Calibri"/>
                <a:cs typeface="Calibri"/>
              </a:rPr>
              <a:t>e</a:t>
            </a:r>
            <a:r>
              <a:rPr sz="1800" i="1" spc="-10" dirty="0">
                <a:latin typeface="Calibri"/>
                <a:cs typeface="Calibri"/>
              </a:rPr>
              <a:t>t</a:t>
            </a:r>
            <a:r>
              <a:rPr sz="1800" i="1" spc="5" dirty="0">
                <a:latin typeface="Calibri"/>
                <a:cs typeface="Calibri"/>
              </a:rPr>
              <a:t>w</a:t>
            </a:r>
            <a:r>
              <a:rPr sz="1800" i="1" spc="-10" dirty="0">
                <a:latin typeface="Calibri"/>
                <a:cs typeface="Calibri"/>
              </a:rPr>
              <a:t>o</a:t>
            </a:r>
            <a:r>
              <a:rPr sz="1800" i="1" spc="-5" dirty="0">
                <a:latin typeface="Calibri"/>
                <a:cs typeface="Calibri"/>
              </a:rPr>
              <a:t>r</a:t>
            </a:r>
            <a:r>
              <a:rPr sz="1800" i="1" dirty="0">
                <a:latin typeface="Calibri"/>
                <a:cs typeface="Calibri"/>
              </a:rPr>
              <a:t>k	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79679" y="5982676"/>
            <a:ext cx="54438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Kombinasi </a:t>
            </a:r>
            <a:r>
              <a:rPr sz="1800" spc="-5" dirty="0">
                <a:latin typeface="Calibri"/>
                <a:cs typeface="Calibri"/>
              </a:rPr>
              <a:t>teknologi </a:t>
            </a:r>
            <a:r>
              <a:rPr sz="1800" spc="-10" dirty="0">
                <a:latin typeface="Calibri"/>
                <a:cs typeface="Calibri"/>
              </a:rPr>
              <a:t>nirkabel atau kabel </a:t>
            </a:r>
            <a:r>
              <a:rPr sz="1800" dirty="0">
                <a:latin typeface="Calibri"/>
                <a:cs typeface="Calibri"/>
              </a:rPr>
              <a:t>dan </a:t>
            </a:r>
            <a:r>
              <a:rPr sz="1800" spc="-20" dirty="0">
                <a:latin typeface="Calibri"/>
                <a:cs typeface="Calibri"/>
              </a:rPr>
              <a:t>protokol </a:t>
            </a:r>
            <a:r>
              <a:rPr sz="1800" spc="-10" dirty="0">
                <a:latin typeface="Calibri"/>
                <a:cs typeface="Calibri"/>
              </a:rPr>
              <a:t>yang  menyediakan </a:t>
            </a:r>
            <a:r>
              <a:rPr sz="1800" spc="-15" dirty="0">
                <a:latin typeface="Calibri"/>
                <a:cs typeface="Calibri"/>
              </a:rPr>
              <a:t>konektivitas </a:t>
            </a:r>
            <a:r>
              <a:rPr sz="1800" spc="-5" dirty="0">
                <a:latin typeface="Calibri"/>
                <a:cs typeface="Calibri"/>
              </a:rPr>
              <a:t>dan menghubungkan </a:t>
            </a:r>
            <a:r>
              <a:rPr sz="1800" dirty="0">
                <a:latin typeface="Calibri"/>
                <a:cs typeface="Calibri"/>
              </a:rPr>
              <a:t>semua  </a:t>
            </a:r>
            <a:r>
              <a:rPr sz="1800" spc="-10" dirty="0">
                <a:latin typeface="Calibri"/>
                <a:cs typeface="Calibri"/>
              </a:rPr>
              <a:t>komponen </a:t>
            </a:r>
            <a:r>
              <a:rPr sz="1800" spc="-15" dirty="0">
                <a:latin typeface="Calibri"/>
                <a:cs typeface="Calibri"/>
              </a:rPr>
              <a:t>IOT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2318" y="514540"/>
            <a:ext cx="61531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25" dirty="0"/>
              <a:t>Terminologi </a:t>
            </a:r>
            <a:r>
              <a:rPr sz="2700" dirty="0"/>
              <a:t>&amp; </a:t>
            </a:r>
            <a:r>
              <a:rPr sz="2700" spc="-20" dirty="0"/>
              <a:t>Cara </a:t>
            </a:r>
            <a:r>
              <a:rPr sz="2700" spc="-15" dirty="0"/>
              <a:t>Kerja Internet of</a:t>
            </a:r>
            <a:r>
              <a:rPr sz="2700" spc="110" dirty="0"/>
              <a:t> </a:t>
            </a:r>
            <a:r>
              <a:rPr sz="2700" spc="-5" dirty="0"/>
              <a:t>Things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993153" y="950528"/>
            <a:ext cx="8070215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Konsep </a:t>
            </a:r>
            <a:r>
              <a:rPr sz="2000" dirty="0">
                <a:latin typeface="Calibri"/>
                <a:cs typeface="Calibri"/>
              </a:rPr>
              <a:t>IoT ini </a:t>
            </a:r>
            <a:r>
              <a:rPr sz="2000" spc="-10" dirty="0">
                <a:latin typeface="Calibri"/>
                <a:cs typeface="Calibri"/>
              </a:rPr>
              <a:t>sebetulnya cukup </a:t>
            </a:r>
            <a:r>
              <a:rPr sz="2000" spc="-5" dirty="0">
                <a:latin typeface="Calibri"/>
                <a:cs typeface="Calibri"/>
              </a:rPr>
              <a:t>sederhana </a:t>
            </a:r>
            <a:r>
              <a:rPr sz="2000" spc="-10" dirty="0">
                <a:latin typeface="Calibri"/>
                <a:cs typeface="Calibri"/>
              </a:rPr>
              <a:t>dengan </a:t>
            </a:r>
            <a:r>
              <a:rPr sz="2000" spc="-20" dirty="0">
                <a:latin typeface="Calibri"/>
                <a:cs typeface="Calibri"/>
              </a:rPr>
              <a:t>cara kerja </a:t>
            </a:r>
            <a:r>
              <a:rPr sz="2000" spc="-5" dirty="0">
                <a:latin typeface="Calibri"/>
                <a:cs typeface="Calibri"/>
              </a:rPr>
              <a:t>mengacu pada  </a:t>
            </a:r>
            <a:r>
              <a:rPr sz="2000" dirty="0">
                <a:latin typeface="Calibri"/>
                <a:cs typeface="Calibri"/>
              </a:rPr>
              <a:t>3 </a:t>
            </a:r>
            <a:r>
              <a:rPr sz="2000" spc="-5" dirty="0">
                <a:latin typeface="Calibri"/>
                <a:cs typeface="Calibri"/>
              </a:rPr>
              <a:t>(tiga) elemen utama pada </a:t>
            </a:r>
            <a:r>
              <a:rPr sz="2000" spc="-10" dirty="0">
                <a:latin typeface="Calibri"/>
                <a:cs typeface="Calibri"/>
              </a:rPr>
              <a:t>arsitektur </a:t>
            </a:r>
            <a:r>
              <a:rPr sz="2000" spc="-50" dirty="0">
                <a:latin typeface="Calibri"/>
                <a:cs typeface="Calibri"/>
              </a:rPr>
              <a:t>IoT, </a:t>
            </a:r>
            <a:r>
              <a:rPr sz="2000" spc="-10" dirty="0">
                <a:latin typeface="Calibri"/>
                <a:cs typeface="Calibri"/>
              </a:rPr>
              <a:t>yakni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74015" indent="-361950">
              <a:lnSpc>
                <a:spcPct val="100000"/>
              </a:lnSpc>
              <a:buAutoNum type="arabicPeriod"/>
              <a:tabLst>
                <a:tab pos="374015" algn="l"/>
                <a:tab pos="374650" algn="l"/>
              </a:tabLst>
            </a:pPr>
            <a:r>
              <a:rPr sz="2000" spc="-10" dirty="0">
                <a:latin typeface="Calibri"/>
                <a:cs typeface="Calibri"/>
              </a:rPr>
              <a:t>Barang </a:t>
            </a:r>
            <a:r>
              <a:rPr sz="2000" dirty="0">
                <a:latin typeface="Calibri"/>
                <a:cs typeface="Calibri"/>
              </a:rPr>
              <a:t>Fisik </a:t>
            </a:r>
            <a:r>
              <a:rPr sz="2000" spc="-10" dirty="0">
                <a:latin typeface="Calibri"/>
                <a:cs typeface="Calibri"/>
              </a:rPr>
              <a:t>yang </a:t>
            </a:r>
            <a:r>
              <a:rPr sz="2000" spc="-5" dirty="0">
                <a:latin typeface="Calibri"/>
                <a:cs typeface="Calibri"/>
              </a:rPr>
              <a:t>dilengkapi </a:t>
            </a:r>
            <a:r>
              <a:rPr sz="2000" dirty="0">
                <a:latin typeface="Calibri"/>
                <a:cs typeface="Calibri"/>
              </a:rPr>
              <a:t>modul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IoT,</a:t>
            </a:r>
            <a:endParaRPr sz="2000">
              <a:latin typeface="Calibri"/>
              <a:cs typeface="Calibri"/>
            </a:endParaRPr>
          </a:p>
          <a:p>
            <a:pPr marL="374015" indent="-361950">
              <a:lnSpc>
                <a:spcPct val="100000"/>
              </a:lnSpc>
              <a:buAutoNum type="arabicPeriod"/>
              <a:tabLst>
                <a:tab pos="374015" algn="l"/>
                <a:tab pos="374650" algn="l"/>
              </a:tabLst>
            </a:pPr>
            <a:r>
              <a:rPr sz="2000" spc="-15" dirty="0">
                <a:latin typeface="Calibri"/>
                <a:cs typeface="Calibri"/>
              </a:rPr>
              <a:t>Perangkat </a:t>
            </a:r>
            <a:r>
              <a:rPr sz="2000" spc="-10" dirty="0">
                <a:latin typeface="Calibri"/>
                <a:cs typeface="Calibri"/>
              </a:rPr>
              <a:t>Koneksi </a:t>
            </a:r>
            <a:r>
              <a:rPr sz="2000" spc="-25" dirty="0">
                <a:latin typeface="Calibri"/>
                <a:cs typeface="Calibri"/>
              </a:rPr>
              <a:t>ke </a:t>
            </a:r>
            <a:r>
              <a:rPr sz="2000" spc="-10" dirty="0">
                <a:latin typeface="Calibri"/>
                <a:cs typeface="Calibri"/>
              </a:rPr>
              <a:t>Internet </a:t>
            </a:r>
            <a:r>
              <a:rPr sz="2000" spc="-5" dirty="0">
                <a:latin typeface="Calibri"/>
                <a:cs typeface="Calibri"/>
              </a:rPr>
              <a:t>seperti </a:t>
            </a:r>
            <a:r>
              <a:rPr sz="2000" dirty="0">
                <a:latin typeface="Calibri"/>
                <a:cs typeface="Calibri"/>
              </a:rPr>
              <a:t>Modem </a:t>
            </a:r>
            <a:r>
              <a:rPr sz="2000" spc="-5" dirty="0">
                <a:latin typeface="Calibri"/>
                <a:cs typeface="Calibri"/>
              </a:rPr>
              <a:t>dan </a:t>
            </a:r>
            <a:r>
              <a:rPr sz="2000" i="1" spc="-10" dirty="0">
                <a:latin typeface="Calibri"/>
                <a:cs typeface="Calibri"/>
              </a:rPr>
              <a:t>Router</a:t>
            </a:r>
            <a:r>
              <a:rPr sz="2000" i="1" spc="-5" dirty="0">
                <a:latin typeface="Calibri"/>
                <a:cs typeface="Calibri"/>
              </a:rPr>
              <a:t> Wireless</a:t>
            </a:r>
            <a:endParaRPr sz="2000">
              <a:latin typeface="Calibri"/>
              <a:cs typeface="Calibri"/>
            </a:endParaRPr>
          </a:p>
          <a:p>
            <a:pPr marL="374015" indent="-361950">
              <a:lnSpc>
                <a:spcPct val="100000"/>
              </a:lnSpc>
              <a:buAutoNum type="arabicPeriod"/>
              <a:tabLst>
                <a:tab pos="374015" algn="l"/>
                <a:tab pos="374650" algn="l"/>
              </a:tabLst>
            </a:pPr>
            <a:r>
              <a:rPr sz="2000" i="1" dirty="0">
                <a:latin typeface="Calibri"/>
                <a:cs typeface="Calibri"/>
              </a:rPr>
              <a:t>Cloud </a:t>
            </a:r>
            <a:r>
              <a:rPr sz="2000" spc="-10" dirty="0">
                <a:latin typeface="Calibri"/>
                <a:cs typeface="Calibri"/>
              </a:rPr>
              <a:t>Data </a:t>
            </a:r>
            <a:r>
              <a:rPr sz="2000" spc="-15" dirty="0">
                <a:latin typeface="Calibri"/>
                <a:cs typeface="Calibri"/>
              </a:rPr>
              <a:t>Center </a:t>
            </a:r>
            <a:r>
              <a:rPr sz="2000" spc="-10" dirty="0">
                <a:latin typeface="Calibri"/>
                <a:cs typeface="Calibri"/>
              </a:rPr>
              <a:t>tempat </a:t>
            </a:r>
            <a:r>
              <a:rPr sz="2000" spc="-5" dirty="0">
                <a:latin typeface="Calibri"/>
                <a:cs typeface="Calibri"/>
              </a:rPr>
              <a:t>untuk menyimpan aplikasi </a:t>
            </a:r>
            <a:r>
              <a:rPr sz="2000" spc="-10" dirty="0">
                <a:latin typeface="Calibri"/>
                <a:cs typeface="Calibri"/>
              </a:rPr>
              <a:t>beserta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database</a:t>
            </a:r>
            <a:r>
              <a:rPr sz="2000" spc="-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98219" y="2590800"/>
            <a:ext cx="7844028" cy="3012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59021" y="5559075"/>
            <a:ext cx="807212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100" spc="-5" dirty="0">
                <a:latin typeface="Calibri"/>
                <a:cs typeface="Calibri"/>
              </a:rPr>
              <a:t>Seluruh penggunaan </a:t>
            </a:r>
            <a:r>
              <a:rPr sz="2100" spc="-15" dirty="0">
                <a:latin typeface="Calibri"/>
                <a:cs typeface="Calibri"/>
              </a:rPr>
              <a:t>barang yang </a:t>
            </a:r>
            <a:r>
              <a:rPr sz="2100" spc="-5" dirty="0">
                <a:latin typeface="Calibri"/>
                <a:cs typeface="Calibri"/>
              </a:rPr>
              <a:t>terhubung </a:t>
            </a:r>
            <a:r>
              <a:rPr sz="2100" spc="-40" dirty="0">
                <a:latin typeface="Calibri"/>
                <a:cs typeface="Calibri"/>
              </a:rPr>
              <a:t>ke </a:t>
            </a:r>
            <a:r>
              <a:rPr sz="2100" spc="-10" dirty="0">
                <a:latin typeface="Calibri"/>
                <a:cs typeface="Calibri"/>
              </a:rPr>
              <a:t>internet </a:t>
            </a:r>
            <a:r>
              <a:rPr sz="2100" spc="-15" dirty="0">
                <a:latin typeface="Calibri"/>
                <a:cs typeface="Calibri"/>
              </a:rPr>
              <a:t>akan </a:t>
            </a:r>
            <a:r>
              <a:rPr sz="2100" spc="-10" dirty="0">
                <a:latin typeface="Calibri"/>
                <a:cs typeface="Calibri"/>
              </a:rPr>
              <a:t>menyimpan  </a:t>
            </a:r>
            <a:r>
              <a:rPr sz="2100" spc="-15" dirty="0">
                <a:latin typeface="Calibri"/>
                <a:cs typeface="Calibri"/>
              </a:rPr>
              <a:t>data, data </a:t>
            </a:r>
            <a:r>
              <a:rPr sz="2100" spc="-10" dirty="0">
                <a:latin typeface="Calibri"/>
                <a:cs typeface="Calibri"/>
              </a:rPr>
              <a:t>tersebut terkumpul sebagai </a:t>
            </a:r>
            <a:r>
              <a:rPr sz="2100" spc="-5" dirty="0">
                <a:latin typeface="Calibri"/>
                <a:cs typeface="Calibri"/>
              </a:rPr>
              <a:t>‘big </a:t>
            </a:r>
            <a:r>
              <a:rPr sz="2100" spc="-10" dirty="0">
                <a:latin typeface="Calibri"/>
                <a:cs typeface="Calibri"/>
              </a:rPr>
              <a:t>data’ </a:t>
            </a:r>
            <a:r>
              <a:rPr sz="2100" spc="-15" dirty="0">
                <a:latin typeface="Calibri"/>
                <a:cs typeface="Calibri"/>
              </a:rPr>
              <a:t>yang kemudian </a:t>
            </a:r>
            <a:r>
              <a:rPr sz="2100" spc="-10" dirty="0">
                <a:latin typeface="Calibri"/>
                <a:cs typeface="Calibri"/>
              </a:rPr>
              <a:t>dapat di  </a:t>
            </a:r>
            <a:r>
              <a:rPr sz="2100" spc="-5" dirty="0">
                <a:latin typeface="Calibri"/>
                <a:cs typeface="Calibri"/>
              </a:rPr>
              <a:t>olah </a:t>
            </a:r>
            <a:r>
              <a:rPr sz="2100" spc="-10" dirty="0">
                <a:latin typeface="Calibri"/>
                <a:cs typeface="Calibri"/>
              </a:rPr>
              <a:t>untuk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0" dirty="0">
                <a:latin typeface="Calibri"/>
                <a:cs typeface="Calibri"/>
              </a:rPr>
              <a:t>analisa </a:t>
            </a:r>
            <a:r>
              <a:rPr sz="2100" dirty="0">
                <a:latin typeface="Calibri"/>
                <a:cs typeface="Calibri"/>
              </a:rPr>
              <a:t>baik </a:t>
            </a:r>
            <a:r>
              <a:rPr sz="2100" spc="-5" dirty="0">
                <a:latin typeface="Calibri"/>
                <a:cs typeface="Calibri"/>
              </a:rPr>
              <a:t>oleh </a:t>
            </a:r>
            <a:r>
              <a:rPr sz="2100" spc="-10" dirty="0">
                <a:latin typeface="Calibri"/>
                <a:cs typeface="Calibri"/>
              </a:rPr>
              <a:t>pemerintah, </a:t>
            </a:r>
            <a:r>
              <a:rPr sz="2100" spc="-5" dirty="0">
                <a:latin typeface="Calibri"/>
                <a:cs typeface="Calibri"/>
              </a:rPr>
              <a:t>perusahaan, maupun </a:t>
            </a:r>
            <a:r>
              <a:rPr sz="2100" spc="-20" dirty="0">
                <a:latin typeface="Calibri"/>
                <a:cs typeface="Calibri"/>
              </a:rPr>
              <a:t>negara  </a:t>
            </a:r>
            <a:r>
              <a:rPr sz="2100" spc="-5" dirty="0">
                <a:latin typeface="Calibri"/>
                <a:cs typeface="Calibri"/>
              </a:rPr>
              <a:t>asing untuk </a:t>
            </a:r>
            <a:r>
              <a:rPr sz="2100" spc="-10" dirty="0">
                <a:latin typeface="Calibri"/>
                <a:cs typeface="Calibri"/>
              </a:rPr>
              <a:t>kemudian </a:t>
            </a:r>
            <a:r>
              <a:rPr sz="2100" dirty="0">
                <a:latin typeface="Calibri"/>
                <a:cs typeface="Calibri"/>
              </a:rPr>
              <a:t>di </a:t>
            </a:r>
            <a:r>
              <a:rPr sz="2100" spc="-15" dirty="0">
                <a:latin typeface="Calibri"/>
                <a:cs typeface="Calibri"/>
              </a:rPr>
              <a:t>manfaatkan </a:t>
            </a:r>
            <a:r>
              <a:rPr sz="2100" spc="-5" dirty="0">
                <a:latin typeface="Calibri"/>
                <a:cs typeface="Calibri"/>
              </a:rPr>
              <a:t>bagi </a:t>
            </a:r>
            <a:r>
              <a:rPr sz="2100" spc="-15" dirty="0">
                <a:latin typeface="Calibri"/>
                <a:cs typeface="Calibri"/>
              </a:rPr>
              <a:t>kepentingan</a:t>
            </a:r>
            <a:r>
              <a:rPr sz="2100" spc="-10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masing-masing.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1762" y="627365"/>
            <a:ext cx="50882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Konfigurasi </a:t>
            </a:r>
            <a:r>
              <a:rPr spc="-15" dirty="0"/>
              <a:t>Jaringan</a:t>
            </a:r>
            <a:r>
              <a:rPr spc="-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03" y="1465637"/>
            <a:ext cx="8072755" cy="478599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4965" marR="5080" indent="-342900" algn="just">
              <a:lnSpc>
                <a:spcPct val="80000"/>
              </a:lnSpc>
              <a:spcBef>
                <a:spcPts val="620"/>
              </a:spcBef>
              <a:buFont typeface="Arial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P2P </a:t>
            </a:r>
            <a:r>
              <a:rPr sz="2200" i="1" spc="-5" dirty="0">
                <a:latin typeface="Calibri"/>
                <a:cs typeface="Calibri"/>
              </a:rPr>
              <a:t>(people </a:t>
            </a:r>
            <a:r>
              <a:rPr sz="2200" i="1" spc="-20" dirty="0">
                <a:latin typeface="Calibri"/>
                <a:cs typeface="Calibri"/>
              </a:rPr>
              <a:t>to </a:t>
            </a:r>
            <a:r>
              <a:rPr sz="2200" i="1" spc="-5" dirty="0">
                <a:latin typeface="Calibri"/>
                <a:cs typeface="Calibri"/>
              </a:rPr>
              <a:t>people</a:t>
            </a:r>
            <a:r>
              <a:rPr sz="2200" spc="-5" dirty="0">
                <a:latin typeface="Calibri"/>
                <a:cs typeface="Calibri"/>
              </a:rPr>
              <a:t>), </a:t>
            </a:r>
            <a:r>
              <a:rPr sz="2200" spc="-20" dirty="0">
                <a:latin typeface="Calibri"/>
                <a:cs typeface="Calibri"/>
              </a:rPr>
              <a:t>koneksi </a:t>
            </a:r>
            <a:r>
              <a:rPr sz="2200" dirty="0">
                <a:latin typeface="Calibri"/>
                <a:cs typeface="Calibri"/>
              </a:rPr>
              <a:t>P2P </a:t>
            </a:r>
            <a:r>
              <a:rPr sz="2200" spc="-10" dirty="0">
                <a:latin typeface="Calibri"/>
                <a:cs typeface="Calibri"/>
              </a:rPr>
              <a:t>ditandai </a:t>
            </a:r>
            <a:r>
              <a:rPr sz="2200" spc="-15" dirty="0">
                <a:latin typeface="Calibri"/>
                <a:cs typeface="Calibri"/>
              </a:rPr>
              <a:t>dengan </a:t>
            </a:r>
            <a:r>
              <a:rPr sz="2200" spc="-5" dirty="0">
                <a:latin typeface="Calibri"/>
                <a:cs typeface="Calibri"/>
              </a:rPr>
              <a:t>solusi  </a:t>
            </a:r>
            <a:r>
              <a:rPr sz="2200" spc="-20" dirty="0">
                <a:latin typeface="Calibri"/>
                <a:cs typeface="Calibri"/>
              </a:rPr>
              <a:t>kolaboratif </a:t>
            </a:r>
            <a:r>
              <a:rPr sz="2200" spc="-10" dirty="0">
                <a:latin typeface="Calibri"/>
                <a:cs typeface="Calibri"/>
              </a:rPr>
              <a:t>yang memanfaatkan </a:t>
            </a:r>
            <a:r>
              <a:rPr sz="2200" spc="-15" dirty="0">
                <a:latin typeface="Calibri"/>
                <a:cs typeface="Calibri"/>
              </a:rPr>
              <a:t>infrastruktur </a:t>
            </a:r>
            <a:r>
              <a:rPr sz="2200" dirty="0">
                <a:latin typeface="Calibri"/>
                <a:cs typeface="Calibri"/>
              </a:rPr>
              <a:t>baru </a:t>
            </a:r>
            <a:r>
              <a:rPr sz="2200" spc="-10" dirty="0">
                <a:latin typeface="Calibri"/>
                <a:cs typeface="Calibri"/>
              </a:rPr>
              <a:t>dan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dirty="0">
                <a:latin typeface="Calibri"/>
                <a:cs typeface="Calibri"/>
              </a:rPr>
              <a:t>sudah  ada, </a:t>
            </a:r>
            <a:r>
              <a:rPr sz="2200" spc="-15" dirty="0">
                <a:latin typeface="Calibri"/>
                <a:cs typeface="Calibri"/>
              </a:rPr>
              <a:t>jaringan, </a:t>
            </a:r>
            <a:r>
              <a:rPr sz="2200" spc="-20" dirty="0">
                <a:latin typeface="Calibri"/>
                <a:cs typeface="Calibri"/>
              </a:rPr>
              <a:t>perangkat, </a:t>
            </a:r>
            <a:r>
              <a:rPr sz="2200" dirty="0">
                <a:latin typeface="Calibri"/>
                <a:cs typeface="Calibri"/>
              </a:rPr>
              <a:t>dan </a:t>
            </a:r>
            <a:r>
              <a:rPr sz="2200" spc="-10" dirty="0">
                <a:latin typeface="Calibri"/>
                <a:cs typeface="Calibri"/>
              </a:rPr>
              <a:t>aplikasi. </a:t>
            </a:r>
            <a:r>
              <a:rPr sz="2200" spc="-15" dirty="0">
                <a:latin typeface="Calibri"/>
                <a:cs typeface="Calibri"/>
              </a:rPr>
              <a:t>Platform </a:t>
            </a:r>
            <a:r>
              <a:rPr sz="2200" dirty="0">
                <a:latin typeface="Calibri"/>
                <a:cs typeface="Calibri"/>
              </a:rPr>
              <a:t>ini </a:t>
            </a:r>
            <a:r>
              <a:rPr sz="2200" spc="-10" dirty="0">
                <a:latin typeface="Calibri"/>
                <a:cs typeface="Calibri"/>
              </a:rPr>
              <a:t>menghadirkan  jaringan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i="1" spc="-10" dirty="0">
                <a:latin typeface="Calibri"/>
                <a:cs typeface="Calibri"/>
              </a:rPr>
              <a:t>secure</a:t>
            </a:r>
            <a:r>
              <a:rPr sz="2200" spc="-10" dirty="0">
                <a:latin typeface="Calibri"/>
                <a:cs typeface="Calibri"/>
              </a:rPr>
              <a:t>/aman memungkinkan untuk </a:t>
            </a:r>
            <a:r>
              <a:rPr sz="2200" spc="-15" dirty="0">
                <a:latin typeface="Calibri"/>
                <a:cs typeface="Calibri"/>
              </a:rPr>
              <a:t>suara </a:t>
            </a:r>
            <a:r>
              <a:rPr sz="2200" spc="-5" dirty="0">
                <a:latin typeface="Calibri"/>
                <a:cs typeface="Calibri"/>
              </a:rPr>
              <a:t>, video </a:t>
            </a:r>
            <a:r>
              <a:rPr sz="2200" spc="-10" dirty="0">
                <a:latin typeface="Calibri"/>
                <a:cs typeface="Calibri"/>
              </a:rPr>
              <a:t>dan  </a:t>
            </a:r>
            <a:r>
              <a:rPr sz="2200" spc="-15" dirty="0">
                <a:latin typeface="Calibri"/>
                <a:cs typeface="Calibri"/>
              </a:rPr>
              <a:t>data yang akan </a:t>
            </a:r>
            <a:r>
              <a:rPr sz="2200" spc="-5" dirty="0">
                <a:latin typeface="Calibri"/>
                <a:cs typeface="Calibri"/>
              </a:rPr>
              <a:t>disajikan dalam </a:t>
            </a:r>
            <a:r>
              <a:rPr sz="2200" spc="-10" dirty="0">
                <a:latin typeface="Calibri"/>
                <a:cs typeface="Calibri"/>
              </a:rPr>
              <a:t>satu tampilan 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spc="-45" dirty="0">
                <a:latin typeface="Calibri"/>
                <a:cs typeface="Calibri"/>
              </a:rPr>
              <a:t>ke </a:t>
            </a:r>
            <a:r>
              <a:rPr sz="2200" spc="-5" dirty="0">
                <a:latin typeface="Calibri"/>
                <a:cs typeface="Calibri"/>
              </a:rPr>
              <a:t>dan </a:t>
            </a:r>
            <a:r>
              <a:rPr sz="2200" spc="-10" dirty="0">
                <a:latin typeface="Calibri"/>
                <a:cs typeface="Calibri"/>
              </a:rPr>
              <a:t>dari </a:t>
            </a:r>
            <a:r>
              <a:rPr sz="2200" spc="-5" dirty="0">
                <a:latin typeface="Calibri"/>
                <a:cs typeface="Calibri"/>
              </a:rPr>
              <a:t>setiap  titik akhir </a:t>
            </a:r>
            <a:r>
              <a:rPr sz="2200" spc="-20" dirty="0">
                <a:latin typeface="Calibri"/>
                <a:cs typeface="Calibri"/>
              </a:rPr>
              <a:t>atau perangkat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i="1" spc="-5" dirty="0">
                <a:latin typeface="Calibri"/>
                <a:cs typeface="Calibri"/>
              </a:rPr>
              <a:t>mobile</a:t>
            </a:r>
            <a:r>
              <a:rPr sz="2200" spc="-5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354965" marR="5715" indent="-342900" algn="just">
              <a:lnSpc>
                <a:spcPts val="2110"/>
              </a:lnSpc>
              <a:spcBef>
                <a:spcPts val="515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M2P </a:t>
            </a:r>
            <a:r>
              <a:rPr sz="2200" spc="-5" dirty="0">
                <a:latin typeface="Calibri"/>
                <a:cs typeface="Calibri"/>
              </a:rPr>
              <a:t>(</a:t>
            </a:r>
            <a:r>
              <a:rPr sz="2200" i="1" spc="-5" dirty="0">
                <a:latin typeface="Calibri"/>
                <a:cs typeface="Calibri"/>
              </a:rPr>
              <a:t>machine </a:t>
            </a:r>
            <a:r>
              <a:rPr sz="2200" i="1" spc="-20" dirty="0">
                <a:latin typeface="Calibri"/>
                <a:cs typeface="Calibri"/>
              </a:rPr>
              <a:t>to </a:t>
            </a:r>
            <a:r>
              <a:rPr sz="2200" i="1" spc="-5" dirty="0">
                <a:latin typeface="Calibri"/>
                <a:cs typeface="Calibri"/>
              </a:rPr>
              <a:t>people</a:t>
            </a:r>
            <a:r>
              <a:rPr sz="2200" spc="-5" dirty="0">
                <a:latin typeface="Calibri"/>
                <a:cs typeface="Calibri"/>
              </a:rPr>
              <a:t>), </a:t>
            </a:r>
            <a:r>
              <a:rPr sz="2200" spc="-20" dirty="0">
                <a:latin typeface="Calibri"/>
                <a:cs typeface="Calibri"/>
              </a:rPr>
              <a:t>koneksi </a:t>
            </a:r>
            <a:r>
              <a:rPr sz="2200" spc="-10" dirty="0">
                <a:latin typeface="Calibri"/>
                <a:cs typeface="Calibri"/>
              </a:rPr>
              <a:t>M2P berarti </a:t>
            </a:r>
            <a:r>
              <a:rPr sz="2200" spc="-15" dirty="0">
                <a:latin typeface="Calibri"/>
                <a:cs typeface="Calibri"/>
              </a:rPr>
              <a:t>bahwa orang </a:t>
            </a:r>
            <a:r>
              <a:rPr sz="2200" spc="-10" dirty="0">
                <a:latin typeface="Calibri"/>
                <a:cs typeface="Calibri"/>
              </a:rPr>
              <a:t>dapat  mengirimkan informasi </a:t>
            </a:r>
            <a:r>
              <a:rPr sz="2200" spc="-45" dirty="0">
                <a:latin typeface="Calibri"/>
                <a:cs typeface="Calibri"/>
              </a:rPr>
              <a:t>ke </a:t>
            </a:r>
            <a:r>
              <a:rPr sz="2200" spc="-10" dirty="0">
                <a:latin typeface="Calibri"/>
                <a:cs typeface="Calibri"/>
              </a:rPr>
              <a:t>sistem teknis dan </a:t>
            </a:r>
            <a:r>
              <a:rPr sz="2200" spc="-5" dirty="0">
                <a:latin typeface="Calibri"/>
                <a:cs typeface="Calibri"/>
              </a:rPr>
              <a:t>menerima </a:t>
            </a:r>
            <a:r>
              <a:rPr sz="2200" spc="-10" dirty="0">
                <a:latin typeface="Calibri"/>
                <a:cs typeface="Calibri"/>
              </a:rPr>
              <a:t>informasi  </a:t>
            </a:r>
            <a:r>
              <a:rPr sz="2200" spc="-5" dirty="0">
                <a:latin typeface="Calibri"/>
                <a:cs typeface="Calibri"/>
              </a:rPr>
              <a:t>dari </a:t>
            </a:r>
            <a:r>
              <a:rPr sz="2200" spc="-15" dirty="0">
                <a:latin typeface="Calibri"/>
                <a:cs typeface="Calibri"/>
              </a:rPr>
              <a:t>sistem </a:t>
            </a:r>
            <a:r>
              <a:rPr sz="2200" spc="-5" dirty="0">
                <a:latin typeface="Calibri"/>
                <a:cs typeface="Calibri"/>
              </a:rPr>
              <a:t>ini. </a:t>
            </a:r>
            <a:r>
              <a:rPr sz="2200" spc="-15" dirty="0">
                <a:latin typeface="Calibri"/>
                <a:cs typeface="Calibri"/>
              </a:rPr>
              <a:t>Koneksi </a:t>
            </a:r>
            <a:r>
              <a:rPr sz="2200" spc="-10" dirty="0">
                <a:latin typeface="Calibri"/>
                <a:cs typeface="Calibri"/>
              </a:rPr>
              <a:t>M2P </a:t>
            </a:r>
            <a:r>
              <a:rPr sz="2200" spc="-5" dirty="0">
                <a:latin typeface="Calibri"/>
                <a:cs typeface="Calibri"/>
              </a:rPr>
              <a:t>adalah </a:t>
            </a:r>
            <a:r>
              <a:rPr sz="2200" spc="-20" dirty="0">
                <a:latin typeface="Calibri"/>
                <a:cs typeface="Calibri"/>
              </a:rPr>
              <a:t>koneksi </a:t>
            </a:r>
            <a:r>
              <a:rPr sz="2200" spc="-10" dirty="0">
                <a:latin typeface="Calibri"/>
                <a:cs typeface="Calibri"/>
              </a:rPr>
              <a:t>transaksional 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spc="-15" dirty="0">
                <a:latin typeface="Calibri"/>
                <a:cs typeface="Calibri"/>
              </a:rPr>
              <a:t>yang  berarti </a:t>
            </a:r>
            <a:r>
              <a:rPr sz="2200" dirty="0">
                <a:latin typeface="Calibri"/>
                <a:cs typeface="Calibri"/>
              </a:rPr>
              <a:t>arus </a:t>
            </a:r>
            <a:r>
              <a:rPr sz="2200" spc="-15" dirty="0">
                <a:latin typeface="Calibri"/>
                <a:cs typeface="Calibri"/>
              </a:rPr>
              <a:t>informasi bergerak </a:t>
            </a:r>
            <a:r>
              <a:rPr sz="2200" dirty="0">
                <a:latin typeface="Calibri"/>
                <a:cs typeface="Calibri"/>
              </a:rPr>
              <a:t>di </a:t>
            </a:r>
            <a:r>
              <a:rPr sz="2200" spc="-15" dirty="0">
                <a:latin typeface="Calibri"/>
                <a:cs typeface="Calibri"/>
              </a:rPr>
              <a:t>kedua arah, </a:t>
            </a:r>
            <a:r>
              <a:rPr sz="2200" spc="-5" dirty="0">
                <a:latin typeface="Calibri"/>
                <a:cs typeface="Calibri"/>
              </a:rPr>
              <a:t>dari mesin </a:t>
            </a:r>
            <a:r>
              <a:rPr sz="2200" spc="-30" dirty="0">
                <a:latin typeface="Calibri"/>
                <a:cs typeface="Calibri"/>
              </a:rPr>
              <a:t>ke </a:t>
            </a:r>
            <a:r>
              <a:rPr sz="2200" spc="-10" dirty="0">
                <a:latin typeface="Calibri"/>
                <a:cs typeface="Calibri"/>
              </a:rPr>
              <a:t>orang  </a:t>
            </a:r>
            <a:r>
              <a:rPr sz="2200" spc="-5" dirty="0">
                <a:latin typeface="Calibri"/>
                <a:cs typeface="Calibri"/>
              </a:rPr>
              <a:t>dan </a:t>
            </a:r>
            <a:r>
              <a:rPr sz="2200" spc="-10" dirty="0">
                <a:latin typeface="Calibri"/>
                <a:cs typeface="Calibri"/>
              </a:rPr>
              <a:t>dari </a:t>
            </a:r>
            <a:r>
              <a:rPr sz="2200" spc="-15" dirty="0">
                <a:latin typeface="Calibri"/>
                <a:cs typeface="Calibri"/>
              </a:rPr>
              <a:t>orang-orang </a:t>
            </a:r>
            <a:r>
              <a:rPr sz="2200" spc="-10" dirty="0">
                <a:latin typeface="Calibri"/>
                <a:cs typeface="Calibri"/>
              </a:rPr>
              <a:t>untuk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mesin.</a:t>
            </a:r>
            <a:endParaRPr sz="22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80000"/>
              </a:lnSpc>
              <a:spcBef>
                <a:spcPts val="555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M2M </a:t>
            </a:r>
            <a:r>
              <a:rPr sz="2200" spc="-5" dirty="0">
                <a:latin typeface="Calibri"/>
                <a:cs typeface="Calibri"/>
              </a:rPr>
              <a:t>(machine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machine), </a:t>
            </a:r>
            <a:r>
              <a:rPr sz="2200" spc="-15" dirty="0">
                <a:latin typeface="Calibri"/>
                <a:cs typeface="Calibri"/>
              </a:rPr>
              <a:t>komponen-komponen </a:t>
            </a:r>
            <a:r>
              <a:rPr sz="2200" spc="-10" dirty="0">
                <a:latin typeface="Calibri"/>
                <a:cs typeface="Calibri"/>
              </a:rPr>
              <a:t>penting </a:t>
            </a:r>
            <a:r>
              <a:rPr sz="2200" spc="-5" dirty="0">
                <a:latin typeface="Calibri"/>
                <a:cs typeface="Calibri"/>
              </a:rPr>
              <a:t>dari  </a:t>
            </a:r>
            <a:r>
              <a:rPr sz="2200" spc="-10" dirty="0">
                <a:latin typeface="Calibri"/>
                <a:cs typeface="Calibri"/>
              </a:rPr>
              <a:t>sistem </a:t>
            </a:r>
            <a:r>
              <a:rPr sz="2200" spc="-5" dirty="0">
                <a:latin typeface="Calibri"/>
                <a:cs typeface="Calibri"/>
              </a:rPr>
              <a:t>M2M modern </a:t>
            </a:r>
            <a:r>
              <a:rPr sz="2200" spc="-10" dirty="0">
                <a:latin typeface="Calibri"/>
                <a:cs typeface="Calibri"/>
              </a:rPr>
              <a:t>termasuk </a:t>
            </a:r>
            <a:r>
              <a:rPr sz="2200" spc="-5" dirty="0">
                <a:latin typeface="Calibri"/>
                <a:cs typeface="Calibri"/>
              </a:rPr>
              <a:t>sensor , </a:t>
            </a:r>
            <a:r>
              <a:rPr sz="2200" spc="-10" dirty="0">
                <a:latin typeface="Calibri"/>
                <a:cs typeface="Calibri"/>
              </a:rPr>
              <a:t>aktuator 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dirty="0">
                <a:latin typeface="Calibri"/>
                <a:cs typeface="Calibri"/>
              </a:rPr>
              <a:t>dan </a:t>
            </a:r>
            <a:r>
              <a:rPr sz="2200" spc="-20" dirty="0">
                <a:latin typeface="Calibri"/>
                <a:cs typeface="Calibri"/>
              </a:rPr>
              <a:t>kontroler </a:t>
            </a:r>
            <a:r>
              <a:rPr sz="2200" spc="-5" dirty="0">
                <a:latin typeface="Calibri"/>
                <a:cs typeface="Calibri"/>
              </a:rPr>
              <a:t>.  </a:t>
            </a:r>
            <a:r>
              <a:rPr sz="2200" spc="-20" dirty="0">
                <a:latin typeface="Calibri"/>
                <a:cs typeface="Calibri"/>
              </a:rPr>
              <a:t>Mereka </a:t>
            </a:r>
            <a:r>
              <a:rPr sz="2200" spc="-5" dirty="0">
                <a:latin typeface="Calibri"/>
                <a:cs typeface="Calibri"/>
              </a:rPr>
              <a:t>harus </a:t>
            </a:r>
            <a:r>
              <a:rPr sz="2200" dirty="0">
                <a:latin typeface="Calibri"/>
                <a:cs typeface="Calibri"/>
              </a:rPr>
              <a:t>memiliki </a:t>
            </a:r>
            <a:r>
              <a:rPr sz="2200" spc="-10" dirty="0">
                <a:latin typeface="Calibri"/>
                <a:cs typeface="Calibri"/>
              </a:rPr>
              <a:t>link </a:t>
            </a:r>
            <a:r>
              <a:rPr sz="2200" spc="-15" dirty="0">
                <a:latin typeface="Calibri"/>
                <a:cs typeface="Calibri"/>
              </a:rPr>
              <a:t>komunikasi </a:t>
            </a:r>
            <a:r>
              <a:rPr sz="2200" spc="-10" dirty="0">
                <a:latin typeface="Calibri"/>
                <a:cs typeface="Calibri"/>
              </a:rPr>
              <a:t>jaringan </a:t>
            </a:r>
            <a:r>
              <a:rPr sz="2200" dirty="0">
                <a:latin typeface="Calibri"/>
                <a:cs typeface="Calibri"/>
              </a:rPr>
              <a:t>dan </a:t>
            </a:r>
            <a:r>
              <a:rPr sz="2200" spc="-10" dirty="0">
                <a:latin typeface="Calibri"/>
                <a:cs typeface="Calibri"/>
              </a:rPr>
              <a:t>pemrograman 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10" dirty="0">
                <a:latin typeface="Calibri"/>
                <a:cs typeface="Calibri"/>
              </a:rPr>
              <a:t>menginstruksikan </a:t>
            </a:r>
            <a:r>
              <a:rPr sz="2200" spc="-20" dirty="0">
                <a:latin typeface="Calibri"/>
                <a:cs typeface="Calibri"/>
              </a:rPr>
              <a:t>perangkat </a:t>
            </a:r>
            <a:r>
              <a:rPr sz="2200" spc="-25" dirty="0">
                <a:latin typeface="Calibri"/>
                <a:cs typeface="Calibri"/>
              </a:rPr>
              <a:t>cara </a:t>
            </a:r>
            <a:r>
              <a:rPr sz="2200" spc="-15" dirty="0">
                <a:latin typeface="Calibri"/>
                <a:cs typeface="Calibri"/>
              </a:rPr>
              <a:t>menafsirkan data, </a:t>
            </a:r>
            <a:r>
              <a:rPr sz="2200" dirty="0">
                <a:latin typeface="Calibri"/>
                <a:cs typeface="Calibri"/>
              </a:rPr>
              <a:t>dan  </a:t>
            </a:r>
            <a:r>
              <a:rPr sz="2200" spc="-10" dirty="0">
                <a:latin typeface="Calibri"/>
                <a:cs typeface="Calibri"/>
              </a:rPr>
              <a:t>berdasarkan </a:t>
            </a:r>
            <a:r>
              <a:rPr sz="2200" spc="-15" dirty="0">
                <a:latin typeface="Calibri"/>
                <a:cs typeface="Calibri"/>
              </a:rPr>
              <a:t>parameter </a:t>
            </a:r>
            <a:r>
              <a:rPr sz="2200" spc="-10" dirty="0">
                <a:latin typeface="Calibri"/>
                <a:cs typeface="Calibri"/>
              </a:rPr>
              <a:t>yang </a:t>
            </a:r>
            <a:r>
              <a:rPr sz="2200" spc="-5" dirty="0">
                <a:latin typeface="Calibri"/>
                <a:cs typeface="Calibri"/>
              </a:rPr>
              <a:t>telah </a:t>
            </a:r>
            <a:r>
              <a:rPr sz="2200" spc="-15" dirty="0">
                <a:latin typeface="Calibri"/>
                <a:cs typeface="Calibri"/>
              </a:rPr>
              <a:t>ditetapkan 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spc="-10" dirty="0">
                <a:latin typeface="Calibri"/>
                <a:cs typeface="Calibri"/>
              </a:rPr>
              <a:t>meneruskan </a:t>
            </a:r>
            <a:r>
              <a:rPr sz="2200" spc="-15" dirty="0">
                <a:latin typeface="Calibri"/>
                <a:cs typeface="Calibri"/>
              </a:rPr>
              <a:t>data  </a:t>
            </a:r>
            <a:r>
              <a:rPr sz="2200" spc="-10" dirty="0">
                <a:latin typeface="Calibri"/>
                <a:cs typeface="Calibri"/>
              </a:rPr>
              <a:t>tersebut.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1762" y="627365"/>
            <a:ext cx="50882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Konfigurasi </a:t>
            </a:r>
            <a:r>
              <a:rPr spc="-15" dirty="0"/>
              <a:t>Jaringan</a:t>
            </a:r>
            <a:r>
              <a:rPr spc="-5" dirty="0"/>
              <a:t> </a:t>
            </a:r>
            <a:r>
              <a:rPr spc="-35" dirty="0"/>
              <a:t>IOT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1702" y="711229"/>
            <a:ext cx="1473835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IP4 </a:t>
            </a:r>
            <a:r>
              <a:rPr sz="2900" spc="5" dirty="0"/>
              <a:t>vs</a:t>
            </a:r>
            <a:r>
              <a:rPr sz="2900" spc="-140" dirty="0"/>
              <a:t> </a:t>
            </a:r>
            <a:r>
              <a:rPr sz="2900" dirty="0"/>
              <a:t>IP6</a:t>
            </a:r>
            <a:endParaRPr sz="2900"/>
          </a:p>
        </p:txBody>
      </p:sp>
      <p:sp>
        <p:nvSpPr>
          <p:cNvPr id="3" name="object 3"/>
          <p:cNvSpPr/>
          <p:nvPr/>
        </p:nvSpPr>
        <p:spPr>
          <a:xfrm>
            <a:off x="457200" y="388620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0" y="0"/>
                </a:moveTo>
                <a:lnTo>
                  <a:pt x="9144000" y="0"/>
                </a:lnTo>
                <a:lnTo>
                  <a:pt x="9144000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38427" y="1290828"/>
          <a:ext cx="8136889" cy="5775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9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7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173"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IPv4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0"/>
                        </a:lnSpc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IPv6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1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252">
                <a:tc>
                  <a:txBody>
                    <a:bodyPr/>
                    <a:lstStyle/>
                    <a:p>
                      <a:pPr marL="43815" marR="2197100">
                        <a:lnSpc>
                          <a:spcPts val="192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Panjang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alamat </a:t>
                      </a:r>
                      <a:r>
                        <a:rPr sz="1600" spc="5" dirty="0">
                          <a:latin typeface="Times New Roman"/>
                          <a:cs typeface="Times New Roman"/>
                        </a:rPr>
                        <a:t>32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bit. 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Contoh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16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192.168.1.1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855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Panjang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alamat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128</a:t>
                      </a:r>
                      <a:r>
                        <a:rPr sz="1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bit.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Contoh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21da:d3:0:2f3b:2aa:ff:fe28:9c5a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Konfigurasi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secara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manual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atau</a:t>
                      </a:r>
                      <a:r>
                        <a:rPr sz="1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DHCP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Bisa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menggunakan address</a:t>
                      </a:r>
                      <a:r>
                        <a:rPr sz="16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autoconfiguration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859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Dukungan terhadap IPsec</a:t>
                      </a:r>
                      <a:r>
                        <a:rPr sz="16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Opsional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Dukungan terhadap IPsec</a:t>
                      </a:r>
                      <a:r>
                        <a:rPr sz="16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Dibutuhkan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Checksum termasuk pada</a:t>
                      </a:r>
                      <a:r>
                        <a:rPr sz="16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Header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Checksum tidak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masuk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dalam</a:t>
                      </a:r>
                      <a:r>
                        <a:rPr sz="16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Header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6602">
                <a:tc>
                  <a:txBody>
                    <a:bodyPr/>
                    <a:lstStyle/>
                    <a:p>
                      <a:pPr marL="43815" marR="23114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Menggunakan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ARP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Request secara broadcast 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untuk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menterjemahkan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alamat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IPv4 ke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alamat 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link-layer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257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43815" marR="40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ARP Request diganti oleh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Neighbor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Solitcitation  secara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multicast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6601">
                <a:tc>
                  <a:txBody>
                    <a:bodyPr/>
                    <a:lstStyle/>
                    <a:p>
                      <a:pPr marL="43815" marR="7112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Untuk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Mengelola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grup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pada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subnet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lokal  digunakan Internet Group Management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protocol 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(IGMP)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263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3815" marR="857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IGMP telah digantikan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fungsinya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oleh Multicast  Listener Discovery</a:t>
                      </a:r>
                      <a:r>
                        <a:rPr sz="16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(MLD)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6196">
                <a:tc>
                  <a:txBody>
                    <a:bodyPr/>
                    <a:lstStyle/>
                    <a:p>
                      <a:pPr marL="43815" marR="290830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Fragmentasi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dilakukan oleh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pengirim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dan ada  </a:t>
                      </a: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router,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menurunkan kinerja</a:t>
                      </a:r>
                      <a:r>
                        <a:rPr sz="16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router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48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Fragmentasi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dilakukan hanya oleh</a:t>
                      </a:r>
                      <a:r>
                        <a:rPr sz="16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pengirim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06601">
                <a:tc>
                  <a:txBody>
                    <a:bodyPr/>
                    <a:lstStyle/>
                    <a:p>
                      <a:pPr marL="43815" marR="30797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mensyaratkan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ukuran paket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pada link- 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layer dan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harus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bisa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menyusun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kembali paket  berukuran 576</a:t>
                      </a:r>
                      <a:r>
                        <a:rPr sz="16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byte.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257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8450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Paket Link Layer harus mendukung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ukuran 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paket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1280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byte dan harus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bisa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menyusun 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kembali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paket berukuran 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1500</a:t>
                      </a:r>
                      <a:r>
                        <a:rPr sz="16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byte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257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Tantangan</a:t>
            </a:r>
            <a:r>
              <a:rPr spc="-4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3803" y="1241015"/>
            <a:ext cx="8063865" cy="56261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296545" algn="l"/>
              </a:tabLst>
            </a:pPr>
            <a:r>
              <a:rPr sz="2250" b="1" spc="-5" dirty="0">
                <a:latin typeface="Calibri"/>
                <a:cs typeface="Calibri"/>
              </a:rPr>
              <a:t>Keamanan</a:t>
            </a:r>
            <a:endParaRPr sz="2250">
              <a:latin typeface="Calibri"/>
              <a:cs typeface="Calibri"/>
            </a:endParaRPr>
          </a:p>
          <a:p>
            <a:pPr marL="354965" marR="5080">
              <a:lnSpc>
                <a:spcPct val="100000"/>
              </a:lnSpc>
              <a:spcBef>
                <a:spcPts val="540"/>
              </a:spcBef>
            </a:pPr>
            <a:r>
              <a:rPr sz="2250" spc="5" dirty="0">
                <a:latin typeface="Calibri"/>
                <a:cs typeface="Calibri"/>
              </a:rPr>
              <a:t>Dari seluruh </a:t>
            </a:r>
            <a:r>
              <a:rPr sz="2250" spc="-15" dirty="0">
                <a:latin typeface="Calibri"/>
                <a:cs typeface="Calibri"/>
              </a:rPr>
              <a:t>tantangan </a:t>
            </a:r>
            <a:r>
              <a:rPr sz="2250" dirty="0">
                <a:latin typeface="Calibri"/>
                <a:cs typeface="Calibri"/>
              </a:rPr>
              <a:t>besar dalam </a:t>
            </a:r>
            <a:r>
              <a:rPr sz="2250" spc="-10" dirty="0">
                <a:latin typeface="Calibri"/>
                <a:cs typeface="Calibri"/>
              </a:rPr>
              <a:t>perkembangan </a:t>
            </a:r>
            <a:r>
              <a:rPr sz="2250" spc="-75" dirty="0">
                <a:latin typeface="Calibri"/>
                <a:cs typeface="Calibri"/>
              </a:rPr>
              <a:t>IOT,  </a:t>
            </a:r>
            <a:r>
              <a:rPr sz="2250" spc="-10" dirty="0">
                <a:latin typeface="Calibri"/>
                <a:cs typeface="Calibri"/>
              </a:rPr>
              <a:t>keamanan </a:t>
            </a:r>
            <a:r>
              <a:rPr sz="2250" dirty="0">
                <a:latin typeface="Calibri"/>
                <a:cs typeface="Calibri"/>
              </a:rPr>
              <a:t>adalah </a:t>
            </a:r>
            <a:r>
              <a:rPr sz="2250" spc="-5" dirty="0">
                <a:latin typeface="Calibri"/>
                <a:cs typeface="Calibri"/>
              </a:rPr>
              <a:t>satu </a:t>
            </a:r>
            <a:r>
              <a:rPr sz="2250" spc="-10" dirty="0">
                <a:latin typeface="Calibri"/>
                <a:cs typeface="Calibri"/>
              </a:rPr>
              <a:t>yang </a:t>
            </a:r>
            <a:r>
              <a:rPr sz="2250" dirty="0">
                <a:latin typeface="Calibri"/>
                <a:cs typeface="Calibri"/>
              </a:rPr>
              <a:t>paling berpengaruh. Apapun </a:t>
            </a:r>
            <a:r>
              <a:rPr sz="2250" spc="-5" dirty="0">
                <a:latin typeface="Calibri"/>
                <a:cs typeface="Calibri"/>
              </a:rPr>
              <a:t>yang</a:t>
            </a:r>
            <a:r>
              <a:rPr sz="2250" spc="-120" dirty="0">
                <a:latin typeface="Calibri"/>
                <a:cs typeface="Calibri"/>
              </a:rPr>
              <a:t> </a:t>
            </a:r>
            <a:r>
              <a:rPr sz="2250" spc="5" dirty="0">
                <a:latin typeface="Calibri"/>
                <a:cs typeface="Calibri"/>
              </a:rPr>
              <a:t>ada  </a:t>
            </a:r>
            <a:r>
              <a:rPr sz="2250" dirty="0">
                <a:latin typeface="Calibri"/>
                <a:cs typeface="Calibri"/>
              </a:rPr>
              <a:t>pada </a:t>
            </a:r>
            <a:r>
              <a:rPr sz="2250" spc="-5" dirty="0">
                <a:latin typeface="Calibri"/>
                <a:cs typeface="Calibri"/>
              </a:rPr>
              <a:t>jaringan </a:t>
            </a:r>
            <a:r>
              <a:rPr sz="2250" spc="-25" dirty="0">
                <a:latin typeface="Calibri"/>
                <a:cs typeface="Calibri"/>
              </a:rPr>
              <a:t>IOT </a:t>
            </a:r>
            <a:r>
              <a:rPr sz="2250" spc="-10" dirty="0">
                <a:latin typeface="Calibri"/>
                <a:cs typeface="Calibri"/>
              </a:rPr>
              <a:t>rentan </a:t>
            </a:r>
            <a:r>
              <a:rPr sz="2250" dirty="0">
                <a:latin typeface="Calibri"/>
                <a:cs typeface="Calibri"/>
              </a:rPr>
              <a:t>terhadap </a:t>
            </a:r>
            <a:r>
              <a:rPr sz="2250" spc="-5" dirty="0">
                <a:latin typeface="Calibri"/>
                <a:cs typeface="Calibri"/>
              </a:rPr>
              <a:t>serangan </a:t>
            </a:r>
            <a:r>
              <a:rPr sz="2250" dirty="0">
                <a:latin typeface="Calibri"/>
                <a:cs typeface="Calibri"/>
              </a:rPr>
              <a:t>dari </a:t>
            </a:r>
            <a:r>
              <a:rPr sz="2250" spc="-45" dirty="0">
                <a:latin typeface="Calibri"/>
                <a:cs typeface="Calibri"/>
              </a:rPr>
              <a:t>hacker. </a:t>
            </a:r>
            <a:r>
              <a:rPr sz="2250" spc="-10" dirty="0">
                <a:latin typeface="Calibri"/>
                <a:cs typeface="Calibri"/>
              </a:rPr>
              <a:t>Banyak  perangkat </a:t>
            </a:r>
            <a:r>
              <a:rPr sz="2250" spc="-25" dirty="0">
                <a:latin typeface="Calibri"/>
                <a:cs typeface="Calibri"/>
              </a:rPr>
              <a:t>IOT </a:t>
            </a:r>
            <a:r>
              <a:rPr sz="2250" dirty="0">
                <a:latin typeface="Calibri"/>
                <a:cs typeface="Calibri"/>
              </a:rPr>
              <a:t>memiliki </a:t>
            </a:r>
            <a:r>
              <a:rPr sz="2250" spc="-5" dirty="0">
                <a:latin typeface="Calibri"/>
                <a:cs typeface="Calibri"/>
              </a:rPr>
              <a:t>akses </a:t>
            </a:r>
            <a:r>
              <a:rPr sz="2250" spc="-40" dirty="0">
                <a:latin typeface="Calibri"/>
                <a:cs typeface="Calibri"/>
              </a:rPr>
              <a:t>ke </a:t>
            </a:r>
            <a:r>
              <a:rPr sz="2250" spc="-10" dirty="0">
                <a:latin typeface="Calibri"/>
                <a:cs typeface="Calibri"/>
              </a:rPr>
              <a:t>informasi </a:t>
            </a:r>
            <a:r>
              <a:rPr sz="2250" spc="-5" dirty="0">
                <a:latin typeface="Calibri"/>
                <a:cs typeface="Calibri"/>
              </a:rPr>
              <a:t>pribadi</a:t>
            </a:r>
            <a:r>
              <a:rPr sz="2250" spc="10" dirty="0">
                <a:latin typeface="Calibri"/>
                <a:cs typeface="Calibri"/>
              </a:rPr>
              <a:t> </a:t>
            </a:r>
            <a:r>
              <a:rPr sz="2250" spc="5" dirty="0">
                <a:latin typeface="Calibri"/>
                <a:cs typeface="Calibri"/>
              </a:rPr>
              <a:t>pengguna.</a:t>
            </a:r>
            <a:endParaRPr sz="2250">
              <a:latin typeface="Calibri"/>
              <a:cs typeface="Calibri"/>
            </a:endParaRPr>
          </a:p>
          <a:p>
            <a:pPr marL="354965" marR="186055">
              <a:lnSpc>
                <a:spcPct val="100000"/>
              </a:lnSpc>
            </a:pPr>
            <a:r>
              <a:rPr sz="2250" dirty="0">
                <a:latin typeface="Calibri"/>
                <a:cs typeface="Calibri"/>
              </a:rPr>
              <a:t>Misal </a:t>
            </a:r>
            <a:r>
              <a:rPr sz="2250" spc="5" dirty="0">
                <a:latin typeface="Calibri"/>
                <a:cs typeface="Calibri"/>
              </a:rPr>
              <a:t>suhu </a:t>
            </a:r>
            <a:r>
              <a:rPr sz="2250" spc="-10" dirty="0">
                <a:latin typeface="Calibri"/>
                <a:cs typeface="Calibri"/>
              </a:rPr>
              <a:t>kamar </a:t>
            </a:r>
            <a:r>
              <a:rPr sz="2250" dirty="0">
                <a:latin typeface="Calibri"/>
                <a:cs typeface="Calibri"/>
              </a:rPr>
              <a:t>tidur Anda, </a:t>
            </a:r>
            <a:r>
              <a:rPr sz="2250" spc="-10" dirty="0">
                <a:latin typeface="Calibri"/>
                <a:cs typeface="Calibri"/>
              </a:rPr>
              <a:t>kalori terbakar </a:t>
            </a:r>
            <a:r>
              <a:rPr sz="2250" spc="-5" dirty="0">
                <a:latin typeface="Calibri"/>
                <a:cs typeface="Calibri"/>
              </a:rPr>
              <a:t>saat </a:t>
            </a:r>
            <a:r>
              <a:rPr sz="2250" dirty="0">
                <a:latin typeface="Calibri"/>
                <a:cs typeface="Calibri"/>
              </a:rPr>
              <a:t>fitnes, </a:t>
            </a:r>
            <a:r>
              <a:rPr sz="2250" spc="-10" dirty="0">
                <a:latin typeface="Calibri"/>
                <a:cs typeface="Calibri"/>
              </a:rPr>
              <a:t>detak  </a:t>
            </a:r>
            <a:r>
              <a:rPr sz="2250" dirty="0">
                <a:latin typeface="Calibri"/>
                <a:cs typeface="Calibri"/>
              </a:rPr>
              <a:t>jantung, </a:t>
            </a:r>
            <a:r>
              <a:rPr sz="2250" spc="-5" dirty="0">
                <a:latin typeface="Calibri"/>
                <a:cs typeface="Calibri"/>
              </a:rPr>
              <a:t>apa </a:t>
            </a:r>
            <a:r>
              <a:rPr sz="2250" spc="-10" dirty="0">
                <a:latin typeface="Calibri"/>
                <a:cs typeface="Calibri"/>
              </a:rPr>
              <a:t>yang kita makan, </a:t>
            </a:r>
            <a:r>
              <a:rPr sz="2250" dirty="0">
                <a:latin typeface="Calibri"/>
                <a:cs typeface="Calibri"/>
              </a:rPr>
              <a:t>jam tidur Anda, </a:t>
            </a:r>
            <a:r>
              <a:rPr sz="2250" spc="5" dirty="0">
                <a:latin typeface="Calibri"/>
                <a:cs typeface="Calibri"/>
              </a:rPr>
              <a:t>dsb. </a:t>
            </a:r>
            <a:r>
              <a:rPr sz="2250" spc="-10" dirty="0">
                <a:latin typeface="Calibri"/>
                <a:cs typeface="Calibri"/>
              </a:rPr>
              <a:t>Informasi  </a:t>
            </a:r>
            <a:r>
              <a:rPr sz="2250" spc="-5" dirty="0">
                <a:latin typeface="Calibri"/>
                <a:cs typeface="Calibri"/>
              </a:rPr>
              <a:t>tersebut, </a:t>
            </a:r>
            <a:r>
              <a:rPr sz="2250" spc="-10" dirty="0">
                <a:latin typeface="Calibri"/>
                <a:cs typeface="Calibri"/>
              </a:rPr>
              <a:t>idealnya </a:t>
            </a:r>
            <a:r>
              <a:rPr sz="2250" dirty="0">
                <a:latin typeface="Calibri"/>
                <a:cs typeface="Calibri"/>
              </a:rPr>
              <a:t>adalah </a:t>
            </a:r>
            <a:r>
              <a:rPr sz="2250" spc="-10" dirty="0">
                <a:latin typeface="Calibri"/>
                <a:cs typeface="Calibri"/>
              </a:rPr>
              <a:t>konsep yang sangat </a:t>
            </a:r>
            <a:r>
              <a:rPr sz="2250" spc="-5" dirty="0">
                <a:latin typeface="Calibri"/>
                <a:cs typeface="Calibri"/>
              </a:rPr>
              <a:t>baik. </a:t>
            </a:r>
            <a:r>
              <a:rPr sz="2250" dirty="0">
                <a:latin typeface="Calibri"/>
                <a:cs typeface="Calibri"/>
              </a:rPr>
              <a:t>Namun  </a:t>
            </a:r>
            <a:r>
              <a:rPr sz="2250" spc="-10" dirty="0">
                <a:latin typeface="Calibri"/>
                <a:cs typeface="Calibri"/>
              </a:rPr>
              <a:t>masalahnya </a:t>
            </a:r>
            <a:r>
              <a:rPr sz="2250" dirty="0">
                <a:latin typeface="Calibri"/>
                <a:cs typeface="Calibri"/>
              </a:rPr>
              <a:t>adalah </a:t>
            </a:r>
            <a:r>
              <a:rPr sz="2250" spc="-10" dirty="0">
                <a:latin typeface="Calibri"/>
                <a:cs typeface="Calibri"/>
              </a:rPr>
              <a:t>bahwa </a:t>
            </a:r>
            <a:r>
              <a:rPr sz="2250" spc="-5" dirty="0">
                <a:latin typeface="Calibri"/>
                <a:cs typeface="Calibri"/>
              </a:rPr>
              <a:t>sistem </a:t>
            </a:r>
            <a:r>
              <a:rPr sz="2250" spc="5" dirty="0">
                <a:latin typeface="Calibri"/>
                <a:cs typeface="Calibri"/>
              </a:rPr>
              <a:t>itu </a:t>
            </a:r>
            <a:r>
              <a:rPr sz="2250" dirty="0">
                <a:latin typeface="Calibri"/>
                <a:cs typeface="Calibri"/>
              </a:rPr>
              <a:t>sendiri </a:t>
            </a:r>
            <a:r>
              <a:rPr sz="2250" spc="-10" dirty="0">
                <a:latin typeface="Calibri"/>
                <a:cs typeface="Calibri"/>
              </a:rPr>
              <a:t>menyediakan  </a:t>
            </a:r>
            <a:r>
              <a:rPr sz="2250" spc="-5" dirty="0">
                <a:latin typeface="Calibri"/>
                <a:cs typeface="Calibri"/>
              </a:rPr>
              <a:t>beberapa </a:t>
            </a:r>
            <a:r>
              <a:rPr sz="2250" dirty="0">
                <a:latin typeface="Calibri"/>
                <a:cs typeface="Calibri"/>
              </a:rPr>
              <a:t>titik masuk bagi </a:t>
            </a:r>
            <a:r>
              <a:rPr sz="2250" spc="-10" dirty="0">
                <a:latin typeface="Calibri"/>
                <a:cs typeface="Calibri"/>
              </a:rPr>
              <a:t>hacker </a:t>
            </a:r>
            <a:r>
              <a:rPr sz="2250" dirty="0">
                <a:latin typeface="Calibri"/>
                <a:cs typeface="Calibri"/>
              </a:rPr>
              <a:t>untuk menggunakan </a:t>
            </a:r>
            <a:r>
              <a:rPr sz="2250" spc="-10" dirty="0">
                <a:latin typeface="Calibri"/>
                <a:cs typeface="Calibri"/>
              </a:rPr>
              <a:t>informasi  </a:t>
            </a:r>
            <a:r>
              <a:rPr sz="2250" dirty="0">
                <a:latin typeface="Calibri"/>
                <a:cs typeface="Calibri"/>
              </a:rPr>
              <a:t>pribadi, misal </a:t>
            </a:r>
            <a:r>
              <a:rPr sz="2250" spc="-5" dirty="0">
                <a:latin typeface="Calibri"/>
                <a:cs typeface="Calibri"/>
              </a:rPr>
              <a:t>untuk </a:t>
            </a:r>
            <a:r>
              <a:rPr sz="2250" spc="-10" dirty="0">
                <a:latin typeface="Calibri"/>
                <a:cs typeface="Calibri"/>
              </a:rPr>
              <a:t>secara otomatis </a:t>
            </a:r>
            <a:r>
              <a:rPr sz="2250" spc="-5" dirty="0">
                <a:latin typeface="Calibri"/>
                <a:cs typeface="Calibri"/>
              </a:rPr>
              <a:t>merencanakan </a:t>
            </a:r>
            <a:r>
              <a:rPr sz="2250" spc="-10" dirty="0">
                <a:latin typeface="Calibri"/>
                <a:cs typeface="Calibri"/>
              </a:rPr>
              <a:t>perampokan  </a:t>
            </a:r>
            <a:r>
              <a:rPr sz="2250" dirty="0">
                <a:latin typeface="Calibri"/>
                <a:cs typeface="Calibri"/>
              </a:rPr>
              <a:t>rumah.</a:t>
            </a:r>
            <a:endParaRPr sz="22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295910" indent="-283845">
              <a:lnSpc>
                <a:spcPct val="100000"/>
              </a:lnSpc>
              <a:buAutoNum type="arabicPeriod" startAt="2"/>
              <a:tabLst>
                <a:tab pos="296545" algn="l"/>
              </a:tabLst>
            </a:pPr>
            <a:r>
              <a:rPr sz="2250" b="1" spc="-5" dirty="0">
                <a:latin typeface="Calibri"/>
                <a:cs typeface="Calibri"/>
              </a:rPr>
              <a:t>Privasi</a:t>
            </a:r>
            <a:endParaRPr sz="2250">
              <a:latin typeface="Calibri"/>
              <a:cs typeface="Calibri"/>
            </a:endParaRPr>
          </a:p>
          <a:p>
            <a:pPr marL="354965" marR="12065">
              <a:lnSpc>
                <a:spcPct val="100000"/>
              </a:lnSpc>
              <a:spcBef>
                <a:spcPts val="540"/>
              </a:spcBef>
            </a:pPr>
            <a:r>
              <a:rPr sz="2250" spc="-5" dirty="0">
                <a:latin typeface="Calibri"/>
                <a:cs typeface="Calibri"/>
              </a:rPr>
              <a:t>Hal </a:t>
            </a:r>
            <a:r>
              <a:rPr sz="2250" spc="-10" dirty="0">
                <a:latin typeface="Calibri"/>
                <a:cs typeface="Calibri"/>
              </a:rPr>
              <a:t>yang </a:t>
            </a:r>
            <a:r>
              <a:rPr sz="2250" dirty="0">
                <a:latin typeface="Calibri"/>
                <a:cs typeface="Calibri"/>
              </a:rPr>
              <a:t>paling </a:t>
            </a:r>
            <a:r>
              <a:rPr sz="2250" spc="-5" dirty="0">
                <a:latin typeface="Calibri"/>
                <a:cs typeface="Calibri"/>
              </a:rPr>
              <a:t>berbahaya </a:t>
            </a:r>
            <a:r>
              <a:rPr sz="2250" dirty="0">
                <a:latin typeface="Calibri"/>
                <a:cs typeface="Calibri"/>
              </a:rPr>
              <a:t>adalah </a:t>
            </a:r>
            <a:r>
              <a:rPr sz="2250" spc="-10" dirty="0">
                <a:latin typeface="Calibri"/>
                <a:cs typeface="Calibri"/>
              </a:rPr>
              <a:t>bahwa </a:t>
            </a:r>
            <a:r>
              <a:rPr sz="2250" dirty="0">
                <a:latin typeface="Calibri"/>
                <a:cs typeface="Calibri"/>
              </a:rPr>
              <a:t>sebagian besar  </a:t>
            </a:r>
            <a:r>
              <a:rPr sz="2250" spc="-10" dirty="0">
                <a:latin typeface="Calibri"/>
                <a:cs typeface="Calibri"/>
              </a:rPr>
              <a:t>perangkat </a:t>
            </a:r>
            <a:r>
              <a:rPr sz="2250" spc="-5" dirty="0">
                <a:latin typeface="Calibri"/>
                <a:cs typeface="Calibri"/>
              </a:rPr>
              <a:t>transmisi </a:t>
            </a:r>
            <a:r>
              <a:rPr sz="2250" spc="-10" dirty="0">
                <a:latin typeface="Calibri"/>
                <a:cs typeface="Calibri"/>
              </a:rPr>
              <a:t>informasi </a:t>
            </a:r>
            <a:r>
              <a:rPr sz="2250" dirty="0">
                <a:latin typeface="Calibri"/>
                <a:cs typeface="Calibri"/>
              </a:rPr>
              <a:t>masuk pada </a:t>
            </a:r>
            <a:r>
              <a:rPr sz="2250" spc="-5" dirty="0">
                <a:latin typeface="Calibri"/>
                <a:cs typeface="Calibri"/>
              </a:rPr>
              <a:t>jaringan tanpa</a:t>
            </a:r>
            <a:r>
              <a:rPr sz="2250" spc="-145" dirty="0">
                <a:latin typeface="Calibri"/>
                <a:cs typeface="Calibri"/>
              </a:rPr>
              <a:t> </a:t>
            </a:r>
            <a:r>
              <a:rPr sz="2250" dirty="0">
                <a:latin typeface="Calibri"/>
                <a:cs typeface="Calibri"/>
              </a:rPr>
              <a:t>enkripsi.</a:t>
            </a:r>
            <a:endParaRPr sz="22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6141" y="397160"/>
            <a:ext cx="30403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Tantangan</a:t>
            </a:r>
            <a:r>
              <a:rPr spc="-65" dirty="0"/>
              <a:t> </a:t>
            </a:r>
            <a:r>
              <a:rPr spc="-35" dirty="0"/>
              <a:t>IOT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388620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0" y="0"/>
                </a:moveTo>
                <a:lnTo>
                  <a:pt x="9144000" y="0"/>
                </a:lnTo>
                <a:lnTo>
                  <a:pt x="9144000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103" y="1099131"/>
            <a:ext cx="7880350" cy="5993765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2425" indent="-340360">
              <a:lnSpc>
                <a:spcPct val="100000"/>
              </a:lnSpc>
              <a:spcBef>
                <a:spcPts val="630"/>
              </a:spcBef>
              <a:buAutoNum type="arabicPeriod" startAt="3"/>
              <a:tabLst>
                <a:tab pos="353060" algn="l"/>
              </a:tabLst>
            </a:pPr>
            <a:r>
              <a:rPr sz="2200" b="1" spc="-5" dirty="0">
                <a:latin typeface="Calibri"/>
                <a:cs typeface="Calibri"/>
              </a:rPr>
              <a:t>Media </a:t>
            </a:r>
            <a:r>
              <a:rPr sz="2200" b="1" spc="-15" dirty="0">
                <a:latin typeface="Calibri"/>
                <a:cs typeface="Calibri"/>
              </a:rPr>
              <a:t>Penyimpanan</a:t>
            </a:r>
            <a:r>
              <a:rPr sz="2200" b="1" spc="5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Data</a:t>
            </a:r>
            <a:endParaRPr sz="2200">
              <a:latin typeface="Calibri"/>
              <a:cs typeface="Calibri"/>
            </a:endParaRPr>
          </a:p>
          <a:p>
            <a:pPr marL="354965" marR="5080">
              <a:lnSpc>
                <a:spcPct val="100000"/>
              </a:lnSpc>
              <a:spcBef>
                <a:spcPts val="525"/>
              </a:spcBef>
            </a:pPr>
            <a:r>
              <a:rPr sz="2200" dirty="0">
                <a:latin typeface="Calibri"/>
                <a:cs typeface="Calibri"/>
              </a:rPr>
              <a:t>Big </a:t>
            </a:r>
            <a:r>
              <a:rPr sz="2200" spc="-15" dirty="0">
                <a:latin typeface="Calibri"/>
                <a:cs typeface="Calibri"/>
              </a:rPr>
              <a:t>Data </a:t>
            </a:r>
            <a:r>
              <a:rPr sz="2200" spc="-10" dirty="0">
                <a:latin typeface="Calibri"/>
                <a:cs typeface="Calibri"/>
              </a:rPr>
              <a:t>membutuhkan kapasitas </a:t>
            </a:r>
            <a:r>
              <a:rPr sz="2200" spc="-15" dirty="0">
                <a:latin typeface="Calibri"/>
                <a:cs typeface="Calibri"/>
              </a:rPr>
              <a:t>yang sangat </a:t>
            </a:r>
            <a:r>
              <a:rPr sz="2200" spc="-40" dirty="0">
                <a:latin typeface="Calibri"/>
                <a:cs typeface="Calibri"/>
              </a:rPr>
              <a:t>besar. </a:t>
            </a:r>
            <a:r>
              <a:rPr sz="2200" spc="-15" dirty="0">
                <a:latin typeface="Calibri"/>
                <a:cs typeface="Calibri"/>
              </a:rPr>
              <a:t>Data </a:t>
            </a:r>
            <a:r>
              <a:rPr sz="2200" spc="-10" dirty="0">
                <a:latin typeface="Calibri"/>
                <a:cs typeface="Calibri"/>
              </a:rPr>
              <a:t>tersebut  </a:t>
            </a:r>
            <a:r>
              <a:rPr sz="2200" spc="-15" dirty="0">
                <a:latin typeface="Calibri"/>
                <a:cs typeface="Calibri"/>
              </a:rPr>
              <a:t>yang berasal </a:t>
            </a:r>
            <a:r>
              <a:rPr sz="2200" spc="-5" dirty="0">
                <a:latin typeface="Calibri"/>
                <a:cs typeface="Calibri"/>
              </a:rPr>
              <a:t>dari </a:t>
            </a:r>
            <a:r>
              <a:rPr sz="2200" spc="-20" dirty="0">
                <a:latin typeface="Calibri"/>
                <a:cs typeface="Calibri"/>
              </a:rPr>
              <a:t>perangkat </a:t>
            </a:r>
            <a:r>
              <a:rPr sz="2200" spc="-10" dirty="0">
                <a:latin typeface="Calibri"/>
                <a:cs typeface="Calibri"/>
              </a:rPr>
              <a:t>yang </a:t>
            </a:r>
            <a:r>
              <a:rPr sz="2200" spc="-5" dirty="0">
                <a:latin typeface="Calibri"/>
                <a:cs typeface="Calibri"/>
              </a:rPr>
              <a:t>saling </a:t>
            </a:r>
            <a:r>
              <a:rPr sz="2200" spc="-10" dirty="0">
                <a:latin typeface="Calibri"/>
                <a:cs typeface="Calibri"/>
              </a:rPr>
              <a:t>terhubung </a:t>
            </a:r>
            <a:r>
              <a:rPr sz="2200" spc="-5" dirty="0">
                <a:latin typeface="Calibri"/>
                <a:cs typeface="Calibri"/>
              </a:rPr>
              <a:t>dalam </a:t>
            </a:r>
            <a:r>
              <a:rPr sz="2200" spc="-15" dirty="0">
                <a:latin typeface="Calibri"/>
                <a:cs typeface="Calibri"/>
              </a:rPr>
              <a:t>bentuk  </a:t>
            </a:r>
            <a:r>
              <a:rPr sz="2200" spc="-10" dirty="0">
                <a:latin typeface="Calibri"/>
                <a:cs typeface="Calibri"/>
              </a:rPr>
              <a:t>streaming dari </a:t>
            </a:r>
            <a:r>
              <a:rPr sz="2200" spc="-20" dirty="0">
                <a:latin typeface="Calibri"/>
                <a:cs typeface="Calibri"/>
              </a:rPr>
              <a:t>perangkat </a:t>
            </a:r>
            <a:r>
              <a:rPr sz="2200" spc="-70" dirty="0">
                <a:latin typeface="Calibri"/>
                <a:cs typeface="Calibri"/>
              </a:rPr>
              <a:t>IOT. </a:t>
            </a:r>
            <a:r>
              <a:rPr sz="2200" spc="-40" dirty="0">
                <a:latin typeface="Calibri"/>
                <a:cs typeface="Calibri"/>
              </a:rPr>
              <a:t>Efek </a:t>
            </a:r>
            <a:r>
              <a:rPr sz="2200" spc="-15" dirty="0">
                <a:latin typeface="Calibri"/>
                <a:cs typeface="Calibri"/>
              </a:rPr>
              <a:t>ikutan lainnya </a:t>
            </a:r>
            <a:r>
              <a:rPr sz="2200" spc="-5" dirty="0">
                <a:latin typeface="Calibri"/>
                <a:cs typeface="Calibri"/>
              </a:rPr>
              <a:t>adalah, sejumlah  besar </a:t>
            </a:r>
            <a:r>
              <a:rPr sz="2200" spc="-15" dirty="0">
                <a:latin typeface="Calibri"/>
                <a:cs typeface="Calibri"/>
              </a:rPr>
              <a:t>data yang </a:t>
            </a:r>
            <a:r>
              <a:rPr sz="2200" spc="-10" dirty="0">
                <a:latin typeface="Calibri"/>
                <a:cs typeface="Calibri"/>
              </a:rPr>
              <a:t>dihasilkan dari </a:t>
            </a:r>
            <a:r>
              <a:rPr sz="2200" spc="-20" dirty="0">
                <a:latin typeface="Calibri"/>
                <a:cs typeface="Calibri"/>
              </a:rPr>
              <a:t>perangkat </a:t>
            </a:r>
            <a:r>
              <a:rPr sz="2200" spc="-15" dirty="0">
                <a:latin typeface="Calibri"/>
                <a:cs typeface="Calibri"/>
              </a:rPr>
              <a:t>tersebut akan </a:t>
            </a:r>
            <a:r>
              <a:rPr sz="2200" spc="-5" dirty="0">
                <a:latin typeface="Calibri"/>
                <a:cs typeface="Calibri"/>
              </a:rPr>
              <a:t>memicu  </a:t>
            </a:r>
            <a:r>
              <a:rPr sz="2200" spc="-15" dirty="0">
                <a:latin typeface="Calibri"/>
                <a:cs typeface="Calibri"/>
              </a:rPr>
              <a:t>konsumsi </a:t>
            </a:r>
            <a:r>
              <a:rPr sz="2200" spc="-10" dirty="0">
                <a:latin typeface="Calibri"/>
                <a:cs typeface="Calibri"/>
              </a:rPr>
              <a:t>energi </a:t>
            </a:r>
            <a:r>
              <a:rPr sz="2200" spc="-5" dirty="0">
                <a:latin typeface="Calibri"/>
                <a:cs typeface="Calibri"/>
              </a:rPr>
              <a:t>lebih </a:t>
            </a:r>
            <a:r>
              <a:rPr sz="2200" spc="-40" dirty="0">
                <a:latin typeface="Calibri"/>
                <a:cs typeface="Calibri"/>
              </a:rPr>
              <a:t>besar. </a:t>
            </a:r>
            <a:r>
              <a:rPr sz="2200" spc="-10" dirty="0">
                <a:latin typeface="Calibri"/>
                <a:cs typeface="Calibri"/>
              </a:rPr>
              <a:t>Kemudian </a:t>
            </a:r>
            <a:r>
              <a:rPr sz="2200" spc="-15" dirty="0">
                <a:latin typeface="Calibri"/>
                <a:cs typeface="Calibri"/>
              </a:rPr>
              <a:t>akan meningkatkan </a:t>
            </a:r>
            <a:r>
              <a:rPr sz="2200" spc="-5" dirty="0">
                <a:latin typeface="Calibri"/>
                <a:cs typeface="Calibri"/>
              </a:rPr>
              <a:t>aspek  </a:t>
            </a:r>
            <a:r>
              <a:rPr sz="2200" spc="-15" dirty="0">
                <a:latin typeface="Calibri"/>
                <a:cs typeface="Calibri"/>
              </a:rPr>
              <a:t>biaya konsumsi </a:t>
            </a:r>
            <a:r>
              <a:rPr sz="2200" spc="-10" dirty="0">
                <a:latin typeface="Calibri"/>
                <a:cs typeface="Calibri"/>
              </a:rPr>
              <a:t>energi </a:t>
            </a:r>
            <a:r>
              <a:rPr sz="2200" spc="-15" dirty="0">
                <a:latin typeface="Calibri"/>
                <a:cs typeface="Calibri"/>
              </a:rPr>
              <a:t>yang </a:t>
            </a:r>
            <a:r>
              <a:rPr sz="2200" spc="-5" dirty="0">
                <a:latin typeface="Calibri"/>
                <a:cs typeface="Calibri"/>
              </a:rPr>
              <a:t>saat </a:t>
            </a:r>
            <a:r>
              <a:rPr sz="2200" dirty="0">
                <a:latin typeface="Calibri"/>
                <a:cs typeface="Calibri"/>
              </a:rPr>
              <a:t>ini </a:t>
            </a:r>
            <a:r>
              <a:rPr sz="2200" spc="-10" dirty="0">
                <a:latin typeface="Calibri"/>
                <a:cs typeface="Calibri"/>
              </a:rPr>
              <a:t>merupakan </a:t>
            </a:r>
            <a:r>
              <a:rPr sz="2200" spc="-5" dirty="0">
                <a:latin typeface="Calibri"/>
                <a:cs typeface="Calibri"/>
              </a:rPr>
              <a:t>beban </a:t>
            </a:r>
            <a:r>
              <a:rPr sz="2200" spc="-15" dirty="0">
                <a:latin typeface="Calibri"/>
                <a:cs typeface="Calibri"/>
              </a:rPr>
              <a:t>biaya yang  sangat </a:t>
            </a:r>
            <a:r>
              <a:rPr sz="2200" spc="-5" dirty="0">
                <a:latin typeface="Calibri"/>
                <a:cs typeface="Calibri"/>
              </a:rPr>
              <a:t>besar </a:t>
            </a:r>
            <a:r>
              <a:rPr sz="2200" spc="-10" dirty="0">
                <a:latin typeface="Calibri"/>
                <a:cs typeface="Calibri"/>
              </a:rPr>
              <a:t>untuk menjalankan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sistem.</a:t>
            </a:r>
            <a:endParaRPr sz="2200">
              <a:latin typeface="Calibri"/>
              <a:cs typeface="Calibri"/>
            </a:endParaRPr>
          </a:p>
          <a:p>
            <a:pPr marL="352425" indent="-340360">
              <a:lnSpc>
                <a:spcPct val="100000"/>
              </a:lnSpc>
              <a:spcBef>
                <a:spcPts val="530"/>
              </a:spcBef>
              <a:buAutoNum type="arabicPeriod" startAt="4"/>
              <a:tabLst>
                <a:tab pos="353060" algn="l"/>
              </a:tabLst>
            </a:pPr>
            <a:r>
              <a:rPr sz="2200" b="1" spc="-15" dirty="0">
                <a:latin typeface="Calibri"/>
                <a:cs typeface="Calibri"/>
              </a:rPr>
              <a:t>Interoperabilitas</a:t>
            </a:r>
            <a:endParaRPr sz="2200">
              <a:latin typeface="Calibri"/>
              <a:cs typeface="Calibri"/>
            </a:endParaRPr>
          </a:p>
          <a:p>
            <a:pPr marL="354965" marR="151130">
              <a:lnSpc>
                <a:spcPct val="100000"/>
              </a:lnSpc>
              <a:spcBef>
                <a:spcPts val="525"/>
              </a:spcBef>
            </a:pPr>
            <a:r>
              <a:rPr sz="2200" spc="-25" dirty="0">
                <a:latin typeface="Calibri"/>
                <a:cs typeface="Calibri"/>
              </a:rPr>
              <a:t>IOT </a:t>
            </a:r>
            <a:r>
              <a:rPr sz="2200" spc="-10" dirty="0">
                <a:latin typeface="Calibri"/>
                <a:cs typeface="Calibri"/>
              </a:rPr>
              <a:t>berbicara </a:t>
            </a:r>
            <a:r>
              <a:rPr sz="2200" spc="-20" dirty="0">
                <a:latin typeface="Calibri"/>
                <a:cs typeface="Calibri"/>
              </a:rPr>
              <a:t>tentang </a:t>
            </a:r>
            <a:r>
              <a:rPr sz="2200" spc="-10" dirty="0">
                <a:latin typeface="Calibri"/>
                <a:cs typeface="Calibri"/>
              </a:rPr>
              <a:t>memberi </a:t>
            </a:r>
            <a:r>
              <a:rPr sz="2200" spc="-15" dirty="0">
                <a:latin typeface="Calibri"/>
                <a:cs typeface="Calibri"/>
              </a:rPr>
              <a:t>kita </a:t>
            </a:r>
            <a:r>
              <a:rPr sz="2200" spc="-5" dirty="0">
                <a:latin typeface="Calibri"/>
                <a:cs typeface="Calibri"/>
              </a:rPr>
              <a:t>sebuah </a:t>
            </a:r>
            <a:r>
              <a:rPr sz="2200" spc="-10" dirty="0">
                <a:latin typeface="Calibri"/>
                <a:cs typeface="Calibri"/>
              </a:rPr>
              <a:t>dunia </a:t>
            </a:r>
            <a:r>
              <a:rPr sz="2200" spc="-5" dirty="0">
                <a:latin typeface="Calibri"/>
                <a:cs typeface="Calibri"/>
              </a:rPr>
              <a:t>super </a:t>
            </a:r>
            <a:r>
              <a:rPr sz="2200" spc="-40" dirty="0">
                <a:latin typeface="Calibri"/>
                <a:cs typeface="Calibri"/>
              </a:rPr>
              <a:t>pintar, </a:t>
            </a:r>
            <a:r>
              <a:rPr sz="2200" spc="-10" dirty="0">
                <a:latin typeface="Calibri"/>
                <a:cs typeface="Calibri"/>
              </a:rPr>
              <a:t>di  mana </a:t>
            </a:r>
            <a:r>
              <a:rPr sz="2200" spc="-5" dirty="0">
                <a:latin typeface="Calibri"/>
                <a:cs typeface="Calibri"/>
              </a:rPr>
              <a:t>masing-masing </a:t>
            </a:r>
            <a:r>
              <a:rPr sz="2200" spc="-10" dirty="0">
                <a:latin typeface="Calibri"/>
                <a:cs typeface="Calibri"/>
              </a:rPr>
              <a:t>dan </a:t>
            </a:r>
            <a:r>
              <a:rPr sz="2200" spc="-5" dirty="0">
                <a:latin typeface="Calibri"/>
                <a:cs typeface="Calibri"/>
              </a:rPr>
              <a:t>setiap benda </a:t>
            </a:r>
            <a:r>
              <a:rPr sz="2200" spc="-15" dirty="0">
                <a:latin typeface="Calibri"/>
                <a:cs typeface="Calibri"/>
              </a:rPr>
              <a:t>yang berkaitan dengan  kehidupan </a:t>
            </a:r>
            <a:r>
              <a:rPr sz="2200" spc="-10" dirty="0">
                <a:latin typeface="Calibri"/>
                <a:cs typeface="Calibri"/>
              </a:rPr>
              <a:t>kita </a:t>
            </a:r>
            <a:r>
              <a:rPr sz="2200" dirty="0">
                <a:latin typeface="Calibri"/>
                <a:cs typeface="Calibri"/>
              </a:rPr>
              <a:t>sehari </a:t>
            </a:r>
            <a:r>
              <a:rPr sz="2200" spc="-10" dirty="0">
                <a:latin typeface="Calibri"/>
                <a:cs typeface="Calibri"/>
              </a:rPr>
              <a:t>hari </a:t>
            </a:r>
            <a:r>
              <a:rPr sz="2200" spc="-15" dirty="0">
                <a:latin typeface="Calibri"/>
                <a:cs typeface="Calibri"/>
              </a:rPr>
              <a:t>akan mendapatkan </a:t>
            </a:r>
            <a:r>
              <a:rPr sz="2200" spc="-10" dirty="0">
                <a:latin typeface="Calibri"/>
                <a:cs typeface="Calibri"/>
              </a:rPr>
              <a:t>potensi </a:t>
            </a:r>
            <a:r>
              <a:rPr sz="2200" spc="-15" dirty="0">
                <a:latin typeface="Calibri"/>
                <a:cs typeface="Calibri"/>
              </a:rPr>
              <a:t>untuk  </a:t>
            </a:r>
            <a:r>
              <a:rPr sz="2200" spc="-5" dirty="0">
                <a:latin typeface="Calibri"/>
                <a:cs typeface="Calibri"/>
              </a:rPr>
              <a:t>memahami </a:t>
            </a:r>
            <a:r>
              <a:rPr sz="2200" spc="-15" dirty="0">
                <a:latin typeface="Calibri"/>
                <a:cs typeface="Calibri"/>
              </a:rPr>
              <a:t>lingkungan mereka, </a:t>
            </a:r>
            <a:r>
              <a:rPr sz="2200" spc="-5" dirty="0">
                <a:latin typeface="Calibri"/>
                <a:cs typeface="Calibri"/>
              </a:rPr>
              <a:t>mengirim </a:t>
            </a:r>
            <a:r>
              <a:rPr sz="2200" spc="-15" dirty="0">
                <a:latin typeface="Calibri"/>
                <a:cs typeface="Calibri"/>
              </a:rPr>
              <a:t>data </a:t>
            </a:r>
            <a:r>
              <a:rPr sz="2200" spc="-45" dirty="0">
                <a:latin typeface="Calibri"/>
                <a:cs typeface="Calibri"/>
              </a:rPr>
              <a:t>ke </a:t>
            </a:r>
            <a:r>
              <a:rPr sz="2200" i="1" spc="-5" dirty="0">
                <a:latin typeface="Calibri"/>
                <a:cs typeface="Calibri"/>
              </a:rPr>
              <a:t>cloud </a:t>
            </a:r>
            <a:r>
              <a:rPr sz="2200" spc="-20" dirty="0">
                <a:latin typeface="Calibri"/>
                <a:cs typeface="Calibri"/>
              </a:rPr>
              <a:t>tentang  </a:t>
            </a:r>
            <a:r>
              <a:rPr sz="2200" spc="-15" dirty="0">
                <a:latin typeface="Calibri"/>
                <a:cs typeface="Calibri"/>
              </a:rPr>
              <a:t>kejadian </a:t>
            </a:r>
            <a:r>
              <a:rPr sz="2200" spc="-10" dirty="0">
                <a:latin typeface="Calibri"/>
                <a:cs typeface="Calibri"/>
              </a:rPr>
              <a:t>di </a:t>
            </a:r>
            <a:r>
              <a:rPr sz="2200" spc="-15" dirty="0">
                <a:latin typeface="Calibri"/>
                <a:cs typeface="Calibri"/>
              </a:rPr>
              <a:t>lingkungannya. </a:t>
            </a:r>
            <a:r>
              <a:rPr sz="2200" spc="-10" dirty="0">
                <a:latin typeface="Calibri"/>
                <a:cs typeface="Calibri"/>
              </a:rPr>
              <a:t>Dari </a:t>
            </a:r>
            <a:r>
              <a:rPr sz="2200" spc="-5" dirty="0">
                <a:latin typeface="Calibri"/>
                <a:cs typeface="Calibri"/>
              </a:rPr>
              <a:t>sudut pandang </a:t>
            </a:r>
            <a:r>
              <a:rPr sz="2200" spc="-10" dirty="0">
                <a:latin typeface="Calibri"/>
                <a:cs typeface="Calibri"/>
              </a:rPr>
              <a:t>teknis,  </a:t>
            </a:r>
            <a:r>
              <a:rPr sz="2200" spc="-15" dirty="0">
                <a:latin typeface="Calibri"/>
                <a:cs typeface="Calibri"/>
              </a:rPr>
              <a:t>Interoperabilitas </a:t>
            </a:r>
            <a:r>
              <a:rPr sz="2200" spc="-5" dirty="0">
                <a:latin typeface="Calibri"/>
                <a:cs typeface="Calibri"/>
              </a:rPr>
              <a:t>adalah </a:t>
            </a:r>
            <a:r>
              <a:rPr sz="2200" dirty="0">
                <a:latin typeface="Calibri"/>
                <a:cs typeface="Calibri"/>
              </a:rPr>
              <a:t>salah </a:t>
            </a:r>
            <a:r>
              <a:rPr sz="2200" spc="-10" dirty="0">
                <a:latin typeface="Calibri"/>
                <a:cs typeface="Calibri"/>
              </a:rPr>
              <a:t>satu </a:t>
            </a:r>
            <a:r>
              <a:rPr sz="2200" dirty="0">
                <a:latin typeface="Calibri"/>
                <a:cs typeface="Calibri"/>
              </a:rPr>
              <a:t>dari </a:t>
            </a:r>
            <a:r>
              <a:rPr sz="2200" spc="-5" dirty="0">
                <a:latin typeface="Calibri"/>
                <a:cs typeface="Calibri"/>
              </a:rPr>
              <a:t>seluruh </a:t>
            </a:r>
            <a:r>
              <a:rPr sz="2200" spc="-35" dirty="0">
                <a:latin typeface="Calibri"/>
                <a:cs typeface="Calibri"/>
              </a:rPr>
              <a:t>Tantangan </a:t>
            </a:r>
            <a:r>
              <a:rPr sz="2200" spc="-25" dirty="0">
                <a:latin typeface="Calibri"/>
                <a:cs typeface="Calibri"/>
              </a:rPr>
              <a:t>IOT  </a:t>
            </a:r>
            <a:r>
              <a:rPr sz="2200" spc="-10" dirty="0">
                <a:latin typeface="Calibri"/>
                <a:cs typeface="Calibri"/>
              </a:rPr>
              <a:t>utama. </a:t>
            </a:r>
            <a:r>
              <a:rPr sz="2200" spc="-30" dirty="0">
                <a:latin typeface="Calibri"/>
                <a:cs typeface="Calibri"/>
              </a:rPr>
              <a:t>IOT </a:t>
            </a:r>
            <a:r>
              <a:rPr sz="2200" spc="-5" dirty="0">
                <a:latin typeface="Calibri"/>
                <a:cs typeface="Calibri"/>
              </a:rPr>
              <a:t>memiliki </a:t>
            </a:r>
            <a:r>
              <a:rPr sz="2200" spc="-10" dirty="0">
                <a:latin typeface="Calibri"/>
                <a:cs typeface="Calibri"/>
              </a:rPr>
              <a:t>potensi yang </a:t>
            </a:r>
            <a:r>
              <a:rPr sz="2200" spc="-15" dirty="0">
                <a:latin typeface="Calibri"/>
                <a:cs typeface="Calibri"/>
              </a:rPr>
              <a:t>sangat </a:t>
            </a:r>
            <a:r>
              <a:rPr sz="2200" spc="-40" dirty="0">
                <a:latin typeface="Calibri"/>
                <a:cs typeface="Calibri"/>
              </a:rPr>
              <a:t>besar. </a:t>
            </a:r>
            <a:r>
              <a:rPr sz="2200" spc="-50" dirty="0">
                <a:latin typeface="Calibri"/>
                <a:cs typeface="Calibri"/>
              </a:rPr>
              <a:t>Tapi </a:t>
            </a:r>
            <a:r>
              <a:rPr sz="2200" spc="-10" dirty="0">
                <a:latin typeface="Calibri"/>
                <a:cs typeface="Calibri"/>
              </a:rPr>
              <a:t>60% </a:t>
            </a:r>
            <a:r>
              <a:rPr sz="2200" dirty="0">
                <a:latin typeface="Calibri"/>
                <a:cs typeface="Calibri"/>
              </a:rPr>
              <a:t>dari  </a:t>
            </a:r>
            <a:r>
              <a:rPr sz="2200" spc="-15" dirty="0">
                <a:latin typeface="Calibri"/>
                <a:cs typeface="Calibri"/>
              </a:rPr>
              <a:t>nilainya terkunci karena </a:t>
            </a:r>
            <a:r>
              <a:rPr sz="2200" spc="-5" dirty="0">
                <a:latin typeface="Calibri"/>
                <a:cs typeface="Calibri"/>
              </a:rPr>
              <a:t>masalah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interoperabilitas.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1124</Words>
  <Application>Microsoft Office PowerPoint</Application>
  <PresentationFormat>Custom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Tantangan IOT   Networking Bagian 1 </vt:lpstr>
      <vt:lpstr>Komponen-komponen IoT Untuk memahami pemahaman kita tentang IoT yang dikutip dari  halaman situs computer.org tentang implementasi IoT pada sebuah  mobil yang dideksripsikan sebagai berikut :</vt:lpstr>
      <vt:lpstr>Komponen-komponen IoT</vt:lpstr>
      <vt:lpstr>Terminologi &amp; Cara Kerja Internet of Things</vt:lpstr>
      <vt:lpstr>Konfigurasi Jaringan IOT</vt:lpstr>
      <vt:lpstr>Konfigurasi Jaringan IOT</vt:lpstr>
      <vt:lpstr>IP4 vs IP6</vt:lpstr>
      <vt:lpstr>Tantangan IOT</vt:lpstr>
      <vt:lpstr>Tantangan IOT</vt:lpstr>
      <vt:lpstr>Tantangan IOT</vt:lpstr>
      <vt:lpstr>Tantangan IOT</vt:lpstr>
      <vt:lpstr>Tantangan IOT</vt:lpstr>
      <vt:lpstr>PowerPoint Presentation</vt:lpstr>
      <vt:lpstr>Tugas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- 2_Pengenalan Tentang IOT Networking.pptx</dc:title>
  <dc:creator>Kopertis-3</dc:creator>
  <cp:lastModifiedBy>Rifuki Indra</cp:lastModifiedBy>
  <cp:revision>4</cp:revision>
  <dcterms:created xsi:type="dcterms:W3CDTF">2019-09-02T02:33:49Z</dcterms:created>
  <dcterms:modified xsi:type="dcterms:W3CDTF">2019-09-04T08:25:40Z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2018-04-04T00:00:00Z</vt:filetime>
  </property>
  <property fmtid="{D5CDD505-2E9C-101B-9397-08002B2CF9AE}" pid="3" name="LastSaved">
    <vt:filetime>2019-09-02T00:00:00Z</vt:filetime>
  </property>
</Properties>
</file>