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57" r:id="rId3"/>
    <p:sldId id="259" r:id="rId4"/>
    <p:sldId id="262" r:id="rId5"/>
    <p:sldId id="278" r:id="rId6"/>
    <p:sldId id="291" r:id="rId7"/>
    <p:sldId id="289" r:id="rId8"/>
    <p:sldId id="290" r:id="rId9"/>
    <p:sldId id="294" r:id="rId10"/>
    <p:sldId id="271" r:id="rId11"/>
    <p:sldId id="272" r:id="rId12"/>
    <p:sldId id="281" r:id="rId13"/>
    <p:sldId id="287" r:id="rId14"/>
    <p:sldId id="288" r:id="rId15"/>
    <p:sldId id="283" r:id="rId16"/>
    <p:sldId id="282" r:id="rId17"/>
    <p:sldId id="298" r:id="rId18"/>
    <p:sldId id="286" r:id="rId19"/>
    <p:sldId id="280" r:id="rId20"/>
    <p:sldId id="295" r:id="rId21"/>
    <p:sldId id="296" r:id="rId22"/>
    <p:sldId id="284" r:id="rId23"/>
    <p:sldId id="297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732" y="5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89C77E-3BBD-401F-9DC3-B7C0D6850BD7}" type="datetimeFigureOut">
              <a:rPr lang="en-US" smtClean="0"/>
              <a:t>04/10/19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566D2-263D-4FE0-8BA8-339CBF1D6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846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E4134F1-26ED-40F6-8A3F-FAD222FA69D4}" type="datetime1">
              <a:rPr lang="en-US" smtClean="0"/>
              <a:t>04/10/19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Juwairiah IF UPNVY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6A00B9-FA15-4C25-9EE0-3F877D5731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A0D57B-8BBE-4B1E-B64B-42FAFF039D57}" type="datetime1">
              <a:rPr lang="en-US" smtClean="0"/>
              <a:t>04/10/19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Juwairiah IF UPNVY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6A00B9-FA15-4C25-9EE0-3F877D5731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1BF41-9C06-4CBC-B7B2-B97059496C93}" type="datetime1">
              <a:rPr lang="en-US" smtClean="0"/>
              <a:t>04/10/19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Juwairiah IF UPNVY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6A00B9-FA15-4C25-9EE0-3F877D5731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489EC2-316A-45BA-BA50-9DDD7BD5DA1E}" type="datetime1">
              <a:rPr lang="en-US" smtClean="0"/>
              <a:t>04/10/19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Juwairiah IF UPNVY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6A00B9-FA15-4C25-9EE0-3F877D5731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D145BA-72B9-4AF3-8419-0DDB1D5E0988}" type="datetime1">
              <a:rPr lang="en-US" smtClean="0"/>
              <a:t>04/10/19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Juwairiah IF UPNVY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6A00B9-FA15-4C25-9EE0-3F877D5731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AA3F6D-CBF9-49C1-85F5-D8C6FC921355}" type="datetime1">
              <a:rPr lang="en-US" smtClean="0"/>
              <a:t>04/10/19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Juwairiah IF UPNVY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6A00B9-FA15-4C25-9EE0-3F877D5731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FFB499-8F7C-45CD-ADBC-20B77C6E56C1}" type="datetime1">
              <a:rPr lang="en-US" smtClean="0"/>
              <a:t>04/10/19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Juwairiah IF UPNVY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6A00B9-FA15-4C25-9EE0-3F877D5731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ABDAE9-1F24-44AC-8FED-BB5C7E91F5AD}" type="datetime1">
              <a:rPr lang="en-US" smtClean="0"/>
              <a:t>04/10/19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Juwairiah IF UPNVY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6A00B9-FA15-4C25-9EE0-3F877D5731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956629-C55C-42FA-BD4F-FA6E53471436}" type="datetime1">
              <a:rPr lang="en-US" smtClean="0"/>
              <a:t>04/10/19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Juwairiah IF UPNVY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6A00B9-FA15-4C25-9EE0-3F877D5731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60EDF5C-98F5-49BA-8E92-9EED90530770}" type="datetime1">
              <a:rPr lang="en-US" smtClean="0"/>
              <a:t>04/10/19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Juwairiah IF UPNVY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6A00B9-FA15-4C25-9EE0-3F877D5731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8E13934-3717-40EC-AC05-75896CAFABFA}" type="datetime1">
              <a:rPr lang="en-US" smtClean="0"/>
              <a:t>04/10/19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Juwairiah IF UPNVY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6A00B9-FA15-4C25-9EE0-3F877D5731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9E135AF-77BD-4F5F-B5AD-5F66D871435E}" type="datetime1">
              <a:rPr lang="en-US" smtClean="0"/>
              <a:t>04/10/19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Juwairiah IF UPNVY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A6A00B9-FA15-4C25-9EE0-3F877D5731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juwai_riah@yahoo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Integral Riemann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Juwairiah</a:t>
            </a:r>
            <a:r>
              <a:rPr lang="en-US" dirty="0" smtClean="0"/>
              <a:t>, </a:t>
            </a:r>
            <a:r>
              <a:rPr lang="en-US" dirty="0" err="1" smtClean="0"/>
              <a:t>S.Si</a:t>
            </a:r>
            <a:r>
              <a:rPr lang="en-US" dirty="0" smtClean="0"/>
              <a:t>., M.T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IF UPNVY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81328"/>
                <a:ext cx="8507288" cy="4525963"/>
              </a:xfrm>
            </p:spPr>
            <p:txBody>
              <a:bodyPr>
                <a:normAutofit/>
              </a:bodyPr>
              <a:lstStyle/>
              <a:p>
                <a:r>
                  <a:rPr lang="nl-NL" sz="2400" dirty="0" smtClean="0"/>
                  <a:t>jarak antara x</a:t>
                </a:r>
                <a:r>
                  <a:rPr lang="nl-NL" sz="2400" baseline="-25000" dirty="0" smtClean="0"/>
                  <a:t>i</a:t>
                </a:r>
                <a:r>
                  <a:rPr lang="nl-NL" sz="2400" dirty="0" smtClean="0"/>
                  <a:t> dengan x</a:t>
                </a:r>
                <a:r>
                  <a:rPr lang="nl-NL" sz="2400" baseline="-25000" dirty="0" smtClean="0"/>
                  <a:t>i+1</a:t>
                </a:r>
                <a:r>
                  <a:rPr lang="nl-NL" sz="2400" dirty="0" smtClean="0"/>
                  <a:t> = </a:t>
                </a:r>
                <a:r>
                  <a:rPr lang="nl-NL" sz="2400" dirty="0" smtClean="0">
                    <a:sym typeface="Symbol"/>
                  </a:rPr>
                  <a:t>x= </a:t>
                </a:r>
                <a:r>
                  <a:rPr lang="nl-NL" sz="2400" dirty="0" smtClean="0"/>
                  <a:t>h,dan titik tengah absis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nl-NL" sz="24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nl-NL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acc>
                  </m:oMath>
                </a14:m>
                <a:r>
                  <a:rPr lang="nl-NL" sz="2400" dirty="0" smtClean="0"/>
                  <a:t> = x</a:t>
                </a:r>
                <a:r>
                  <a:rPr lang="nl-NL" sz="2400" baseline="-25000" dirty="0" smtClean="0"/>
                  <a:t>i-1 </a:t>
                </a:r>
                <a:r>
                  <a:rPr lang="nl-NL" sz="2400" dirty="0" smtClean="0"/>
                  <a:t>+ h/2</a:t>
                </a:r>
              </a:p>
              <a:p>
                <a:pPr>
                  <a:buNone/>
                </a:pPr>
                <a:r>
                  <a:rPr lang="en-US" sz="2400" dirty="0" smtClean="0"/>
                  <a:t>						</a:t>
                </a:r>
                <a:endParaRPr lang="en-US" sz="2400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81328"/>
                <a:ext cx="8507288" cy="4525963"/>
              </a:xfrm>
              <a:blipFill rotWithShape="1">
                <a:blip r:embed="rId2"/>
                <a:stretch>
                  <a:fillRect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Kaidah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Tengah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2708919"/>
            <a:ext cx="3528392" cy="3253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IF UPNVY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052737"/>
            <a:ext cx="7261387" cy="4807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IF UPNVY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109728" indent="0">
                  <a:buNone/>
                </a:pPr>
                <a:r>
                  <a:rPr lang="en-US" dirty="0" err="1" smtClean="0"/>
                  <a:t>Hitung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jumlah</a:t>
                </a:r>
                <a:r>
                  <a:rPr lang="en-US" dirty="0" smtClean="0"/>
                  <a:t> Riemann </a:t>
                </a:r>
                <a:r>
                  <a:rPr lang="en-US" dirty="0" err="1" smtClean="0"/>
                  <a:t>untuk</a:t>
                </a:r>
                <a:r>
                  <a:rPr lang="en-US" dirty="0" smtClean="0"/>
                  <a:t> f(x) = x</a:t>
                </a:r>
                <a:r>
                  <a:rPr lang="en-US" baseline="30000" dirty="0" smtClean="0"/>
                  <a:t>2</a:t>
                </a:r>
                <a:r>
                  <a:rPr lang="en-US" dirty="0" smtClean="0"/>
                  <a:t>+1pada </a:t>
                </a:r>
                <a:r>
                  <a:rPr lang="en-US" dirty="0" err="1" smtClean="0"/>
                  <a:t>selang</a:t>
                </a:r>
                <a:r>
                  <a:rPr lang="en-US" dirty="0" smtClean="0"/>
                  <a:t> [1,5] </a:t>
                </a:r>
              </a:p>
              <a:p>
                <a:pPr marL="109728" indent="0">
                  <a:buNone/>
                </a:pPr>
                <a:r>
                  <a:rPr lang="en-US" dirty="0" err="1" smtClean="0"/>
                  <a:t>dengan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partisi</a:t>
                </a:r>
                <a:r>
                  <a:rPr lang="en-US" dirty="0" smtClean="0"/>
                  <a:t> </a:t>
                </a:r>
                <a:r>
                  <a:rPr lang="en-US" sz="2800" dirty="0"/>
                  <a:t> </a:t>
                </a:r>
                <a:r>
                  <a:rPr lang="en-US" sz="2800" dirty="0" smtClean="0"/>
                  <a:t>1</a:t>
                </a:r>
                <a:r>
                  <a:rPr lang="en-US" sz="2800" baseline="-25000" dirty="0" smtClean="0"/>
                  <a:t> </a:t>
                </a:r>
                <a:r>
                  <a:rPr lang="en-US" sz="2800" dirty="0"/>
                  <a:t>&lt; </a:t>
                </a:r>
                <a:r>
                  <a:rPr lang="en-US" sz="2800" dirty="0" smtClean="0"/>
                  <a:t>2,5&lt; 3,5&lt; 5 </a:t>
                </a:r>
                <a:r>
                  <a:rPr lang="en-US" sz="2800" dirty="0" err="1" smtClean="0"/>
                  <a:t>dan</a:t>
                </a: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nl-NL" sz="28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nl-NL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acc>
                  </m:oMath>
                </a14:m>
                <a:r>
                  <a:rPr lang="nl-NL" sz="2800" dirty="0"/>
                  <a:t> </a:t>
                </a:r>
                <a:r>
                  <a:rPr lang="nl-NL" sz="2800" dirty="0" smtClean="0"/>
                  <a:t> adalah titik di antara x</a:t>
                </a:r>
                <a:r>
                  <a:rPr lang="nl-NL" sz="2800" baseline="-25000" dirty="0" smtClean="0"/>
                  <a:t>i</a:t>
                </a:r>
                <a:r>
                  <a:rPr lang="nl-NL" sz="2800" dirty="0" smtClean="0"/>
                  <a:t> dan x</a:t>
                </a:r>
                <a:r>
                  <a:rPr lang="nl-NL" sz="2800" baseline="-25000" dirty="0" smtClean="0"/>
                  <a:t>i-1</a:t>
                </a:r>
                <a:r>
                  <a:rPr lang="en-US" sz="2800" dirty="0" smtClean="0"/>
                  <a:t>(</a:t>
                </a:r>
                <a:r>
                  <a:rPr lang="en-US" sz="2800" dirty="0" err="1" smtClean="0"/>
                  <a:t>sembarang</a:t>
                </a:r>
                <a:r>
                  <a:rPr lang="en-US" sz="2800" dirty="0" smtClean="0"/>
                  <a:t>)</a:t>
                </a:r>
              </a:p>
              <a:p>
                <a:pPr marL="109728" indent="0">
                  <a:buNone/>
                </a:pPr>
                <a:endParaRPr lang="en-US" sz="2800" dirty="0" smtClean="0"/>
              </a:p>
              <a:p>
                <a:pPr marL="109728" indent="0">
                  <a:buNone/>
                </a:pPr>
                <a:endParaRPr lang="en-US" sz="2800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" t="-1213" r="-10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IF UPNVY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1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73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IF UPNVY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2163" y="1719263"/>
            <a:ext cx="5019675" cy="341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11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IF UPNVY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2163" y="1719263"/>
            <a:ext cx="5019675" cy="341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771800" y="4221088"/>
            <a:ext cx="1368152" cy="43204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139952" y="3789040"/>
            <a:ext cx="1008112" cy="86409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5148064" y="3140968"/>
            <a:ext cx="1224136" cy="151216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3707904" y="4221088"/>
            <a:ext cx="0" cy="4320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4572000" y="3789040"/>
            <a:ext cx="0" cy="8640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5580112" y="3140968"/>
            <a:ext cx="0" cy="15121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851920" y="472514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2,5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788024" y="472514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,5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4139952" y="4005065"/>
            <a:ext cx="0" cy="6480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 flipV="1">
            <a:off x="5112060" y="3429000"/>
            <a:ext cx="14550" cy="122413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6386750" y="2420888"/>
            <a:ext cx="0" cy="22322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7012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nl-NL" sz="2400" i="1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nl-NL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=2 </a:t>
                </a:r>
                <a:r>
                  <a:rPr lang="en-US" dirty="0" smtClean="0">
                    <a:sym typeface="Wingdings" pitchFamily="2" charset="2"/>
                  </a:rPr>
                  <a:t> f(2) = 2</a:t>
                </a:r>
                <a:r>
                  <a:rPr lang="en-US" baseline="30000" dirty="0" smtClean="0">
                    <a:sym typeface="Wingdings" pitchFamily="2" charset="2"/>
                  </a:rPr>
                  <a:t>2</a:t>
                </a:r>
                <a:r>
                  <a:rPr lang="en-US" dirty="0" smtClean="0">
                    <a:sym typeface="Wingdings" pitchFamily="2" charset="2"/>
                  </a:rPr>
                  <a:t>+1 = 5    </a:t>
                </a:r>
                <a:r>
                  <a:rPr lang="en-US" dirty="0" smtClean="0">
                    <a:sym typeface="Symbol"/>
                  </a:rPr>
                  <a:t>x</a:t>
                </a:r>
                <a:r>
                  <a:rPr lang="en-US" baseline="-25000" dirty="0" smtClean="0">
                    <a:sym typeface="Symbol"/>
                  </a:rPr>
                  <a:t>1</a:t>
                </a:r>
                <a:r>
                  <a:rPr lang="en-US" dirty="0" smtClean="0">
                    <a:sym typeface="Symbol"/>
                  </a:rPr>
                  <a:t> = 1,5</a:t>
                </a:r>
                <a:endParaRPr lang="en-US" dirty="0" smtClean="0">
                  <a:sym typeface="Wingdings" pitchFamily="2" charset="2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nl-NL" sz="24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nl-NL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= 3 </a:t>
                </a:r>
                <a:r>
                  <a:rPr lang="en-US" dirty="0" smtClean="0">
                    <a:sym typeface="Wingdings" pitchFamily="2" charset="2"/>
                  </a:rPr>
                  <a:t> f(3) = 3</a:t>
                </a:r>
                <a:r>
                  <a:rPr lang="en-US" baseline="30000" dirty="0" smtClean="0">
                    <a:sym typeface="Wingdings" pitchFamily="2" charset="2"/>
                  </a:rPr>
                  <a:t>2</a:t>
                </a:r>
                <a:r>
                  <a:rPr lang="en-US" dirty="0" smtClean="0">
                    <a:sym typeface="Wingdings" pitchFamily="2" charset="2"/>
                  </a:rPr>
                  <a:t>+1 </a:t>
                </a:r>
                <a:r>
                  <a:rPr lang="en-US" dirty="0">
                    <a:sym typeface="Wingdings" pitchFamily="2" charset="2"/>
                  </a:rPr>
                  <a:t>= 10 </a:t>
                </a:r>
                <a:r>
                  <a:rPr lang="en-US" dirty="0">
                    <a:sym typeface="Symbol"/>
                  </a:rPr>
                  <a:t></a:t>
                </a:r>
                <a:r>
                  <a:rPr lang="en-US" dirty="0" smtClean="0">
                    <a:sym typeface="Symbol"/>
                  </a:rPr>
                  <a:t>x</a:t>
                </a:r>
                <a:r>
                  <a:rPr lang="en-US" baseline="-25000" dirty="0" smtClean="0">
                    <a:sym typeface="Symbol"/>
                  </a:rPr>
                  <a:t>2</a:t>
                </a:r>
                <a:r>
                  <a:rPr lang="en-US" dirty="0" smtClean="0">
                    <a:sym typeface="Symbol"/>
                  </a:rPr>
                  <a:t> </a:t>
                </a:r>
                <a:r>
                  <a:rPr lang="en-US" dirty="0">
                    <a:sym typeface="Symbol"/>
                  </a:rPr>
                  <a:t>= </a:t>
                </a:r>
                <a:r>
                  <a:rPr lang="en-US" dirty="0" smtClean="0">
                    <a:sym typeface="Symbol"/>
                  </a:rPr>
                  <a:t>1</a:t>
                </a:r>
                <a:endParaRPr lang="en-US" sz="2400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nl-NL" sz="24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nl-NL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e>
                    </m:acc>
                    <m:r>
                      <a:rPr lang="en-US" sz="24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dirty="0" smtClean="0"/>
                  <a:t>4</a:t>
                </a:r>
                <a:r>
                  <a:rPr lang="en-US" dirty="0" smtClean="0">
                    <a:sym typeface="Wingdings" pitchFamily="2" charset="2"/>
                  </a:rPr>
                  <a:t> f(4)= 4</a:t>
                </a:r>
                <a:r>
                  <a:rPr lang="en-US" baseline="30000" dirty="0" smtClean="0">
                    <a:sym typeface="Wingdings" pitchFamily="2" charset="2"/>
                  </a:rPr>
                  <a:t>2</a:t>
                </a:r>
                <a:r>
                  <a:rPr lang="en-US" dirty="0" smtClean="0">
                    <a:sym typeface="Wingdings" pitchFamily="2" charset="2"/>
                  </a:rPr>
                  <a:t>+1 </a:t>
                </a:r>
                <a:r>
                  <a:rPr lang="en-US" dirty="0">
                    <a:sym typeface="Wingdings" pitchFamily="2" charset="2"/>
                  </a:rPr>
                  <a:t>= 17 </a:t>
                </a:r>
                <a:r>
                  <a:rPr lang="en-US" dirty="0">
                    <a:sym typeface="Symbol"/>
                  </a:rPr>
                  <a:t></a:t>
                </a:r>
                <a:r>
                  <a:rPr lang="en-US" dirty="0" smtClean="0">
                    <a:sym typeface="Symbol"/>
                  </a:rPr>
                  <a:t>x</a:t>
                </a:r>
                <a:r>
                  <a:rPr lang="en-US" baseline="-25000" dirty="0" smtClean="0">
                    <a:sym typeface="Symbol"/>
                  </a:rPr>
                  <a:t>3</a:t>
                </a:r>
                <a:r>
                  <a:rPr lang="en-US" dirty="0" smtClean="0">
                    <a:sym typeface="Symbol"/>
                  </a:rPr>
                  <a:t> </a:t>
                </a:r>
                <a:r>
                  <a:rPr lang="en-US" dirty="0">
                    <a:sym typeface="Symbol"/>
                  </a:rPr>
                  <a:t>= 1,5</a:t>
                </a:r>
                <a:endParaRPr lang="en-US" dirty="0" smtClean="0">
                  <a:sym typeface="Wingdings" pitchFamily="2" charset="2"/>
                </a:endParaRPr>
              </a:p>
              <a:p>
                <a:pPr marL="109728" indent="0">
                  <a:buNone/>
                </a:pPr>
                <a:r>
                  <a:rPr lang="en-US" sz="2800" dirty="0" err="1" smtClean="0">
                    <a:latin typeface="Cambria Math"/>
                  </a:rPr>
                  <a:t>Jumlah</a:t>
                </a:r>
                <a:r>
                  <a:rPr lang="en-US" sz="2800" dirty="0" smtClean="0">
                    <a:latin typeface="Cambria Math"/>
                  </a:rPr>
                  <a:t> Riemann:</a:t>
                </a:r>
              </a:p>
              <a:p>
                <a:pPr marL="109728" indent="0">
                  <a:buNone/>
                </a:pPr>
                <a:r>
                  <a:rPr lang="en-US" sz="2800" dirty="0" err="1" smtClean="0">
                    <a:latin typeface="Cambria Math"/>
                  </a:rPr>
                  <a:t>R</a:t>
                </a:r>
                <a:r>
                  <a:rPr lang="en-US" sz="2800" baseline="-25000" dirty="0" err="1" smtClean="0">
                    <a:latin typeface="Cambria Math"/>
                  </a:rPr>
                  <a:t>p</a:t>
                </a:r>
                <a:r>
                  <a:rPr lang="en-US" sz="2800" i="1" dirty="0">
                    <a:latin typeface="Cambria Math"/>
                  </a:rPr>
                  <a:t>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800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800" i="1">
                            <a:latin typeface="Cambria Math"/>
                          </a:rPr>
                          <m:t>𝑖</m:t>
                        </m:r>
                        <m:r>
                          <a:rPr lang="en-US" sz="2800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2800" i="1">
                            <a:latin typeface="Cambria Math"/>
                          </a:rPr>
                          <m:t>𝑛</m:t>
                        </m:r>
                      </m:sup>
                      <m:e>
                        <m:r>
                          <a:rPr lang="en-US" sz="2800" i="1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en-US" sz="2800" i="1">
                                    <a:latin typeface="Cambria Math"/>
                                  </a:rPr>
                                </m:ctrlPr>
                              </m:accP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800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acc>
                          </m:e>
                        </m:d>
                        <m:r>
                          <m:rPr>
                            <m:brk m:alnAt="23"/>
                          </m:rPr>
                          <a:rPr lang="en-US" sz="2800" i="1">
                            <a:latin typeface="Cambria Math"/>
                          </a:rPr>
                          <m:t>.</m:t>
                        </m:r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∆</m:t>
                        </m:r>
                        <m:sSub>
                          <m:sSubPr>
                            <m:ctrlPr>
                              <a:rPr lang="en-US" sz="2800" i="1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i="1">
                                <a:latin typeface="Cambria Math"/>
                                <a:ea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nary>
                  </m:oMath>
                </a14:m>
                <a:endParaRPr lang="en-US" sz="2800" i="1" dirty="0" smtClean="0">
                  <a:latin typeface="Cambria Math"/>
                  <a:ea typeface="Cambria Math"/>
                </a:endParaRPr>
              </a:p>
              <a:p>
                <a:pPr marL="109728" indent="0">
                  <a:buNone/>
                </a:pPr>
                <a:r>
                  <a:rPr lang="en-US" dirty="0" smtClean="0">
                    <a:sym typeface="Wingdings" pitchFamily="2" charset="2"/>
                  </a:rPr>
                  <a:t>    = 5.(1,5)+10.(1)+17(1,5)</a:t>
                </a:r>
              </a:p>
              <a:p>
                <a:pPr marL="109728" indent="0">
                  <a:buNone/>
                </a:pPr>
                <a:r>
                  <a:rPr lang="en-US" dirty="0">
                    <a:sym typeface="Wingdings" pitchFamily="2" charset="2"/>
                  </a:rPr>
                  <a:t> </a:t>
                </a:r>
                <a:r>
                  <a:rPr lang="en-US" dirty="0" smtClean="0">
                    <a:sym typeface="Wingdings" pitchFamily="2" charset="2"/>
                  </a:rPr>
                  <a:t>   = 7,5 + 10 + 25,5</a:t>
                </a:r>
              </a:p>
              <a:p>
                <a:pPr marL="109728" indent="0">
                  <a:buNone/>
                </a:pPr>
                <a:r>
                  <a:rPr lang="en-US" dirty="0">
                    <a:sym typeface="Wingdings" pitchFamily="2" charset="2"/>
                  </a:rPr>
                  <a:t> </a:t>
                </a:r>
                <a:r>
                  <a:rPr lang="en-US" dirty="0" smtClean="0">
                    <a:sym typeface="Wingdings" pitchFamily="2" charset="2"/>
                  </a:rPr>
                  <a:t>   = 43</a:t>
                </a:r>
              </a:p>
              <a:p>
                <a:pPr marL="109728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" t="-18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IF UPNVY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Jawab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342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481328"/>
                <a:ext cx="8435280" cy="4525963"/>
              </a:xfrm>
            </p:spPr>
            <p:txBody>
              <a:bodyPr/>
              <a:lstStyle/>
              <a:p>
                <a:pPr marL="109728" indent="0">
                  <a:buNone/>
                </a:pPr>
                <a:r>
                  <a:rPr lang="en-US" dirty="0" err="1" smtClean="0"/>
                  <a:t>Hitung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jumlah</a:t>
                </a:r>
                <a:r>
                  <a:rPr lang="en-US" dirty="0" smtClean="0"/>
                  <a:t> Riemann </a:t>
                </a:r>
                <a:r>
                  <a:rPr lang="en-US" dirty="0" err="1" smtClean="0"/>
                  <a:t>untuk</a:t>
                </a:r>
                <a:r>
                  <a:rPr lang="en-US" dirty="0" smtClean="0"/>
                  <a:t> f(x) = x</a:t>
                </a:r>
                <a:r>
                  <a:rPr lang="en-US" baseline="30000" dirty="0" smtClean="0"/>
                  <a:t>2</a:t>
                </a:r>
                <a:r>
                  <a:rPr lang="en-US" dirty="0" smtClean="0"/>
                  <a:t>+1pada </a:t>
                </a:r>
                <a:r>
                  <a:rPr lang="en-US" dirty="0" err="1" smtClean="0"/>
                  <a:t>selang</a:t>
                </a:r>
                <a:r>
                  <a:rPr lang="en-US" dirty="0" smtClean="0"/>
                  <a:t> [1,5] </a:t>
                </a:r>
                <a:r>
                  <a:rPr lang="en-US" dirty="0" err="1" smtClean="0"/>
                  <a:t>d</a:t>
                </a:r>
                <a:r>
                  <a:rPr lang="en-US" sz="2800" dirty="0" err="1" smtClean="0"/>
                  <a:t>engan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partisi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berjarak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sama</a:t>
                </a:r>
                <a:r>
                  <a:rPr lang="en-US" sz="2800" dirty="0" smtClean="0"/>
                  <a:t> 1&lt;2&lt;3&lt;4&lt;5 </a:t>
                </a:r>
                <a:r>
                  <a:rPr lang="en-US" sz="2800" dirty="0" err="1" smtClean="0"/>
                  <a:t>dengan</a:t>
                </a: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nl-NL" sz="28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nl-NL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acc>
                  </m:oMath>
                </a14:m>
                <a:r>
                  <a:rPr lang="nl-NL" sz="2800" dirty="0"/>
                  <a:t> </a:t>
                </a:r>
                <a:r>
                  <a:rPr lang="nl-NL" sz="2800" dirty="0" smtClean="0"/>
                  <a:t>adalah titik tengah </a:t>
                </a:r>
                <a:r>
                  <a:rPr lang="nl-NL" sz="2800" dirty="0"/>
                  <a:t>antara x</a:t>
                </a:r>
                <a:r>
                  <a:rPr lang="nl-NL" sz="2800" baseline="-25000" dirty="0"/>
                  <a:t>i</a:t>
                </a:r>
                <a:r>
                  <a:rPr lang="nl-NL" sz="2800" dirty="0"/>
                  <a:t> dan x</a:t>
                </a:r>
                <a:r>
                  <a:rPr lang="nl-NL" sz="2800" baseline="-25000" dirty="0"/>
                  <a:t>i-1</a:t>
                </a:r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481328"/>
                <a:ext cx="8435280" cy="4525963"/>
              </a:xfrm>
              <a:blipFill rotWithShape="1">
                <a:blip r:embed="rId2"/>
                <a:stretch>
                  <a:fillRect l="-145" t="-12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IF UPNVY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2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60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IF UPNVY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2163" y="1719263"/>
            <a:ext cx="5019675" cy="341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843808" y="4365104"/>
            <a:ext cx="864096" cy="2880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707904" y="4041068"/>
            <a:ext cx="936104" cy="61206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644008" y="3429000"/>
            <a:ext cx="936104" cy="122413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580112" y="2780928"/>
            <a:ext cx="864096" cy="187220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>
            <a:stCxn id="7" idx="0"/>
            <a:endCxn id="7" idx="2"/>
          </p:cNvCxnSpPr>
          <p:nvPr/>
        </p:nvCxnSpPr>
        <p:spPr>
          <a:xfrm>
            <a:off x="6012160" y="2780928"/>
            <a:ext cx="0" cy="187220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0"/>
            <a:endCxn id="6" idx="2"/>
          </p:cNvCxnSpPr>
          <p:nvPr/>
        </p:nvCxnSpPr>
        <p:spPr>
          <a:xfrm>
            <a:off x="5112060" y="3429000"/>
            <a:ext cx="0" cy="122413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0"/>
          </p:cNvCxnSpPr>
          <p:nvPr/>
        </p:nvCxnSpPr>
        <p:spPr>
          <a:xfrm flipH="1">
            <a:off x="4173290" y="4041068"/>
            <a:ext cx="2666" cy="61206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2" idx="0"/>
          </p:cNvCxnSpPr>
          <p:nvPr/>
        </p:nvCxnSpPr>
        <p:spPr>
          <a:xfrm flipH="1">
            <a:off x="3273190" y="4365104"/>
            <a:ext cx="2666" cy="28803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987824" y="472514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1,5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23928" y="472514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rgbClr val="FF0000"/>
                </a:solidFill>
              </a:rPr>
              <a:t>,5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60032" y="472514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3,5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24128" y="472514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4,5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3705238" y="4221088"/>
            <a:ext cx="0" cy="4320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644008" y="3789040"/>
            <a:ext cx="0" cy="86409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580112" y="3140968"/>
            <a:ext cx="0" cy="151216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444208" y="2420888"/>
            <a:ext cx="0" cy="22322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7238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20" grpId="0"/>
      <p:bldP spid="22" grpId="0"/>
      <p:bldP spid="23" grpId="0"/>
      <p:bldP spid="2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nl-NL" sz="2400" i="1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nl-NL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=1.5 </a:t>
                </a:r>
                <a:r>
                  <a:rPr lang="en-US" dirty="0" smtClean="0">
                    <a:sym typeface="Wingdings" pitchFamily="2" charset="2"/>
                  </a:rPr>
                  <a:t> f(1.5) = (1.5)</a:t>
                </a:r>
                <a:r>
                  <a:rPr lang="en-US" baseline="30000" dirty="0" smtClean="0">
                    <a:sym typeface="Wingdings" pitchFamily="2" charset="2"/>
                  </a:rPr>
                  <a:t>2</a:t>
                </a:r>
                <a:r>
                  <a:rPr lang="en-US" dirty="0" smtClean="0">
                    <a:sym typeface="Wingdings" pitchFamily="2" charset="2"/>
                  </a:rPr>
                  <a:t>+1 =3.25 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nl-NL" sz="24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nl-NL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= 2.5</a:t>
                </a:r>
                <a:r>
                  <a:rPr lang="en-US" dirty="0" smtClean="0">
                    <a:sym typeface="Wingdings" pitchFamily="2" charset="2"/>
                  </a:rPr>
                  <a:t> f(2.5) = (2.5)</a:t>
                </a:r>
                <a:r>
                  <a:rPr lang="en-US" baseline="30000" dirty="0" smtClean="0">
                    <a:sym typeface="Wingdings" pitchFamily="2" charset="2"/>
                  </a:rPr>
                  <a:t>2</a:t>
                </a:r>
                <a:r>
                  <a:rPr lang="en-US" dirty="0" smtClean="0">
                    <a:sym typeface="Wingdings" pitchFamily="2" charset="2"/>
                  </a:rPr>
                  <a:t>+1 </a:t>
                </a:r>
                <a:r>
                  <a:rPr lang="en-US" dirty="0">
                    <a:sym typeface="Wingdings" pitchFamily="2" charset="2"/>
                  </a:rPr>
                  <a:t>= </a:t>
                </a:r>
                <a:r>
                  <a:rPr lang="en-US" dirty="0" smtClean="0">
                    <a:sym typeface="Wingdings" pitchFamily="2" charset="2"/>
                  </a:rPr>
                  <a:t>7.25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nl-NL" sz="24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nl-NL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e>
                    </m:acc>
                    <m:r>
                      <a:rPr lang="en-US" sz="24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dirty="0" smtClean="0">
                    <a:sym typeface="Wingdings" pitchFamily="2" charset="2"/>
                  </a:rPr>
                  <a:t>3.5 f(3.5)= (3.5)</a:t>
                </a:r>
                <a:r>
                  <a:rPr lang="en-US" baseline="30000" dirty="0" smtClean="0">
                    <a:sym typeface="Wingdings" pitchFamily="2" charset="2"/>
                  </a:rPr>
                  <a:t>2</a:t>
                </a:r>
                <a:r>
                  <a:rPr lang="en-US" dirty="0" smtClean="0">
                    <a:sym typeface="Wingdings" pitchFamily="2" charset="2"/>
                  </a:rPr>
                  <a:t>+1 </a:t>
                </a:r>
                <a:r>
                  <a:rPr lang="en-US" dirty="0">
                    <a:sym typeface="Wingdings" pitchFamily="2" charset="2"/>
                  </a:rPr>
                  <a:t>= </a:t>
                </a:r>
                <a:r>
                  <a:rPr lang="en-US" dirty="0" smtClean="0">
                    <a:sym typeface="Wingdings" pitchFamily="2" charset="2"/>
                  </a:rPr>
                  <a:t>13.25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nl-NL" sz="24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nl-NL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</a:rPr>
                              <m:t>4</m:t>
                            </m:r>
                          </m:sub>
                        </m:sSub>
                      </m:e>
                    </m:acc>
                    <m:r>
                      <a:rPr lang="en-US" sz="2400" i="1">
                        <a:latin typeface="Cambria Math"/>
                      </a:rPr>
                      <m:t>=</m:t>
                    </m:r>
                  </m:oMath>
                </a14:m>
                <a:r>
                  <a:rPr lang="en-US" dirty="0" smtClean="0">
                    <a:sym typeface="Wingdings" pitchFamily="2" charset="2"/>
                  </a:rPr>
                  <a:t>4</a:t>
                </a:r>
                <a:r>
                  <a:rPr lang="en-US" dirty="0">
                    <a:sym typeface="Wingdings" pitchFamily="2" charset="2"/>
                  </a:rPr>
                  <a:t>.5 </a:t>
                </a:r>
                <a:r>
                  <a:rPr lang="en-US" dirty="0" smtClean="0">
                    <a:sym typeface="Wingdings" pitchFamily="2" charset="2"/>
                  </a:rPr>
                  <a:t>f(4.5)= (4.5)</a:t>
                </a:r>
                <a:r>
                  <a:rPr lang="en-US" baseline="30000" dirty="0" smtClean="0">
                    <a:sym typeface="Wingdings" pitchFamily="2" charset="2"/>
                  </a:rPr>
                  <a:t>2</a:t>
                </a:r>
                <a:r>
                  <a:rPr lang="en-US" dirty="0" smtClean="0">
                    <a:sym typeface="Wingdings" pitchFamily="2" charset="2"/>
                  </a:rPr>
                  <a:t>+1 </a:t>
                </a:r>
                <a:r>
                  <a:rPr lang="en-US" dirty="0">
                    <a:sym typeface="Wingdings" pitchFamily="2" charset="2"/>
                  </a:rPr>
                  <a:t>= </a:t>
                </a:r>
                <a:r>
                  <a:rPr lang="en-US" dirty="0" smtClean="0">
                    <a:sym typeface="Wingdings" pitchFamily="2" charset="2"/>
                  </a:rPr>
                  <a:t>21.25</a:t>
                </a:r>
                <a:endParaRPr lang="en-US" dirty="0">
                  <a:sym typeface="Wingdings" pitchFamily="2" charset="2"/>
                </a:endParaRPr>
              </a:p>
              <a:p>
                <a:pPr marL="109728" indent="0">
                  <a:buNone/>
                </a:pPr>
                <a:endParaRPr lang="en-US" dirty="0" smtClean="0">
                  <a:sym typeface="Wingdings" pitchFamily="2" charset="2"/>
                </a:endParaRPr>
              </a:p>
              <a:p>
                <a:pPr marL="109728" indent="0">
                  <a:buNone/>
                </a:pPr>
                <a:r>
                  <a:rPr lang="en-US" sz="2800" dirty="0" err="1" smtClean="0">
                    <a:latin typeface="Cambria Math"/>
                  </a:rPr>
                  <a:t>Jumlah</a:t>
                </a:r>
                <a:r>
                  <a:rPr lang="en-US" sz="2800" dirty="0" smtClean="0">
                    <a:latin typeface="Cambria Math"/>
                  </a:rPr>
                  <a:t> Riemann:</a:t>
                </a:r>
              </a:p>
              <a:p>
                <a:pPr marL="109728" indent="0">
                  <a:buNone/>
                </a:pPr>
                <a:r>
                  <a:rPr lang="en-US" sz="2800" dirty="0" err="1" smtClean="0">
                    <a:latin typeface="Cambria Math"/>
                  </a:rPr>
                  <a:t>R</a:t>
                </a:r>
                <a:r>
                  <a:rPr lang="en-US" sz="2800" baseline="-25000" dirty="0" err="1" smtClean="0">
                    <a:latin typeface="Cambria Math"/>
                  </a:rPr>
                  <a:t>p</a:t>
                </a:r>
                <a:r>
                  <a:rPr lang="en-US" sz="2800" i="1" dirty="0">
                    <a:latin typeface="Cambria Math"/>
                  </a:rPr>
                  <a:t>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800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800" i="1">
                            <a:latin typeface="Cambria Math"/>
                          </a:rPr>
                          <m:t>𝑖</m:t>
                        </m:r>
                        <m:r>
                          <a:rPr lang="en-US" sz="2800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2800" i="1">
                            <a:latin typeface="Cambria Math"/>
                          </a:rPr>
                          <m:t>𝑛</m:t>
                        </m:r>
                      </m:sup>
                      <m:e>
                        <m:r>
                          <a:rPr lang="en-US" sz="2800" b="0" i="1" smtClean="0">
                            <a:latin typeface="Cambria Math"/>
                          </a:rPr>
                          <m:t>(</m:t>
                        </m:r>
                        <m:r>
                          <a:rPr lang="en-US" sz="2800" i="1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en-US" sz="2800" i="1">
                                    <a:latin typeface="Cambria Math"/>
                                  </a:rPr>
                                </m:ctrlPr>
                              </m:accP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800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acc>
                          </m:e>
                        </m:d>
                        <m:r>
                          <m:rPr>
                            <m:brk m:alnAt="23"/>
                          </m:rPr>
                          <a:rPr lang="en-US" sz="2800" i="1">
                            <a:latin typeface="Cambria Math"/>
                          </a:rPr>
                          <m:t>.</m:t>
                        </m:r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∆</m:t>
                        </m:r>
                        <m:sSub>
                          <m:sSubPr>
                            <m:ctrlPr>
                              <a:rPr lang="en-US" sz="2800" i="1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i="1">
                                <a:latin typeface="Cambria Math"/>
                                <a:ea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 )</m:t>
                        </m:r>
                      </m:e>
                    </m:nary>
                  </m:oMath>
                </a14:m>
                <a:r>
                  <a:rPr lang="en-US" sz="2800" i="1" dirty="0" smtClean="0">
                    <a:latin typeface="Cambria Math"/>
                    <a:ea typeface="Cambria Math"/>
                  </a:rPr>
                  <a:t>=</a:t>
                </a:r>
                <a:r>
                  <a:rPr lang="en-US" sz="2800" dirty="0" smtClean="0">
                    <a:latin typeface="Cambria Math"/>
                    <a:ea typeface="Cambria Math"/>
                  </a:rPr>
                  <a:t> (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800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800" i="1">
                            <a:latin typeface="Cambria Math"/>
                          </a:rPr>
                          <m:t>𝑖</m:t>
                        </m:r>
                        <m:r>
                          <a:rPr lang="en-US" sz="2800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2800" i="1">
                            <a:latin typeface="Cambria Math"/>
                          </a:rPr>
                          <m:t>𝑛</m:t>
                        </m:r>
                      </m:sup>
                      <m:e>
                        <m:r>
                          <a:rPr lang="en-US" sz="2800" i="1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en-US" sz="2800" i="1">
                                    <a:latin typeface="Cambria Math"/>
                                  </a:rPr>
                                </m:ctrlPr>
                              </m:accP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800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acc>
                          </m:e>
                        </m:d>
                        <m:r>
                          <a:rPr lang="en-US" sz="2800" b="0" i="1" smtClean="0">
                            <a:latin typeface="Cambria Math"/>
                          </a:rPr>
                          <m:t>)</m:t>
                        </m:r>
                        <m:r>
                          <m:rPr>
                            <m:brk m:alnAt="23"/>
                          </m:rPr>
                          <a:rPr lang="en-US" sz="2800" i="1">
                            <a:latin typeface="Cambria Math"/>
                          </a:rPr>
                          <m:t>.</m:t>
                        </m:r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nary>
                  </m:oMath>
                </a14:m>
                <a:endParaRPr lang="en-US" sz="2800" i="1" dirty="0" smtClean="0">
                  <a:latin typeface="Cambria Math"/>
                  <a:ea typeface="Cambria Math"/>
                </a:endParaRPr>
              </a:p>
              <a:p>
                <a:pPr marL="109728" indent="0">
                  <a:buNone/>
                </a:pPr>
                <a:r>
                  <a:rPr lang="en-US" dirty="0" smtClean="0">
                    <a:sym typeface="Wingdings" pitchFamily="2" charset="2"/>
                  </a:rPr>
                  <a:t>    = 45. (1)</a:t>
                </a:r>
              </a:p>
              <a:p>
                <a:pPr marL="109728" indent="0">
                  <a:buNone/>
                </a:pPr>
                <a:r>
                  <a:rPr lang="en-US" dirty="0">
                    <a:sym typeface="Wingdings" pitchFamily="2" charset="2"/>
                  </a:rPr>
                  <a:t> </a:t>
                </a:r>
                <a:r>
                  <a:rPr lang="en-US" dirty="0" smtClean="0">
                    <a:sym typeface="Wingdings" pitchFamily="2" charset="2"/>
                  </a:rPr>
                  <a:t>   = 45</a:t>
                </a:r>
              </a:p>
              <a:p>
                <a:pPr marL="109728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" t="-1752" b="-7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IF UPNVY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Jawab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734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109728" indent="0">
                  <a:buNone/>
                </a:pPr>
                <a:r>
                  <a:rPr lang="en-US" dirty="0" err="1" smtClean="0">
                    <a:latin typeface="Cambria Math"/>
                  </a:rPr>
                  <a:t>Jika</a:t>
                </a:r>
                <a:r>
                  <a:rPr lang="en-US" dirty="0" smtClean="0">
                    <a:latin typeface="Cambria Math"/>
                  </a:rPr>
                  <a:t> </a:t>
                </a:r>
                <a:r>
                  <a:rPr lang="en-US" dirty="0" err="1" smtClean="0">
                    <a:latin typeface="Cambria Math"/>
                  </a:rPr>
                  <a:t>dipartisi</a:t>
                </a:r>
                <a:r>
                  <a:rPr lang="en-US" dirty="0" smtClean="0">
                    <a:latin typeface="Cambria Math"/>
                  </a:rPr>
                  <a:t> </a:t>
                </a:r>
                <a:r>
                  <a:rPr lang="en-US" dirty="0" err="1" smtClean="0">
                    <a:latin typeface="Cambria Math"/>
                  </a:rPr>
                  <a:t>sangat</a:t>
                </a:r>
                <a:r>
                  <a:rPr lang="en-US" dirty="0" smtClean="0">
                    <a:latin typeface="Cambria Math"/>
                  </a:rPr>
                  <a:t> </a:t>
                </a:r>
                <a:r>
                  <a:rPr lang="en-US" dirty="0" err="1" smtClean="0">
                    <a:latin typeface="Cambria Math"/>
                  </a:rPr>
                  <a:t>banyak</a:t>
                </a:r>
                <a:r>
                  <a:rPr lang="en-US" dirty="0" smtClean="0">
                    <a:latin typeface="Cambria Math"/>
                  </a:rPr>
                  <a:t>, </a:t>
                </a:r>
                <a:r>
                  <a:rPr lang="en-US" dirty="0" err="1" smtClean="0">
                    <a:latin typeface="Cambria Math"/>
                  </a:rPr>
                  <a:t>maka</a:t>
                </a:r>
                <a:r>
                  <a:rPr lang="en-US" dirty="0" smtClean="0">
                    <a:latin typeface="Cambria Math"/>
                  </a:rPr>
                  <a:t> </a:t>
                </a:r>
                <a:r>
                  <a:rPr lang="en-US" dirty="0" err="1" smtClean="0">
                    <a:latin typeface="Cambria Math"/>
                  </a:rPr>
                  <a:t>lebar</a:t>
                </a:r>
                <a:r>
                  <a:rPr lang="en-US" dirty="0" smtClean="0">
                    <a:latin typeface="Cambria Math"/>
                  </a:rPr>
                  <a:t> </a:t>
                </a:r>
                <a:r>
                  <a:rPr lang="en-US" dirty="0" err="1" smtClean="0">
                    <a:latin typeface="Cambria Math"/>
                  </a:rPr>
                  <a:t>partisi</a:t>
                </a:r>
                <a:r>
                  <a:rPr lang="en-US" dirty="0" smtClean="0">
                    <a:latin typeface="Cambria Math"/>
                  </a:rPr>
                  <a:t> </a:t>
                </a:r>
                <a:r>
                  <a:rPr lang="en-US" dirty="0" err="1" smtClean="0">
                    <a:latin typeface="Cambria Math"/>
                  </a:rPr>
                  <a:t>sangat</a:t>
                </a:r>
                <a:r>
                  <a:rPr lang="en-US" dirty="0" smtClean="0">
                    <a:latin typeface="Cambria Math"/>
                  </a:rPr>
                  <a:t> </a:t>
                </a:r>
                <a:r>
                  <a:rPr lang="en-US" dirty="0" err="1" smtClean="0">
                    <a:latin typeface="Cambria Math"/>
                  </a:rPr>
                  <a:t>kecil</a:t>
                </a:r>
                <a:r>
                  <a:rPr lang="en-US" dirty="0" smtClean="0">
                    <a:latin typeface="Cambria Math"/>
                  </a:rPr>
                  <a:t> (</a:t>
                </a:r>
                <a:r>
                  <a:rPr lang="en-US" dirty="0" smtClean="0">
                    <a:latin typeface="Cambria Math"/>
                    <a:sym typeface="Symbol"/>
                  </a:rPr>
                  <a:t>x </a:t>
                </a:r>
                <a:r>
                  <a:rPr lang="en-US" dirty="0" smtClean="0">
                    <a:latin typeface="Cambria Math"/>
                    <a:sym typeface="Wingdings" pitchFamily="2" charset="2"/>
                  </a:rPr>
                  <a:t> 0) </a:t>
                </a:r>
                <a:r>
                  <a:rPr lang="en-US" dirty="0" err="1" smtClean="0">
                    <a:latin typeface="Cambria Math"/>
                    <a:sym typeface="Wingdings" pitchFamily="2" charset="2"/>
                  </a:rPr>
                  <a:t>maka</a:t>
                </a:r>
                <a:r>
                  <a:rPr lang="en-US" dirty="0" smtClean="0">
                    <a:latin typeface="Cambria Math"/>
                    <a:sym typeface="Wingdings" pitchFamily="2" charset="2"/>
                  </a:rPr>
                  <a:t> </a:t>
                </a:r>
                <a:endParaRPr lang="en-US" dirty="0" smtClean="0">
                  <a:latin typeface="Cambria Math"/>
                </a:endParaRPr>
              </a:p>
              <a:p>
                <a:pPr marL="109728" indent="0" algn="ctr">
                  <a:buNone/>
                </a:pPr>
                <a:r>
                  <a:rPr lang="en-US" sz="3600" i="1" dirty="0" smtClean="0">
                    <a:latin typeface="Cambria Math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600" i="1" smtClean="0">
                            <a:latin typeface="Cambria Math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3600" i="1" smtClean="0">
                                <a:latin typeface="Cambria Math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3600" i="0" smtClean="0">
                                <a:latin typeface="Cambria Math"/>
                              </a:rPr>
                              <m:t>lim</m:t>
                            </m:r>
                          </m:e>
                          <m:lim>
                            <m:r>
                              <a:rPr lang="en-US" sz="3600" i="1" smtClean="0">
                                <a:latin typeface="Cambria Math"/>
                                <a:ea typeface="Cambria Math"/>
                              </a:rPr>
                              <m:t>∆</m:t>
                            </m:r>
                            <m:r>
                              <a:rPr lang="en-US" sz="36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en-US" sz="3600" b="0" i="1" smtClean="0">
                                <a:latin typeface="Cambria Math"/>
                                <a:ea typeface="Cambria Math"/>
                              </a:rPr>
                              <m:t>→0</m:t>
                            </m:r>
                          </m:lim>
                        </m:limLow>
                      </m:fName>
                      <m:e>
                        <m:nary>
                          <m:naryPr>
                            <m:chr m:val="∑"/>
                            <m:ctrlPr>
                              <a:rPr lang="en-US" sz="3600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3600" i="1">
                                <a:latin typeface="Cambria Math"/>
                              </a:rPr>
                              <m:t>𝑖</m:t>
                            </m:r>
                            <m:r>
                              <a:rPr lang="en-US" sz="3600" i="1">
                                <a:latin typeface="Cambria Math"/>
                              </a:rPr>
                              <m:t>=1</m:t>
                            </m:r>
                          </m:sub>
                          <m:sup>
                            <m:r>
                              <a:rPr lang="en-US" sz="3600" i="1">
                                <a:latin typeface="Cambria Math"/>
                              </a:rPr>
                              <m:t>𝑛</m:t>
                            </m:r>
                          </m:sup>
                          <m:e>
                            <m:r>
                              <a:rPr lang="en-US" sz="3600" i="1">
                                <a:latin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3600" i="1">
                                    <a:latin typeface="Cambria Math"/>
                                  </a:rPr>
                                </m:ctrlPr>
                              </m:d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sz="3600" i="1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acc>
                              </m:e>
                            </m:d>
                            <m:r>
                              <m:rPr>
                                <m:brk m:alnAt="23"/>
                              </m:rPr>
                              <a:rPr lang="en-US" sz="3600" i="1">
                                <a:latin typeface="Cambria Math"/>
                              </a:rPr>
                              <m:t>.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</a:rPr>
                              <m:t>∆</m:t>
                            </m:r>
                            <m:sSub>
                              <m:sSubPr>
                                <m:ctrlPr>
                                  <a:rPr lang="en-US" sz="3600" i="1">
                                    <a:latin typeface="Cambria Math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3600" i="1"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3600" i="1">
                                    <a:latin typeface="Cambria Math"/>
                                    <a:ea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e>
                    </m:func>
                    <m:r>
                      <a:rPr lang="en-US" sz="3600" b="0" i="1" smtClean="0">
                        <a:latin typeface="Cambria Math"/>
                      </a:rPr>
                      <m:t>=</m:t>
                    </m:r>
                    <m:nary>
                      <m:naryPr>
                        <m:limLoc m:val="undOvr"/>
                        <m:ctrlPr>
                          <a:rPr lang="en-US" sz="3600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US" sz="3600" b="0" i="1" smtClean="0">
                            <a:latin typeface="Cambria Math"/>
                          </a:rPr>
                          <m:t>𝑎</m:t>
                        </m:r>
                      </m:sub>
                      <m:sup>
                        <m:r>
                          <a:rPr lang="en-US" sz="3600" b="0" i="1" smtClean="0">
                            <a:latin typeface="Cambria Math"/>
                          </a:rPr>
                          <m:t>𝑏</m:t>
                        </m:r>
                      </m:sup>
                      <m:e>
                        <m:r>
                          <a:rPr lang="en-US" sz="3600" b="0" i="1" smtClean="0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sz="36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3600" b="0" i="1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sz="3600" b="0" i="1" smtClean="0">
                            <a:latin typeface="Cambria Math"/>
                          </a:rPr>
                          <m:t>𝑑𝑥</m:t>
                        </m:r>
                      </m:e>
                    </m:nary>
                  </m:oMath>
                </a14:m>
                <a:endParaRPr lang="en-US" sz="3600" dirty="0" smtClean="0"/>
              </a:p>
              <a:p>
                <a:pPr marL="109728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213" r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IF UPNVY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Integral Riemann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30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Hitunglah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Integral-</a:t>
            </a:r>
            <a:r>
              <a:rPr lang="en-US" dirty="0" err="1" smtClean="0"/>
              <a:t>tertentu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- a </a:t>
            </a:r>
            <a:r>
              <a:rPr lang="en-US" dirty="0" err="1" smtClean="0"/>
              <a:t>dan</a:t>
            </a:r>
            <a:r>
              <a:rPr lang="en-US" dirty="0" smtClean="0"/>
              <a:t> b </a:t>
            </a:r>
            <a:r>
              <a:rPr lang="en-US" dirty="0" err="1" smtClean="0"/>
              <a:t>batas-batas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- f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eksplisit</a:t>
            </a:r>
            <a:r>
              <a:rPr lang="en-US" dirty="0" smtClean="0"/>
              <a:t> </a:t>
            </a:r>
            <a:r>
              <a:rPr lang="fi-FI" dirty="0" smtClean="0"/>
              <a:t>dalam bentuk persamaan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Persoalan</a:t>
            </a:r>
            <a:r>
              <a:rPr lang="en-US" dirty="0" smtClean="0"/>
              <a:t> Integral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938488"/>
            <a:ext cx="2160240" cy="1262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IF UPNVY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481328"/>
                <a:ext cx="8435280" cy="4525963"/>
              </a:xfrm>
            </p:spPr>
            <p:txBody>
              <a:bodyPr/>
              <a:lstStyle/>
              <a:p>
                <a:pPr marL="109728" indent="0">
                  <a:buNone/>
                </a:pPr>
                <a:r>
                  <a:rPr lang="en-US" dirty="0" smtClean="0"/>
                  <a:t>Hitung </a:t>
                </a:r>
                <a:r>
                  <a:rPr lang="en-US" dirty="0" err="1" smtClean="0"/>
                  <a:t>jumlah</a:t>
                </a:r>
                <a:r>
                  <a:rPr lang="en-US" dirty="0" smtClean="0"/>
                  <a:t> Riemann </a:t>
                </a:r>
                <a:r>
                  <a:rPr lang="en-US" dirty="0" err="1" smtClean="0"/>
                  <a:t>untuk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+1</m:t>
                        </m:r>
                      </m:e>
                    </m:rad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pada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selang</a:t>
                </a:r>
                <a:r>
                  <a:rPr lang="en-US" dirty="0" smtClean="0"/>
                  <a:t> [0,2] </a:t>
                </a:r>
                <a:r>
                  <a:rPr lang="en-US" dirty="0" err="1" smtClean="0"/>
                  <a:t>d</a:t>
                </a:r>
                <a:r>
                  <a:rPr lang="en-US" sz="2800" dirty="0" err="1" smtClean="0"/>
                  <a:t>engan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partisi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berjarak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sama</a:t>
                </a:r>
                <a:r>
                  <a:rPr lang="en-US" sz="2800" dirty="0" smtClean="0"/>
                  <a:t> 0&lt;0,4&lt;0,8&lt;1,2&lt;1,6&lt;2 </a:t>
                </a:r>
                <a:r>
                  <a:rPr lang="en-US" sz="2800" dirty="0" err="1" smtClean="0"/>
                  <a:t>dengan</a:t>
                </a: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nl-NL" sz="28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nl-NL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acc>
                  </m:oMath>
                </a14:m>
                <a:r>
                  <a:rPr lang="nl-NL" sz="2800" dirty="0"/>
                  <a:t> </a:t>
                </a:r>
                <a:r>
                  <a:rPr lang="nl-NL" sz="2800" dirty="0" smtClean="0"/>
                  <a:t>adalah titik tengah </a:t>
                </a:r>
                <a:r>
                  <a:rPr lang="nl-NL" sz="2800" dirty="0"/>
                  <a:t>antara x</a:t>
                </a:r>
                <a:r>
                  <a:rPr lang="nl-NL" sz="2800" baseline="-25000" dirty="0"/>
                  <a:t>i</a:t>
                </a:r>
                <a:r>
                  <a:rPr lang="nl-NL" sz="2800" dirty="0"/>
                  <a:t> dan x</a:t>
                </a:r>
                <a:r>
                  <a:rPr lang="nl-NL" sz="2800" baseline="-25000" dirty="0"/>
                  <a:t>i-1</a:t>
                </a:r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481328"/>
                <a:ext cx="8435280" cy="4525963"/>
              </a:xfrm>
              <a:blipFill rotWithShape="1">
                <a:blip r:embed="rId2"/>
                <a:stretch>
                  <a:fillRect l="-145" r="-12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IF UPNVY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25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481328"/>
                <a:ext cx="8435280" cy="4525963"/>
              </a:xfrm>
            </p:spPr>
            <p:txBody>
              <a:bodyPr/>
              <a:lstStyle/>
              <a:p>
                <a:pPr marL="109728" indent="0">
                  <a:buNone/>
                </a:pPr>
                <a:r>
                  <a:rPr lang="en-US" dirty="0" smtClean="0"/>
                  <a:t>Hitung </a:t>
                </a:r>
                <a:r>
                  <a:rPr lang="en-US" dirty="0" err="1" smtClean="0"/>
                  <a:t>jumlah</a:t>
                </a:r>
                <a:r>
                  <a:rPr lang="en-US" dirty="0" smtClean="0"/>
                  <a:t> Riemann </a:t>
                </a:r>
                <a:r>
                  <a:rPr lang="en-US" dirty="0" err="1" smtClean="0"/>
                  <a:t>untuk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pada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selang</a:t>
                </a:r>
                <a:r>
                  <a:rPr lang="en-US" dirty="0" smtClean="0"/>
                  <a:t> [-3,0] </a:t>
                </a:r>
                <a:r>
                  <a:rPr lang="en-US" dirty="0" err="1" smtClean="0"/>
                  <a:t>d</a:t>
                </a:r>
                <a:r>
                  <a:rPr lang="en-US" sz="2800" dirty="0" err="1" smtClean="0"/>
                  <a:t>engan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partisi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berjarak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sama</a:t>
                </a:r>
                <a:r>
                  <a:rPr lang="en-US" sz="2800" dirty="0" smtClean="0"/>
                  <a:t> </a:t>
                </a:r>
              </a:p>
              <a:p>
                <a:pPr marL="109728" indent="0">
                  <a:buNone/>
                </a:pPr>
                <a:r>
                  <a:rPr lang="en-US" sz="2800" dirty="0" smtClean="0"/>
                  <a:t>-3&lt;-2&lt;-1&lt;0 </a:t>
                </a:r>
                <a:r>
                  <a:rPr lang="en-US" sz="2800" dirty="0" err="1" smtClean="0"/>
                  <a:t>dengan</a:t>
                </a: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nl-NL" sz="28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nl-NL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acc>
                  </m:oMath>
                </a14:m>
                <a:r>
                  <a:rPr lang="nl-NL" sz="2800" dirty="0"/>
                  <a:t> </a:t>
                </a:r>
                <a:r>
                  <a:rPr lang="nl-NL" sz="2800" dirty="0" smtClean="0"/>
                  <a:t>adalah titik tengah </a:t>
                </a:r>
                <a:r>
                  <a:rPr lang="nl-NL" sz="2800" dirty="0"/>
                  <a:t>antara x</a:t>
                </a:r>
                <a:r>
                  <a:rPr lang="nl-NL" sz="2800" baseline="-25000" dirty="0"/>
                  <a:t>i</a:t>
                </a:r>
                <a:r>
                  <a:rPr lang="nl-NL" sz="2800" dirty="0"/>
                  <a:t> dan x</a:t>
                </a:r>
                <a:r>
                  <a:rPr lang="nl-NL" sz="2800" baseline="-25000" dirty="0"/>
                  <a:t>i-1</a:t>
                </a:r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481328"/>
                <a:ext cx="8435280" cy="4525963"/>
              </a:xfrm>
              <a:blipFill rotWithShape="1">
                <a:blip r:embed="rId2"/>
                <a:stretch>
                  <a:fillRect l="-145" t="-9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IF UPNVY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/>
              <a:t>4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0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28800"/>
            <a:ext cx="5770984" cy="417646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b="1" dirty="0" smtClean="0"/>
              <a:t>begin</a:t>
            </a:r>
          </a:p>
          <a:p>
            <a:pPr>
              <a:buNone/>
            </a:pPr>
            <a:r>
              <a:rPr lang="pt-BR" sz="2400" dirty="0" smtClean="0"/>
              <a:t>h:=(b-a)/n; </a:t>
            </a:r>
            <a:r>
              <a:rPr lang="pt-BR" sz="2400" i="1" dirty="0" smtClean="0"/>
              <a:t>{lebar partisi}</a:t>
            </a:r>
          </a:p>
          <a:p>
            <a:pPr>
              <a:buNone/>
            </a:pPr>
            <a:r>
              <a:rPr lang="pt-BR" sz="2400" dirty="0" smtClean="0"/>
              <a:t>x:= a+h/2; </a:t>
            </a:r>
            <a:r>
              <a:rPr lang="pt-BR" sz="2400" i="1" dirty="0" smtClean="0"/>
              <a:t>{titik tengah pertama}</a:t>
            </a:r>
          </a:p>
          <a:p>
            <a:pPr>
              <a:buNone/>
            </a:pPr>
            <a:r>
              <a:rPr lang="en-US" sz="2400" dirty="0" smtClean="0"/>
              <a:t>sigma:=f(x);</a:t>
            </a:r>
          </a:p>
          <a:p>
            <a:pPr>
              <a:buNone/>
            </a:pPr>
            <a:r>
              <a:rPr lang="pt-BR" sz="2400" b="1" dirty="0" smtClean="0"/>
              <a:t>for r:=1 to n-1 do</a:t>
            </a:r>
          </a:p>
          <a:p>
            <a:pPr>
              <a:buNone/>
            </a:pPr>
            <a:r>
              <a:rPr lang="en-US" sz="2400" b="1" dirty="0" smtClean="0"/>
              <a:t>begin</a:t>
            </a:r>
          </a:p>
          <a:p>
            <a:pPr>
              <a:buNone/>
            </a:pPr>
            <a:r>
              <a:rPr lang="en-US" sz="2400" dirty="0" smtClean="0"/>
              <a:t>x:=</a:t>
            </a:r>
            <a:r>
              <a:rPr lang="en-US" sz="2400" dirty="0" err="1" smtClean="0"/>
              <a:t>x+h</a:t>
            </a:r>
            <a:r>
              <a:rPr lang="en-US" sz="2400" dirty="0" smtClean="0"/>
              <a:t>;</a:t>
            </a:r>
          </a:p>
          <a:p>
            <a:pPr>
              <a:buNone/>
            </a:pPr>
            <a:r>
              <a:rPr lang="en-US" sz="2400" dirty="0" smtClean="0"/>
              <a:t>sigma:=sigma + f(x)</a:t>
            </a:r>
          </a:p>
          <a:p>
            <a:pPr>
              <a:buNone/>
            </a:pPr>
            <a:r>
              <a:rPr lang="en-US" sz="2400" b="1" dirty="0" smtClean="0"/>
              <a:t>end;</a:t>
            </a:r>
          </a:p>
          <a:p>
            <a:pPr>
              <a:buNone/>
            </a:pPr>
            <a:r>
              <a:rPr lang="en-US" sz="2400" dirty="0" smtClean="0"/>
              <a:t>I:=sigma*h; </a:t>
            </a:r>
            <a:r>
              <a:rPr lang="en-US" sz="2400" i="1" dirty="0" smtClean="0"/>
              <a:t>{ </a:t>
            </a:r>
            <a:r>
              <a:rPr lang="en-US" sz="2400" i="1" dirty="0" err="1" smtClean="0"/>
              <a:t>nilai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integrasi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numerik</a:t>
            </a:r>
            <a:r>
              <a:rPr lang="en-US" sz="2400" i="1" dirty="0" smtClean="0"/>
              <a:t>}</a:t>
            </a:r>
          </a:p>
          <a:p>
            <a:pPr>
              <a:buNone/>
            </a:pPr>
            <a:r>
              <a:rPr lang="en-US" sz="2400" b="1" dirty="0" smtClean="0"/>
              <a:t>end;</a:t>
            </a:r>
          </a:p>
          <a:p>
            <a:pPr>
              <a:buNone/>
            </a:pPr>
            <a:endParaRPr lang="en-US" sz="2400" b="1" dirty="0" smtClean="0"/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Contoh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Algoritma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Integral Riemann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Kaidah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Titik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Tengah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For to do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IF UPNVY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372200" y="1988840"/>
            <a:ext cx="2628292" cy="2677656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 b="1" dirty="0" smtClean="0"/>
              <a:t>NB : </a:t>
            </a:r>
            <a:r>
              <a:rPr lang="en-US" sz="2400" b="1" dirty="0" err="1" smtClean="0"/>
              <a:t>Tentukan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atau</a:t>
            </a:r>
            <a:r>
              <a:rPr lang="en-US" sz="2400" b="1" dirty="0" smtClean="0"/>
              <a:t> Input :</a:t>
            </a:r>
          </a:p>
          <a:p>
            <a:pPr>
              <a:buNone/>
            </a:pPr>
            <a:r>
              <a:rPr lang="en-US" sz="2400" b="1" dirty="0" smtClean="0"/>
              <a:t>f(x</a:t>
            </a:r>
            <a:r>
              <a:rPr lang="en-US" sz="2400" b="1" dirty="0"/>
              <a:t>)=</a:t>
            </a:r>
          </a:p>
          <a:p>
            <a:pPr>
              <a:buNone/>
            </a:pPr>
            <a:r>
              <a:rPr lang="en-US" sz="2400" b="1" dirty="0"/>
              <a:t>a=</a:t>
            </a:r>
          </a:p>
          <a:p>
            <a:pPr>
              <a:buNone/>
            </a:pPr>
            <a:r>
              <a:rPr lang="en-US" sz="2400" b="1" dirty="0"/>
              <a:t>b=</a:t>
            </a:r>
          </a:p>
          <a:p>
            <a:pPr>
              <a:buNone/>
            </a:pPr>
            <a:r>
              <a:rPr lang="en-US" sz="2400" b="1" dirty="0"/>
              <a:t>n=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04596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Buat</a:t>
            </a:r>
            <a:r>
              <a:rPr lang="en-US" dirty="0" smtClean="0"/>
              <a:t> program CPP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program lain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menghitung</a:t>
            </a:r>
            <a:r>
              <a:rPr lang="en-US" dirty="0" smtClean="0"/>
              <a:t> integral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integral Riemann</a:t>
            </a:r>
          </a:p>
          <a:p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3 </a:t>
            </a:r>
            <a:r>
              <a:rPr lang="en-US" dirty="0" err="1" smtClean="0"/>
              <a:t>fungsi</a:t>
            </a:r>
            <a:r>
              <a:rPr lang="en-US" dirty="0" smtClean="0"/>
              <a:t> f(x) </a:t>
            </a:r>
            <a:r>
              <a:rPr lang="en-US" dirty="0" err="1" smtClean="0"/>
              <a:t>sembarang</a:t>
            </a:r>
            <a:endParaRPr lang="en-US" dirty="0" smtClean="0"/>
          </a:p>
          <a:p>
            <a:r>
              <a:rPr lang="en-US" dirty="0" err="1" smtClean="0"/>
              <a:t>Kumpulkan</a:t>
            </a:r>
            <a:r>
              <a:rPr lang="en-US" dirty="0" smtClean="0"/>
              <a:t> file </a:t>
            </a:r>
            <a:r>
              <a:rPr lang="en-US" dirty="0" err="1" smtClean="0"/>
              <a:t>cpp</a:t>
            </a:r>
            <a:r>
              <a:rPr lang="en-US" dirty="0" smtClean="0"/>
              <a:t> + </a:t>
            </a:r>
            <a:r>
              <a:rPr lang="en-US" dirty="0" err="1" smtClean="0"/>
              <a:t>laporan</a:t>
            </a:r>
            <a:r>
              <a:rPr lang="en-US" dirty="0" smtClean="0"/>
              <a:t> file </a:t>
            </a:r>
            <a:r>
              <a:rPr lang="en-US" dirty="0" err="1" smtClean="0"/>
              <a:t>ppt</a:t>
            </a:r>
            <a:r>
              <a:rPr lang="en-US" dirty="0" smtClean="0"/>
              <a:t> (script program + print screen </a:t>
            </a:r>
            <a:r>
              <a:rPr lang="en-US" dirty="0" err="1" smtClean="0"/>
              <a:t>hasil</a:t>
            </a:r>
            <a:r>
              <a:rPr lang="en-US" dirty="0" smtClean="0"/>
              <a:t>) </a:t>
            </a:r>
            <a:r>
              <a:rPr lang="en-US" dirty="0" err="1" smtClean="0"/>
              <a:t>ke</a:t>
            </a:r>
            <a:r>
              <a:rPr lang="en-US" dirty="0" smtClean="0"/>
              <a:t> email:</a:t>
            </a:r>
          </a:p>
          <a:p>
            <a:pPr marL="109728" indent="0">
              <a:buNone/>
            </a:pPr>
            <a:r>
              <a:rPr lang="en-US" dirty="0"/>
              <a:t>	</a:t>
            </a:r>
            <a:r>
              <a:rPr lang="en-US" dirty="0" smtClean="0">
                <a:hlinkClick r:id="rId2"/>
              </a:rPr>
              <a:t>juwai_riah@yahoo.com</a:t>
            </a:r>
            <a:endParaRPr lang="en-US" dirty="0" smtClean="0"/>
          </a:p>
          <a:p>
            <a:r>
              <a:rPr lang="en-US" dirty="0" smtClean="0"/>
              <a:t>Paling </a:t>
            </a:r>
            <a:r>
              <a:rPr lang="en-US" dirty="0" err="1" smtClean="0"/>
              <a:t>lambat</a:t>
            </a:r>
            <a:r>
              <a:rPr lang="en-US" dirty="0" smtClean="0"/>
              <a:t> </a:t>
            </a:r>
            <a:r>
              <a:rPr lang="en-US" dirty="0" err="1" smtClean="0"/>
              <a:t>Kamis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smtClean="0"/>
              <a:t>jam </a:t>
            </a:r>
            <a:r>
              <a:rPr lang="en-US" smtClean="0"/>
              <a:t>10.00 </a:t>
            </a:r>
            <a:r>
              <a:rPr lang="en-US" dirty="0" smtClean="0"/>
              <a:t>WIB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IF UPNVY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(4-5 orang)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81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Nilai</a:t>
            </a:r>
            <a:r>
              <a:rPr lang="en-US" dirty="0" smtClean="0"/>
              <a:t> integral-</a:t>
            </a:r>
            <a:r>
              <a:rPr lang="en-US" dirty="0" err="1" smtClean="0"/>
              <a:t>tentu</a:t>
            </a:r>
            <a:r>
              <a:rPr lang="en-US" dirty="0" smtClean="0"/>
              <a:t> =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di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kurva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sumbu</a:t>
            </a:r>
            <a:r>
              <a:rPr lang="en-US" dirty="0" smtClean="0"/>
              <a:t> x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                =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dibatasi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	   </a:t>
            </a:r>
            <a:r>
              <a:rPr lang="en-US" dirty="0" err="1" smtClean="0"/>
              <a:t>kurva</a:t>
            </a:r>
            <a:r>
              <a:rPr lang="en-US" dirty="0" smtClean="0"/>
              <a:t> y = f(x), </a:t>
            </a:r>
            <a:r>
              <a:rPr lang="en-US" dirty="0" err="1" smtClean="0"/>
              <a:t>garis</a:t>
            </a:r>
            <a:r>
              <a:rPr lang="en-US" dirty="0" smtClean="0"/>
              <a:t> x = a </a:t>
            </a:r>
            <a:r>
              <a:rPr lang="en-US" dirty="0" err="1" smtClean="0"/>
              <a:t>dan</a:t>
            </a:r>
            <a:r>
              <a:rPr lang="en-US" dirty="0" smtClean="0"/>
              <a:t> x = b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Tafsir</a:t>
            </a:r>
            <a:r>
              <a:rPr lang="en-US" dirty="0" smtClean="0"/>
              <a:t> </a:t>
            </a:r>
            <a:r>
              <a:rPr lang="en-US" dirty="0" err="1" smtClean="0"/>
              <a:t>Geometri</a:t>
            </a:r>
            <a:r>
              <a:rPr lang="en-US" dirty="0" smtClean="0"/>
              <a:t> Integral </a:t>
            </a:r>
            <a:r>
              <a:rPr lang="en-US" dirty="0" err="1" smtClean="0"/>
              <a:t>Tentu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4588" y="2281411"/>
            <a:ext cx="4314825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4674792"/>
            <a:ext cx="1811392" cy="1058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IF UPNVY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16079" y="1772816"/>
            <a:ext cx="4365703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060848"/>
            <a:ext cx="4219575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IF UPNVY</a:t>
            </a:r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23528" y="332656"/>
            <a:ext cx="8280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Jika</a:t>
            </a:r>
            <a:r>
              <a:rPr lang="en-US" sz="2400" dirty="0" smtClean="0"/>
              <a:t> interval [</a:t>
            </a:r>
            <a:r>
              <a:rPr lang="en-US" sz="2400" dirty="0" err="1" smtClean="0"/>
              <a:t>a,b</a:t>
            </a:r>
            <a:r>
              <a:rPr lang="en-US" sz="2400" dirty="0" smtClean="0"/>
              <a:t>] </a:t>
            </a:r>
            <a:r>
              <a:rPr lang="en-US" sz="2400" dirty="0" err="1" smtClean="0"/>
              <a:t>dipartisi</a:t>
            </a:r>
            <a:r>
              <a:rPr lang="en-US" sz="2400" dirty="0" smtClean="0"/>
              <a:t>/</a:t>
            </a:r>
            <a:r>
              <a:rPr lang="en-US" sz="2400" dirty="0" err="1" smtClean="0"/>
              <a:t>dibagi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n </a:t>
            </a:r>
            <a:r>
              <a:rPr lang="en-US" sz="2400" dirty="0" err="1" smtClean="0"/>
              <a:t>partisi</a:t>
            </a:r>
            <a:r>
              <a:rPr lang="en-US" sz="2400" dirty="0" smtClean="0"/>
              <a:t>/</a:t>
            </a:r>
            <a:r>
              <a:rPr lang="en-US" sz="2400" dirty="0" err="1" smtClean="0"/>
              <a:t>bagian</a:t>
            </a:r>
            <a:r>
              <a:rPr lang="en-US" sz="2400" dirty="0" smtClean="0"/>
              <a:t>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a=x</a:t>
            </a:r>
            <a:r>
              <a:rPr lang="en-US" sz="2400" baseline="-25000" dirty="0" smtClean="0"/>
              <a:t>0 </a:t>
            </a:r>
            <a:r>
              <a:rPr lang="en-US" sz="2400" dirty="0" smtClean="0"/>
              <a:t>&lt; 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&lt;x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&lt;…&lt; b=</a:t>
            </a:r>
            <a:r>
              <a:rPr lang="en-US" sz="2400" dirty="0" err="1" smtClean="0"/>
              <a:t>x</a:t>
            </a:r>
            <a:r>
              <a:rPr lang="en-US" sz="2400" baseline="-25000" dirty="0" err="1" smtClean="0"/>
              <a:t>n</a:t>
            </a:r>
            <a:endParaRPr lang="en-US" sz="2400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96752"/>
                <a:ext cx="8507288" cy="4810539"/>
              </a:xfrm>
            </p:spPr>
            <p:txBody>
              <a:bodyPr>
                <a:normAutofit/>
              </a:bodyPr>
              <a:lstStyle/>
              <a:p>
                <a:pPr marL="109728" indent="0">
                  <a:buNone/>
                </a:pPr>
                <a:r>
                  <a:rPr lang="en-US" sz="2400" dirty="0" smtClean="0"/>
                  <a:t>Dari </a:t>
                </a:r>
                <a:r>
                  <a:rPr lang="en-US" sz="2400" dirty="0" err="1" smtClean="0"/>
                  <a:t>masing-masing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partisi</a:t>
                </a:r>
                <a:r>
                  <a:rPr lang="en-US" sz="2400" dirty="0" smtClean="0"/>
                  <a:t>/</a:t>
                </a:r>
                <a:r>
                  <a:rPr lang="en-US" sz="2400" dirty="0" err="1" smtClean="0"/>
                  <a:t>bagian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dengan</a:t>
                </a:r>
                <a:r>
                  <a:rPr lang="en-US" sz="2400" dirty="0" smtClean="0"/>
                  <a:t> </a:t>
                </a:r>
              </a:p>
              <a:p>
                <a:pPr marL="109728" indent="0">
                  <a:buNone/>
                </a:pPr>
                <a:r>
                  <a:rPr lang="en-US" sz="2400" dirty="0"/>
                  <a:t> </a:t>
                </a:r>
                <a:r>
                  <a:rPr lang="en-US" sz="2400" dirty="0" smtClean="0"/>
                  <a:t>               a=x</a:t>
                </a:r>
                <a:r>
                  <a:rPr lang="en-US" sz="2400" baseline="-25000" dirty="0" smtClean="0"/>
                  <a:t>0 </a:t>
                </a:r>
                <a:r>
                  <a:rPr lang="en-US" sz="2400" dirty="0"/>
                  <a:t>&lt; x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&lt;x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&lt;…&lt; </a:t>
                </a:r>
                <a:r>
                  <a:rPr lang="en-US" sz="2400" dirty="0" smtClean="0"/>
                  <a:t>b=</a:t>
                </a:r>
                <a:r>
                  <a:rPr lang="en-US" sz="2400" dirty="0" err="1" smtClean="0"/>
                  <a:t>x</a:t>
                </a:r>
                <a:r>
                  <a:rPr lang="en-US" sz="2400" baseline="-25000" dirty="0" err="1" smtClean="0"/>
                  <a:t>n</a:t>
                </a:r>
                <a:r>
                  <a:rPr lang="nl-NL" sz="2400" dirty="0" smtClean="0"/>
                  <a:t> </a:t>
                </a:r>
              </a:p>
              <a:p>
                <a:pPr marL="109728" indent="0">
                  <a:buNone/>
                </a:pPr>
                <a:r>
                  <a:rPr lang="nl-NL" sz="2400" dirty="0" smtClean="0"/>
                  <a:t>Diambil titik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nl-NL" sz="2400" i="1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nl-NL" sz="24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acc>
                  </m:oMath>
                </a14:m>
                <a:r>
                  <a:rPr lang="nl-NL" sz="2400" dirty="0" smtClean="0"/>
                  <a:t> di antara </a:t>
                </a:r>
                <a:r>
                  <a:rPr lang="en-US" sz="2400" dirty="0" smtClean="0"/>
                  <a:t>x</a:t>
                </a:r>
                <a:r>
                  <a:rPr lang="en-US" sz="2400" baseline="-25000" dirty="0" smtClean="0"/>
                  <a:t>i </a:t>
                </a:r>
                <a:r>
                  <a:rPr lang="en-US" sz="2400" dirty="0" err="1" smtClean="0"/>
                  <a:t>dan</a:t>
                </a:r>
                <a:r>
                  <a:rPr lang="en-US" sz="2400" dirty="0" smtClean="0"/>
                  <a:t> x</a:t>
                </a:r>
                <a:r>
                  <a:rPr lang="en-US" sz="2400" baseline="-25000" dirty="0" smtClean="0"/>
                  <a:t>i-1 </a:t>
                </a:r>
              </a:p>
              <a:p>
                <a:pPr marL="109728" indent="0">
                  <a:buNone/>
                </a:pPr>
                <a:r>
                  <a:rPr lang="nl-NL" sz="2400" dirty="0"/>
                  <a:t>Jarak antara x</a:t>
                </a:r>
                <a:r>
                  <a:rPr lang="nl-NL" sz="2400" baseline="-25000" dirty="0"/>
                  <a:t>i</a:t>
                </a:r>
                <a:r>
                  <a:rPr lang="nl-NL" sz="2400" dirty="0"/>
                  <a:t> dengan x</a:t>
                </a:r>
                <a:r>
                  <a:rPr lang="nl-NL" sz="2400" baseline="-25000" dirty="0"/>
                  <a:t>i-1</a:t>
                </a:r>
                <a:r>
                  <a:rPr lang="nl-NL" sz="2400" dirty="0"/>
                  <a:t> = </a:t>
                </a:r>
                <a:r>
                  <a:rPr lang="nl-NL" sz="2400" dirty="0">
                    <a:sym typeface="Symbol"/>
                  </a:rPr>
                  <a:t></a:t>
                </a:r>
                <a:r>
                  <a:rPr lang="nl-NL" sz="2400" dirty="0" smtClean="0">
                    <a:sym typeface="Symbol"/>
                  </a:rPr>
                  <a:t>xi</a:t>
                </a:r>
              </a:p>
              <a:p>
                <a:pPr marL="109728" indent="0">
                  <a:buNone/>
                </a:pPr>
                <a:r>
                  <a:rPr lang="en-US" sz="2400" dirty="0" err="1"/>
                  <a:t>Partisi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berbentuk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segiempat</a:t>
                </a:r>
                <a:r>
                  <a:rPr lang="en-US" sz="2400" dirty="0"/>
                  <a:t>/ </a:t>
                </a:r>
                <a:r>
                  <a:rPr lang="en-US" sz="2400" dirty="0" err="1"/>
                  <a:t>persegi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panjang</a:t>
                </a:r>
                <a:endParaRPr lang="en-US" sz="2400" baseline="-25000" dirty="0"/>
              </a:p>
              <a:p>
                <a:pPr marL="109728" indent="0">
                  <a:buNone/>
                </a:pPr>
                <a:endParaRPr lang="nl-NL" sz="2400" dirty="0" smtClean="0"/>
              </a:p>
              <a:p>
                <a:pPr>
                  <a:buNone/>
                </a:pPr>
                <a:r>
                  <a:rPr lang="en-US" sz="2400" dirty="0" smtClean="0"/>
                  <a:t>						</a:t>
                </a:r>
                <a:endParaRPr lang="en-US" sz="2400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96752"/>
                <a:ext cx="8507288" cy="4810539"/>
              </a:xfrm>
              <a:blipFill rotWithShape="1">
                <a:blip r:embed="rId2"/>
                <a:stretch>
                  <a:fillRect t="-10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Integral Riemann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Juwairiah</a:t>
            </a:r>
            <a:r>
              <a:rPr lang="en-US" dirty="0" smtClean="0"/>
              <a:t> IF UPNVY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376761"/>
            <a:ext cx="3552825" cy="307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034478" y="6084004"/>
                <a:ext cx="64807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nl-NL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nl-NL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nl-NL" dirty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4478" y="6084004"/>
                <a:ext cx="648072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8491" t="-6557" r="-3774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907230" y="4094833"/>
                <a:ext cx="90256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 smtClean="0"/>
                  <a:t>f(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nl-NL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nl-NL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nl-NL" dirty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230" y="4094833"/>
                <a:ext cx="902568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6081" t="-6667" r="-2703" b="-2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644008" y="3740839"/>
                <a:ext cx="3621504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Luas </a:t>
                </a:r>
                <a:r>
                  <a:rPr lang="en-US" sz="2400" dirty="0" err="1" smtClean="0"/>
                  <a:t>segiempat</a:t>
                </a:r>
                <a:r>
                  <a:rPr lang="en-US" sz="2400" dirty="0" smtClean="0"/>
                  <a:t> = p x l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= </a:t>
                </a:r>
                <a:r>
                  <a:rPr lang="nl-NL" sz="2400" dirty="0"/>
                  <a:t>f(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nl-NL" sz="24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nl-NL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acc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nl-NL" sz="2400" dirty="0"/>
                  <a:t> </a:t>
                </a:r>
                <a:r>
                  <a:rPr lang="nl-NL" sz="2400" dirty="0" smtClean="0"/>
                  <a:t>. </a:t>
                </a:r>
                <a:r>
                  <a:rPr lang="nl-NL" sz="2400" dirty="0">
                    <a:sym typeface="Symbol"/>
                  </a:rPr>
                  <a:t></a:t>
                </a:r>
                <a:r>
                  <a:rPr lang="nl-NL" sz="2400" dirty="0" smtClean="0">
                    <a:sym typeface="Symbol"/>
                  </a:rPr>
                  <a:t>x</a:t>
                </a:r>
                <a:r>
                  <a:rPr lang="nl-NL" sz="2400" baseline="-25000" dirty="0" smtClean="0">
                    <a:sym typeface="Symbol"/>
                  </a:rPr>
                  <a:t>i</a:t>
                </a:r>
                <a:endParaRPr lang="en-US" sz="2400" baseline="-250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3740839"/>
                <a:ext cx="3621504" cy="1200329"/>
              </a:xfrm>
              <a:prstGeom prst="rect">
                <a:avLst/>
              </a:prstGeom>
              <a:blipFill rotWithShape="1">
                <a:blip r:embed="rId6"/>
                <a:stretch>
                  <a:fillRect l="-2694" t="-4061" r="-4209"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662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483768" y="2348880"/>
            <a:ext cx="4392488" cy="12241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109728" indent="0">
                  <a:buNone/>
                </a:pPr>
                <a:endParaRPr lang="en-US" dirty="0" smtClean="0">
                  <a:latin typeface="Cambria Math"/>
                </a:endParaRPr>
              </a:p>
              <a:p>
                <a:pPr marL="109728" indent="0" algn="ctr">
                  <a:buNone/>
                </a:pPr>
                <a:endParaRPr lang="en-US" sz="3600" dirty="0" smtClean="0">
                  <a:latin typeface="Cambria Math"/>
                </a:endParaRPr>
              </a:p>
              <a:p>
                <a:pPr marL="109728" indent="0" algn="ctr">
                  <a:buNone/>
                </a:pPr>
                <a:r>
                  <a:rPr lang="en-US" sz="3600" dirty="0" err="1" smtClean="0">
                    <a:latin typeface="Cambria Math"/>
                  </a:rPr>
                  <a:t>R</a:t>
                </a:r>
                <a:r>
                  <a:rPr lang="en-US" sz="3600" baseline="-25000" dirty="0" err="1" smtClean="0">
                    <a:latin typeface="Cambria Math"/>
                  </a:rPr>
                  <a:t>p</a:t>
                </a:r>
                <a:r>
                  <a:rPr lang="en-US" sz="3600" i="1" dirty="0" smtClean="0">
                    <a:latin typeface="Cambria Math"/>
                  </a:rPr>
                  <a:t>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360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3600" b="0" i="1" smtClean="0">
                            <a:latin typeface="Cambria Math"/>
                          </a:rPr>
                          <m:t>𝑖</m:t>
                        </m:r>
                        <m:r>
                          <a:rPr lang="en-US" sz="3600" b="0" i="1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3600" b="0" i="1" smtClean="0">
                            <a:latin typeface="Cambria Math"/>
                          </a:rPr>
                          <m:t>𝑛</m:t>
                        </m:r>
                      </m:sup>
                      <m:e>
                        <m:r>
                          <a:rPr lang="en-US" sz="3600" b="0" i="1" smtClean="0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sz="3600" b="0" i="1" smtClean="0"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en-US" sz="3600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sSub>
                                  <m:sSubPr>
                                    <m:ctrlPr>
                                      <a:rPr lang="en-US" sz="3600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3600" b="0" i="1" smtClean="0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acc>
                          </m:e>
                        </m:d>
                        <m:r>
                          <m:rPr>
                            <m:brk m:alnAt="23"/>
                          </m:rPr>
                          <a:rPr lang="en-US" sz="3600" b="0" i="1" smtClean="0">
                            <a:latin typeface="Cambria Math"/>
                          </a:rPr>
                          <m:t>.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∆</m:t>
                        </m:r>
                        <m:sSub>
                          <m:sSubPr>
                            <m:ctrlPr>
                              <a:rPr lang="en-US" sz="3600" b="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/>
                                <a:ea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en-US" sz="3600" dirty="0" smtClean="0"/>
              </a:p>
              <a:p>
                <a:pPr marL="109728" indent="0" algn="ctr">
                  <a:buNone/>
                </a:pPr>
                <a:endParaRPr lang="en-US" sz="3600" dirty="0"/>
              </a:p>
              <a:p>
                <a:pPr marL="109728" indent="0" algn="ctr">
                  <a:buNone/>
                </a:pPr>
                <a:endParaRPr lang="en-US" sz="3600" dirty="0" smtClean="0"/>
              </a:p>
              <a:p>
                <a:pPr marL="109728" indent="0">
                  <a:buNone/>
                </a:pPr>
                <a:r>
                  <a:rPr lang="en-US" sz="2800" dirty="0">
                    <a:latin typeface="Cambria Math"/>
                    <a:sym typeface="Symbol"/>
                  </a:rPr>
                  <a:t>x</a:t>
                </a:r>
                <a:r>
                  <a:rPr lang="en-US" sz="2800" baseline="-25000" dirty="0">
                    <a:latin typeface="Cambria Math"/>
                    <a:sym typeface="Symbol"/>
                  </a:rPr>
                  <a:t>i</a:t>
                </a:r>
                <a:r>
                  <a:rPr lang="en-US" sz="2800" dirty="0">
                    <a:latin typeface="Cambria Math"/>
                    <a:sym typeface="Symbol"/>
                  </a:rPr>
                  <a:t> = </a:t>
                </a:r>
                <a:r>
                  <a:rPr lang="en-US" sz="2800" dirty="0" smtClean="0">
                    <a:latin typeface="Cambria Math"/>
                    <a:sym typeface="Symbol"/>
                  </a:rPr>
                  <a:t>x</a:t>
                </a:r>
                <a:r>
                  <a:rPr lang="en-US" sz="2800" baseline="-25000" dirty="0" smtClean="0">
                    <a:latin typeface="Cambria Math"/>
                    <a:sym typeface="Symbol"/>
                  </a:rPr>
                  <a:t>i</a:t>
                </a:r>
                <a:r>
                  <a:rPr lang="en-US" sz="2800" dirty="0" smtClean="0">
                    <a:latin typeface="Cambria Math"/>
                    <a:sym typeface="Symbol"/>
                  </a:rPr>
                  <a:t> – x</a:t>
                </a:r>
                <a:r>
                  <a:rPr lang="en-US" sz="2800" baseline="-25000" dirty="0" smtClean="0">
                    <a:latin typeface="Cambria Math"/>
                    <a:sym typeface="Symbol"/>
                  </a:rPr>
                  <a:t>i-1 </a:t>
                </a:r>
                <a:r>
                  <a:rPr lang="en-US" sz="2800" dirty="0" smtClean="0">
                    <a:latin typeface="Cambria Math"/>
                    <a:sym typeface="Symbol"/>
                  </a:rPr>
                  <a:t>(</a:t>
                </a:r>
                <a:r>
                  <a:rPr lang="en-US" sz="2800" dirty="0" err="1" smtClean="0">
                    <a:latin typeface="Cambria Math"/>
                    <a:sym typeface="Symbol"/>
                  </a:rPr>
                  <a:t>lebar</a:t>
                </a:r>
                <a:r>
                  <a:rPr lang="en-US" sz="2800" dirty="0" smtClean="0">
                    <a:latin typeface="Cambria Math"/>
                    <a:sym typeface="Symbol"/>
                  </a:rPr>
                  <a:t> </a:t>
                </a:r>
                <a:r>
                  <a:rPr lang="en-US" sz="2800" dirty="0" err="1" smtClean="0">
                    <a:latin typeface="Cambria Math"/>
                    <a:sym typeface="Symbol"/>
                  </a:rPr>
                  <a:t>partisi</a:t>
                </a:r>
                <a:r>
                  <a:rPr lang="en-US" sz="2800" dirty="0" smtClean="0">
                    <a:latin typeface="Cambria Math"/>
                    <a:sym typeface="Symbol"/>
                  </a:rPr>
                  <a:t> </a:t>
                </a:r>
                <a:r>
                  <a:rPr lang="en-US" sz="2800" dirty="0" err="1" smtClean="0">
                    <a:latin typeface="Cambria Math"/>
                    <a:sym typeface="Symbol"/>
                  </a:rPr>
                  <a:t>ke</a:t>
                </a:r>
                <a:r>
                  <a:rPr lang="en-US" sz="2800" dirty="0" smtClean="0">
                    <a:latin typeface="Cambria Math"/>
                    <a:sym typeface="Symbol"/>
                  </a:rPr>
                  <a:t>-i)</a:t>
                </a:r>
                <a:endParaRPr lang="nl-NL" sz="2800" i="1" baseline="-25000" dirty="0" smtClean="0">
                  <a:latin typeface="Cambria Math"/>
                </a:endParaRPr>
              </a:p>
              <a:p>
                <a:pPr marL="109728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nl-NL" sz="28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nl-NL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acc>
                  </m:oMath>
                </a14:m>
                <a:r>
                  <a:rPr lang="nl-NL" sz="2800" dirty="0"/>
                  <a:t> </a:t>
                </a:r>
                <a:r>
                  <a:rPr lang="nl-NL" sz="2800" dirty="0" smtClean="0"/>
                  <a:t>= titik di </a:t>
                </a:r>
                <a:r>
                  <a:rPr lang="nl-NL" sz="2800" dirty="0"/>
                  <a:t>antara </a:t>
                </a:r>
                <a:r>
                  <a:rPr lang="en-US" sz="2800" dirty="0"/>
                  <a:t>x</a:t>
                </a:r>
                <a:r>
                  <a:rPr lang="en-US" sz="2800" baseline="-25000" dirty="0"/>
                  <a:t>i </a:t>
                </a:r>
                <a:r>
                  <a:rPr lang="en-US" sz="2800" dirty="0" err="1"/>
                  <a:t>dan</a:t>
                </a:r>
                <a:r>
                  <a:rPr lang="en-US" sz="2800" dirty="0"/>
                  <a:t> </a:t>
                </a:r>
                <a:r>
                  <a:rPr lang="en-US" sz="2800" dirty="0" smtClean="0"/>
                  <a:t>x</a:t>
                </a:r>
                <a:r>
                  <a:rPr lang="en-US" sz="2800" baseline="-25000" dirty="0" smtClean="0"/>
                  <a:t>i-1</a:t>
                </a:r>
                <a:endParaRPr lang="en-US" sz="2800" baseline="-25000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" t="-12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IF UPNVY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73832"/>
            <a:ext cx="8229600" cy="1143000"/>
          </a:xfrm>
        </p:spPr>
        <p:txBody>
          <a:bodyPr/>
          <a:lstStyle/>
          <a:p>
            <a:r>
              <a:rPr lang="en-US" dirty="0" err="1" smtClean="0"/>
              <a:t>Jumlah</a:t>
            </a:r>
            <a:r>
              <a:rPr lang="en-US" dirty="0" smtClean="0"/>
              <a:t> Riemann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52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IF UPNVY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a)</a:t>
            </a:r>
            <a:r>
              <a:rPr lang="en-US" sz="3200" dirty="0" err="1" smtClean="0">
                <a:solidFill>
                  <a:schemeClr val="tx1"/>
                </a:solidFill>
              </a:rPr>
              <a:t>Partisi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sembarang</a:t>
            </a:r>
            <a:r>
              <a:rPr lang="en-US" sz="3200" dirty="0" smtClean="0">
                <a:solidFill>
                  <a:schemeClr val="tx1"/>
                </a:solidFill>
              </a:rPr>
              <a:t> (</a:t>
            </a:r>
            <a:r>
              <a:rPr lang="en-US" sz="3200" dirty="0" err="1" smtClean="0">
                <a:solidFill>
                  <a:schemeClr val="tx1"/>
                </a:solidFill>
              </a:rPr>
              <a:t>jarak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atau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lebar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partisi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tidak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sama</a:t>
            </a:r>
            <a:r>
              <a:rPr lang="en-US" sz="3200" dirty="0" smtClean="0">
                <a:solidFill>
                  <a:schemeClr val="tx1"/>
                </a:solidFill>
              </a:rPr>
              <a:t>)</a:t>
            </a:r>
            <a:endParaRPr lang="en-US" sz="32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488" y="1466850"/>
            <a:ext cx="5915025" cy="392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940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IF UPNVY</a:t>
            </a: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b) </a:t>
            </a:r>
            <a:r>
              <a:rPr lang="en-US" sz="3200" dirty="0" err="1" smtClean="0">
                <a:solidFill>
                  <a:schemeClr val="tx1"/>
                </a:solidFill>
              </a:rPr>
              <a:t>Partisi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dengan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jarak</a:t>
            </a:r>
            <a:r>
              <a:rPr lang="en-US" sz="3200" dirty="0" smtClean="0">
                <a:solidFill>
                  <a:schemeClr val="tx1"/>
                </a:solidFill>
              </a:rPr>
              <a:t> (</a:t>
            </a:r>
            <a:r>
              <a:rPr lang="en-US" sz="3200" dirty="0" smtClean="0">
                <a:solidFill>
                  <a:schemeClr val="tx1"/>
                </a:solidFill>
                <a:sym typeface="Symbol"/>
              </a:rPr>
              <a:t>x)</a:t>
            </a:r>
            <a:r>
              <a:rPr lang="en-US" sz="3200" dirty="0" smtClean="0">
                <a:solidFill>
                  <a:schemeClr val="tx1"/>
                </a:solidFill>
              </a:rPr>
              <a:t> yang </a:t>
            </a:r>
            <a:r>
              <a:rPr lang="en-US" sz="3200" dirty="0" err="1" smtClean="0">
                <a:solidFill>
                  <a:schemeClr val="tx1"/>
                </a:solidFill>
              </a:rPr>
              <a:t>sama</a:t>
            </a:r>
            <a:endParaRPr lang="en-US" sz="3200" dirty="0">
              <a:solidFill>
                <a:schemeClr val="tx1"/>
              </a:solidFill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772816"/>
            <a:ext cx="6571039" cy="4273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3581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771800" y="1844824"/>
            <a:ext cx="3960440" cy="12961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109728" indent="0" algn="ctr">
                  <a:buNone/>
                </a:pPr>
                <a:endParaRPr lang="en-US" sz="2800" dirty="0" smtClean="0">
                  <a:latin typeface="Cambria Math"/>
                </a:endParaRPr>
              </a:p>
              <a:p>
                <a:pPr marL="109728" indent="0" algn="ctr">
                  <a:buNone/>
                </a:pPr>
                <a:r>
                  <a:rPr lang="en-US" sz="3200" dirty="0" err="1" smtClean="0">
                    <a:latin typeface="Cambria Math"/>
                  </a:rPr>
                  <a:t>R</a:t>
                </a:r>
                <a:r>
                  <a:rPr lang="en-US" sz="3200" baseline="-25000" dirty="0" err="1" smtClean="0">
                    <a:latin typeface="Cambria Math"/>
                  </a:rPr>
                  <a:t>p</a:t>
                </a:r>
                <a:r>
                  <a:rPr lang="en-US" sz="3200" baseline="-25000" dirty="0" smtClean="0">
                    <a:latin typeface="Cambria Math"/>
                  </a:rPr>
                  <a:t> </a:t>
                </a:r>
                <a:r>
                  <a:rPr lang="en-US" sz="3200" i="1" dirty="0" smtClean="0">
                    <a:latin typeface="Cambria Math"/>
                  </a:rPr>
                  <a:t>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3200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3200" i="1">
                            <a:latin typeface="Cambria Math"/>
                          </a:rPr>
                          <m:t>𝑖</m:t>
                        </m:r>
                        <m:r>
                          <a:rPr lang="en-US" sz="3200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3200" i="1">
                            <a:latin typeface="Cambria Math"/>
                          </a:rPr>
                          <m:t>𝑛</m:t>
                        </m:r>
                      </m:sup>
                      <m:e>
                        <m:r>
                          <a:rPr lang="en-US" sz="3200" i="1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sz="3200" i="1"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en-US" sz="3200" i="1">
                                    <a:latin typeface="Cambria Math"/>
                                  </a:rPr>
                                </m:ctrlPr>
                              </m:accPr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3200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acc>
                          </m:e>
                        </m:d>
                        <m:r>
                          <m:rPr>
                            <m:brk m:alnAt="23"/>
                          </m:rPr>
                          <a:rPr lang="en-US" sz="3200" i="1">
                            <a:latin typeface="Cambria Math"/>
                          </a:rPr>
                          <m:t>.</m:t>
                        </m:r>
                        <m:r>
                          <a:rPr lang="en-US" sz="3200" i="1">
                            <a:latin typeface="Cambria Math"/>
                            <a:ea typeface="Cambria Math"/>
                          </a:rPr>
                          <m:t>∆</m:t>
                        </m:r>
                        <m:sSub>
                          <m:sSubPr>
                            <m:ctrlPr>
                              <a:rPr lang="en-US" sz="3200" i="1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i="1">
                                <a:latin typeface="Cambria Math"/>
                                <a:ea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sz="3200" i="1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nary>
                  </m:oMath>
                </a14:m>
                <a:endParaRPr lang="en-US" sz="3200" i="1" dirty="0">
                  <a:latin typeface="Cambria Math"/>
                  <a:ea typeface="Cambria Math"/>
                </a:endParaRPr>
              </a:p>
              <a:p>
                <a:pPr marL="109728" indent="0" algn="ctr">
                  <a:buNone/>
                </a:pPr>
                <a:r>
                  <a:rPr lang="en-US" sz="3200" dirty="0" smtClean="0">
                    <a:ea typeface="Cambria Math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en-US" sz="3200" dirty="0"/>
                  <a:t> (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3200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3200" i="1">
                            <a:latin typeface="Cambria Math"/>
                          </a:rPr>
                          <m:t>𝑖</m:t>
                        </m:r>
                        <m:r>
                          <a:rPr lang="en-US" sz="3200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3200" i="1">
                            <a:latin typeface="Cambria Math"/>
                          </a:rPr>
                          <m:t>𝑛</m:t>
                        </m:r>
                      </m:sup>
                      <m:e>
                        <m:r>
                          <a:rPr lang="en-US" sz="3200" i="1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sz="3200" i="1"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en-US" sz="3200" i="1">
                                    <a:latin typeface="Cambria Math"/>
                                  </a:rPr>
                                </m:ctrlPr>
                              </m:accPr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3200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acc>
                          </m:e>
                        </m:d>
                        <m:r>
                          <a:rPr lang="en-US" sz="3200" i="1">
                            <a:latin typeface="Cambria Math"/>
                          </a:rPr>
                          <m:t>)</m:t>
                        </m:r>
                        <m:r>
                          <m:rPr>
                            <m:brk m:alnAt="23"/>
                          </m:rPr>
                          <a:rPr lang="en-US" sz="3200" i="1">
                            <a:latin typeface="Cambria Math"/>
                          </a:rPr>
                          <m:t>.</m:t>
                        </m:r>
                        <m:r>
                          <a:rPr lang="en-US" sz="3200" i="1"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en-US" sz="3200" i="1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en-US" sz="3200" i="1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nary>
                  </m:oMath>
                </a14:m>
                <a:endParaRPr lang="en-US" sz="3200" dirty="0"/>
              </a:p>
              <a:p>
                <a:pPr marL="109728" indent="0">
                  <a:buNone/>
                </a:pPr>
                <a:endParaRPr lang="en-US" sz="2800" dirty="0"/>
              </a:p>
              <a:p>
                <a:pPr marL="109728" indent="0">
                  <a:buNone/>
                </a:pPr>
                <a:r>
                  <a:rPr lang="en-US" sz="3200" dirty="0" smtClean="0">
                    <a:latin typeface="Cambria Math"/>
                    <a:sym typeface="Symbol"/>
                  </a:rPr>
                  <a:t>x</a:t>
                </a:r>
                <a:r>
                  <a:rPr lang="en-US" sz="3200" baseline="-25000" dirty="0" smtClean="0">
                    <a:latin typeface="Cambria Math"/>
                    <a:sym typeface="Symbol"/>
                  </a:rPr>
                  <a:t>i</a:t>
                </a:r>
                <a:r>
                  <a:rPr lang="en-US" sz="3200" dirty="0" smtClean="0">
                    <a:latin typeface="Cambria Math"/>
                    <a:sym typeface="Symbol"/>
                  </a:rPr>
                  <a:t> = x   ( </a:t>
                </a:r>
                <a:r>
                  <a:rPr lang="en-US" sz="3200" dirty="0" err="1" smtClean="0">
                    <a:latin typeface="Cambria Math"/>
                    <a:sym typeface="Symbol"/>
                  </a:rPr>
                  <a:t>karena</a:t>
                </a:r>
                <a:r>
                  <a:rPr lang="en-US" sz="3200" dirty="0" smtClean="0">
                    <a:latin typeface="Cambria Math"/>
                    <a:sym typeface="Symbol"/>
                  </a:rPr>
                  <a:t> </a:t>
                </a:r>
                <a:r>
                  <a:rPr lang="en-US" sz="3200" dirty="0" err="1" smtClean="0">
                    <a:latin typeface="Cambria Math"/>
                    <a:sym typeface="Symbol"/>
                  </a:rPr>
                  <a:t>jaraknya</a:t>
                </a:r>
                <a:r>
                  <a:rPr lang="en-US" sz="3200" dirty="0" smtClean="0">
                    <a:latin typeface="Cambria Math"/>
                    <a:sym typeface="Symbol"/>
                  </a:rPr>
                  <a:t> </a:t>
                </a:r>
                <a:r>
                  <a:rPr lang="en-US" sz="3200" dirty="0" err="1" smtClean="0">
                    <a:latin typeface="Cambria Math"/>
                    <a:sym typeface="Symbol"/>
                  </a:rPr>
                  <a:t>sama</a:t>
                </a:r>
                <a:r>
                  <a:rPr lang="en-US" sz="3200" dirty="0" smtClean="0">
                    <a:latin typeface="Cambria Math"/>
                    <a:sym typeface="Symbol"/>
                  </a:rPr>
                  <a:t>)</a:t>
                </a:r>
                <a:endParaRPr lang="en-US" sz="3200" dirty="0" smtClean="0">
                  <a:latin typeface="Cambria Math"/>
                </a:endParaRPr>
              </a:p>
              <a:p>
                <a:pPr marL="109728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nl-NL" sz="32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nl-NL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acc>
                  </m:oMath>
                </a14:m>
                <a:r>
                  <a:rPr lang="nl-NL" sz="3200" dirty="0"/>
                  <a:t> = </a:t>
                </a:r>
                <a:r>
                  <a:rPr lang="nl-NL" sz="3200" dirty="0" smtClean="0"/>
                  <a:t>titik di </a:t>
                </a:r>
                <a:r>
                  <a:rPr lang="nl-NL" sz="3200" dirty="0"/>
                  <a:t>antara </a:t>
                </a:r>
                <a:r>
                  <a:rPr lang="en-US" sz="3200" dirty="0"/>
                  <a:t>x</a:t>
                </a:r>
                <a:r>
                  <a:rPr lang="en-US" sz="3200" baseline="-25000" dirty="0"/>
                  <a:t>i </a:t>
                </a:r>
                <a:r>
                  <a:rPr lang="en-US" sz="3200" dirty="0" err="1"/>
                  <a:t>dan</a:t>
                </a:r>
                <a:r>
                  <a:rPr lang="en-US" sz="3200" dirty="0"/>
                  <a:t> x</a:t>
                </a:r>
                <a:r>
                  <a:rPr lang="en-US" sz="3200" baseline="-25000" dirty="0"/>
                  <a:t>i-1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19" t="-1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Juwairiah IF UPNVY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Jumlah</a:t>
            </a:r>
            <a:r>
              <a:rPr lang="en-US" dirty="0"/>
              <a:t> Riemann :</a:t>
            </a:r>
          </a:p>
        </p:txBody>
      </p:sp>
    </p:spTree>
    <p:extLst>
      <p:ext uri="{BB962C8B-B14F-4D97-AF65-F5344CB8AC3E}">
        <p14:creationId xmlns:p14="http://schemas.microsoft.com/office/powerpoint/2010/main" val="238403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775</TotalTime>
  <Words>911</Words>
  <Application>Microsoft Office PowerPoint</Application>
  <PresentationFormat>On-screen Show (4:3)</PresentationFormat>
  <Paragraphs>139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Concourse</vt:lpstr>
      <vt:lpstr>Integral Riemann</vt:lpstr>
      <vt:lpstr>Persoalan Integral</vt:lpstr>
      <vt:lpstr>Tafsir Geometri Integral Tentu</vt:lpstr>
      <vt:lpstr>PowerPoint Presentation</vt:lpstr>
      <vt:lpstr>Integral Riemann</vt:lpstr>
      <vt:lpstr>Jumlah Riemann :</vt:lpstr>
      <vt:lpstr>a)Partisi sembarang (jarak atau lebar partisi tidak sama)</vt:lpstr>
      <vt:lpstr>b) Partisi dengan jarak (x) yang sama</vt:lpstr>
      <vt:lpstr>Jumlah Riemann :</vt:lpstr>
      <vt:lpstr>Kaidah Titik Tengah</vt:lpstr>
      <vt:lpstr>PowerPoint Presentation</vt:lpstr>
      <vt:lpstr>Contoh 1  </vt:lpstr>
      <vt:lpstr>PowerPoint Presentation</vt:lpstr>
      <vt:lpstr>PowerPoint Presentation</vt:lpstr>
      <vt:lpstr>Jawab</vt:lpstr>
      <vt:lpstr>Contoh 2 </vt:lpstr>
      <vt:lpstr>PowerPoint Presentation</vt:lpstr>
      <vt:lpstr>Jawab</vt:lpstr>
      <vt:lpstr>Integral Riemann</vt:lpstr>
      <vt:lpstr>Contoh 3 </vt:lpstr>
      <vt:lpstr>Contoh 4 </vt:lpstr>
      <vt:lpstr>Contoh Algoritma Integral Riemann dengan Kaidah Titik Tengah menggunakan For to do </vt:lpstr>
      <vt:lpstr>Tugas Kelompok (4-5 orang)</vt:lpstr>
    </vt:vector>
  </TitlesOfParts>
  <Company>Personal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Integrasi Numerik</dc:title>
  <dc:creator>Juwai</dc:creator>
  <cp:lastModifiedBy>pc</cp:lastModifiedBy>
  <cp:revision>50</cp:revision>
  <dcterms:created xsi:type="dcterms:W3CDTF">2011-11-28T09:53:48Z</dcterms:created>
  <dcterms:modified xsi:type="dcterms:W3CDTF">2019-04-10T04:37:50Z</dcterms:modified>
</cp:coreProperties>
</file>