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62" r:id="rId5"/>
    <p:sldId id="278" r:id="rId6"/>
    <p:sldId id="291" r:id="rId7"/>
    <p:sldId id="289" r:id="rId8"/>
    <p:sldId id="290" r:id="rId9"/>
    <p:sldId id="294" r:id="rId10"/>
    <p:sldId id="271" r:id="rId11"/>
    <p:sldId id="272" r:id="rId12"/>
    <p:sldId id="281" r:id="rId13"/>
    <p:sldId id="287" r:id="rId14"/>
    <p:sldId id="288" r:id="rId15"/>
    <p:sldId id="283" r:id="rId16"/>
    <p:sldId id="282" r:id="rId17"/>
    <p:sldId id="298" r:id="rId18"/>
    <p:sldId id="286" r:id="rId19"/>
    <p:sldId id="280" r:id="rId20"/>
    <p:sldId id="295" r:id="rId21"/>
    <p:sldId id="296" r:id="rId22"/>
    <p:sldId id="284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9C77E-3BBD-401F-9DC3-B7C0D6850BD7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566D2-263D-4FE0-8BA8-339CBF1D6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4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134F1-26ED-40F6-8A3F-FAD222FA69D4}" type="datetime1">
              <a:rPr lang="en-US" smtClean="0"/>
              <a:t>04/10/19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D57B-8BBE-4B1E-B64B-42FAFF039D57}" type="datetime1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BF41-9C06-4CBC-B7B2-B97059496C93}" type="datetime1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89EC2-316A-45BA-BA50-9DDD7BD5DA1E}" type="datetime1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45BA-72B9-4AF3-8419-0DDB1D5E0988}" type="datetime1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A3F6D-CBF9-49C1-85F5-D8C6FC921355}" type="datetime1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FB499-8F7C-45CD-ADBC-20B77C6E56C1}" type="datetime1">
              <a:rPr lang="en-US" smtClean="0"/>
              <a:t>04/10/19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BDAE9-1F24-44AC-8FED-BB5C7E91F5AD}" type="datetime1">
              <a:rPr lang="en-US" smtClean="0"/>
              <a:t>04/10/19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56629-C55C-42FA-BD4F-FA6E53471436}" type="datetime1">
              <a:rPr lang="en-US" smtClean="0"/>
              <a:t>04/10/19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0EDF5C-98F5-49BA-8E92-9EED90530770}" type="datetime1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E13934-3717-40EC-AC05-75896CAFABFA}" type="datetime1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E135AF-77BD-4F5F-B5AD-5F66D871435E}" type="datetime1">
              <a:rPr lang="en-US" smtClean="0"/>
              <a:t>04/10/19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6A00B9-FA15-4C25-9EE0-3F877D573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juwai_riah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 Riemann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Juwairiah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507288" cy="4525963"/>
              </a:xfrm>
            </p:spPr>
            <p:txBody>
              <a:bodyPr>
                <a:normAutofit/>
              </a:bodyPr>
              <a:lstStyle/>
              <a:p>
                <a:r>
                  <a:rPr lang="nl-NL" sz="2400" dirty="0" smtClean="0"/>
                  <a:t>jarak antara x</a:t>
                </a:r>
                <a:r>
                  <a:rPr lang="nl-NL" sz="2400" baseline="-25000" dirty="0" smtClean="0"/>
                  <a:t>i</a:t>
                </a:r>
                <a:r>
                  <a:rPr lang="nl-NL" sz="2400" dirty="0" smtClean="0"/>
                  <a:t> dengan x</a:t>
                </a:r>
                <a:r>
                  <a:rPr lang="nl-NL" sz="2400" baseline="-25000" dirty="0" smtClean="0"/>
                  <a:t>i+1</a:t>
                </a:r>
                <a:r>
                  <a:rPr lang="nl-NL" sz="2400" dirty="0" smtClean="0"/>
                  <a:t> = </a:t>
                </a:r>
                <a:r>
                  <a:rPr lang="nl-NL" sz="2400" dirty="0" smtClean="0">
                    <a:sym typeface="Symbol"/>
                  </a:rPr>
                  <a:t>x= </a:t>
                </a:r>
                <a:r>
                  <a:rPr lang="nl-NL" sz="2400" dirty="0" smtClean="0"/>
                  <a:t>h,dan titik tengah absis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400" dirty="0" smtClean="0"/>
                  <a:t> = x</a:t>
                </a:r>
                <a:r>
                  <a:rPr lang="nl-NL" sz="2400" baseline="-25000" dirty="0" smtClean="0"/>
                  <a:t>i-1 </a:t>
                </a:r>
                <a:r>
                  <a:rPr lang="nl-NL" sz="2400" dirty="0" smtClean="0"/>
                  <a:t>+ h/2</a:t>
                </a:r>
              </a:p>
              <a:p>
                <a:pPr>
                  <a:buNone/>
                </a:pPr>
                <a:r>
                  <a:rPr lang="en-US" sz="2400" dirty="0" smtClean="0"/>
                  <a:t>						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507288" cy="4525963"/>
              </a:xfrm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Tengah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708919"/>
            <a:ext cx="3528392" cy="325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7"/>
            <a:ext cx="7261387" cy="48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err="1" smtClean="0"/>
                  <a:t>Hitung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Riemann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f(x) =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+1pada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[1,5] </a:t>
                </a:r>
              </a:p>
              <a:p>
                <a:pPr marL="109728" indent="0">
                  <a:buNone/>
                </a:pP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partisi</a:t>
                </a:r>
                <a:r>
                  <a:rPr lang="en-US" dirty="0" smtClean="0"/>
                  <a:t> 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1</a:t>
                </a:r>
                <a:r>
                  <a:rPr lang="en-US" sz="2800" baseline="-25000" dirty="0" smtClean="0"/>
                  <a:t> </a:t>
                </a:r>
                <a:r>
                  <a:rPr lang="en-US" sz="2800" dirty="0"/>
                  <a:t>&lt; </a:t>
                </a:r>
                <a:r>
                  <a:rPr lang="en-US" sz="2800" dirty="0" smtClean="0"/>
                  <a:t>2,5&lt; 3,5&lt; 5 </a:t>
                </a:r>
                <a:r>
                  <a:rPr lang="en-US" sz="2800" dirty="0" err="1" smtClean="0"/>
                  <a:t>dan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800" dirty="0"/>
                  <a:t> </a:t>
                </a:r>
                <a:r>
                  <a:rPr lang="nl-NL" sz="2800" dirty="0" smtClean="0"/>
                  <a:t> adalah titik di antara x</a:t>
                </a:r>
                <a:r>
                  <a:rPr lang="nl-NL" sz="2800" baseline="-25000" dirty="0" smtClean="0"/>
                  <a:t>i</a:t>
                </a:r>
                <a:r>
                  <a:rPr lang="nl-NL" sz="2800" dirty="0" smtClean="0"/>
                  <a:t> dan x</a:t>
                </a:r>
                <a:r>
                  <a:rPr lang="nl-NL" sz="2800" baseline="-25000" dirty="0" smtClean="0"/>
                  <a:t>i-1</a:t>
                </a:r>
                <a:r>
                  <a:rPr lang="en-US" sz="2800" dirty="0" smtClean="0"/>
                  <a:t>(</a:t>
                </a:r>
                <a:r>
                  <a:rPr lang="en-US" sz="2800" dirty="0" err="1" smtClean="0"/>
                  <a:t>sembarang</a:t>
                </a:r>
                <a:r>
                  <a:rPr lang="en-US" sz="2800" dirty="0" smtClean="0"/>
                  <a:t>)</a:t>
                </a:r>
              </a:p>
              <a:p>
                <a:pPr marL="109728" indent="0">
                  <a:buNone/>
                </a:pPr>
                <a:endParaRPr lang="en-US" sz="2800" dirty="0" smtClean="0"/>
              </a:p>
              <a:p>
                <a:pPr marL="109728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213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719263"/>
            <a:ext cx="50196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719263"/>
            <a:ext cx="50196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71800" y="4221088"/>
            <a:ext cx="1368152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39952" y="3789040"/>
            <a:ext cx="1008112" cy="8640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48064" y="3140968"/>
            <a:ext cx="1224136" cy="15121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07904" y="4221088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72000" y="3789040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80112" y="3140968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47251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7251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,5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39952" y="4005065"/>
            <a:ext cx="0" cy="6480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112060" y="3429000"/>
            <a:ext cx="1455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86750" y="2420888"/>
            <a:ext cx="0" cy="2232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=2 </a:t>
                </a:r>
                <a:r>
                  <a:rPr lang="en-US" dirty="0" smtClean="0">
                    <a:sym typeface="Wingdings" pitchFamily="2" charset="2"/>
                  </a:rPr>
                  <a:t> f(2) = 2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= 5    </a:t>
                </a:r>
                <a:r>
                  <a:rPr lang="en-US" dirty="0" smtClean="0">
                    <a:sym typeface="Symbol"/>
                  </a:rPr>
                  <a:t>x</a:t>
                </a:r>
                <a:r>
                  <a:rPr lang="en-US" baseline="-25000" dirty="0" smtClean="0">
                    <a:sym typeface="Symbol"/>
                  </a:rPr>
                  <a:t>1</a:t>
                </a:r>
                <a:r>
                  <a:rPr lang="en-US" dirty="0" smtClean="0">
                    <a:sym typeface="Symbol"/>
                  </a:rPr>
                  <a:t> = 1,5</a:t>
                </a:r>
                <a:endParaRPr lang="en-US" dirty="0" smtClean="0">
                  <a:sym typeface="Wingdings" pitchFamily="2" charset="2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= 3 </a:t>
                </a:r>
                <a:r>
                  <a:rPr lang="en-US" dirty="0" smtClean="0">
                    <a:sym typeface="Wingdings" pitchFamily="2" charset="2"/>
                  </a:rPr>
                  <a:t> f(3) = 3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</a:t>
                </a:r>
                <a:r>
                  <a:rPr lang="en-US" dirty="0">
                    <a:sym typeface="Wingdings" pitchFamily="2" charset="2"/>
                  </a:rPr>
                  <a:t>= 10 </a:t>
                </a:r>
                <a:r>
                  <a:rPr lang="en-US" dirty="0">
                    <a:sym typeface="Symbol"/>
                  </a:rPr>
                  <a:t></a:t>
                </a:r>
                <a:r>
                  <a:rPr lang="en-US" dirty="0" smtClean="0">
                    <a:sym typeface="Symbol"/>
                  </a:rPr>
                  <a:t>x</a:t>
                </a:r>
                <a:r>
                  <a:rPr lang="en-US" baseline="-25000" dirty="0" smtClean="0">
                    <a:sym typeface="Symbol"/>
                  </a:rPr>
                  <a:t>2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dirty="0">
                    <a:sym typeface="Symbol"/>
                  </a:rPr>
                  <a:t>= </a:t>
                </a:r>
                <a:r>
                  <a:rPr lang="en-US" dirty="0" smtClean="0">
                    <a:sym typeface="Symbol"/>
                  </a:rPr>
                  <a:t>1</a:t>
                </a:r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4</a:t>
                </a:r>
                <a:r>
                  <a:rPr lang="en-US" dirty="0" smtClean="0">
                    <a:sym typeface="Wingdings" pitchFamily="2" charset="2"/>
                  </a:rPr>
                  <a:t> f(4)= 4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</a:t>
                </a:r>
                <a:r>
                  <a:rPr lang="en-US" dirty="0">
                    <a:sym typeface="Wingdings" pitchFamily="2" charset="2"/>
                  </a:rPr>
                  <a:t>= 17 </a:t>
                </a:r>
                <a:r>
                  <a:rPr lang="en-US" dirty="0">
                    <a:sym typeface="Symbol"/>
                  </a:rPr>
                  <a:t></a:t>
                </a:r>
                <a:r>
                  <a:rPr lang="en-US" dirty="0" smtClean="0">
                    <a:sym typeface="Symbol"/>
                  </a:rPr>
                  <a:t>x</a:t>
                </a:r>
                <a:r>
                  <a:rPr lang="en-US" baseline="-25000" dirty="0" smtClean="0">
                    <a:sym typeface="Symbol"/>
                  </a:rPr>
                  <a:t>3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dirty="0">
                    <a:sym typeface="Symbol"/>
                  </a:rPr>
                  <a:t>= 1,5</a:t>
                </a:r>
                <a:endParaRPr lang="en-US" dirty="0" smtClean="0">
                  <a:sym typeface="Wingdings" pitchFamily="2" charset="2"/>
                </a:endParaRPr>
              </a:p>
              <a:p>
                <a:pPr marL="109728" indent="0">
                  <a:buNone/>
                </a:pPr>
                <a:r>
                  <a:rPr lang="en-US" sz="2800" dirty="0" err="1" smtClean="0">
                    <a:latin typeface="Cambria Math"/>
                  </a:rPr>
                  <a:t>Jumlah</a:t>
                </a:r>
                <a:r>
                  <a:rPr lang="en-US" sz="2800" dirty="0" smtClean="0">
                    <a:latin typeface="Cambria Math"/>
                  </a:rPr>
                  <a:t> Riemann:</a:t>
                </a:r>
              </a:p>
              <a:p>
                <a:pPr marL="109728" indent="0">
                  <a:buNone/>
                </a:pPr>
                <a:r>
                  <a:rPr lang="en-US" sz="2800" dirty="0" err="1" smtClean="0">
                    <a:latin typeface="Cambria Math"/>
                  </a:rPr>
                  <a:t>R</a:t>
                </a:r>
                <a:r>
                  <a:rPr lang="en-US" sz="2800" baseline="-25000" dirty="0" err="1" smtClean="0">
                    <a:latin typeface="Cambria Math"/>
                  </a:rPr>
                  <a:t>p</a:t>
                </a:r>
                <a:r>
                  <a:rPr lang="en-US" sz="2800" i="1" dirty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    = 5.(1,5)+10.(1)+17(1,5)</a:t>
                </a:r>
              </a:p>
              <a:p>
                <a:pPr marL="109728" indent="0">
                  <a:buNone/>
                </a:pPr>
                <a:r>
                  <a:rPr lang="en-US" dirty="0">
                    <a:sym typeface="Wingdings" pitchFamily="2" charset="2"/>
                  </a:rPr>
                  <a:t> </a:t>
                </a:r>
                <a:r>
                  <a:rPr lang="en-US" dirty="0" smtClean="0">
                    <a:sym typeface="Wingdings" pitchFamily="2" charset="2"/>
                  </a:rPr>
                  <a:t>   = 7,5 + 10 + 25,5</a:t>
                </a:r>
              </a:p>
              <a:p>
                <a:pPr marL="109728" indent="0">
                  <a:buNone/>
                </a:pPr>
                <a:r>
                  <a:rPr lang="en-US" dirty="0">
                    <a:sym typeface="Wingdings" pitchFamily="2" charset="2"/>
                  </a:rPr>
                  <a:t> </a:t>
                </a:r>
                <a:r>
                  <a:rPr lang="en-US" dirty="0" smtClean="0">
                    <a:sym typeface="Wingdings" pitchFamily="2" charset="2"/>
                  </a:rPr>
                  <a:t>   = 43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4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err="1" smtClean="0"/>
                  <a:t>Hitung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Riemann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f(x) =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+1pada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[1,5] </a:t>
                </a:r>
                <a:r>
                  <a:rPr lang="en-US" dirty="0" err="1" smtClean="0"/>
                  <a:t>d</a:t>
                </a:r>
                <a:r>
                  <a:rPr lang="en-US" sz="2800" dirty="0" err="1" smtClean="0"/>
                  <a:t>engan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partisi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berjarak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sama</a:t>
                </a:r>
                <a:r>
                  <a:rPr lang="en-US" sz="2800" dirty="0" smtClean="0"/>
                  <a:t> 1&lt;2&lt;3&lt;4&lt;5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800" dirty="0"/>
                  <a:t> </a:t>
                </a:r>
                <a:r>
                  <a:rPr lang="nl-NL" sz="2800" dirty="0" smtClean="0"/>
                  <a:t>adalah titik tengah </a:t>
                </a:r>
                <a:r>
                  <a:rPr lang="nl-NL" sz="2800" dirty="0"/>
                  <a:t>antara x</a:t>
                </a:r>
                <a:r>
                  <a:rPr lang="nl-NL" sz="2800" baseline="-25000" dirty="0"/>
                  <a:t>i</a:t>
                </a:r>
                <a:r>
                  <a:rPr lang="nl-NL" sz="2800" dirty="0"/>
                  <a:t> dan x</a:t>
                </a:r>
                <a:r>
                  <a:rPr lang="nl-NL" sz="2800" baseline="-25000" dirty="0"/>
                  <a:t>i-1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  <a:blipFill rotWithShape="1">
                <a:blip r:embed="rId2"/>
                <a:stretch>
                  <a:fillRect l="-145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719263"/>
            <a:ext cx="50196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4365104"/>
            <a:ext cx="864096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7904" y="4041068"/>
            <a:ext cx="936104" cy="6120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4008" y="3429000"/>
            <a:ext cx="936104" cy="12241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80112" y="2780928"/>
            <a:ext cx="864096" cy="1872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0"/>
            <a:endCxn id="7" idx="2"/>
          </p:cNvCxnSpPr>
          <p:nvPr/>
        </p:nvCxnSpPr>
        <p:spPr>
          <a:xfrm>
            <a:off x="6012160" y="2780928"/>
            <a:ext cx="0" cy="18722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6" idx="2"/>
          </p:cNvCxnSpPr>
          <p:nvPr/>
        </p:nvCxnSpPr>
        <p:spPr>
          <a:xfrm>
            <a:off x="5112060" y="3429000"/>
            <a:ext cx="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0"/>
          </p:cNvCxnSpPr>
          <p:nvPr/>
        </p:nvCxnSpPr>
        <p:spPr>
          <a:xfrm flipH="1">
            <a:off x="4173290" y="4041068"/>
            <a:ext cx="2666" cy="6120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0"/>
          </p:cNvCxnSpPr>
          <p:nvPr/>
        </p:nvCxnSpPr>
        <p:spPr>
          <a:xfrm flipH="1">
            <a:off x="3273190" y="4365104"/>
            <a:ext cx="2666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87824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1,5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928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3,5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4128" y="47251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4,5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705238" y="4221088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3789040"/>
            <a:ext cx="0" cy="8640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80112" y="3140968"/>
            <a:ext cx="0" cy="15121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44208" y="2420888"/>
            <a:ext cx="0" cy="22322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3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20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=1.5 </a:t>
                </a:r>
                <a:r>
                  <a:rPr lang="en-US" dirty="0" smtClean="0">
                    <a:sym typeface="Wingdings" pitchFamily="2" charset="2"/>
                  </a:rPr>
                  <a:t> f(1.5) = (1.5)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=3.25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= 2.5</a:t>
                </a:r>
                <a:r>
                  <a:rPr lang="en-US" dirty="0" smtClean="0">
                    <a:sym typeface="Wingdings" pitchFamily="2" charset="2"/>
                  </a:rPr>
                  <a:t> f(2.5) = (2.5)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</a:t>
                </a:r>
                <a:r>
                  <a:rPr lang="en-US" dirty="0">
                    <a:sym typeface="Wingdings" pitchFamily="2" charset="2"/>
                  </a:rPr>
                  <a:t>= </a:t>
                </a:r>
                <a:r>
                  <a:rPr lang="en-US" dirty="0" smtClean="0">
                    <a:sym typeface="Wingdings" pitchFamily="2" charset="2"/>
                  </a:rPr>
                  <a:t>7.25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3.5 f(3.5)= (3.5)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</a:t>
                </a:r>
                <a:r>
                  <a:rPr lang="en-US" dirty="0">
                    <a:sym typeface="Wingdings" pitchFamily="2" charset="2"/>
                  </a:rPr>
                  <a:t>= </a:t>
                </a:r>
                <a:r>
                  <a:rPr lang="en-US" dirty="0" smtClean="0">
                    <a:sym typeface="Wingdings" pitchFamily="2" charset="2"/>
                  </a:rPr>
                  <a:t>13.25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4</a:t>
                </a:r>
                <a:r>
                  <a:rPr lang="en-US" dirty="0">
                    <a:sym typeface="Wingdings" pitchFamily="2" charset="2"/>
                  </a:rPr>
                  <a:t>.5 </a:t>
                </a:r>
                <a:r>
                  <a:rPr lang="en-US" dirty="0" smtClean="0">
                    <a:sym typeface="Wingdings" pitchFamily="2" charset="2"/>
                  </a:rPr>
                  <a:t>f(4.5)= (4.5)</a:t>
                </a:r>
                <a:r>
                  <a:rPr lang="en-US" baseline="30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+1 </a:t>
                </a:r>
                <a:r>
                  <a:rPr lang="en-US" dirty="0">
                    <a:sym typeface="Wingdings" pitchFamily="2" charset="2"/>
                  </a:rPr>
                  <a:t>= </a:t>
                </a:r>
                <a:r>
                  <a:rPr lang="en-US" dirty="0" smtClean="0">
                    <a:sym typeface="Wingdings" pitchFamily="2" charset="2"/>
                  </a:rPr>
                  <a:t>21.25</a:t>
                </a:r>
                <a:endParaRPr lang="en-US" dirty="0">
                  <a:sym typeface="Wingdings" pitchFamily="2" charset="2"/>
                </a:endParaRPr>
              </a:p>
              <a:p>
                <a:pPr marL="109728" indent="0">
                  <a:buNone/>
                </a:pPr>
                <a:endParaRPr lang="en-US" dirty="0" smtClean="0">
                  <a:sym typeface="Wingdings" pitchFamily="2" charset="2"/>
                </a:endParaRPr>
              </a:p>
              <a:p>
                <a:pPr marL="109728" indent="0">
                  <a:buNone/>
                </a:pPr>
                <a:r>
                  <a:rPr lang="en-US" sz="2800" dirty="0" err="1" smtClean="0">
                    <a:latin typeface="Cambria Math"/>
                  </a:rPr>
                  <a:t>Jumlah</a:t>
                </a:r>
                <a:r>
                  <a:rPr lang="en-US" sz="2800" dirty="0" smtClean="0">
                    <a:latin typeface="Cambria Math"/>
                  </a:rPr>
                  <a:t> Riemann:</a:t>
                </a:r>
              </a:p>
              <a:p>
                <a:pPr marL="109728" indent="0">
                  <a:buNone/>
                </a:pPr>
                <a:r>
                  <a:rPr lang="en-US" sz="2800" dirty="0" err="1" smtClean="0">
                    <a:latin typeface="Cambria Math"/>
                  </a:rPr>
                  <a:t>R</a:t>
                </a:r>
                <a:r>
                  <a:rPr lang="en-US" sz="2800" baseline="-25000" dirty="0" err="1" smtClean="0">
                    <a:latin typeface="Cambria Math"/>
                  </a:rPr>
                  <a:t>p</a:t>
                </a:r>
                <a:r>
                  <a:rPr lang="en-US" sz="2800" i="1" dirty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)</m:t>
                        </m:r>
                      </m:e>
                    </m:nary>
                  </m:oMath>
                </a14:m>
                <a:r>
                  <a:rPr lang="en-US" sz="2800" i="1" dirty="0" smtClean="0">
                    <a:latin typeface="Cambria Math"/>
                    <a:ea typeface="Cambria Math"/>
                  </a:rPr>
                  <a:t>=</a:t>
                </a:r>
                <a:r>
                  <a:rPr lang="en-US" sz="2800" dirty="0" smtClean="0">
                    <a:latin typeface="Cambria Math"/>
                    <a:ea typeface="Cambria Math"/>
                  </a:rPr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  <m:r>
                          <m:rPr>
                            <m:brk m:alnAt="23"/>
                          </m:rPr>
                          <a:rPr lang="en-US" sz="2800" i="1"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    = 45. (1)</a:t>
                </a:r>
              </a:p>
              <a:p>
                <a:pPr marL="109728" indent="0">
                  <a:buNone/>
                </a:pPr>
                <a:r>
                  <a:rPr lang="en-US" dirty="0">
                    <a:sym typeface="Wingdings" pitchFamily="2" charset="2"/>
                  </a:rPr>
                  <a:t> </a:t>
                </a:r>
                <a:r>
                  <a:rPr lang="en-US" dirty="0" smtClean="0">
                    <a:sym typeface="Wingdings" pitchFamily="2" charset="2"/>
                  </a:rPr>
                  <a:t>   = 45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752" b="-7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err="1" smtClean="0">
                    <a:latin typeface="Cambria Math"/>
                  </a:rPr>
                  <a:t>Jika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dipartisi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sangat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banyak</a:t>
                </a:r>
                <a:r>
                  <a:rPr lang="en-US" dirty="0" smtClean="0">
                    <a:latin typeface="Cambria Math"/>
                  </a:rPr>
                  <a:t>, </a:t>
                </a:r>
                <a:r>
                  <a:rPr lang="en-US" dirty="0" err="1" smtClean="0">
                    <a:latin typeface="Cambria Math"/>
                  </a:rPr>
                  <a:t>maka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lebar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partisi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sangat</a:t>
                </a:r>
                <a:r>
                  <a:rPr lang="en-US" dirty="0" smtClean="0">
                    <a:latin typeface="Cambria Math"/>
                  </a:rPr>
                  <a:t> </a:t>
                </a:r>
                <a:r>
                  <a:rPr lang="en-US" dirty="0" err="1" smtClean="0">
                    <a:latin typeface="Cambria Math"/>
                  </a:rPr>
                  <a:t>kecil</a:t>
                </a:r>
                <a:r>
                  <a:rPr lang="en-US" dirty="0" smtClean="0">
                    <a:latin typeface="Cambria Math"/>
                  </a:rPr>
                  <a:t> (</a:t>
                </a:r>
                <a:r>
                  <a:rPr lang="en-US" dirty="0" smtClean="0">
                    <a:latin typeface="Cambria Math"/>
                    <a:sym typeface="Symbol"/>
                  </a:rPr>
                  <a:t>x </a:t>
                </a:r>
                <a:r>
                  <a:rPr lang="en-US" dirty="0" smtClean="0">
                    <a:latin typeface="Cambria Math"/>
                    <a:sym typeface="Wingdings" pitchFamily="2" charset="2"/>
                  </a:rPr>
                  <a:t> 0) </a:t>
                </a:r>
                <a:r>
                  <a:rPr lang="en-US" dirty="0" err="1" smtClean="0">
                    <a:latin typeface="Cambria Math"/>
                    <a:sym typeface="Wingdings" pitchFamily="2" charset="2"/>
                  </a:rPr>
                  <a:t>maka</a:t>
                </a:r>
                <a:r>
                  <a:rPr lang="en-US" dirty="0" smtClean="0">
                    <a:latin typeface="Cambria Math"/>
                    <a:sym typeface="Wingdings" pitchFamily="2" charset="2"/>
                  </a:rPr>
                  <a:t> </a:t>
                </a:r>
                <a:endParaRPr lang="en-US" dirty="0" smtClean="0">
                  <a:latin typeface="Cambria Math"/>
                </a:endParaRPr>
              </a:p>
              <a:p>
                <a:pPr marL="109728" indent="0" algn="ctr">
                  <a:buNone/>
                </a:pPr>
                <a:r>
                  <a:rPr lang="en-US" sz="360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3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6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6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36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3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3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  <m:r>
                              <m:rPr>
                                <m:brk m:alnAt="23"/>
                              </m:rPr>
                              <a:rPr lang="en-US" sz="3600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36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func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36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36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3600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Riemann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Integral-</a:t>
            </a:r>
            <a:r>
              <a:rPr lang="en-US" dirty="0" err="1" smtClean="0"/>
              <a:t>tertentu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- f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fi-FI" dirty="0" smtClean="0"/>
              <a:t>dalam bentuk persamaan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Persoalan</a:t>
            </a:r>
            <a:r>
              <a:rPr lang="en-US" dirty="0" smtClean="0"/>
              <a:t> Integral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38488"/>
            <a:ext cx="2160240" cy="126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Hitung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Riemann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[0,2] </a:t>
                </a:r>
                <a:r>
                  <a:rPr lang="en-US" dirty="0" err="1" smtClean="0"/>
                  <a:t>d</a:t>
                </a:r>
                <a:r>
                  <a:rPr lang="en-US" sz="2800" dirty="0" err="1" smtClean="0"/>
                  <a:t>engan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partisi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berjarak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sama</a:t>
                </a:r>
                <a:r>
                  <a:rPr lang="en-US" sz="2800" dirty="0" smtClean="0"/>
                  <a:t> 0&lt;0,4&lt;0,8&lt;1,2&lt;1,6&lt;2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800" dirty="0"/>
                  <a:t> </a:t>
                </a:r>
                <a:r>
                  <a:rPr lang="nl-NL" sz="2800" dirty="0" smtClean="0"/>
                  <a:t>adalah titik tengah </a:t>
                </a:r>
                <a:r>
                  <a:rPr lang="nl-NL" sz="2800" dirty="0"/>
                  <a:t>antara x</a:t>
                </a:r>
                <a:r>
                  <a:rPr lang="nl-NL" sz="2800" baseline="-25000" dirty="0"/>
                  <a:t>i</a:t>
                </a:r>
                <a:r>
                  <a:rPr lang="nl-NL" sz="2800" dirty="0"/>
                  <a:t> dan x</a:t>
                </a:r>
                <a:r>
                  <a:rPr lang="nl-NL" sz="2800" baseline="-25000" dirty="0"/>
                  <a:t>i-1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  <a:blipFill rotWithShape="1">
                <a:blip r:embed="rId2"/>
                <a:stretch>
                  <a:fillRect l="-145" r="-1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Hitung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Riemann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[-3,0] </a:t>
                </a:r>
                <a:r>
                  <a:rPr lang="en-US" dirty="0" err="1" smtClean="0"/>
                  <a:t>d</a:t>
                </a:r>
                <a:r>
                  <a:rPr lang="en-US" sz="2800" dirty="0" err="1" smtClean="0"/>
                  <a:t>engan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partisi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berjarak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sama</a:t>
                </a:r>
                <a:r>
                  <a:rPr lang="en-US" sz="2800" dirty="0" smtClean="0"/>
                  <a:t> </a:t>
                </a:r>
              </a:p>
              <a:p>
                <a:pPr marL="109728" indent="0">
                  <a:buNone/>
                </a:pPr>
                <a:r>
                  <a:rPr lang="en-US" sz="2800" dirty="0" smtClean="0"/>
                  <a:t>-3&lt;-2&lt;-1&lt;0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800" dirty="0"/>
                  <a:t> </a:t>
                </a:r>
                <a:r>
                  <a:rPr lang="nl-NL" sz="2800" dirty="0" smtClean="0"/>
                  <a:t>adalah titik tengah </a:t>
                </a:r>
                <a:r>
                  <a:rPr lang="nl-NL" sz="2800" dirty="0"/>
                  <a:t>antara x</a:t>
                </a:r>
                <a:r>
                  <a:rPr lang="nl-NL" sz="2800" baseline="-25000" dirty="0"/>
                  <a:t>i</a:t>
                </a:r>
                <a:r>
                  <a:rPr lang="nl-NL" sz="2800" dirty="0"/>
                  <a:t> dan x</a:t>
                </a:r>
                <a:r>
                  <a:rPr lang="nl-NL" sz="2800" baseline="-25000" dirty="0"/>
                  <a:t>i-1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481328"/>
                <a:ext cx="8435280" cy="4525963"/>
              </a:xfrm>
              <a:blipFill rotWithShape="1">
                <a:blip r:embed="rId2"/>
                <a:stretch>
                  <a:fillRect l="-145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5770984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begin</a:t>
            </a:r>
          </a:p>
          <a:p>
            <a:pPr>
              <a:buNone/>
            </a:pPr>
            <a:r>
              <a:rPr lang="pt-BR" sz="2400" dirty="0" smtClean="0"/>
              <a:t>h:=(b-a)/n; </a:t>
            </a:r>
            <a:r>
              <a:rPr lang="pt-BR" sz="2400" i="1" dirty="0" smtClean="0"/>
              <a:t>{lebar partisi}</a:t>
            </a:r>
          </a:p>
          <a:p>
            <a:pPr>
              <a:buNone/>
            </a:pPr>
            <a:r>
              <a:rPr lang="pt-BR" sz="2400" dirty="0" smtClean="0"/>
              <a:t>x:= a+h/2; </a:t>
            </a:r>
            <a:r>
              <a:rPr lang="pt-BR" sz="2400" i="1" dirty="0" smtClean="0"/>
              <a:t>{titik tengah pertama}</a:t>
            </a:r>
          </a:p>
          <a:p>
            <a:pPr>
              <a:buNone/>
            </a:pPr>
            <a:r>
              <a:rPr lang="en-US" sz="2400" dirty="0" smtClean="0"/>
              <a:t>sigma:=f(x);</a:t>
            </a:r>
          </a:p>
          <a:p>
            <a:pPr>
              <a:buNone/>
            </a:pPr>
            <a:r>
              <a:rPr lang="pt-BR" sz="2400" b="1" dirty="0" smtClean="0"/>
              <a:t>for r:=1 to n-1 do</a:t>
            </a:r>
          </a:p>
          <a:p>
            <a:pPr>
              <a:buNone/>
            </a:pPr>
            <a:r>
              <a:rPr lang="en-US" sz="2400" b="1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x:=</a:t>
            </a:r>
            <a:r>
              <a:rPr lang="en-US" sz="2400" dirty="0" err="1" smtClean="0"/>
              <a:t>x+h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sigma:=sigma + f(x)</a:t>
            </a:r>
          </a:p>
          <a:p>
            <a:pPr>
              <a:buNone/>
            </a:pPr>
            <a:r>
              <a:rPr lang="en-US" sz="2400" b="1" dirty="0" smtClean="0"/>
              <a:t>end;</a:t>
            </a:r>
          </a:p>
          <a:p>
            <a:pPr>
              <a:buNone/>
            </a:pPr>
            <a:r>
              <a:rPr lang="en-US" sz="2400" dirty="0" smtClean="0"/>
              <a:t>I:=sigma*h; </a:t>
            </a:r>
            <a:r>
              <a:rPr lang="en-US" sz="2400" i="1" dirty="0" smtClean="0"/>
              <a:t>{ </a:t>
            </a:r>
            <a:r>
              <a:rPr lang="en-US" sz="2400" i="1" dirty="0" err="1" smtClean="0"/>
              <a:t>nilai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integrasi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numerik</a:t>
            </a:r>
            <a:r>
              <a:rPr lang="en-US" sz="2400" i="1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end;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Algoritma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Integral Riemann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Kaidah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Tengah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 to do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72200" y="1988840"/>
            <a:ext cx="2628292" cy="267765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NB : </a:t>
            </a:r>
            <a:r>
              <a:rPr lang="en-US" sz="2400" b="1" dirty="0" err="1" smtClean="0"/>
              <a:t>Tentukan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Input :</a:t>
            </a:r>
          </a:p>
          <a:p>
            <a:pPr>
              <a:buNone/>
            </a:pPr>
            <a:r>
              <a:rPr lang="en-US" sz="2400" b="1" dirty="0" smtClean="0"/>
              <a:t>f(x</a:t>
            </a:r>
            <a:r>
              <a:rPr lang="en-US" sz="2400" b="1" dirty="0"/>
              <a:t>)=</a:t>
            </a:r>
          </a:p>
          <a:p>
            <a:pPr>
              <a:buNone/>
            </a:pPr>
            <a:r>
              <a:rPr lang="en-US" sz="2400" b="1" dirty="0"/>
              <a:t>a=</a:t>
            </a:r>
          </a:p>
          <a:p>
            <a:pPr>
              <a:buNone/>
            </a:pPr>
            <a:r>
              <a:rPr lang="en-US" sz="2400" b="1" dirty="0"/>
              <a:t>b=</a:t>
            </a:r>
          </a:p>
          <a:p>
            <a:pPr>
              <a:buNone/>
            </a:pPr>
            <a:r>
              <a:rPr lang="en-US" sz="2400" b="1" dirty="0"/>
              <a:t>n=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459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program CPP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program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integral Riemann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3 </a:t>
            </a:r>
            <a:r>
              <a:rPr lang="en-US" dirty="0" err="1" smtClean="0"/>
              <a:t>fungsi</a:t>
            </a:r>
            <a:r>
              <a:rPr lang="en-US" dirty="0" smtClean="0"/>
              <a:t> f(x) </a:t>
            </a:r>
            <a:r>
              <a:rPr lang="en-US" dirty="0" err="1" smtClean="0"/>
              <a:t>sembarang</a:t>
            </a:r>
            <a:endParaRPr lang="en-US" dirty="0" smtClean="0"/>
          </a:p>
          <a:p>
            <a:r>
              <a:rPr lang="en-US" dirty="0" err="1" smtClean="0"/>
              <a:t>Kumpulkan</a:t>
            </a:r>
            <a:r>
              <a:rPr lang="en-US" dirty="0" smtClean="0"/>
              <a:t> file </a:t>
            </a:r>
            <a:r>
              <a:rPr lang="en-US" dirty="0" err="1" smtClean="0"/>
              <a:t>cpp</a:t>
            </a:r>
            <a:r>
              <a:rPr lang="en-US" dirty="0" smtClean="0"/>
              <a:t> + </a:t>
            </a:r>
            <a:r>
              <a:rPr lang="en-US" dirty="0" err="1" smtClean="0"/>
              <a:t>laporan</a:t>
            </a:r>
            <a:r>
              <a:rPr lang="en-US" dirty="0" smtClean="0"/>
              <a:t> file </a:t>
            </a:r>
            <a:r>
              <a:rPr lang="en-US" dirty="0" err="1" smtClean="0"/>
              <a:t>ppt</a:t>
            </a:r>
            <a:r>
              <a:rPr lang="en-US" dirty="0" smtClean="0"/>
              <a:t> (script program + print screen </a:t>
            </a:r>
            <a:r>
              <a:rPr lang="en-US" dirty="0" err="1" smtClean="0"/>
              <a:t>hasil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email: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juwai_riah@yahoo.com</a:t>
            </a:r>
            <a:endParaRPr lang="en-US" dirty="0" smtClean="0"/>
          </a:p>
          <a:p>
            <a:r>
              <a:rPr lang="en-US" dirty="0" smtClean="0"/>
              <a:t>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Kamis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smtClean="0"/>
              <a:t>jam </a:t>
            </a:r>
            <a:r>
              <a:rPr lang="en-US" smtClean="0"/>
              <a:t>10.00 </a:t>
            </a:r>
            <a:r>
              <a:rPr lang="en-US" dirty="0" smtClean="0"/>
              <a:t>WIB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(4-5 orang)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integral-</a:t>
            </a:r>
            <a:r>
              <a:rPr lang="en-US" dirty="0" err="1" smtClean="0"/>
              <a:t>tentu</a:t>
            </a:r>
            <a:r>
              <a:rPr lang="en-US" dirty="0" smtClean="0"/>
              <a:t> =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=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</a:t>
            </a:r>
            <a:r>
              <a:rPr lang="en-US" dirty="0" err="1" smtClean="0"/>
              <a:t>kurva</a:t>
            </a:r>
            <a:r>
              <a:rPr lang="en-US" dirty="0" smtClean="0"/>
              <a:t> y = f(x), </a:t>
            </a:r>
            <a:r>
              <a:rPr lang="en-US" dirty="0" err="1" smtClean="0"/>
              <a:t>garis</a:t>
            </a:r>
            <a:r>
              <a:rPr lang="en-US" dirty="0" smtClean="0"/>
              <a:t> x = a </a:t>
            </a:r>
            <a:r>
              <a:rPr lang="en-US" dirty="0" err="1" smtClean="0"/>
              <a:t>dan</a:t>
            </a:r>
            <a:r>
              <a:rPr lang="en-US" dirty="0" smtClean="0"/>
              <a:t> x = 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Tafsir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Integral </a:t>
            </a:r>
            <a:r>
              <a:rPr lang="en-US" dirty="0" err="1" smtClean="0"/>
              <a:t>Tentu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8" y="2281411"/>
            <a:ext cx="43148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74792"/>
            <a:ext cx="1811392" cy="105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6079" y="1772816"/>
            <a:ext cx="436570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42195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interval [</a:t>
            </a:r>
            <a:r>
              <a:rPr lang="en-US" sz="2400" dirty="0" err="1" smtClean="0"/>
              <a:t>a,b</a:t>
            </a:r>
            <a:r>
              <a:rPr lang="en-US" sz="2400" dirty="0" smtClean="0"/>
              <a:t>] </a:t>
            </a:r>
            <a:r>
              <a:rPr lang="en-US" sz="2400" dirty="0" err="1" smtClean="0"/>
              <a:t>dipartisi</a:t>
            </a:r>
            <a:r>
              <a:rPr lang="en-US" sz="2400" dirty="0" smtClean="0"/>
              <a:t>/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n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/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a=x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&lt;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&lt;x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&lt;…&lt; b=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507288" cy="4810539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Dari </a:t>
                </a:r>
                <a:r>
                  <a:rPr lang="en-US" sz="2400" dirty="0" err="1" smtClean="0"/>
                  <a:t>masing-masing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partisi</a:t>
                </a:r>
                <a:r>
                  <a:rPr lang="en-US" sz="2400" dirty="0" smtClean="0"/>
                  <a:t>/</a:t>
                </a:r>
                <a:r>
                  <a:rPr lang="en-US" sz="2400" dirty="0" err="1" smtClean="0"/>
                  <a:t>bagian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a=x</a:t>
                </a:r>
                <a:r>
                  <a:rPr lang="en-US" sz="2400" baseline="-25000" dirty="0" smtClean="0"/>
                  <a:t>0 </a:t>
                </a:r>
                <a:r>
                  <a:rPr lang="en-US" sz="2400" dirty="0"/>
                  <a:t>&lt;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&lt;x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&lt;…&lt; </a:t>
                </a:r>
                <a:r>
                  <a:rPr lang="en-US" sz="2400" dirty="0" smtClean="0"/>
                  <a:t>b=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n</a:t>
                </a:r>
                <a:r>
                  <a:rPr lang="nl-NL" sz="2400" dirty="0" smtClean="0"/>
                  <a:t> </a:t>
                </a:r>
              </a:p>
              <a:p>
                <a:pPr marL="109728" indent="0">
                  <a:buNone/>
                </a:pPr>
                <a:r>
                  <a:rPr lang="nl-NL" sz="2400" dirty="0" smtClean="0"/>
                  <a:t>Diambil titik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400" dirty="0" smtClean="0"/>
                  <a:t> di antara </a:t>
                </a:r>
                <a:r>
                  <a:rPr lang="en-US" sz="2400" dirty="0" smtClean="0"/>
                  <a:t>x</a:t>
                </a:r>
                <a:r>
                  <a:rPr lang="en-US" sz="2400" baseline="-25000" dirty="0" smtClean="0"/>
                  <a:t>i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x</a:t>
                </a:r>
                <a:r>
                  <a:rPr lang="en-US" sz="2400" baseline="-25000" dirty="0" smtClean="0"/>
                  <a:t>i-1 </a:t>
                </a:r>
              </a:p>
              <a:p>
                <a:pPr marL="109728" indent="0">
                  <a:buNone/>
                </a:pPr>
                <a:r>
                  <a:rPr lang="nl-NL" sz="2400" dirty="0"/>
                  <a:t>Jarak antara x</a:t>
                </a:r>
                <a:r>
                  <a:rPr lang="nl-NL" sz="2400" baseline="-25000" dirty="0"/>
                  <a:t>i</a:t>
                </a:r>
                <a:r>
                  <a:rPr lang="nl-NL" sz="2400" dirty="0"/>
                  <a:t> dengan x</a:t>
                </a:r>
                <a:r>
                  <a:rPr lang="nl-NL" sz="2400" baseline="-25000" dirty="0"/>
                  <a:t>i-1</a:t>
                </a:r>
                <a:r>
                  <a:rPr lang="nl-NL" sz="2400" dirty="0"/>
                  <a:t> = </a:t>
                </a:r>
                <a:r>
                  <a:rPr lang="nl-NL" sz="2400" dirty="0">
                    <a:sym typeface="Symbol"/>
                  </a:rPr>
                  <a:t></a:t>
                </a:r>
                <a:r>
                  <a:rPr lang="nl-NL" sz="2400" dirty="0" smtClean="0">
                    <a:sym typeface="Symbol"/>
                  </a:rPr>
                  <a:t>xi</a:t>
                </a:r>
              </a:p>
              <a:p>
                <a:pPr marL="109728" indent="0">
                  <a:buNone/>
                </a:pPr>
                <a:r>
                  <a:rPr lang="en-US" sz="2400" dirty="0" err="1"/>
                  <a:t>Partisi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segiempat</a:t>
                </a:r>
                <a:r>
                  <a:rPr lang="en-US" sz="2400" dirty="0"/>
                  <a:t>/ </a:t>
                </a:r>
                <a:r>
                  <a:rPr lang="en-US" sz="2400" dirty="0" err="1"/>
                  <a:t>persegi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panjang</a:t>
                </a:r>
                <a:endParaRPr lang="en-US" sz="2400" baseline="-25000" dirty="0"/>
              </a:p>
              <a:p>
                <a:pPr marL="109728" indent="0">
                  <a:buNone/>
                </a:pPr>
                <a:endParaRPr lang="nl-NL" sz="2400" dirty="0" smtClean="0"/>
              </a:p>
              <a:p>
                <a:pPr>
                  <a:buNone/>
                </a:pPr>
                <a:r>
                  <a:rPr lang="en-US" sz="2400" dirty="0" smtClean="0"/>
                  <a:t>						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507288" cy="4810539"/>
              </a:xfrm>
              <a:blipFill rotWithShape="1">
                <a:blip r:embed="rId2"/>
                <a:stretch>
                  <a:fillRect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Integral Riemann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Juwairiah</a:t>
            </a:r>
            <a:r>
              <a:rPr lang="en-US" dirty="0" smtClean="0"/>
              <a:t> IF UPNVY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76761"/>
            <a:ext cx="35528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34478" y="608400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478" y="6084004"/>
                <a:ext cx="64807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491" t="-6557" r="-3774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07230" y="4094833"/>
                <a:ext cx="902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f(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nl-NL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230" y="4094833"/>
                <a:ext cx="902568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081" t="-6667" r="-270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4008" y="3740839"/>
                <a:ext cx="362150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Luas </a:t>
                </a:r>
                <a:r>
                  <a:rPr lang="en-US" sz="2400" dirty="0" err="1" smtClean="0"/>
                  <a:t>segiempat</a:t>
                </a:r>
                <a:r>
                  <a:rPr lang="en-US" sz="2400" dirty="0" smtClean="0"/>
                  <a:t> = p x l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= </a:t>
                </a:r>
                <a:r>
                  <a:rPr lang="nl-NL" sz="2400" dirty="0"/>
                  <a:t>f(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4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nl-NL" sz="2400" dirty="0"/>
                  <a:t> </a:t>
                </a:r>
                <a:r>
                  <a:rPr lang="nl-NL" sz="2400" dirty="0" smtClean="0"/>
                  <a:t>. </a:t>
                </a:r>
                <a:r>
                  <a:rPr lang="nl-NL" sz="2400" dirty="0">
                    <a:sym typeface="Symbol"/>
                  </a:rPr>
                  <a:t></a:t>
                </a:r>
                <a:r>
                  <a:rPr lang="nl-NL" sz="2400" dirty="0" smtClean="0">
                    <a:sym typeface="Symbol"/>
                  </a:rPr>
                  <a:t>x</a:t>
                </a:r>
                <a:r>
                  <a:rPr lang="nl-NL" sz="2400" baseline="-25000" dirty="0" smtClean="0">
                    <a:sym typeface="Symbol"/>
                  </a:rPr>
                  <a:t>i</a:t>
                </a:r>
                <a:endParaRPr lang="en-US" sz="2400" baseline="-25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740839"/>
                <a:ext cx="3621504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2694" t="-4061" r="-420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6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3768" y="2348880"/>
            <a:ext cx="4392488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endParaRPr lang="en-US" dirty="0" smtClean="0">
                  <a:latin typeface="Cambria Math"/>
                </a:endParaRPr>
              </a:p>
              <a:p>
                <a:pPr marL="109728" indent="0" algn="ctr">
                  <a:buNone/>
                </a:pPr>
                <a:endParaRPr lang="en-US" sz="3600" dirty="0" smtClean="0">
                  <a:latin typeface="Cambria Math"/>
                </a:endParaRPr>
              </a:p>
              <a:p>
                <a:pPr marL="109728" indent="0" algn="ctr">
                  <a:buNone/>
                </a:pPr>
                <a:r>
                  <a:rPr lang="en-US" sz="3600" dirty="0" err="1" smtClean="0">
                    <a:latin typeface="Cambria Math"/>
                  </a:rPr>
                  <a:t>R</a:t>
                </a:r>
                <a:r>
                  <a:rPr lang="en-US" sz="3600" baseline="-25000" dirty="0" err="1" smtClean="0">
                    <a:latin typeface="Cambria Math"/>
                  </a:rPr>
                  <a:t>p</a:t>
                </a:r>
                <a:r>
                  <a:rPr lang="en-US" sz="3600" i="1" dirty="0" smtClean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36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3600" dirty="0" smtClean="0"/>
              </a:p>
              <a:p>
                <a:pPr marL="109728" indent="0" algn="ctr">
                  <a:buNone/>
                </a:pPr>
                <a:endParaRPr lang="en-US" sz="3600" dirty="0"/>
              </a:p>
              <a:p>
                <a:pPr marL="109728" indent="0" algn="ctr">
                  <a:buNone/>
                </a:pPr>
                <a:endParaRPr lang="en-US" sz="3600" dirty="0" smtClean="0"/>
              </a:p>
              <a:p>
                <a:pPr marL="109728" indent="0">
                  <a:buNone/>
                </a:pPr>
                <a:r>
                  <a:rPr lang="en-US" sz="2800" dirty="0">
                    <a:latin typeface="Cambria Math"/>
                    <a:sym typeface="Symbol"/>
                  </a:rPr>
                  <a:t>x</a:t>
                </a:r>
                <a:r>
                  <a:rPr lang="en-US" sz="2800" baseline="-25000" dirty="0">
                    <a:latin typeface="Cambria Math"/>
                    <a:sym typeface="Symbol"/>
                  </a:rPr>
                  <a:t>i</a:t>
                </a:r>
                <a:r>
                  <a:rPr lang="en-US" sz="2800" dirty="0">
                    <a:latin typeface="Cambria Math"/>
                    <a:sym typeface="Symbol"/>
                  </a:rPr>
                  <a:t> = </a:t>
                </a:r>
                <a:r>
                  <a:rPr lang="en-US" sz="2800" dirty="0" smtClean="0">
                    <a:latin typeface="Cambria Math"/>
                    <a:sym typeface="Symbol"/>
                  </a:rPr>
                  <a:t>x</a:t>
                </a:r>
                <a:r>
                  <a:rPr lang="en-US" sz="2800" baseline="-25000" dirty="0" smtClean="0">
                    <a:latin typeface="Cambria Math"/>
                    <a:sym typeface="Symbol"/>
                  </a:rPr>
                  <a:t>i</a:t>
                </a:r>
                <a:r>
                  <a:rPr lang="en-US" sz="2800" dirty="0" smtClean="0">
                    <a:latin typeface="Cambria Math"/>
                    <a:sym typeface="Symbol"/>
                  </a:rPr>
                  <a:t> – x</a:t>
                </a:r>
                <a:r>
                  <a:rPr lang="en-US" sz="2800" baseline="-25000" dirty="0" smtClean="0">
                    <a:latin typeface="Cambria Math"/>
                    <a:sym typeface="Symbol"/>
                  </a:rPr>
                  <a:t>i-1 </a:t>
                </a:r>
                <a:r>
                  <a:rPr lang="en-US" sz="2800" dirty="0" smtClean="0">
                    <a:latin typeface="Cambria Math"/>
                    <a:sym typeface="Symbol"/>
                  </a:rPr>
                  <a:t>(</a:t>
                </a:r>
                <a:r>
                  <a:rPr lang="en-US" sz="2800" dirty="0" err="1" smtClean="0">
                    <a:latin typeface="Cambria Math"/>
                    <a:sym typeface="Symbol"/>
                  </a:rPr>
                  <a:t>lebar</a:t>
                </a:r>
                <a:r>
                  <a:rPr lang="en-US" sz="2800" dirty="0" smtClean="0">
                    <a:latin typeface="Cambria Math"/>
                    <a:sym typeface="Symbol"/>
                  </a:rPr>
                  <a:t> </a:t>
                </a:r>
                <a:r>
                  <a:rPr lang="en-US" sz="2800" dirty="0" err="1" smtClean="0">
                    <a:latin typeface="Cambria Math"/>
                    <a:sym typeface="Symbol"/>
                  </a:rPr>
                  <a:t>partisi</a:t>
                </a:r>
                <a:r>
                  <a:rPr lang="en-US" sz="2800" dirty="0" smtClean="0">
                    <a:latin typeface="Cambria Math"/>
                    <a:sym typeface="Symbol"/>
                  </a:rPr>
                  <a:t> </a:t>
                </a:r>
                <a:r>
                  <a:rPr lang="en-US" sz="2800" dirty="0" err="1" smtClean="0">
                    <a:latin typeface="Cambria Math"/>
                    <a:sym typeface="Symbol"/>
                  </a:rPr>
                  <a:t>ke</a:t>
                </a:r>
                <a:r>
                  <a:rPr lang="en-US" sz="2800" dirty="0" smtClean="0">
                    <a:latin typeface="Cambria Math"/>
                    <a:sym typeface="Symbol"/>
                  </a:rPr>
                  <a:t>-i)</a:t>
                </a:r>
                <a:endParaRPr lang="nl-NL" sz="2800" i="1" baseline="-25000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2800" dirty="0"/>
                  <a:t> </a:t>
                </a:r>
                <a:r>
                  <a:rPr lang="nl-NL" sz="2800" dirty="0" smtClean="0"/>
                  <a:t>= titik di </a:t>
                </a:r>
                <a:r>
                  <a:rPr lang="nl-NL" sz="2800" dirty="0"/>
                  <a:t>antara </a:t>
                </a:r>
                <a:r>
                  <a:rPr lang="en-US" sz="2800" dirty="0"/>
                  <a:t>x</a:t>
                </a:r>
                <a:r>
                  <a:rPr lang="en-US" sz="2800" baseline="-25000" dirty="0"/>
                  <a:t>i </a:t>
                </a:r>
                <a:r>
                  <a:rPr lang="en-US" sz="2800" dirty="0" err="1"/>
                  <a:t>dan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x</a:t>
                </a:r>
                <a:r>
                  <a:rPr lang="en-US" sz="2800" baseline="-25000" dirty="0" smtClean="0"/>
                  <a:t>i-1</a:t>
                </a:r>
                <a:endParaRPr lang="en-US" sz="2800" baseline="-25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Riemann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a)</a:t>
            </a:r>
            <a:r>
              <a:rPr lang="en-US" sz="3200" dirty="0" err="1" smtClean="0">
                <a:solidFill>
                  <a:schemeClr val="tx1"/>
                </a:solidFill>
              </a:rPr>
              <a:t>Partisi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sembarang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</a:rPr>
              <a:t>jarak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atau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lebar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partisi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sama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466850"/>
            <a:ext cx="591502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4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b) </a:t>
            </a:r>
            <a:r>
              <a:rPr lang="en-US" sz="3200" dirty="0" err="1" smtClean="0">
                <a:solidFill>
                  <a:schemeClr val="tx1"/>
                </a:solidFill>
              </a:rPr>
              <a:t>Partisi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jarak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smtClean="0">
                <a:solidFill>
                  <a:schemeClr val="tx1"/>
                </a:solidFill>
                <a:sym typeface="Symbol"/>
              </a:rPr>
              <a:t>x)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sama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6571039" cy="427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5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1844824"/>
            <a:ext cx="396044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 algn="ctr">
                  <a:buNone/>
                </a:pPr>
                <a:endParaRPr lang="en-US" sz="2800" dirty="0" smtClean="0">
                  <a:latin typeface="Cambria Math"/>
                </a:endParaRPr>
              </a:p>
              <a:p>
                <a:pPr marL="109728" indent="0" algn="ctr">
                  <a:buNone/>
                </a:pPr>
                <a:r>
                  <a:rPr lang="en-US" sz="3200" dirty="0" err="1" smtClean="0">
                    <a:latin typeface="Cambria Math"/>
                  </a:rPr>
                  <a:t>R</a:t>
                </a:r>
                <a:r>
                  <a:rPr lang="en-US" sz="3200" baseline="-25000" dirty="0" err="1" smtClean="0">
                    <a:latin typeface="Cambria Math"/>
                  </a:rPr>
                  <a:t>p</a:t>
                </a:r>
                <a:r>
                  <a:rPr lang="en-US" sz="3200" baseline="-25000" dirty="0" smtClean="0">
                    <a:latin typeface="Cambria Math"/>
                  </a:rPr>
                  <a:t> </a:t>
                </a:r>
                <a:r>
                  <a:rPr lang="en-US" sz="3200" i="1" dirty="0" smtClean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i="1"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32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m:rPr>
                            <m:brk m:alnAt="23"/>
                          </m:rPr>
                          <a:rPr lang="en-US" sz="3200" i="1">
                            <a:latin typeface="Cambria Math"/>
                          </a:rPr>
                          <m:t>.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sz="3200" i="1" dirty="0">
                  <a:latin typeface="Cambria Math"/>
                  <a:ea typeface="Cambria Math"/>
                </a:endParaRPr>
              </a:p>
              <a:p>
                <a:pPr marL="109728" indent="0" algn="ctr">
                  <a:buNone/>
                </a:pPr>
                <a:r>
                  <a:rPr lang="en-US" sz="3200" dirty="0" smtClean="0"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3200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i="1">
                            <a:latin typeface="Cambria Math"/>
                          </a:rPr>
                          <m:t>𝑖</m:t>
                        </m:r>
                        <m:r>
                          <a:rPr lang="en-US" sz="3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32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  <m:r>
                          <m:rPr>
                            <m:brk m:alnAt="23"/>
                          </m:rPr>
                          <a:rPr lang="en-US" sz="3200" i="1">
                            <a:latin typeface="Cambria Math"/>
                          </a:rPr>
                          <m:t>.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109728" indent="0">
                  <a:buNone/>
                </a:pPr>
                <a:endParaRPr lang="en-US" sz="2800" dirty="0"/>
              </a:p>
              <a:p>
                <a:pPr marL="109728" indent="0">
                  <a:buNone/>
                </a:pPr>
                <a:r>
                  <a:rPr lang="en-US" sz="3200" dirty="0" smtClean="0">
                    <a:latin typeface="Cambria Math"/>
                    <a:sym typeface="Symbol"/>
                  </a:rPr>
                  <a:t>x</a:t>
                </a:r>
                <a:r>
                  <a:rPr lang="en-US" sz="3200" baseline="-25000" dirty="0" smtClean="0">
                    <a:latin typeface="Cambria Math"/>
                    <a:sym typeface="Symbol"/>
                  </a:rPr>
                  <a:t>i</a:t>
                </a:r>
                <a:r>
                  <a:rPr lang="en-US" sz="3200" dirty="0" smtClean="0">
                    <a:latin typeface="Cambria Math"/>
                    <a:sym typeface="Symbol"/>
                  </a:rPr>
                  <a:t> = x   ( </a:t>
                </a:r>
                <a:r>
                  <a:rPr lang="en-US" sz="3200" dirty="0" err="1" smtClean="0">
                    <a:latin typeface="Cambria Math"/>
                    <a:sym typeface="Symbol"/>
                  </a:rPr>
                  <a:t>karena</a:t>
                </a:r>
                <a:r>
                  <a:rPr lang="en-US" sz="3200" dirty="0" smtClean="0">
                    <a:latin typeface="Cambria Math"/>
                    <a:sym typeface="Symbol"/>
                  </a:rPr>
                  <a:t> </a:t>
                </a:r>
                <a:r>
                  <a:rPr lang="en-US" sz="3200" dirty="0" err="1" smtClean="0">
                    <a:latin typeface="Cambria Math"/>
                    <a:sym typeface="Symbol"/>
                  </a:rPr>
                  <a:t>jaraknya</a:t>
                </a:r>
                <a:r>
                  <a:rPr lang="en-US" sz="3200" dirty="0" smtClean="0">
                    <a:latin typeface="Cambria Math"/>
                    <a:sym typeface="Symbol"/>
                  </a:rPr>
                  <a:t> </a:t>
                </a:r>
                <a:r>
                  <a:rPr lang="en-US" sz="3200" dirty="0" err="1" smtClean="0">
                    <a:latin typeface="Cambria Math"/>
                    <a:sym typeface="Symbol"/>
                  </a:rPr>
                  <a:t>sama</a:t>
                </a:r>
                <a:r>
                  <a:rPr lang="en-US" sz="3200" dirty="0" smtClean="0">
                    <a:latin typeface="Cambria Math"/>
                    <a:sym typeface="Symbol"/>
                  </a:rPr>
                  <a:t>)</a:t>
                </a:r>
                <a:endParaRPr lang="en-US" sz="3200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nl-NL" sz="32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nl-NL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nl-NL" sz="3200" dirty="0"/>
                  <a:t> = </a:t>
                </a:r>
                <a:r>
                  <a:rPr lang="nl-NL" sz="3200" dirty="0" smtClean="0"/>
                  <a:t>titik di </a:t>
                </a:r>
                <a:r>
                  <a:rPr lang="nl-NL" sz="3200" dirty="0"/>
                  <a:t>antara </a:t>
                </a:r>
                <a:r>
                  <a:rPr lang="en-US" sz="3200" dirty="0"/>
                  <a:t>x</a:t>
                </a:r>
                <a:r>
                  <a:rPr lang="en-US" sz="3200" baseline="-25000" dirty="0"/>
                  <a:t>i </a:t>
                </a:r>
                <a:r>
                  <a:rPr lang="en-US" sz="3200" dirty="0" err="1"/>
                  <a:t>dan</a:t>
                </a:r>
                <a:r>
                  <a:rPr lang="en-US" sz="3200" dirty="0"/>
                  <a:t> x</a:t>
                </a:r>
                <a:r>
                  <a:rPr lang="en-US" sz="3200" baseline="-25000" dirty="0"/>
                  <a:t>i-1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Juwairiah IF UPNVY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Riemann :</a:t>
            </a:r>
          </a:p>
        </p:txBody>
      </p:sp>
    </p:spTree>
    <p:extLst>
      <p:ext uri="{BB962C8B-B14F-4D97-AF65-F5344CB8AC3E}">
        <p14:creationId xmlns:p14="http://schemas.microsoft.com/office/powerpoint/2010/main" val="23840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775</TotalTime>
  <Words>911</Words>
  <Application>Microsoft Office PowerPoint</Application>
  <PresentationFormat>On-screen Show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Integral Riemann</vt:lpstr>
      <vt:lpstr>Persoalan Integral</vt:lpstr>
      <vt:lpstr>Tafsir Geometri Integral Tentu</vt:lpstr>
      <vt:lpstr>PowerPoint Presentation</vt:lpstr>
      <vt:lpstr>Integral Riemann</vt:lpstr>
      <vt:lpstr>Jumlah Riemann :</vt:lpstr>
      <vt:lpstr>a)Partisi sembarang (jarak atau lebar partisi tidak sama)</vt:lpstr>
      <vt:lpstr>b) Partisi dengan jarak (x) yang sama</vt:lpstr>
      <vt:lpstr>Jumlah Riemann :</vt:lpstr>
      <vt:lpstr>Kaidah Titik Tengah</vt:lpstr>
      <vt:lpstr>PowerPoint Presentation</vt:lpstr>
      <vt:lpstr>Contoh 1  </vt:lpstr>
      <vt:lpstr>PowerPoint Presentation</vt:lpstr>
      <vt:lpstr>PowerPoint Presentation</vt:lpstr>
      <vt:lpstr>Jawab</vt:lpstr>
      <vt:lpstr>Contoh 2 </vt:lpstr>
      <vt:lpstr>PowerPoint Presentation</vt:lpstr>
      <vt:lpstr>Jawab</vt:lpstr>
      <vt:lpstr>Integral Riemann</vt:lpstr>
      <vt:lpstr>Contoh 3 </vt:lpstr>
      <vt:lpstr>Contoh 4 </vt:lpstr>
      <vt:lpstr>Contoh Algoritma Integral Riemann dengan Kaidah Titik Tengah menggunakan For to do </vt:lpstr>
      <vt:lpstr>Tugas Kelompok (4-5 orang)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Integrasi Numerik</dc:title>
  <dc:creator>Juwai</dc:creator>
  <cp:lastModifiedBy>pc</cp:lastModifiedBy>
  <cp:revision>50</cp:revision>
  <dcterms:created xsi:type="dcterms:W3CDTF">2011-11-28T09:53:48Z</dcterms:created>
  <dcterms:modified xsi:type="dcterms:W3CDTF">2019-04-10T04:37:50Z</dcterms:modified>
</cp:coreProperties>
</file>