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8" r:id="rId2"/>
    <p:sldMasterId id="2147483745" r:id="rId3"/>
  </p:sldMasterIdLst>
  <p:sldIdLst>
    <p:sldId id="256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" y="6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blackWhite">
          <a:xfrm>
            <a:off x="1600200" y="-1657350"/>
            <a:ext cx="9144000" cy="680085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en-US" sz="3000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0"/>
            <a:ext cx="381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en-US" sz="3000"/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381000" cy="17145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altLang="en-US" sz="3000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7772400" cy="8572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4574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6264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6265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0A46AE-C88B-4F55-85C4-B3C662EF4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4C49A-72D1-4F3E-8182-866A43C5BB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3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885950" cy="4000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5505450" cy="4000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0E2C0-4A27-4C44-8B03-E2D21F039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5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714500"/>
            <a:ext cx="36957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14500"/>
            <a:ext cx="36957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4572000"/>
            <a:ext cx="2286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4572000"/>
            <a:ext cx="4343400" cy="40124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4800600"/>
            <a:ext cx="2286000" cy="171450"/>
          </a:xfrm>
        </p:spPr>
        <p:txBody>
          <a:bodyPr/>
          <a:lstStyle>
            <a:lvl1pPr>
              <a:defRPr/>
            </a:lvl1pPr>
          </a:lstStyle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714500"/>
            <a:ext cx="7543800" cy="2743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4572000"/>
            <a:ext cx="2286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572000"/>
            <a:ext cx="4343400" cy="40124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4800600"/>
            <a:ext cx="2286000" cy="171450"/>
          </a:xfrm>
        </p:spPr>
        <p:txBody>
          <a:bodyPr/>
          <a:lstStyle>
            <a:lvl1pPr>
              <a:defRPr/>
            </a:lvl1pPr>
          </a:lstStyle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65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714500"/>
            <a:ext cx="7543800" cy="2743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4572000"/>
            <a:ext cx="2286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572000"/>
            <a:ext cx="4343400" cy="40124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4800600"/>
            <a:ext cx="2286000" cy="171450"/>
          </a:xfrm>
        </p:spPr>
        <p:txBody>
          <a:bodyPr/>
          <a:lstStyle>
            <a:lvl1pPr>
              <a:defRPr/>
            </a:lvl1pPr>
          </a:lstStyle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92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57200"/>
            <a:ext cx="7543800" cy="4000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9400" y="4572000"/>
            <a:ext cx="2286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4572000"/>
            <a:ext cx="4343400" cy="401241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4800600"/>
            <a:ext cx="2286000" cy="171450"/>
          </a:xfrm>
        </p:spPr>
        <p:txBody>
          <a:bodyPr/>
          <a:lstStyle>
            <a:lvl1pPr>
              <a:defRPr/>
            </a:lvl1pPr>
          </a:lstStyle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69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9D0A46AE-C88B-4F55-85C4-B3C662EF4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77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0066-BD9D-4228-ACDC-EBF2BAE10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11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6B5195D2-9A9C-4CBA-8A07-67047AB4F8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1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7C44F3AC-6CEE-4C5A-8BB6-77182F7FB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0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50066-BD9D-4228-ACDC-EBF2BAE10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04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1A5565E9-B185-4D68-8F80-878DF0E3D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22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A724-A268-4D55-B475-A8C8AD877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4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EDDF-C78B-4F80-B70C-9298D0A5F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B4E-AC06-4689-9FDB-CA8E675AE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32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E4B740D-9D1F-46EF-92F1-790A30E7B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67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43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743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53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146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1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195D2-9A9C-4CBA-8A07-67047AB4F8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39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C49A-72D1-4F3E-8182-866A43C5BB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35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E2C0-4A27-4C44-8B03-E2D21F039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59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9" y="15411"/>
            <a:ext cx="3498527" cy="2119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486" y="15411"/>
            <a:ext cx="5624418" cy="2119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23" y="2113875"/>
            <a:ext cx="7668994" cy="172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2120" y="2114550"/>
            <a:ext cx="1461333" cy="1720388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48" y="3817364"/>
            <a:ext cx="9098280" cy="13030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55230" y="1852332"/>
            <a:ext cx="304800" cy="1143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0A46AE-C88B-4F55-85C4-B3C662EF45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971550"/>
            <a:ext cx="5105400" cy="1062202"/>
          </a:xfrm>
        </p:spPr>
        <p:txBody>
          <a:bodyPr anchor="b">
            <a:normAutofit/>
          </a:bodyPr>
          <a:lstStyle>
            <a:lvl1pPr algn="r">
              <a:buNone/>
              <a:defRPr lang="en-US" sz="165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3086100"/>
            <a:ext cx="7315200" cy="685800"/>
          </a:xfrm>
        </p:spPr>
        <p:txBody>
          <a:bodyPr anchor="b" anchorCtr="0">
            <a:normAutofit/>
          </a:bodyPr>
          <a:lstStyle>
            <a:lvl1pPr marL="0" indent="0">
              <a:defRPr lang="en-US" sz="27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257175" lvl="0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494265"/>
            <a:ext cx="5867400" cy="1477535"/>
          </a:xfrm>
        </p:spPr>
        <p:txBody>
          <a:bodyPr anchor="ctr">
            <a:normAutofit/>
          </a:bodyPr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3829051"/>
            <a:ext cx="8229601" cy="281840"/>
          </a:xfrm>
        </p:spPr>
        <p:txBody>
          <a:bodyPr anchor="b">
            <a:normAutofit/>
          </a:bodyPr>
          <a:lstStyle>
            <a:lvl1pPr marL="0" indent="0" algn="r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B5195D2-9A9C-4CBA-8A07-67047AB4F8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1459657"/>
            <a:ext cx="2057400" cy="154305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             </a:t>
            </a:r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8686800" y="3949032"/>
            <a:ext cx="457200" cy="7250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>
                <a:solidFill>
                  <a:srgbClr val="FF6600"/>
                </a:solidFill>
              </a:rPr>
              <a:t>           </a:t>
            </a:r>
            <a:endParaRPr lang="en-US" sz="1350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07328" y="1494266"/>
            <a:ext cx="1583472" cy="97155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       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87801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2599" r="5874" b="5262"/>
          <a:stretch/>
        </p:blipFill>
        <p:spPr>
          <a:xfrm>
            <a:off x="3530" y="4400550"/>
            <a:ext cx="9144000" cy="790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57150"/>
            <a:ext cx="8403020" cy="514350"/>
          </a:xfrm>
        </p:spPr>
        <p:txBody>
          <a:bodyPr anchor="ctr" anchorCtr="0">
            <a:normAutofit/>
          </a:bodyPr>
          <a:lstStyle>
            <a:lvl1pPr algn="l">
              <a:defRPr sz="22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D950066-BD9D-4228-ACDC-EBF2BAE10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0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7068015" cy="628650"/>
          </a:xfr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7302"/>
            <a:ext cx="4038600" cy="2978591"/>
          </a:xfrm>
        </p:spPr>
        <p:txBody>
          <a:bodyPr/>
          <a:lstStyle>
            <a:lvl1pPr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038600" cy="2978591"/>
          </a:xfrm>
        </p:spPr>
        <p:txBody>
          <a:bodyPr/>
          <a:lstStyle>
            <a:lvl1pPr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F3AC-6CEE-4C5A-8BB6-77182F7FB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8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B1A724-A268-4D55-B475-A8C8AD877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0"/>
            <a:ext cx="2445488" cy="171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1557900"/>
            <a:ext cx="70104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8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2310750"/>
            <a:ext cx="8686800" cy="821700"/>
          </a:xfrm>
        </p:spPr>
        <p:txBody>
          <a:bodyPr>
            <a:normAutofit/>
          </a:bodyPr>
          <a:lstStyle>
            <a:lvl1pPr algn="ctr">
              <a:defRPr lang="en-US" sz="3450" b="1" kern="1200" spc="-113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1818564"/>
            <a:ext cx="8694000" cy="47982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1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171700"/>
            <a:ext cx="7543800" cy="16002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2400300"/>
            <a:ext cx="7010400" cy="1257300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defRPr lang="en-US" sz="3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498585"/>
            <a:ext cx="4191000" cy="285750"/>
          </a:xfrm>
        </p:spPr>
        <p:txBody>
          <a:bodyPr>
            <a:normAutofit/>
          </a:bodyPr>
          <a:lstStyle>
            <a:lvl1pPr algn="r">
              <a:buNone/>
              <a:defRPr lang="en-US" sz="135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3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14500"/>
            <a:ext cx="36957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14500"/>
            <a:ext cx="36957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4F3AC-6CEE-4C5A-8BB6-77182F7FB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9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3008313" cy="6191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457200"/>
            <a:ext cx="5111750" cy="40005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76326"/>
            <a:ext cx="3008313" cy="2867024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64B4E-AC06-4689-9FDB-CA8E675AE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7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263" y="3600450"/>
            <a:ext cx="4873752" cy="51435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3600450"/>
            <a:ext cx="4809244" cy="425054"/>
          </a:xfrm>
        </p:spPr>
        <p:txBody>
          <a:bodyPr anchor="b">
            <a:normAutofit/>
          </a:bodyPr>
          <a:lstStyle>
            <a:lvl1pPr algn="ctr">
              <a:defRPr sz="135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628650"/>
            <a:ext cx="4873752" cy="285961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628651"/>
            <a:ext cx="2819400" cy="347768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908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2800" y="3600450"/>
            <a:ext cx="5500800" cy="51435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rmAutofit/>
          </a:bodyPr>
          <a:lstStyle>
            <a:lvl1pPr algn="ctr">
              <a:defRPr sz="135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71950"/>
            <a:ext cx="5486400" cy="45720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4B740D-9D1F-46EF-92F1-790A30E7B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2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C49A-72D1-4F3E-8182-866A43C5BB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311150"/>
            <a:ext cx="5029200" cy="3429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1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9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1054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510E2C0-4A27-4C44-8B03-E2D21F039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3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599" r="5874" b="5262"/>
          <a:stretch/>
        </p:blipFill>
        <p:spPr>
          <a:xfrm>
            <a:off x="3530" y="4400550"/>
            <a:ext cx="9144000" cy="79027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7EDDF-C78B-4F80-B70C-9298D0A5F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2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67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22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372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7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565E9-B185-4D68-8F80-878DF0E3D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1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1A724-A268-4D55-B475-A8C8AD877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7EDDF-C78B-4F80-B70C-9298D0A5F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8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64B4E-AC06-4689-9FDB-CA8E675AE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1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B740D-9D1F-46EF-92F1-790A30E7B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ChangeArrowheads="1"/>
          </p:cNvSpPr>
          <p:nvPr/>
        </p:nvSpPr>
        <p:spPr bwMode="blackWhite">
          <a:xfrm>
            <a:off x="1600200" y="-1657350"/>
            <a:ext cx="9144000" cy="680085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en-US" sz="3000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0"/>
            <a:ext cx="381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en-US" sz="3000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0"/>
            <a:ext cx="381000" cy="17145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en-US" altLang="en-US" sz="300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7543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14500"/>
            <a:ext cx="7543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  <a:p>
            <a:pPr lvl="3"/>
            <a:endParaRPr lang="en-US" altLang="en-US" smtClean="0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4572000"/>
            <a:ext cx="2286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952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4572000"/>
            <a:ext cx="4343400" cy="40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952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4800600"/>
            <a:ext cx="2286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400"/>
            </a:lvl1pPr>
          </a:lstStyle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5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/>
          <a:srcRect l="2599" r="5874" b="5262"/>
          <a:stretch/>
        </p:blipFill>
        <p:spPr>
          <a:xfrm>
            <a:off x="3530" y="4400550"/>
            <a:ext cx="9144000" cy="7902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8ADE-D4B9-4F64-A6E6-DB5F9B7A8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9" t="20237" r="21133" b="24009"/>
          <a:stretch/>
        </p:blipFill>
        <p:spPr bwMode="auto">
          <a:xfrm>
            <a:off x="609600" y="-12775"/>
            <a:ext cx="564572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952750"/>
            <a:ext cx="5829300" cy="1102519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0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ANALISIS PEMBERIAN PINJAMAN</a:t>
            </a:r>
            <a:endParaRPr lang="en-US" sz="3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8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438150"/>
            <a:ext cx="5943600" cy="30837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>
                <a:ln/>
                <a:solidFill>
                  <a:schemeClr val="accent3"/>
                </a:solidFill>
              </a:rPr>
              <a:t>ANALISIS PEMBERIAN PINJAMAN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90800" y="1504950"/>
            <a:ext cx="56388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nasabah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meminjam</a:t>
            </a:r>
            <a:r>
              <a:rPr lang="en-US" sz="1800" dirty="0"/>
              <a:t> </a:t>
            </a:r>
            <a:r>
              <a:rPr lang="en-US" sz="1800" dirty="0" err="1"/>
              <a:t>kredit</a:t>
            </a:r>
            <a:r>
              <a:rPr lang="en-US" sz="1800" dirty="0"/>
              <a:t> di Bank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evaluasi</a:t>
            </a:r>
            <a:r>
              <a:rPr lang="en-US" sz="1800" dirty="0"/>
              <a:t> yang </a:t>
            </a:r>
            <a:r>
              <a:rPr lang="en-US" sz="1800" dirty="0" err="1"/>
              <a:t>meliputi</a:t>
            </a:r>
            <a:r>
              <a:rPr lang="en-US" sz="1800" dirty="0"/>
              <a:t>:</a:t>
            </a:r>
          </a:p>
          <a:p>
            <a:pPr lvl="1"/>
            <a:r>
              <a:rPr lang="en-US" sz="1800" dirty="0" err="1"/>
              <a:t>Penyusunan</a:t>
            </a:r>
            <a:r>
              <a:rPr lang="en-US" sz="1800" dirty="0"/>
              <a:t> </a:t>
            </a:r>
            <a:r>
              <a:rPr lang="en-US" sz="1800" dirty="0" err="1"/>
              <a:t>perjanjian</a:t>
            </a:r>
            <a:r>
              <a:rPr lang="en-US" sz="1800" dirty="0"/>
              <a:t> </a:t>
            </a:r>
            <a:r>
              <a:rPr lang="en-US" sz="1800" dirty="0" err="1"/>
              <a:t>simpan</a:t>
            </a:r>
            <a:r>
              <a:rPr lang="en-US" sz="1800" dirty="0"/>
              <a:t> </a:t>
            </a:r>
            <a:r>
              <a:rPr lang="en-US" sz="1800" dirty="0" err="1"/>
              <a:t>pinjam</a:t>
            </a:r>
            <a:r>
              <a:rPr lang="en-US" sz="1800" dirty="0"/>
              <a:t>: </a:t>
            </a:r>
            <a:r>
              <a:rPr lang="en-US" sz="1800" dirty="0" err="1"/>
              <a:t>penentuan</a:t>
            </a:r>
            <a:r>
              <a:rPr lang="en-US" sz="1800" dirty="0"/>
              <a:t> </a:t>
            </a:r>
            <a:r>
              <a:rPr lang="en-US" sz="1800" dirty="0" err="1"/>
              <a:t>tingkat</a:t>
            </a:r>
            <a:r>
              <a:rPr lang="en-US" sz="1800" dirty="0"/>
              <a:t> </a:t>
            </a:r>
            <a:r>
              <a:rPr lang="en-US" sz="1800" dirty="0" err="1"/>
              <a:t>bunga</a:t>
            </a:r>
            <a:r>
              <a:rPr lang="en-US" sz="1800" dirty="0"/>
              <a:t>, </a:t>
            </a:r>
            <a:r>
              <a:rPr lang="en-US" sz="1800" dirty="0" err="1"/>
              <a:t>plafon</a:t>
            </a:r>
            <a:r>
              <a:rPr lang="en-US" sz="1800" dirty="0"/>
              <a:t> </a:t>
            </a:r>
            <a:r>
              <a:rPr lang="en-US" sz="1800" dirty="0" err="1"/>
              <a:t>kredit</a:t>
            </a:r>
            <a:r>
              <a:rPr lang="en-US" sz="1800" dirty="0"/>
              <a:t>, </a:t>
            </a:r>
          </a:p>
          <a:p>
            <a:pPr lvl="1"/>
            <a:r>
              <a:rPr lang="en-US" sz="1800" dirty="0"/>
              <a:t>Monitoring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pihak</a:t>
            </a:r>
            <a:r>
              <a:rPr lang="en-US" sz="1800" dirty="0"/>
              <a:t> bank: </a:t>
            </a:r>
            <a:r>
              <a:rPr lang="en-US" sz="1800" dirty="0" err="1"/>
              <a:t>apabila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kredit</a:t>
            </a:r>
            <a:r>
              <a:rPr lang="en-US" sz="1800" dirty="0"/>
              <a:t> </a:t>
            </a:r>
            <a:r>
              <a:rPr lang="en-US" sz="1800" dirty="0" err="1"/>
              <a:t>macet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restrukturisasi</a:t>
            </a:r>
            <a:r>
              <a:rPr lang="en-US" sz="1800" dirty="0"/>
              <a:t> </a:t>
            </a:r>
            <a:r>
              <a:rPr lang="en-US" sz="1800" dirty="0" err="1"/>
              <a:t>utang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pelelangan</a:t>
            </a:r>
            <a:r>
              <a:rPr lang="en-US" sz="1800" dirty="0"/>
              <a:t> </a:t>
            </a:r>
            <a:r>
              <a:rPr lang="en-US" sz="1800" dirty="0" err="1"/>
              <a:t>agunan</a:t>
            </a:r>
            <a:endParaRPr lang="en-US" sz="1800" dirty="0"/>
          </a:p>
          <a:p>
            <a:pPr lvl="1"/>
            <a:endParaRPr lang="en-US" sz="1800" dirty="0"/>
          </a:p>
          <a:p>
            <a:pPr>
              <a:buFont typeface="Wingdings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19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278" y="438150"/>
            <a:ext cx="5943600" cy="53697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>
                <a:ln/>
                <a:solidFill>
                  <a:srgbClr val="002060"/>
                </a:solidFill>
              </a:rPr>
              <a:t>Sumber</a:t>
            </a:r>
            <a:r>
              <a:rPr lang="en-US" b="1" dirty="0">
                <a:ln/>
                <a:solidFill>
                  <a:srgbClr val="002060"/>
                </a:solidFill>
              </a:rPr>
              <a:t> </a:t>
            </a:r>
            <a:r>
              <a:rPr lang="en-US" b="1" dirty="0" err="1">
                <a:ln/>
                <a:solidFill>
                  <a:srgbClr val="002060"/>
                </a:solidFill>
              </a:rPr>
              <a:t>Informasi</a:t>
            </a:r>
            <a:r>
              <a:rPr lang="en-US" b="1" dirty="0">
                <a:ln/>
                <a:solidFill>
                  <a:srgbClr val="002060"/>
                </a:solidFill>
              </a:rPr>
              <a:t> </a:t>
            </a:r>
            <a:r>
              <a:rPr lang="en-US" b="1" dirty="0" err="1">
                <a:ln/>
                <a:solidFill>
                  <a:srgbClr val="002060"/>
                </a:solidFill>
              </a:rPr>
              <a:t>pemberian</a:t>
            </a:r>
            <a:r>
              <a:rPr lang="en-US" b="1" dirty="0">
                <a:ln/>
                <a:solidFill>
                  <a:srgbClr val="002060"/>
                </a:solidFill>
              </a:rPr>
              <a:t> </a:t>
            </a:r>
            <a:r>
              <a:rPr lang="en-US" b="1" dirty="0" err="1">
                <a:ln/>
                <a:solidFill>
                  <a:srgbClr val="002060"/>
                </a:solidFill>
              </a:rPr>
              <a:t>pinjaman</a:t>
            </a:r>
            <a:endParaRPr lang="en-US" b="1" dirty="0">
              <a:ln/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71800" y="1276350"/>
            <a:ext cx="5562600" cy="36385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b="1" dirty="0" err="1">
                <a:solidFill>
                  <a:srgbClr val="0070C0"/>
                </a:solidFill>
              </a:rPr>
              <a:t>Nasabah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dirty="0" err="1"/>
              <a:t>meliputi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keuangan</a:t>
            </a:r>
            <a:r>
              <a:rPr lang="en-US" sz="1800" dirty="0"/>
              <a:t> </a:t>
            </a:r>
            <a:r>
              <a:rPr lang="en-US" sz="1800" dirty="0" err="1"/>
              <a:t>masa</a:t>
            </a:r>
            <a:r>
              <a:rPr lang="en-US" sz="1800" dirty="0"/>
              <a:t> </a:t>
            </a:r>
            <a:r>
              <a:rPr lang="en-US" sz="1800" dirty="0" err="1"/>
              <a:t>lalu</a:t>
            </a:r>
            <a:r>
              <a:rPr lang="en-US" sz="1800" dirty="0"/>
              <a:t>,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proyeksi</a:t>
            </a:r>
            <a:r>
              <a:rPr lang="en-US" sz="1800" dirty="0"/>
              <a:t> </a:t>
            </a:r>
            <a:r>
              <a:rPr lang="en-US" sz="1800" dirty="0" err="1"/>
              <a:t>keuangan</a:t>
            </a:r>
            <a:r>
              <a:rPr lang="en-US" sz="1800" dirty="0"/>
              <a:t>, </a:t>
            </a:r>
            <a:r>
              <a:rPr lang="en-US" sz="1800" dirty="0" err="1"/>
              <a:t>deskripsi</a:t>
            </a:r>
            <a:r>
              <a:rPr lang="en-US" sz="1800" dirty="0"/>
              <a:t> </a:t>
            </a:r>
            <a:r>
              <a:rPr lang="en-US" sz="1800" dirty="0" err="1"/>
              <a:t>aset</a:t>
            </a:r>
            <a:r>
              <a:rPr lang="en-US" sz="1800" dirty="0"/>
              <a:t> yang </a:t>
            </a:r>
            <a:r>
              <a:rPr lang="en-US" sz="1800" dirty="0" err="1"/>
              <a:t>dijadikan</a:t>
            </a:r>
            <a:r>
              <a:rPr lang="en-US" sz="1800" dirty="0"/>
              <a:t> </a:t>
            </a:r>
            <a:r>
              <a:rPr lang="en-US" sz="1800" dirty="0" err="1"/>
              <a:t>agunan</a:t>
            </a:r>
            <a:r>
              <a:rPr lang="en-US" sz="1800" dirty="0"/>
              <a:t>, detail </a:t>
            </a:r>
            <a:r>
              <a:rPr lang="en-US" sz="1800" dirty="0" err="1"/>
              <a:t>perencanaan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pengalaman</a:t>
            </a:r>
            <a:r>
              <a:rPr lang="en-US" sz="1800" dirty="0"/>
              <a:t> </a:t>
            </a:r>
            <a:r>
              <a:rPr lang="en-US" sz="1800" dirty="0" err="1"/>
              <a:t>manajemen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solidFill>
                  <a:srgbClr val="0070C0"/>
                </a:solidFill>
              </a:rPr>
              <a:t>File </a:t>
            </a:r>
            <a:r>
              <a:rPr lang="en-US" sz="1800" b="1" dirty="0" err="1">
                <a:solidFill>
                  <a:srgbClr val="0070C0"/>
                </a:solidFill>
              </a:rPr>
              <a:t>pihak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pemberi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dana</a:t>
            </a:r>
            <a:r>
              <a:rPr lang="en-US" sz="1800" dirty="0"/>
              <a:t>. Bank </a:t>
            </a:r>
            <a:r>
              <a:rPr lang="en-US" sz="1800" dirty="0" err="1"/>
              <a:t>menggunakan</a:t>
            </a:r>
            <a:r>
              <a:rPr lang="en-US" sz="1800" dirty="0"/>
              <a:t> track record </a:t>
            </a:r>
            <a:r>
              <a:rPr lang="en-US" sz="1800" dirty="0" err="1"/>
              <a:t>nasabah</a:t>
            </a:r>
            <a:r>
              <a:rPr lang="en-US" sz="1800" dirty="0"/>
              <a:t> yang </a:t>
            </a:r>
            <a:r>
              <a:rPr lang="en-US" sz="1800" dirty="0" err="1"/>
              <a:t>ada</a:t>
            </a:r>
            <a:r>
              <a:rPr lang="en-US" sz="1800" dirty="0"/>
              <a:t> di bank </a:t>
            </a:r>
            <a:r>
              <a:rPr lang="en-US" sz="1800" dirty="0" err="1"/>
              <a:t>pemberi</a:t>
            </a:r>
            <a:r>
              <a:rPr lang="en-US" sz="1800" dirty="0"/>
              <a:t> </a:t>
            </a:r>
            <a:r>
              <a:rPr lang="en-US" sz="1800" dirty="0" err="1"/>
              <a:t>kredit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data </a:t>
            </a:r>
            <a:r>
              <a:rPr lang="en-US" sz="1800" b="1" dirty="0">
                <a:solidFill>
                  <a:srgbClr val="0070C0"/>
                </a:solidFill>
              </a:rPr>
              <a:t>Bank Indonesia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i="1" dirty="0"/>
              <a:t>BI checking.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err="1">
                <a:solidFill>
                  <a:srgbClr val="0070C0"/>
                </a:solidFill>
              </a:rPr>
              <a:t>Asosiasi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Bisnis</a:t>
            </a:r>
            <a:r>
              <a:rPr lang="en-US" sz="1800" dirty="0"/>
              <a:t>. </a:t>
            </a:r>
            <a:r>
              <a:rPr lang="en-US" sz="1800" dirty="0" err="1"/>
              <a:t>Asosiasi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memberi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mengenai</a:t>
            </a:r>
            <a:r>
              <a:rPr lang="en-US" sz="1800" dirty="0"/>
              <a:t> </a:t>
            </a:r>
            <a:r>
              <a:rPr lang="en-US" sz="1800" dirty="0" err="1"/>
              <a:t>perilaku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anggota-anggotanya</a:t>
            </a:r>
            <a:r>
              <a:rPr lang="en-US" sz="1800" dirty="0"/>
              <a:t>.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68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5750"/>
            <a:ext cx="7010400" cy="96066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TAHAPAN DLM PROSES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b="1" dirty="0" smtClean="0">
                <a:ln/>
                <a:solidFill>
                  <a:schemeClr val="accent3"/>
                </a:solidFill>
              </a:rPr>
            </a:br>
            <a:r>
              <a:rPr lang="en-US" b="1" dirty="0" smtClean="0">
                <a:ln/>
                <a:solidFill>
                  <a:schemeClr val="accent3"/>
                </a:solidFill>
              </a:rPr>
              <a:t>PEMBERIAN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PINJAMAN: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86100" y="1828800"/>
            <a:ext cx="2914650" cy="14287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800" dirty="0" err="1"/>
              <a:t>Persetujuan</a:t>
            </a:r>
            <a:r>
              <a:rPr lang="en-US" sz="1800" dirty="0"/>
              <a:t> </a:t>
            </a:r>
            <a:r>
              <a:rPr lang="en-US" sz="1800" dirty="0" err="1"/>
              <a:t>pinjaman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/>
              <a:t>Monitoring </a:t>
            </a:r>
            <a:r>
              <a:rPr lang="en-US" sz="1800" dirty="0" err="1"/>
              <a:t>pinjaman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err="1"/>
              <a:t>Pelunasan</a:t>
            </a:r>
            <a:r>
              <a:rPr lang="en-US" sz="1800" dirty="0"/>
              <a:t> </a:t>
            </a:r>
            <a:r>
              <a:rPr lang="en-US" sz="1800" dirty="0" err="1"/>
              <a:t>pinjaman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78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657350"/>
            <a:ext cx="4135820" cy="51435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Standar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Penilaian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 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638800" y="858387"/>
            <a:ext cx="2667000" cy="3394472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dirty="0"/>
              <a:t>Character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Capacity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Capital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Condition</a:t>
            </a:r>
          </a:p>
          <a:p>
            <a:pPr marL="457200" indent="-457200">
              <a:buFontTx/>
              <a:buAutoNum type="arabicPeriod"/>
            </a:pPr>
            <a:r>
              <a:rPr lang="en-US" dirty="0" err="1"/>
              <a:t>Colateral</a:t>
            </a:r>
            <a:endParaRPr lang="en-US" dirty="0"/>
          </a:p>
          <a:p>
            <a:pPr marL="457200" indent="-457200">
              <a:buFontTx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5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CHARACTER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819150"/>
            <a:ext cx="5562600" cy="3394472"/>
          </a:xfrm>
        </p:spPr>
        <p:txBody>
          <a:bodyPr/>
          <a:lstStyle/>
          <a:p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/</a:t>
            </a:r>
            <a:r>
              <a:rPr lang="en-US" dirty="0" err="1"/>
              <a:t>hutang</a:t>
            </a:r>
            <a:endParaRPr lang="en-US" dirty="0"/>
          </a:p>
          <a:p>
            <a:r>
              <a:rPr lang="en-US" dirty="0" err="1"/>
              <a:t>Semangat</a:t>
            </a:r>
            <a:r>
              <a:rPr lang="en-US" dirty="0"/>
              <a:t> Usaha</a:t>
            </a:r>
          </a:p>
          <a:p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Keagamaan</a:t>
            </a:r>
            <a:endParaRPr lang="en-US" dirty="0"/>
          </a:p>
          <a:p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Kemasyarakatan</a:t>
            </a:r>
            <a:endParaRPr lang="en-US" dirty="0"/>
          </a:p>
          <a:p>
            <a:r>
              <a:rPr lang="en-US" dirty="0" err="1"/>
              <a:t>Temperamen</a:t>
            </a:r>
            <a:endParaRPr lang="en-US" dirty="0"/>
          </a:p>
          <a:p>
            <a:r>
              <a:rPr lang="en-US" dirty="0" err="1"/>
              <a:t>Keharmonisan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tetangga</a:t>
            </a:r>
            <a:r>
              <a:rPr lang="en-US" dirty="0"/>
              <a:t>/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2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809750"/>
            <a:ext cx="8403020" cy="514350"/>
          </a:xfrm>
        </p:spPr>
        <p:txBody>
          <a:bodyPr>
            <a:normAutofit/>
          </a:bodyPr>
          <a:lstStyle/>
          <a:p>
            <a:pPr algn="l"/>
            <a:r>
              <a:rPr lang="en-US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2.CAPACITY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1047750"/>
            <a:ext cx="4648200" cy="3394472"/>
          </a:xfrm>
        </p:spPr>
        <p:txBody>
          <a:bodyPr/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lang="en-US" dirty="0"/>
          </a:p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Pemasaran</a:t>
            </a:r>
            <a:endParaRPr lang="en-US" dirty="0"/>
          </a:p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Yuridis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0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38" y="1657350"/>
            <a:ext cx="8403020" cy="51435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Aspek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Manajemen</a:t>
            </a:r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581400" y="1028700"/>
            <a:ext cx="5410200" cy="2286000"/>
          </a:xfrm>
        </p:spPr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/>
              <a:t>Manajemen</a:t>
            </a:r>
            <a:endParaRPr lang="en-US" dirty="0"/>
          </a:p>
          <a:p>
            <a:r>
              <a:rPr lang="en-US" dirty="0" err="1"/>
              <a:t>Pengalaman</a:t>
            </a:r>
            <a:r>
              <a:rPr lang="en-US" dirty="0"/>
              <a:t> Usaha</a:t>
            </a:r>
          </a:p>
          <a:p>
            <a:r>
              <a:rPr lang="en-US" dirty="0" err="1"/>
              <a:t>Administrasi</a:t>
            </a:r>
            <a:r>
              <a:rPr lang="en-US" dirty="0"/>
              <a:t> Usaha</a:t>
            </a:r>
          </a:p>
          <a:p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7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8040" y="1809750"/>
            <a:ext cx="8403020" cy="51435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Aspek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Pasar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dan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Pemasaran</a:t>
            </a:r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0" y="971550"/>
            <a:ext cx="3200400" cy="3394472"/>
          </a:xfrm>
        </p:spPr>
        <p:txBody>
          <a:bodyPr/>
          <a:lstStyle/>
          <a:p>
            <a:r>
              <a:rPr lang="en-US"/>
              <a:t>Prospek Usaha</a:t>
            </a:r>
          </a:p>
          <a:p>
            <a:r>
              <a:rPr lang="en-US"/>
              <a:t>Tingkat persaingan</a:t>
            </a:r>
          </a:p>
          <a:p>
            <a:r>
              <a:rPr lang="en-US"/>
              <a:t>Pasar Sasaran</a:t>
            </a:r>
          </a:p>
          <a:p>
            <a:r>
              <a:rPr lang="en-US"/>
              <a:t>Harga Produk</a:t>
            </a:r>
          </a:p>
          <a:p>
            <a:r>
              <a:rPr lang="en-US"/>
              <a:t>Sistem Pembayaran</a:t>
            </a:r>
          </a:p>
          <a:p>
            <a:r>
              <a:rPr lang="en-US"/>
              <a:t>Sistem Distribusi</a:t>
            </a:r>
          </a:p>
        </p:txBody>
      </p:sp>
    </p:spTree>
    <p:extLst>
      <p:ext uri="{BB962C8B-B14F-4D97-AF65-F5344CB8AC3E}">
        <p14:creationId xmlns:p14="http://schemas.microsoft.com/office/powerpoint/2010/main" val="196992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09750"/>
            <a:ext cx="8403020" cy="51435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Aspek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Produksi</a:t>
            </a:r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895350"/>
            <a:ext cx="4572000" cy="3394472"/>
          </a:xfrm>
        </p:spPr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endParaRPr lang="en-US" dirty="0"/>
          </a:p>
          <a:p>
            <a:r>
              <a:rPr lang="en-US" dirty="0"/>
              <a:t>Cara </a:t>
            </a:r>
            <a:r>
              <a:rPr lang="en-US" dirty="0" err="1"/>
              <a:t>Pembelian</a:t>
            </a:r>
            <a:endParaRPr lang="en-US" dirty="0"/>
          </a:p>
          <a:p>
            <a:r>
              <a:rPr lang="en-US" dirty="0"/>
              <a:t>Proses </a:t>
            </a:r>
            <a:r>
              <a:rPr lang="en-US" dirty="0" err="1"/>
              <a:t>Produksi</a:t>
            </a:r>
            <a:endParaRPr lang="en-US" dirty="0"/>
          </a:p>
          <a:p>
            <a:r>
              <a:rPr lang="en-US" dirty="0" err="1"/>
              <a:t>Mesin</a:t>
            </a:r>
            <a:r>
              <a:rPr lang="en-US" dirty="0"/>
              <a:t> Dan </a:t>
            </a:r>
            <a:r>
              <a:rPr lang="en-US" dirty="0" err="1"/>
              <a:t>Peralatan</a:t>
            </a:r>
            <a:endParaRPr lang="en-US" dirty="0"/>
          </a:p>
          <a:p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  <a:p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1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14350"/>
            <a:ext cx="3087291" cy="742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Lembaga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Keuangan</a:t>
            </a:r>
            <a:r>
              <a:rPr lang="en-GB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Mikro</a:t>
            </a:r>
            <a:endParaRPr lang="id-ID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9854" y="1748464"/>
            <a:ext cx="14398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</a:rPr>
              <a:t>UMKM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2712557" y="1474308"/>
            <a:ext cx="766731" cy="8280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2419350"/>
            <a:ext cx="3581400" cy="1831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Kredit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Modal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Kerja</a:t>
            </a:r>
            <a:endParaRPr lang="en-US" sz="2000" b="1" dirty="0" smtClean="0">
              <a:ln/>
              <a:solidFill>
                <a:schemeClr val="accent3"/>
              </a:solidFill>
            </a:endParaRP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Kredit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Investasi</a:t>
            </a:r>
            <a:endParaRPr lang="en-US" sz="2000" b="1" dirty="0" smtClean="0">
              <a:ln/>
              <a:solidFill>
                <a:schemeClr val="accent3"/>
              </a:solidFill>
            </a:endParaRP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Kredit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Konsumtif</a:t>
            </a:r>
            <a:endParaRPr lang="en-US" sz="2000" b="1" dirty="0" smtClean="0">
              <a:ln/>
              <a:solidFill>
                <a:schemeClr val="accent3"/>
              </a:solidFill>
            </a:endParaRPr>
          </a:p>
          <a:p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Kredit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Ekspor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dan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</a:rPr>
              <a:t>Impor</a:t>
            </a:r>
            <a:endParaRPr lang="en-US" sz="2000" b="1" dirty="0" smtClean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93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4670" y="971550"/>
            <a:ext cx="3657600" cy="51435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Aspek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Keuangan</a:t>
            </a:r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257800" y="671078"/>
            <a:ext cx="3401704" cy="3394472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Aspek</a:t>
            </a:r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Yuridis</a:t>
            </a:r>
            <a:endParaRPr lang="en-US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Kelengkapan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Dokumen</a:t>
            </a:r>
            <a:r>
              <a:rPr lang="en-US" dirty="0" smtClean="0">
                <a:solidFill>
                  <a:schemeClr val="tx1"/>
                </a:solidFill>
              </a:rPr>
              <a:t> ( HO,NPWP,TDP )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Kepatuhan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terhadap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regulasi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umum</a:t>
            </a:r>
            <a:r>
              <a:rPr lang="en-US" dirty="0" smtClean="0">
                <a:solidFill>
                  <a:schemeClr val="tx1"/>
                </a:solidFill>
              </a:rPr>
              <a:t> &amp; </a:t>
            </a:r>
            <a:r>
              <a:rPr lang="en-US" dirty="0" err="1" smtClean="0">
                <a:solidFill>
                  <a:schemeClr val="tx1"/>
                </a:solidFill>
              </a:rPr>
              <a:t>setempat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657350"/>
            <a:ext cx="37889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/>
              <a:t>membayar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Sitem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Rasio</a:t>
            </a:r>
            <a:r>
              <a:rPr lang="en-US" sz="2400" dirty="0"/>
              <a:t> </a:t>
            </a:r>
            <a:r>
              <a:rPr lang="en-US" sz="2400" dirty="0" err="1"/>
              <a:t>kjeuangan</a:t>
            </a:r>
            <a:r>
              <a:rPr lang="en-US" sz="2400" dirty="0"/>
              <a:t> (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363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714499"/>
            <a:ext cx="2992820" cy="51435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CAPITAL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55887" y="1123950"/>
            <a:ext cx="3505200" cy="2209799"/>
          </a:xfrm>
        </p:spPr>
        <p:txBody>
          <a:bodyPr/>
          <a:lstStyle/>
          <a:p>
            <a:r>
              <a:rPr lang="en-US" dirty="0"/>
              <a:t>Dana </a:t>
            </a:r>
            <a:r>
              <a:rPr lang="en-US" dirty="0" err="1"/>
              <a:t>Sendiri</a:t>
            </a:r>
            <a:endParaRPr lang="en-US" dirty="0"/>
          </a:p>
          <a:p>
            <a:r>
              <a:rPr lang="en-US" dirty="0"/>
              <a:t>Dana </a:t>
            </a:r>
            <a:r>
              <a:rPr lang="en-US" dirty="0" err="1"/>
              <a:t>Keluarga</a:t>
            </a:r>
            <a:endParaRPr lang="en-US" dirty="0"/>
          </a:p>
          <a:p>
            <a:r>
              <a:rPr lang="en-US" dirty="0"/>
              <a:t>Dana </a:t>
            </a:r>
            <a:r>
              <a:rPr lang="en-US" dirty="0" err="1"/>
              <a:t>Patungan</a:t>
            </a:r>
            <a:r>
              <a:rPr lang="en-US" dirty="0"/>
              <a:t>/Join</a:t>
            </a:r>
          </a:p>
          <a:p>
            <a:r>
              <a:rPr lang="en-US" dirty="0"/>
              <a:t>Dana </a:t>
            </a:r>
            <a:r>
              <a:rPr lang="en-US" dirty="0" err="1"/>
              <a:t>Hutang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5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42648"/>
            <a:ext cx="2383220" cy="51435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COLATERAL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971550"/>
            <a:ext cx="4572000" cy="2590799"/>
          </a:xfrm>
        </p:spPr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agunan</a:t>
            </a:r>
            <a:endParaRPr lang="en-US" dirty="0"/>
          </a:p>
          <a:p>
            <a:r>
              <a:rPr lang="en-US" dirty="0" err="1"/>
              <a:t>Kepemilikan</a:t>
            </a:r>
            <a:endParaRPr lang="en-US" dirty="0"/>
          </a:p>
          <a:p>
            <a:r>
              <a:rPr lang="en-US" dirty="0"/>
              <a:t>Status </a:t>
            </a:r>
            <a:r>
              <a:rPr lang="en-US" dirty="0" err="1"/>
              <a:t>Hukum</a:t>
            </a:r>
            <a:r>
              <a:rPr lang="en-US" dirty="0"/>
              <a:t> ( HM,HGB,HGU )</a:t>
            </a:r>
          </a:p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Agunan</a:t>
            </a:r>
            <a:endParaRPr lang="en-US" dirty="0"/>
          </a:p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Pengikatan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6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2550"/>
            <a:ext cx="2764220" cy="51435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 CONDITION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819150"/>
            <a:ext cx="4572000" cy="3394472"/>
          </a:xfrm>
        </p:spPr>
        <p:txBody>
          <a:bodyPr/>
          <a:lstStyle/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endParaRPr lang="en-US" dirty="0"/>
          </a:p>
          <a:p>
            <a:r>
              <a:rPr lang="en-US" dirty="0"/>
              <a:t>Tingkat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perbankan</a:t>
            </a:r>
            <a:endParaRPr lang="en-US" dirty="0"/>
          </a:p>
          <a:p>
            <a:r>
              <a:rPr lang="en-US" dirty="0" err="1"/>
              <a:t>Inflasi</a:t>
            </a:r>
            <a:endParaRPr lang="en-US" dirty="0"/>
          </a:p>
          <a:p>
            <a:r>
              <a:rPr lang="en-US" dirty="0" err="1"/>
              <a:t>Keterkaitan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nasabah</a:t>
            </a:r>
            <a:r>
              <a:rPr lang="en-US" dirty="0"/>
              <a:t>/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makro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6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0800" y="0"/>
            <a:ext cx="3342537" cy="857250"/>
          </a:xfrm>
        </p:spPr>
        <p:txBody>
          <a:bodyPr/>
          <a:lstStyle/>
          <a:p>
            <a:r>
              <a:rPr lang="en-US" dirty="0" smtClean="0"/>
              <a:t>Bankable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602452" y="742950"/>
            <a:ext cx="44958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mbria" pitchFamily="18" charset="0"/>
              </a:rPr>
              <a:t>Bankable </a:t>
            </a:r>
            <a:r>
              <a:rPr lang="en-US" sz="2400" dirty="0" err="1">
                <a:latin typeface="Cambria" pitchFamily="18" charset="0"/>
              </a:rPr>
              <a:t>adalah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prasyarat</a:t>
            </a:r>
            <a:r>
              <a:rPr lang="en-US" sz="2400" dirty="0">
                <a:latin typeface="Cambria" pitchFamily="18" charset="0"/>
              </a:rPr>
              <a:t> yang </a:t>
            </a:r>
            <a:r>
              <a:rPr lang="en-US" sz="2400" dirty="0" err="1">
                <a:latin typeface="Cambria" pitchFamily="18" charset="0"/>
              </a:rPr>
              <a:t>dapat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diterima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oleh</a:t>
            </a:r>
            <a:r>
              <a:rPr lang="en-US" sz="2400" dirty="0">
                <a:latin typeface="Cambria" pitchFamily="18" charset="0"/>
              </a:rPr>
              <a:t> bank </a:t>
            </a:r>
            <a:r>
              <a:rPr lang="en-US" sz="2400" dirty="0" err="1">
                <a:latin typeface="Cambria" pitchFamily="18" charset="0"/>
              </a:rPr>
              <a:t>bila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kita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ingin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berbisnis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dengan</a:t>
            </a:r>
            <a:r>
              <a:rPr lang="en-US" sz="2400" dirty="0">
                <a:latin typeface="Cambria" pitchFamily="18" charset="0"/>
              </a:rPr>
              <a:t> Bank</a:t>
            </a:r>
          </a:p>
        </p:txBody>
      </p:sp>
      <p:pic>
        <p:nvPicPr>
          <p:cNvPr id="9" name="Picture 8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381000" y="0"/>
            <a:ext cx="21336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876300" y="2724150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>
                <a:latin typeface="Cambria" pitchFamily="18" charset="0"/>
              </a:rPr>
              <a:t>Untuk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menjadi</a:t>
            </a:r>
            <a:r>
              <a:rPr lang="en-US" sz="2400" i="1" dirty="0">
                <a:latin typeface="Cambria" pitchFamily="18" charset="0"/>
              </a:rPr>
              <a:t> bankable, </a:t>
            </a:r>
            <a:r>
              <a:rPr lang="en-US" sz="2400" i="1" dirty="0" err="1">
                <a:latin typeface="Cambria" pitchFamily="18" charset="0"/>
              </a:rPr>
              <a:t>syaratnya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satu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yaitu</a:t>
            </a:r>
            <a:r>
              <a:rPr lang="en-US" sz="2400" i="1" dirty="0">
                <a:latin typeface="Cambria" pitchFamily="18" charset="0"/>
              </a:rPr>
              <a:t> </a:t>
            </a:r>
            <a:r>
              <a:rPr lang="en-US" sz="2400" i="1" dirty="0" err="1">
                <a:latin typeface="Cambria" pitchFamily="18" charset="0"/>
              </a:rPr>
              <a:t>adalah</a:t>
            </a:r>
            <a:r>
              <a:rPr lang="en-US" sz="2400" i="1" dirty="0">
                <a:latin typeface="Cambria" pitchFamily="18" charset="0"/>
              </a:rPr>
              <a:t> </a:t>
            </a:r>
            <a:r>
              <a:rPr lang="en-US" sz="2400" b="1" i="1" dirty="0" err="1">
                <a:latin typeface="Cambria" pitchFamily="18" charset="0"/>
              </a:rPr>
              <a:t>disiplin</a:t>
            </a:r>
            <a:endParaRPr lang="en-US" sz="2400" i="1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257175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Cambria" pitchFamily="18" charset="0"/>
              </a:rPr>
              <a:t>Disiplin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dalam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hal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pencatatan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baik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pencatatan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financial </a:t>
            </a:r>
            <a:r>
              <a:rPr lang="en-US" sz="2400" dirty="0" err="1">
                <a:latin typeface="Cambria" pitchFamily="18" charset="0"/>
              </a:rPr>
              <a:t>usaha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maupun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pencatatan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legalitas</a:t>
            </a:r>
            <a:r>
              <a:rPr lang="en-US" sz="2400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mbria" pitchFamily="18" charset="0"/>
              </a:rPr>
              <a:t>usaha</a:t>
            </a:r>
            <a:r>
              <a:rPr lang="en-US" sz="2400" dirty="0"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09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666" y="200025"/>
            <a:ext cx="6172200" cy="857250"/>
          </a:xfrm>
        </p:spPr>
        <p:txBody>
          <a:bodyPr/>
          <a:lstStyle/>
          <a:p>
            <a:r>
              <a:rPr lang="en-US" sz="3200" dirty="0">
                <a:latin typeface="Cambria" pitchFamily="18" charset="0"/>
              </a:rPr>
              <a:t>Cara </a:t>
            </a:r>
            <a:r>
              <a:rPr lang="en-US" sz="3200" dirty="0" err="1">
                <a:latin typeface="Cambria" pitchFamily="18" charset="0"/>
              </a:rPr>
              <a:t>sederhana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untuk</a:t>
            </a:r>
            <a:r>
              <a:rPr lang="en-US" sz="3200" dirty="0">
                <a:latin typeface="Cambria" pitchFamily="18" charset="0"/>
              </a:rPr>
              <a:t> bankable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66950"/>
            <a:ext cx="3505200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ambria" pitchFamily="18" charset="0"/>
              </a:rPr>
              <a:t>1</a:t>
            </a:r>
            <a:r>
              <a:rPr lang="en-US" sz="2000" dirty="0" smtClean="0">
                <a:latin typeface="Cambria" pitchFamily="18" charset="0"/>
              </a:rPr>
              <a:t>. </a:t>
            </a:r>
            <a:r>
              <a:rPr lang="en-US" sz="2000" dirty="0" err="1" smtClean="0">
                <a:latin typeface="Cambria" pitchFamily="18" charset="0"/>
              </a:rPr>
              <a:t>Membuat</a:t>
            </a:r>
            <a:r>
              <a:rPr lang="en-US" sz="2000" dirty="0" smtClean="0">
                <a:latin typeface="Cambria" pitchFamily="18" charset="0"/>
              </a:rPr>
              <a:t> NPWP</a:t>
            </a:r>
          </a:p>
          <a:p>
            <a:pPr marL="0" indent="0">
              <a:buNone/>
            </a:pPr>
            <a:r>
              <a:rPr lang="en-US" sz="2000" dirty="0">
                <a:latin typeface="Cambria" pitchFamily="18" charset="0"/>
              </a:rPr>
              <a:t>2. </a:t>
            </a:r>
            <a:r>
              <a:rPr lang="en-US" sz="2000" dirty="0" err="1">
                <a:latin typeface="Cambria" pitchFamily="18" charset="0"/>
              </a:rPr>
              <a:t>Membuat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Surat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   </a:t>
            </a:r>
            <a:r>
              <a:rPr lang="en-US" sz="2000" dirty="0" err="1" smtClean="0">
                <a:latin typeface="Cambria" pitchFamily="18" charset="0"/>
              </a:rPr>
              <a:t>Keterangan</a:t>
            </a:r>
            <a:r>
              <a:rPr lang="en-US" sz="2000" dirty="0" smtClean="0">
                <a:latin typeface="Cambria" pitchFamily="18" charset="0"/>
              </a:rPr>
              <a:t> Usaha</a:t>
            </a:r>
          </a:p>
          <a:p>
            <a:pPr marL="0" indent="0">
              <a:buNone/>
            </a:pPr>
            <a:r>
              <a:rPr lang="en-US" sz="2000" dirty="0">
                <a:latin typeface="Cambria" pitchFamily="18" charset="0"/>
              </a:rPr>
              <a:t> 3. </a:t>
            </a:r>
            <a:r>
              <a:rPr lang="en-US" sz="2000" dirty="0" err="1" smtClean="0">
                <a:latin typeface="Cambria" pitchFamily="18" charset="0"/>
              </a:rPr>
              <a:t>Pencatatan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pemasukan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endParaRPr lang="en-US" sz="2000" dirty="0" smtClean="0">
              <a:latin typeface="Cambr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    </a:t>
            </a:r>
            <a:r>
              <a:rPr lang="en-US" sz="2000" dirty="0" err="1" smtClean="0">
                <a:latin typeface="Cambria" pitchFamily="18" charset="0"/>
              </a:rPr>
              <a:t>pengeluaran</a:t>
            </a:r>
            <a:endParaRPr lang="en-US" sz="20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Cambria" pitchFamily="18" charset="0"/>
              </a:rPr>
              <a:t> </a:t>
            </a:r>
            <a:r>
              <a:rPr lang="en-US" sz="2000" dirty="0" smtClean="0">
                <a:latin typeface="Cambria" pitchFamily="18" charset="0"/>
              </a:rPr>
              <a:t>4. </a:t>
            </a:r>
            <a:r>
              <a:rPr lang="en-US" sz="2000" dirty="0" err="1" smtClean="0">
                <a:latin typeface="Cambria" pitchFamily="18" charset="0"/>
              </a:rPr>
              <a:t>Pengarsipan</a:t>
            </a:r>
            <a:r>
              <a:rPr lang="en-US" sz="2000" dirty="0" smtClean="0">
                <a:latin typeface="Cambria" pitchFamily="18" charset="0"/>
              </a:rPr>
              <a:t>. 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4" name="Picture 3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381000" y="0"/>
            <a:ext cx="21336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724400" y="971550"/>
            <a:ext cx="388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   5. </a:t>
            </a:r>
            <a:r>
              <a:rPr lang="en-US" sz="2000" dirty="0" err="1">
                <a:latin typeface="Cambria" pitchFamily="18" charset="0"/>
              </a:rPr>
              <a:t>Buka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rekening</a:t>
            </a:r>
            <a:r>
              <a:rPr lang="en-US" sz="2000" dirty="0">
                <a:latin typeface="Cambria" pitchFamily="18" charset="0"/>
              </a:rPr>
              <a:t> Bank </a:t>
            </a:r>
            <a:r>
              <a:rPr lang="en-US" sz="2000" dirty="0" err="1">
                <a:latin typeface="Cambria" pitchFamily="18" charset="0"/>
              </a:rPr>
              <a:t>tabungan</a:t>
            </a:r>
            <a:r>
              <a:rPr lang="en-US" sz="2000" dirty="0">
                <a:latin typeface="Cambria" pitchFamily="18" charset="0"/>
              </a:rPr>
              <a:t> 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     </a:t>
            </a:r>
            <a:r>
              <a:rPr lang="en-US" sz="2000" dirty="0" err="1" smtClean="0">
                <a:latin typeface="Cambria" pitchFamily="18" charset="0"/>
              </a:rPr>
              <a:t>atau</a:t>
            </a:r>
            <a:r>
              <a:rPr lang="en-US" sz="2000" dirty="0" smtClean="0">
                <a:latin typeface="Cambria" pitchFamily="18" charset="0"/>
              </a:rPr>
              <a:t>  </a:t>
            </a:r>
            <a:r>
              <a:rPr lang="en-US" sz="2000" dirty="0" err="1" smtClean="0">
                <a:latin typeface="Cambria" pitchFamily="18" charset="0"/>
              </a:rPr>
              <a:t>rekening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giro</a:t>
            </a:r>
            <a:endParaRPr lang="en-US" sz="2000" dirty="0" smtClean="0">
              <a:latin typeface="Cambria" pitchFamily="18" charset="0"/>
            </a:endParaRP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6.  </a:t>
            </a:r>
            <a:r>
              <a:rPr lang="en-US" sz="2000" dirty="0" err="1">
                <a:latin typeface="Cambria" pitchFamily="18" charset="0"/>
              </a:rPr>
              <a:t>Upayakan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keuntungan</a:t>
            </a:r>
            <a:r>
              <a:rPr lang="en-US" sz="2000" dirty="0">
                <a:latin typeface="Cambria" pitchFamily="18" charset="0"/>
              </a:rPr>
              <a:t> yang 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   </a:t>
            </a:r>
            <a:r>
              <a:rPr lang="en-US" sz="2000" dirty="0" err="1" smtClean="0">
                <a:latin typeface="Cambria" pitchFamily="18" charset="0"/>
              </a:rPr>
              <a:t>didapat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untuk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mendapatkan</a:t>
            </a:r>
            <a:r>
              <a:rPr lang="en-US" sz="2000" dirty="0">
                <a:latin typeface="Cambria" pitchFamily="18" charset="0"/>
              </a:rPr>
              <a:t> 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   asset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7.  </a:t>
            </a:r>
            <a:r>
              <a:rPr lang="en-US" sz="2000" dirty="0" err="1">
                <a:latin typeface="Cambria" pitchFamily="18" charset="0"/>
              </a:rPr>
              <a:t>Bila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memungkinkan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gunakan</a:t>
            </a:r>
            <a:r>
              <a:rPr lang="en-US" sz="2000" dirty="0" smtClean="0">
                <a:latin typeface="Cambria" pitchFamily="18" charset="0"/>
              </a:rPr>
              <a:t> </a:t>
            </a:r>
          </a:p>
          <a:p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    </a:t>
            </a:r>
            <a:r>
              <a:rPr lang="en-US" sz="2000" dirty="0" err="1" smtClean="0">
                <a:latin typeface="Cambria" pitchFamily="18" charset="0"/>
              </a:rPr>
              <a:t>jasa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biro </a:t>
            </a:r>
            <a:r>
              <a:rPr lang="en-US" sz="2000" dirty="0" err="1">
                <a:latin typeface="Cambria" pitchFamily="18" charset="0"/>
              </a:rPr>
              <a:t>akuntansi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</a:rPr>
              <a:t> 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    </a:t>
            </a:r>
            <a:r>
              <a:rPr lang="en-US" sz="2000" dirty="0" err="1" smtClean="0">
                <a:latin typeface="Cambria" pitchFamily="18" charset="0"/>
              </a:rPr>
              <a:t>mengaudit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usaha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anda</a:t>
            </a:r>
            <a:endParaRPr lang="en-US" sz="2000" dirty="0" smtClean="0">
              <a:latin typeface="Cambria" pitchFamily="18" charset="0"/>
            </a:endParaRP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8. </a:t>
            </a:r>
            <a:r>
              <a:rPr lang="en-US" sz="2000" dirty="0" err="1" smtClean="0">
                <a:latin typeface="Cambria" pitchFamily="18" charset="0"/>
              </a:rPr>
              <a:t>Analisis</a:t>
            </a:r>
            <a:r>
              <a:rPr lang="en-US" sz="2000" dirty="0" smtClean="0">
                <a:latin typeface="Cambria" pitchFamily="18" charset="0"/>
              </a:rPr>
              <a:t> Usaha </a:t>
            </a:r>
            <a:r>
              <a:rPr lang="en-US" sz="2000" dirty="0" err="1" smtClean="0">
                <a:latin typeface="Cambria" pitchFamily="18" charset="0"/>
              </a:rPr>
              <a:t>secara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berkala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15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812" y="100012"/>
            <a:ext cx="4648200" cy="857250"/>
          </a:xfrm>
        </p:spPr>
        <p:txBody>
          <a:bodyPr/>
          <a:lstStyle/>
          <a:p>
            <a:r>
              <a:rPr lang="en-US" sz="2400" dirty="0">
                <a:latin typeface="Cambria" pitchFamily="18" charset="0"/>
              </a:rPr>
              <a:t>Cara </a:t>
            </a:r>
            <a:r>
              <a:rPr lang="en-US" sz="2400" dirty="0" err="1">
                <a:latin typeface="Cambria" pitchFamily="18" charset="0"/>
              </a:rPr>
              <a:t>sederhana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untuk</a:t>
            </a:r>
            <a:r>
              <a:rPr lang="en-US" sz="2400" dirty="0">
                <a:latin typeface="Cambria" pitchFamily="18" charset="0"/>
              </a:rPr>
              <a:t> bankable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783964"/>
            <a:ext cx="4343400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ambria" pitchFamily="18" charset="0"/>
              </a:rPr>
              <a:t>1.Membuat </a:t>
            </a:r>
            <a:r>
              <a:rPr lang="en-US" sz="2000" dirty="0" smtClean="0">
                <a:latin typeface="Cambria" pitchFamily="18" charset="0"/>
              </a:rPr>
              <a:t>NPWP (</a:t>
            </a:r>
            <a:r>
              <a:rPr lang="en-US" sz="2000" dirty="0" err="1" smtClean="0">
                <a:latin typeface="Cambria" pitchFamily="18" charset="0"/>
              </a:rPr>
              <a:t>Nomor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Pokok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Wajib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Pajak</a:t>
            </a:r>
            <a:r>
              <a:rPr lang="en-US" sz="2000" dirty="0" smtClean="0">
                <a:latin typeface="Cambria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 smtClean="0">
                <a:latin typeface="Cambria" pitchFamily="18" charset="0"/>
              </a:rPr>
              <a:t>cukup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membawa</a:t>
            </a:r>
            <a:r>
              <a:rPr lang="en-US" sz="2000" dirty="0">
                <a:latin typeface="Cambria" pitchFamily="18" charset="0"/>
              </a:rPr>
              <a:t> KTP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syarat</a:t>
            </a:r>
            <a:r>
              <a:rPr lang="en-US" sz="2000" dirty="0">
                <a:latin typeface="Cambria" pitchFamily="18" charset="0"/>
              </a:rPr>
              <a:t> lain yang </a:t>
            </a:r>
            <a:r>
              <a:rPr lang="en-US" sz="2000" dirty="0" err="1">
                <a:latin typeface="Cambria" pitchFamily="18" charset="0"/>
              </a:rPr>
              <a:t>ditentukan</a:t>
            </a:r>
            <a:r>
              <a:rPr lang="en-US" sz="2000" dirty="0">
                <a:latin typeface="Cambria" pitchFamily="18" charset="0"/>
              </a:rPr>
              <a:t> Kantor </a:t>
            </a:r>
            <a:r>
              <a:rPr lang="en-US" sz="2000" dirty="0" err="1">
                <a:latin typeface="Cambria" pitchFamily="18" charset="0"/>
              </a:rPr>
              <a:t>Pajak</a:t>
            </a:r>
            <a:r>
              <a:rPr lang="en-US" sz="2000" dirty="0">
                <a:latin typeface="Cambria" pitchFamily="18" charset="0"/>
              </a:rPr>
              <a:t>. </a:t>
            </a:r>
            <a:r>
              <a:rPr lang="en-US" sz="2000" dirty="0" err="1">
                <a:latin typeface="Cambria" pitchFamily="18" charset="0"/>
              </a:rPr>
              <a:t>Membuat</a:t>
            </a:r>
            <a:r>
              <a:rPr lang="en-US" sz="2000" dirty="0">
                <a:latin typeface="Cambria" pitchFamily="18" charset="0"/>
              </a:rPr>
              <a:t> NPWP </a:t>
            </a:r>
            <a:r>
              <a:rPr lang="en-US" sz="2000" dirty="0" err="1">
                <a:latin typeface="Cambria" pitchFamily="18" charset="0"/>
              </a:rPr>
              <a:t>itu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tidak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biaya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dikeluarkan</a:t>
            </a:r>
            <a:r>
              <a:rPr lang="en-US" sz="2000" dirty="0">
                <a:latin typeface="Cambria" pitchFamily="18" charset="0"/>
              </a:rPr>
              <a:t>, gratis</a:t>
            </a:r>
          </a:p>
        </p:txBody>
      </p:sp>
      <p:pic>
        <p:nvPicPr>
          <p:cNvPr id="4" name="Picture 3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381000" y="0"/>
            <a:ext cx="1295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2419350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Cambria" pitchFamily="18" charset="0"/>
              </a:rPr>
              <a:t>Laporan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pajak</a:t>
            </a:r>
            <a:r>
              <a:rPr lang="en-US" i="1" dirty="0" smtClean="0">
                <a:latin typeface="Cambria" pitchFamily="18" charset="0"/>
              </a:rPr>
              <a:t> minimal 3 </a:t>
            </a:r>
            <a:r>
              <a:rPr lang="en-US" i="1" dirty="0" err="1" smtClean="0">
                <a:latin typeface="Cambria" pitchFamily="18" charset="0"/>
              </a:rPr>
              <a:t>bulan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terakhir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biasanya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digunakan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sebagai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dasar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penilaian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usaha</a:t>
            </a:r>
            <a:r>
              <a:rPr lang="en-US" i="1" dirty="0" smtClean="0">
                <a:latin typeface="Cambria" pitchFamily="18" charset="0"/>
              </a:rPr>
              <a:t>. </a:t>
            </a:r>
          </a:p>
          <a:p>
            <a:endParaRPr lang="en-US" i="1" dirty="0" smtClean="0">
              <a:latin typeface="Cambria" pitchFamily="18" charset="0"/>
            </a:endParaRPr>
          </a:p>
          <a:p>
            <a:r>
              <a:rPr lang="en-US" i="1" dirty="0" err="1" smtClean="0">
                <a:latin typeface="Cambria" pitchFamily="18" charset="0"/>
              </a:rPr>
              <a:t>Laporan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pajak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menunjukkan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bahwa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usaha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tersebut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telah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melakukan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pencatatan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transaksi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bisnis</a:t>
            </a:r>
            <a:endParaRPr lang="en-US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56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812" y="100012"/>
            <a:ext cx="4648200" cy="857250"/>
          </a:xfrm>
        </p:spPr>
        <p:txBody>
          <a:bodyPr/>
          <a:lstStyle/>
          <a:p>
            <a:r>
              <a:rPr lang="en-US" sz="2400" dirty="0">
                <a:latin typeface="Cambria" pitchFamily="18" charset="0"/>
              </a:rPr>
              <a:t>Cara </a:t>
            </a:r>
            <a:r>
              <a:rPr lang="en-US" sz="2400" dirty="0" err="1">
                <a:latin typeface="Cambria" pitchFamily="18" charset="0"/>
              </a:rPr>
              <a:t>sederhana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untuk</a:t>
            </a:r>
            <a:r>
              <a:rPr lang="en-US" sz="2400" dirty="0">
                <a:latin typeface="Cambria" pitchFamily="18" charset="0"/>
              </a:rPr>
              <a:t> bankable</a:t>
            </a:r>
          </a:p>
        </p:txBody>
      </p:sp>
      <p:pic>
        <p:nvPicPr>
          <p:cNvPr id="4" name="Picture 3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381000" y="0"/>
            <a:ext cx="1295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184289" y="1087710"/>
            <a:ext cx="3581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2. </a:t>
            </a:r>
            <a:r>
              <a:rPr lang="en-US" sz="2000" dirty="0" err="1">
                <a:latin typeface="Cambria" pitchFamily="18" charset="0"/>
              </a:rPr>
              <a:t>Membuat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Surat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Keterangan</a:t>
            </a:r>
            <a:r>
              <a:rPr lang="en-US" sz="2000" dirty="0">
                <a:latin typeface="Cambria" pitchFamily="18" charset="0"/>
              </a:rPr>
              <a:t> Usaha minimal </a:t>
            </a:r>
            <a:r>
              <a:rPr lang="en-US" sz="2000" dirty="0" err="1">
                <a:latin typeface="Cambria" pitchFamily="18" charset="0"/>
              </a:rPr>
              <a:t>dari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Kelurahan</a:t>
            </a:r>
            <a:r>
              <a:rPr lang="en-US" sz="2000" dirty="0" smtClean="0">
                <a:latin typeface="Cambria" pitchFamily="18" charset="0"/>
              </a:rPr>
              <a:t>.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err="1" smtClean="0">
                <a:latin typeface="Cambria" pitchFamily="18" charset="0"/>
              </a:rPr>
              <a:t>Setidaknya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usaha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tersebut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sudah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tercatat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oleh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otoritas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setempat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ada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ijin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operasional</a:t>
            </a:r>
            <a:r>
              <a:rPr lang="en-US" sz="2000" dirty="0">
                <a:latin typeface="Cambria" pitchFamily="18" charset="0"/>
              </a:rPr>
              <a:t>. </a:t>
            </a:r>
            <a:r>
              <a:rPr lang="en-US" sz="2000" dirty="0" err="1" smtClean="0">
                <a:latin typeface="Cambria" pitchFamily="18" charset="0"/>
              </a:rPr>
              <a:t>bila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memungkinkan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sebaiknya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ditingkatkan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statusnya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menjadi</a:t>
            </a:r>
            <a:r>
              <a:rPr lang="en-US" sz="2000" dirty="0">
                <a:latin typeface="Cambria" pitchFamily="18" charset="0"/>
              </a:rPr>
              <a:t> TDP, SIUP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SITU.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2375288"/>
            <a:ext cx="3848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Untuk</a:t>
            </a:r>
            <a:r>
              <a:rPr lang="en-US" i="1" dirty="0" smtClean="0"/>
              <a:t> UMKM yang </a:t>
            </a:r>
            <a:r>
              <a:rPr lang="en-US" i="1" dirty="0" err="1" smtClean="0"/>
              <a:t>menghasilkan</a:t>
            </a:r>
            <a:r>
              <a:rPr lang="en-US" i="1" dirty="0" smtClean="0"/>
              <a:t> </a:t>
            </a:r>
            <a:r>
              <a:rPr lang="en-US" i="1" dirty="0" err="1" smtClean="0"/>
              <a:t>produk</a:t>
            </a:r>
            <a:r>
              <a:rPr lang="en-US" i="1" dirty="0" smtClean="0"/>
              <a:t> </a:t>
            </a:r>
            <a:r>
              <a:rPr lang="en-US" i="1" dirty="0" err="1" smtClean="0"/>
              <a:t>makanan</a:t>
            </a:r>
            <a:r>
              <a:rPr lang="en-US" i="1" dirty="0" smtClean="0"/>
              <a:t>, status </a:t>
            </a:r>
            <a:r>
              <a:rPr lang="en-US" i="1" dirty="0" err="1" smtClean="0"/>
              <a:t>usaha</a:t>
            </a:r>
            <a:r>
              <a:rPr lang="en-US" i="1" dirty="0" smtClean="0"/>
              <a:t> </a:t>
            </a:r>
            <a:r>
              <a:rPr lang="en-US" i="1" dirty="0" err="1" smtClean="0"/>
              <a:t>bisa</a:t>
            </a:r>
            <a:r>
              <a:rPr lang="en-US" i="1" dirty="0" smtClean="0"/>
              <a:t> </a:t>
            </a:r>
            <a:r>
              <a:rPr lang="en-US" i="1" dirty="0" err="1" smtClean="0"/>
              <a:t>digunakan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mendapatkan</a:t>
            </a:r>
            <a:r>
              <a:rPr lang="en-US" i="1" dirty="0" smtClean="0"/>
              <a:t> </a:t>
            </a:r>
            <a:r>
              <a:rPr lang="en-US" i="1" dirty="0" err="1" smtClean="0"/>
              <a:t>ijin</a:t>
            </a:r>
            <a:r>
              <a:rPr lang="en-US" i="1" dirty="0" smtClean="0"/>
              <a:t> </a:t>
            </a:r>
            <a:r>
              <a:rPr lang="en-US" i="1" dirty="0" err="1" smtClean="0"/>
              <a:t>Pirt</a:t>
            </a:r>
            <a:r>
              <a:rPr lang="en-US" i="1" dirty="0" smtClean="0"/>
              <a:t> </a:t>
            </a:r>
            <a:r>
              <a:rPr lang="en-US" i="1" dirty="0" err="1" smtClean="0"/>
              <a:t>sehingga</a:t>
            </a:r>
            <a:r>
              <a:rPr lang="en-US" i="1" dirty="0" smtClean="0"/>
              <a:t> </a:t>
            </a:r>
            <a:r>
              <a:rPr lang="en-US" i="1" dirty="0" err="1" smtClean="0"/>
              <a:t>produknya</a:t>
            </a:r>
            <a:r>
              <a:rPr lang="en-US" i="1" dirty="0" smtClean="0"/>
              <a:t> </a:t>
            </a:r>
            <a:r>
              <a:rPr lang="en-US" i="1" dirty="0" err="1" smtClean="0"/>
              <a:t>bisa</a:t>
            </a:r>
            <a:r>
              <a:rPr lang="en-US" i="1" dirty="0" smtClean="0"/>
              <a:t> </a:t>
            </a:r>
            <a:r>
              <a:rPr lang="en-US" i="1" dirty="0" err="1" smtClean="0"/>
              <a:t>lebih</a:t>
            </a:r>
            <a:r>
              <a:rPr lang="en-US" i="1" dirty="0" smtClean="0"/>
              <a:t> “marketable”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6322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812" y="100012"/>
            <a:ext cx="4648200" cy="857250"/>
          </a:xfrm>
        </p:spPr>
        <p:txBody>
          <a:bodyPr/>
          <a:lstStyle/>
          <a:p>
            <a:r>
              <a:rPr lang="en-US" sz="2400" dirty="0">
                <a:latin typeface="Cambria" pitchFamily="18" charset="0"/>
              </a:rPr>
              <a:t>Cara </a:t>
            </a:r>
            <a:r>
              <a:rPr lang="en-US" sz="2400" dirty="0" err="1">
                <a:latin typeface="Cambria" pitchFamily="18" charset="0"/>
              </a:rPr>
              <a:t>sederhana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untuk</a:t>
            </a:r>
            <a:r>
              <a:rPr lang="en-US" sz="2400" dirty="0">
                <a:latin typeface="Cambria" pitchFamily="18" charset="0"/>
              </a:rPr>
              <a:t> bankable</a:t>
            </a:r>
          </a:p>
        </p:txBody>
      </p:sp>
      <p:pic>
        <p:nvPicPr>
          <p:cNvPr id="4" name="Picture 3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381000" y="0"/>
            <a:ext cx="1295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90800" y="1428750"/>
            <a:ext cx="533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3. </a:t>
            </a:r>
            <a:r>
              <a:rPr lang="en-US" sz="2000" dirty="0" err="1" smtClean="0">
                <a:latin typeface="Cambria" pitchFamily="18" charset="0"/>
              </a:rPr>
              <a:t>Pencatatat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pemasukan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dan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pengeluaran</a:t>
            </a:r>
            <a:r>
              <a:rPr lang="en-US" sz="2000" dirty="0" smtClean="0">
                <a:latin typeface="Cambria" pitchFamily="18" charset="0"/>
              </a:rPr>
              <a:t>.</a:t>
            </a: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dirty="0" err="1" smtClean="0">
                <a:latin typeface="Cambria" pitchFamily="18" charset="0"/>
              </a:rPr>
              <a:t>Sediakan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beberapa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buku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tulis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mencatat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pemasukan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pengeluaran</a:t>
            </a:r>
            <a:r>
              <a:rPr lang="en-US" sz="2000" dirty="0">
                <a:latin typeface="Cambria" pitchFamily="18" charset="0"/>
              </a:rPr>
              <a:t>. </a:t>
            </a:r>
            <a:r>
              <a:rPr lang="en-US" sz="2000" dirty="0" err="1">
                <a:latin typeface="Cambria" pitchFamily="18" charset="0"/>
              </a:rPr>
              <a:t>Misal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buku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penjualan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buku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pembelian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stok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buku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biaya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buku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gaji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buku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hutang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buku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piutang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buku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persediaan</a:t>
            </a:r>
            <a:r>
              <a:rPr lang="en-US" sz="2000" dirty="0">
                <a:latin typeface="Cambria" pitchFamily="18" charset="0"/>
              </a:rPr>
              <a:t>.</a:t>
            </a:r>
            <a:r>
              <a:rPr lang="en-US" sz="2000" dirty="0" smtClean="0">
                <a:latin typeface="Cambria" pitchFamily="18" charset="0"/>
              </a:rPr>
              <a:t>.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76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812" y="100012"/>
            <a:ext cx="4648200" cy="857250"/>
          </a:xfrm>
        </p:spPr>
        <p:txBody>
          <a:bodyPr/>
          <a:lstStyle/>
          <a:p>
            <a:r>
              <a:rPr lang="en-US" sz="2400" dirty="0">
                <a:latin typeface="Cambria" pitchFamily="18" charset="0"/>
              </a:rPr>
              <a:t>Cara </a:t>
            </a:r>
            <a:r>
              <a:rPr lang="en-US" sz="2400" dirty="0" err="1">
                <a:latin typeface="Cambria" pitchFamily="18" charset="0"/>
              </a:rPr>
              <a:t>sederhana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untuk</a:t>
            </a:r>
            <a:r>
              <a:rPr lang="en-US" sz="2400" dirty="0">
                <a:latin typeface="Cambria" pitchFamily="18" charset="0"/>
              </a:rPr>
              <a:t> bankable</a:t>
            </a:r>
          </a:p>
        </p:txBody>
      </p:sp>
      <p:pic>
        <p:nvPicPr>
          <p:cNvPr id="4" name="Picture 3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381000" y="0"/>
            <a:ext cx="1295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876800" y="1405792"/>
            <a:ext cx="358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 smtClean="0"/>
              <a:t>. </a:t>
            </a:r>
            <a:r>
              <a:rPr lang="en-US" sz="2000" dirty="0" err="1" smtClean="0"/>
              <a:t>Pengarsipan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baik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Sediakan</a:t>
            </a:r>
            <a:r>
              <a:rPr lang="en-US" sz="2000" dirty="0" smtClean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Block File </a:t>
            </a:r>
            <a:r>
              <a:rPr lang="en-US" sz="2000" dirty="0" err="1"/>
              <a:t>atau</a:t>
            </a:r>
            <a:r>
              <a:rPr lang="en-US" sz="2000" dirty="0"/>
              <a:t> Log File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mengarsipkan</a:t>
            </a:r>
            <a:r>
              <a:rPr lang="en-US" sz="2000" dirty="0"/>
              <a:t> invoice, </a:t>
            </a:r>
            <a:r>
              <a:rPr lang="en-US" sz="2000" dirty="0" err="1"/>
              <a:t>tagihan</a:t>
            </a:r>
            <a:r>
              <a:rPr lang="en-US" sz="2000" dirty="0"/>
              <a:t>, </a:t>
            </a:r>
            <a:r>
              <a:rPr lang="en-US" sz="2000" dirty="0" err="1"/>
              <a:t>kwitansi</a:t>
            </a:r>
            <a:r>
              <a:rPr lang="en-US" sz="2000" dirty="0"/>
              <a:t>, </a:t>
            </a:r>
            <a:r>
              <a:rPr lang="en-US" sz="2000" dirty="0" err="1"/>
              <a:t>bukti</a:t>
            </a:r>
            <a:r>
              <a:rPr lang="en-US" sz="2000" dirty="0"/>
              <a:t> order, SPK, DO,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kertas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dokumen</a:t>
            </a:r>
            <a:r>
              <a:rPr lang="en-US" sz="2000" dirty="0"/>
              <a:t> yang </a:t>
            </a:r>
            <a:r>
              <a:rPr lang="en-US" sz="2000" dirty="0" err="1"/>
              <a:t>berhubungan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375288"/>
            <a:ext cx="384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Pengarsipan</a:t>
            </a:r>
            <a:r>
              <a:rPr lang="en-US" i="1" dirty="0" smtClean="0"/>
              <a:t> yang </a:t>
            </a:r>
            <a:r>
              <a:rPr lang="en-US" i="1" dirty="0" err="1" smtClean="0"/>
              <a:t>baik</a:t>
            </a:r>
            <a:r>
              <a:rPr lang="en-US" i="1" dirty="0" smtClean="0"/>
              <a:t>, SPK </a:t>
            </a:r>
            <a:r>
              <a:rPr lang="en-US" i="1" dirty="0" err="1" smtClean="0"/>
              <a:t>dan</a:t>
            </a:r>
            <a:r>
              <a:rPr lang="en-US" i="1" dirty="0" smtClean="0"/>
              <a:t> DO  </a:t>
            </a:r>
            <a:r>
              <a:rPr lang="en-US" i="1" dirty="0" err="1" smtClean="0"/>
              <a:t>bisa</a:t>
            </a:r>
            <a:r>
              <a:rPr lang="en-US" i="1" dirty="0" smtClean="0"/>
              <a:t> </a:t>
            </a:r>
            <a:r>
              <a:rPr lang="en-US" i="1" dirty="0" err="1" smtClean="0"/>
              <a:t>dijadikan</a:t>
            </a:r>
            <a:r>
              <a:rPr lang="en-US" i="1" dirty="0" smtClean="0"/>
              <a:t> </a:t>
            </a:r>
            <a:r>
              <a:rPr lang="en-US" i="1" dirty="0" err="1" smtClean="0"/>
              <a:t>dasar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menilai</a:t>
            </a:r>
            <a:r>
              <a:rPr lang="en-US" i="1" dirty="0" smtClean="0"/>
              <a:t> </a:t>
            </a:r>
            <a:r>
              <a:rPr lang="en-US" i="1" dirty="0" err="1" smtClean="0"/>
              <a:t>kondite</a:t>
            </a:r>
            <a:r>
              <a:rPr lang="en-US" i="1" dirty="0" smtClean="0"/>
              <a:t> </a:t>
            </a:r>
            <a:r>
              <a:rPr lang="en-US" i="1" dirty="0" err="1" smtClean="0"/>
              <a:t>pengusaha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7267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KREDIT MODAL KERJA</a:t>
            </a:r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428750"/>
            <a:ext cx="4589859" cy="2833217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Fasilitas</a:t>
            </a:r>
            <a:r>
              <a:rPr lang="en-US" sz="2000" dirty="0" smtClean="0"/>
              <a:t> </a:t>
            </a:r>
            <a:r>
              <a:rPr lang="en-US" sz="2000" dirty="0" err="1" smtClean="0"/>
              <a:t>kredit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membiayai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modal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umumnya</a:t>
            </a:r>
            <a:r>
              <a:rPr lang="en-US" sz="2000" dirty="0" smtClean="0"/>
              <a:t> </a:t>
            </a:r>
            <a:r>
              <a:rPr lang="en-US" sz="2000" dirty="0" err="1" smtClean="0"/>
              <a:t>berjangka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pendek</a:t>
            </a:r>
            <a:r>
              <a:rPr lang="en-US" sz="2000" dirty="0" smtClean="0"/>
              <a:t>, </a:t>
            </a:r>
            <a:r>
              <a:rPr lang="en-US" sz="2000" dirty="0" err="1" smtClean="0"/>
              <a:t>maksimal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238537"/>
            <a:ext cx="800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/>
              <a:t>Gross working capital = current asset = cash + inventory +  Account Receivable</a:t>
            </a:r>
            <a:endParaRPr lang="id-ID" sz="1600" b="1" i="1" dirty="0"/>
          </a:p>
        </p:txBody>
      </p:sp>
    </p:spTree>
    <p:extLst>
      <p:ext uri="{BB962C8B-B14F-4D97-AF65-F5344CB8AC3E}">
        <p14:creationId xmlns:p14="http://schemas.microsoft.com/office/powerpoint/2010/main" val="4131296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812" y="100012"/>
            <a:ext cx="4648200" cy="857250"/>
          </a:xfrm>
        </p:spPr>
        <p:txBody>
          <a:bodyPr/>
          <a:lstStyle/>
          <a:p>
            <a:r>
              <a:rPr lang="en-US" sz="2400" dirty="0">
                <a:latin typeface="Cambria" pitchFamily="18" charset="0"/>
              </a:rPr>
              <a:t>Cara </a:t>
            </a:r>
            <a:r>
              <a:rPr lang="en-US" sz="2400" dirty="0" err="1">
                <a:latin typeface="Cambria" pitchFamily="18" charset="0"/>
              </a:rPr>
              <a:t>sederhana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untuk</a:t>
            </a:r>
            <a:r>
              <a:rPr lang="en-US" sz="2400" dirty="0">
                <a:latin typeface="Cambria" pitchFamily="18" charset="0"/>
              </a:rPr>
              <a:t> bankable</a:t>
            </a:r>
          </a:p>
        </p:txBody>
      </p:sp>
      <p:pic>
        <p:nvPicPr>
          <p:cNvPr id="4" name="Picture 3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381000" y="0"/>
            <a:ext cx="1295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184289" y="1087710"/>
            <a:ext cx="3581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5. </a:t>
            </a:r>
            <a:r>
              <a:rPr lang="en-US" sz="2000" dirty="0" err="1" smtClean="0">
                <a:latin typeface="Cambria" pitchFamily="18" charset="0"/>
              </a:rPr>
              <a:t>Buka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rekening</a:t>
            </a:r>
            <a:r>
              <a:rPr lang="en-US" sz="2000" dirty="0">
                <a:latin typeface="Cambria" pitchFamily="18" charset="0"/>
              </a:rPr>
              <a:t> Bank </a:t>
            </a:r>
            <a:r>
              <a:rPr lang="en-US" sz="2000" dirty="0" err="1">
                <a:latin typeface="Cambria" pitchFamily="18" charset="0"/>
              </a:rPr>
              <a:t>tabungan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atau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rekening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giro</a:t>
            </a:r>
            <a:r>
              <a:rPr lang="en-US" sz="2000" dirty="0">
                <a:latin typeface="Cambria" pitchFamily="18" charset="0"/>
              </a:rPr>
              <a:t>. </a:t>
            </a:r>
            <a:r>
              <a:rPr lang="en-US" sz="2000" dirty="0" smtClean="0">
                <a:latin typeface="Cambria" pitchFamily="18" charset="0"/>
              </a:rPr>
              <a:t>.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>
                <a:latin typeface="Cambria" pitchFamily="18" charset="0"/>
              </a:rPr>
              <a:t>Tabungan </a:t>
            </a:r>
            <a:r>
              <a:rPr lang="en-US" sz="2000" dirty="0" err="1">
                <a:latin typeface="Cambria" pitchFamily="18" charset="0"/>
              </a:rPr>
              <a:t>diperlukan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bila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transaksi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hanya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selalu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tunai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dengan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jumlah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kecil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selalu</a:t>
            </a:r>
            <a:r>
              <a:rPr lang="en-US" sz="2000" dirty="0">
                <a:latin typeface="Cambria" pitchFamily="18" charset="0"/>
              </a:rPr>
              <a:t> transfer. 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err="1" smtClean="0">
                <a:latin typeface="Cambria" pitchFamily="18" charset="0"/>
              </a:rPr>
              <a:t>Giro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diperlukan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bila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mobilitas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cukup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tinggi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dengan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nilai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cukup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tinggi</a:t>
            </a:r>
            <a:r>
              <a:rPr lang="en-US" sz="2000" dirty="0">
                <a:latin typeface="Cambria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199" y="1581150"/>
            <a:ext cx="37496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err="1">
                <a:solidFill>
                  <a:srgbClr val="FFFFFF"/>
                </a:solidFill>
                <a:latin typeface="Cambria" pitchFamily="18" charset="0"/>
              </a:rPr>
              <a:t>Upayakan</a:t>
            </a:r>
            <a:r>
              <a:rPr lang="en-US" sz="200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itchFamily="18" charset="0"/>
              </a:rPr>
              <a:t>setiap</a:t>
            </a:r>
            <a:r>
              <a:rPr lang="en-US" sz="200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itchFamily="18" charset="0"/>
              </a:rPr>
              <a:t>transaksi</a:t>
            </a:r>
            <a:r>
              <a:rPr lang="en-US" sz="200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itchFamily="18" charset="0"/>
              </a:rPr>
              <a:t>menggunakan</a:t>
            </a:r>
            <a:r>
              <a:rPr lang="en-US" sz="200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itchFamily="18" charset="0"/>
              </a:rPr>
              <a:t>fasilitas</a:t>
            </a:r>
            <a:r>
              <a:rPr lang="en-US" sz="200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itchFamily="18" charset="0"/>
              </a:rPr>
              <a:t>jasa</a:t>
            </a:r>
            <a:r>
              <a:rPr lang="en-US" sz="2000" dirty="0">
                <a:solidFill>
                  <a:srgbClr val="FFFFFF"/>
                </a:solidFill>
                <a:latin typeface="Cambria" pitchFamily="18" charset="0"/>
              </a:rPr>
              <a:t> bank, </a:t>
            </a:r>
            <a:r>
              <a:rPr lang="en-US" sz="2000" dirty="0" err="1">
                <a:solidFill>
                  <a:srgbClr val="FFFFFF"/>
                </a:solidFill>
                <a:latin typeface="Cambria" pitchFamily="18" charset="0"/>
              </a:rPr>
              <a:t>hindari</a:t>
            </a:r>
            <a:r>
              <a:rPr lang="en-US" sz="200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itchFamily="18" charset="0"/>
              </a:rPr>
              <a:t>transaksi</a:t>
            </a:r>
            <a:r>
              <a:rPr lang="en-US" sz="200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itchFamily="18" charset="0"/>
              </a:rPr>
              <a:t>tunai</a:t>
            </a:r>
            <a:r>
              <a:rPr lang="en-US" sz="200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itchFamily="18" charset="0"/>
              </a:rPr>
              <a:t>bila</a:t>
            </a:r>
            <a:r>
              <a:rPr lang="en-US" sz="2000" dirty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itchFamily="18" charset="0"/>
              </a:rPr>
              <a:t>memungkinkan</a:t>
            </a:r>
            <a:r>
              <a:rPr lang="en-US" sz="2000" dirty="0">
                <a:solidFill>
                  <a:srgbClr val="FFFFFF"/>
                </a:solidFill>
                <a:latin typeface="Cambria" pitchFamily="18" charset="0"/>
              </a:rPr>
              <a:t>. </a:t>
            </a:r>
            <a:endParaRPr lang="en-US" sz="2000" dirty="0" smtClean="0">
              <a:solidFill>
                <a:srgbClr val="FFFFFF"/>
              </a:solidFill>
              <a:latin typeface="Cambria" pitchFamily="18" charset="0"/>
            </a:endParaRPr>
          </a:p>
          <a:p>
            <a:pPr lvl="0"/>
            <a:endParaRPr lang="en-US" sz="2000" dirty="0">
              <a:solidFill>
                <a:srgbClr val="FFFFFF"/>
              </a:solidFill>
              <a:latin typeface="Cambria" pitchFamily="18" charset="0"/>
            </a:endParaRPr>
          </a:p>
          <a:p>
            <a:pPr lvl="0"/>
            <a:r>
              <a:rPr lang="en-US" sz="2000" dirty="0" err="1" smtClean="0">
                <a:solidFill>
                  <a:srgbClr val="FFFFFF"/>
                </a:solidFill>
                <a:latin typeface="Cambria" pitchFamily="18" charset="0"/>
              </a:rPr>
              <a:t>Keluar</a:t>
            </a:r>
            <a:r>
              <a:rPr lang="en-US" sz="200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mbria" pitchFamily="18" charset="0"/>
              </a:rPr>
              <a:t>masuknya</a:t>
            </a:r>
            <a:r>
              <a:rPr lang="en-US" sz="200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mbria" pitchFamily="18" charset="0"/>
              </a:rPr>
              <a:t>kas</a:t>
            </a:r>
            <a:r>
              <a:rPr lang="en-US" sz="200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mbria" pitchFamily="18" charset="0"/>
              </a:rPr>
              <a:t>secara</a:t>
            </a:r>
            <a:r>
              <a:rPr lang="en-US" sz="200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mbria" pitchFamily="18" charset="0"/>
              </a:rPr>
              <a:t>teratur</a:t>
            </a:r>
            <a:r>
              <a:rPr lang="en-US" sz="200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mbria" pitchFamily="18" charset="0"/>
              </a:rPr>
              <a:t>menjadi</a:t>
            </a:r>
            <a:r>
              <a:rPr lang="en-US" sz="200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mbria" pitchFamily="18" charset="0"/>
              </a:rPr>
              <a:t>bukti</a:t>
            </a:r>
            <a:r>
              <a:rPr lang="en-US" sz="200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mbria" pitchFamily="18" charset="0"/>
              </a:rPr>
              <a:t>arus</a:t>
            </a:r>
            <a:r>
              <a:rPr lang="en-US" sz="200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mbria" pitchFamily="18" charset="0"/>
              </a:rPr>
              <a:t>kas</a:t>
            </a:r>
            <a:r>
              <a:rPr lang="en-US" sz="200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mbria" pitchFamily="18" charset="0"/>
              </a:rPr>
              <a:t>usaha</a:t>
            </a:r>
            <a:r>
              <a:rPr lang="en-US" sz="200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mbria" pitchFamily="18" charset="0"/>
              </a:rPr>
              <a:t>tersebut</a:t>
            </a:r>
            <a:r>
              <a:rPr lang="en-US" sz="2000" dirty="0" smtClean="0">
                <a:solidFill>
                  <a:srgbClr val="FFFFFF"/>
                </a:solidFill>
                <a:latin typeface="Cambria" pitchFamily="18" charset="0"/>
              </a:rPr>
              <a:t> yang </a:t>
            </a:r>
            <a:r>
              <a:rPr lang="en-US" sz="2000" dirty="0" err="1" smtClean="0">
                <a:solidFill>
                  <a:srgbClr val="FFFFFF"/>
                </a:solidFill>
                <a:latin typeface="Cambria" pitchFamily="18" charset="0"/>
              </a:rPr>
              <a:t>bisa</a:t>
            </a:r>
            <a:r>
              <a:rPr lang="en-US" sz="200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mbria" pitchFamily="18" charset="0"/>
              </a:rPr>
              <a:t>dijadikan</a:t>
            </a:r>
            <a:r>
              <a:rPr lang="en-US" sz="200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mbria" pitchFamily="18" charset="0"/>
              </a:rPr>
              <a:t>penilaian</a:t>
            </a:r>
            <a:r>
              <a:rPr lang="en-US" sz="200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mbria" pitchFamily="18" charset="0"/>
              </a:rPr>
              <a:t>kinerja</a:t>
            </a:r>
            <a:r>
              <a:rPr lang="en-US" sz="200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ambria" pitchFamily="18" charset="0"/>
              </a:rPr>
              <a:t>usaha</a:t>
            </a:r>
            <a:endParaRPr lang="en-US" sz="2000" dirty="0" smtClean="0">
              <a:solidFill>
                <a:srgbClr val="FFFF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76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812" y="100012"/>
            <a:ext cx="4648200" cy="857250"/>
          </a:xfrm>
        </p:spPr>
        <p:txBody>
          <a:bodyPr/>
          <a:lstStyle/>
          <a:p>
            <a:r>
              <a:rPr lang="en-US" sz="2400" dirty="0">
                <a:latin typeface="Cambria" pitchFamily="18" charset="0"/>
              </a:rPr>
              <a:t>Cara </a:t>
            </a:r>
            <a:r>
              <a:rPr lang="en-US" sz="2400" dirty="0" err="1">
                <a:latin typeface="Cambria" pitchFamily="18" charset="0"/>
              </a:rPr>
              <a:t>sederhana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untuk</a:t>
            </a:r>
            <a:r>
              <a:rPr lang="en-US" sz="2400" dirty="0">
                <a:latin typeface="Cambria" pitchFamily="18" charset="0"/>
              </a:rPr>
              <a:t> bankable</a:t>
            </a:r>
          </a:p>
        </p:txBody>
      </p:sp>
      <p:pic>
        <p:nvPicPr>
          <p:cNvPr id="4" name="Picture 3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381000" y="0"/>
            <a:ext cx="1295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184289" y="1087710"/>
            <a:ext cx="358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itchFamily="18" charset="0"/>
              </a:rPr>
              <a:t>6.  </a:t>
            </a:r>
            <a:r>
              <a:rPr lang="en-US" sz="2000" dirty="0" err="1">
                <a:latin typeface="Cambria" pitchFamily="18" charset="0"/>
              </a:rPr>
              <a:t>Upayakan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keuntungan</a:t>
            </a:r>
            <a:r>
              <a:rPr lang="en-US" sz="2000" dirty="0">
                <a:latin typeface="Cambria" pitchFamily="18" charset="0"/>
              </a:rPr>
              <a:t> yang </a:t>
            </a:r>
            <a:r>
              <a:rPr lang="en-US" sz="2000" dirty="0" err="1">
                <a:latin typeface="Cambria" pitchFamily="18" charset="0"/>
              </a:rPr>
              <a:t>didapat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ditabung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mendapatkan</a:t>
            </a:r>
            <a:r>
              <a:rPr lang="en-US" sz="2000" dirty="0">
                <a:latin typeface="Cambria" pitchFamily="18" charset="0"/>
              </a:rPr>
              <a:t> asset. </a:t>
            </a:r>
            <a:endParaRPr lang="en-US" sz="2000" dirty="0" smtClean="0">
              <a:latin typeface="Cambria" pitchFamily="18" charset="0"/>
            </a:endParaRPr>
          </a:p>
          <a:p>
            <a:endParaRPr lang="en-US" sz="2000" dirty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Asset </a:t>
            </a:r>
            <a:r>
              <a:rPr lang="en-US" sz="2000" dirty="0" err="1">
                <a:latin typeface="Cambria" pitchFamily="18" charset="0"/>
              </a:rPr>
              <a:t>bisa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berupa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mesin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kendaraan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tanah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kapling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atau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rumah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876550"/>
            <a:ext cx="384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Kelayakan</a:t>
            </a:r>
            <a:r>
              <a:rPr lang="en-US" i="1" dirty="0" smtClean="0"/>
              <a:t> </a:t>
            </a:r>
            <a:r>
              <a:rPr lang="en-US" i="1" dirty="0" err="1" smtClean="0"/>
              <a:t>pembelian</a:t>
            </a:r>
            <a:r>
              <a:rPr lang="en-US" i="1" dirty="0" smtClean="0"/>
              <a:t> </a:t>
            </a:r>
            <a:r>
              <a:rPr lang="en-US" i="1" dirty="0" err="1" smtClean="0"/>
              <a:t>aset</a:t>
            </a:r>
            <a:r>
              <a:rPr lang="en-US" i="1" dirty="0" smtClean="0"/>
              <a:t> </a:t>
            </a:r>
            <a:r>
              <a:rPr lang="en-US" i="1" dirty="0" err="1" smtClean="0"/>
              <a:t>perlu</a:t>
            </a:r>
            <a:r>
              <a:rPr lang="en-US" i="1" dirty="0" smtClean="0"/>
              <a:t> </a:t>
            </a:r>
            <a:r>
              <a:rPr lang="en-US" i="1" dirty="0" err="1" smtClean="0"/>
              <a:t>dilakukan</a:t>
            </a:r>
            <a:r>
              <a:rPr lang="en-US" i="1" dirty="0" smtClean="0"/>
              <a:t> agar </a:t>
            </a:r>
            <a:r>
              <a:rPr lang="en-US" i="1" dirty="0" err="1" smtClean="0"/>
              <a:t>aset</a:t>
            </a:r>
            <a:r>
              <a:rPr lang="en-US" i="1" dirty="0" smtClean="0"/>
              <a:t> yang </a:t>
            </a:r>
            <a:r>
              <a:rPr lang="en-US" i="1" dirty="0" err="1" smtClean="0"/>
              <a:t>dimiliki</a:t>
            </a:r>
            <a:r>
              <a:rPr lang="en-US" i="1" dirty="0" smtClean="0"/>
              <a:t> </a:t>
            </a:r>
            <a:r>
              <a:rPr lang="en-US" i="1" dirty="0" err="1" smtClean="0"/>
              <a:t>bisa</a:t>
            </a:r>
            <a:r>
              <a:rPr lang="en-US" i="1" dirty="0" smtClean="0"/>
              <a:t> </a:t>
            </a:r>
            <a:r>
              <a:rPr lang="en-US" i="1" dirty="0" err="1" smtClean="0"/>
              <a:t>memberikan</a:t>
            </a:r>
            <a:r>
              <a:rPr lang="en-US" i="1" dirty="0" smtClean="0"/>
              <a:t> </a:t>
            </a:r>
            <a:r>
              <a:rPr lang="en-US" i="1" dirty="0" err="1" smtClean="0"/>
              <a:t>nilai</a:t>
            </a:r>
            <a:r>
              <a:rPr lang="en-US" i="1" dirty="0" smtClean="0"/>
              <a:t> (value) </a:t>
            </a:r>
            <a:r>
              <a:rPr lang="en-US" i="1" dirty="0" err="1" smtClean="0"/>
              <a:t>bagi</a:t>
            </a:r>
            <a:r>
              <a:rPr lang="en-US" i="1" dirty="0" smtClean="0"/>
              <a:t> </a:t>
            </a:r>
            <a:r>
              <a:rPr lang="en-US" i="1" dirty="0" err="1" smtClean="0"/>
              <a:t>usaha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72676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812" y="100012"/>
            <a:ext cx="4648200" cy="857250"/>
          </a:xfrm>
        </p:spPr>
        <p:txBody>
          <a:bodyPr/>
          <a:lstStyle/>
          <a:p>
            <a:r>
              <a:rPr lang="en-US" sz="2400" dirty="0">
                <a:latin typeface="Cambria" pitchFamily="18" charset="0"/>
              </a:rPr>
              <a:t>Cara </a:t>
            </a:r>
            <a:r>
              <a:rPr lang="en-US" sz="2400" dirty="0" err="1">
                <a:latin typeface="Cambria" pitchFamily="18" charset="0"/>
              </a:rPr>
              <a:t>sederhana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untuk</a:t>
            </a:r>
            <a:r>
              <a:rPr lang="en-US" sz="2400" dirty="0">
                <a:latin typeface="Cambria" pitchFamily="18" charset="0"/>
              </a:rPr>
              <a:t> bankable</a:t>
            </a:r>
          </a:p>
        </p:txBody>
      </p:sp>
      <p:pic>
        <p:nvPicPr>
          <p:cNvPr id="4" name="Picture 3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381000" y="0"/>
            <a:ext cx="1295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184289" y="1276350"/>
            <a:ext cx="358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7. </a:t>
            </a:r>
            <a:r>
              <a:rPr lang="en-US" sz="2000" dirty="0" err="1" smtClean="0">
                <a:latin typeface="Cambria" pitchFamily="18" charset="0"/>
              </a:rPr>
              <a:t>Bila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memungkinkan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mencukupi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gunakan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sofware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akuntansi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gunakan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jasa</a:t>
            </a:r>
            <a:r>
              <a:rPr lang="en-US" sz="2000" dirty="0">
                <a:latin typeface="Cambria" pitchFamily="18" charset="0"/>
              </a:rPr>
              <a:t> biro </a:t>
            </a:r>
            <a:r>
              <a:rPr lang="en-US" sz="2000" dirty="0" err="1">
                <a:latin typeface="Cambria" pitchFamily="18" charset="0"/>
              </a:rPr>
              <a:t>akuntansi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untuk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mengaudit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usaha</a:t>
            </a:r>
            <a:r>
              <a:rPr lang="en-US" sz="2000" dirty="0">
                <a:latin typeface="Cambria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0965" y="2571750"/>
            <a:ext cx="384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Pengusaha</a:t>
            </a:r>
            <a:r>
              <a:rPr lang="en-US" i="1" dirty="0" smtClean="0"/>
              <a:t> </a:t>
            </a:r>
            <a:r>
              <a:rPr lang="en-US" i="1" dirty="0" err="1" smtClean="0"/>
              <a:t>atau</a:t>
            </a:r>
            <a:r>
              <a:rPr lang="en-US" i="1" dirty="0" smtClean="0"/>
              <a:t> </a:t>
            </a:r>
            <a:r>
              <a:rPr lang="en-US" i="1" dirty="0" err="1" smtClean="0"/>
              <a:t>pengelola</a:t>
            </a:r>
            <a:r>
              <a:rPr lang="en-US" i="1" dirty="0" smtClean="0"/>
              <a:t> LKM </a:t>
            </a:r>
            <a:r>
              <a:rPr lang="en-US" i="1" dirty="0" err="1" smtClean="0"/>
              <a:t>atau</a:t>
            </a:r>
            <a:r>
              <a:rPr lang="en-US" i="1" dirty="0" smtClean="0"/>
              <a:t> UMKM </a:t>
            </a:r>
            <a:r>
              <a:rPr lang="en-US" i="1" dirty="0" err="1" smtClean="0"/>
              <a:t>perlu</a:t>
            </a:r>
            <a:r>
              <a:rPr lang="en-US" i="1" dirty="0" smtClean="0"/>
              <a:t> </a:t>
            </a:r>
            <a:r>
              <a:rPr lang="en-US" i="1" dirty="0" err="1" smtClean="0"/>
              <a:t>memahami</a:t>
            </a:r>
            <a:r>
              <a:rPr lang="en-US" i="1" dirty="0" smtClean="0"/>
              <a:t> </a:t>
            </a:r>
            <a:r>
              <a:rPr lang="en-US" i="1" dirty="0" err="1" smtClean="0"/>
              <a:t>prinsip</a:t>
            </a:r>
            <a:r>
              <a:rPr lang="en-US" i="1" dirty="0" smtClean="0"/>
              <a:t> </a:t>
            </a:r>
            <a:r>
              <a:rPr lang="en-US" i="1" dirty="0" err="1" smtClean="0"/>
              <a:t>akuntasi</a:t>
            </a:r>
            <a:r>
              <a:rPr lang="en-US" i="1" dirty="0" smtClean="0"/>
              <a:t> agar </a:t>
            </a:r>
            <a:r>
              <a:rPr lang="en-US" i="1" dirty="0" err="1" smtClean="0"/>
              <a:t>usaha</a:t>
            </a:r>
            <a:r>
              <a:rPr lang="en-US" i="1" dirty="0" smtClean="0"/>
              <a:t> </a:t>
            </a:r>
            <a:r>
              <a:rPr lang="en-US" i="1" dirty="0" err="1" smtClean="0"/>
              <a:t>tersebut</a:t>
            </a:r>
            <a:r>
              <a:rPr lang="en-US" i="1" dirty="0" smtClean="0"/>
              <a:t> </a:t>
            </a:r>
            <a:r>
              <a:rPr lang="en-US" i="1" dirty="0" err="1" smtClean="0"/>
              <a:t>akuntable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72676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812" y="100012"/>
            <a:ext cx="4648200" cy="857250"/>
          </a:xfrm>
        </p:spPr>
        <p:txBody>
          <a:bodyPr/>
          <a:lstStyle/>
          <a:p>
            <a:r>
              <a:rPr lang="en-US" sz="2400" dirty="0">
                <a:latin typeface="Cambria" pitchFamily="18" charset="0"/>
              </a:rPr>
              <a:t>Cara </a:t>
            </a:r>
            <a:r>
              <a:rPr lang="en-US" sz="2400" dirty="0" err="1">
                <a:latin typeface="Cambria" pitchFamily="18" charset="0"/>
              </a:rPr>
              <a:t>sederhana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untuk</a:t>
            </a:r>
            <a:r>
              <a:rPr lang="en-US" sz="2400" dirty="0">
                <a:latin typeface="Cambria" pitchFamily="18" charset="0"/>
              </a:rPr>
              <a:t> bankable</a:t>
            </a:r>
          </a:p>
        </p:txBody>
      </p:sp>
      <p:pic>
        <p:nvPicPr>
          <p:cNvPr id="4" name="Picture 3" descr="http://bdisurabaya.kemenperin.go.id/wp-content/uploads/2011/05/bankable_to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 t="5402" r="4844" b="34907"/>
          <a:stretch/>
        </p:blipFill>
        <p:spPr bwMode="auto">
          <a:xfrm>
            <a:off x="381000" y="0"/>
            <a:ext cx="12954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828800" y="759984"/>
            <a:ext cx="358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8. </a:t>
            </a:r>
            <a:r>
              <a:rPr lang="en-US" sz="2000" dirty="0" err="1" smtClean="0">
                <a:latin typeface="Cambria" pitchFamily="18" charset="0"/>
              </a:rPr>
              <a:t>Upayakan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usaha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berjalan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selama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dua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tahun</a:t>
            </a:r>
            <a:r>
              <a:rPr lang="en-US" sz="2000" dirty="0">
                <a:latin typeface="Cambria" pitchFamily="18" charset="0"/>
              </a:rPr>
              <a:t>, </a:t>
            </a:r>
            <a:r>
              <a:rPr lang="en-US" sz="2000" dirty="0" err="1">
                <a:latin typeface="Cambria" pitchFamily="18" charset="0"/>
              </a:rPr>
              <a:t>dan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selanjutnya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analisa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bagaimana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jalannya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usaha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kita</a:t>
            </a:r>
            <a:r>
              <a:rPr lang="en-US" sz="2000" dirty="0">
                <a:latin typeface="Cambria" pitchFamily="18" charset="0"/>
              </a:rPr>
              <a:t>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257175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err="1"/>
              <a:t>sejauhmana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kenali</a:t>
            </a:r>
            <a:r>
              <a:rPr lang="en-US" dirty="0"/>
              <a:t> </a:t>
            </a:r>
            <a:r>
              <a:rPr lang="en-US" dirty="0" smtClean="0"/>
              <a:t>trend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kapan</a:t>
            </a:r>
            <a:r>
              <a:rPr lang="en-US" dirty="0"/>
              <a:t> profit </a:t>
            </a:r>
            <a:r>
              <a:rPr lang="en-US" dirty="0" err="1"/>
              <a:t>meningkat</a:t>
            </a:r>
            <a:r>
              <a:rPr lang="en-US" dirty="0"/>
              <a:t>, </a:t>
            </a:r>
            <a:r>
              <a:rPr lang="en-US" dirty="0" err="1"/>
              <a:t>kapan</a:t>
            </a:r>
            <a:r>
              <a:rPr lang="en-US" dirty="0"/>
              <a:t> profit </a:t>
            </a:r>
            <a:r>
              <a:rPr lang="en-US" dirty="0" err="1"/>
              <a:t>menurun</a:t>
            </a:r>
            <a:r>
              <a:rPr lang="en-US" dirty="0"/>
              <a:t>). </a:t>
            </a:r>
            <a:endParaRPr lang="en-US" dirty="0" smtClean="0"/>
          </a:p>
          <a:p>
            <a:pPr fontAlgn="base"/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putuskan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 smtClean="0"/>
              <a:t>bermitra</a:t>
            </a:r>
            <a:r>
              <a:rPr lang="en-US" dirty="0" smtClean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2676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33350"/>
            <a:ext cx="3581400" cy="857250"/>
          </a:xfrm>
        </p:spPr>
        <p:txBody>
          <a:bodyPr/>
          <a:lstStyle/>
          <a:p>
            <a:r>
              <a:rPr lang="en-US" sz="3200" dirty="0" smtClean="0">
                <a:latin typeface="Cambria" pitchFamily="18" charset="0"/>
              </a:rPr>
              <a:t>Usaha “</a:t>
            </a:r>
            <a:r>
              <a:rPr lang="en-US" sz="3200" dirty="0" err="1" smtClean="0">
                <a:latin typeface="Cambria" pitchFamily="18" charset="0"/>
              </a:rPr>
              <a:t>Akuntable</a:t>
            </a:r>
            <a:r>
              <a:rPr lang="en-US" sz="3200" dirty="0" smtClean="0">
                <a:latin typeface="Cambria" pitchFamily="18" charset="0"/>
              </a:rPr>
              <a:t>”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350"/>
            <a:ext cx="1466850" cy="133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6" t="19875" r="5279" b="19733"/>
          <a:stretch/>
        </p:blipFill>
        <p:spPr bwMode="auto">
          <a:xfrm>
            <a:off x="2057400" y="1200150"/>
            <a:ext cx="6781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119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664" y="372142"/>
            <a:ext cx="6232936" cy="857250"/>
          </a:xfrm>
        </p:spPr>
        <p:txBody>
          <a:bodyPr/>
          <a:lstStyle/>
          <a:p>
            <a:r>
              <a:rPr lang="en-US" sz="3200" dirty="0" err="1" smtClean="0">
                <a:latin typeface="Cambria" pitchFamily="18" charset="0"/>
              </a:rPr>
              <a:t>Pengarsipan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Bukti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Transaksi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33350"/>
            <a:ext cx="1466850" cy="133483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" y="1733550"/>
            <a:ext cx="2144889" cy="10925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48" y="1736634"/>
            <a:ext cx="2144889" cy="10861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47" y="3095579"/>
            <a:ext cx="2144889" cy="10858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1" y="3093498"/>
            <a:ext cx="2144890" cy="10657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00150"/>
            <a:ext cx="303921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9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664" y="372142"/>
            <a:ext cx="6232936" cy="857250"/>
          </a:xfrm>
        </p:spPr>
        <p:txBody>
          <a:bodyPr/>
          <a:lstStyle/>
          <a:p>
            <a:r>
              <a:rPr lang="en-US" sz="3200" dirty="0" err="1" smtClean="0">
                <a:latin typeface="Cambria" pitchFamily="18" charset="0"/>
              </a:rPr>
              <a:t>Buku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Besar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33350"/>
            <a:ext cx="1466850" cy="133483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" b="24674"/>
          <a:stretch/>
        </p:blipFill>
        <p:spPr>
          <a:xfrm>
            <a:off x="533400" y="1657350"/>
            <a:ext cx="4915348" cy="26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66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664" y="372142"/>
            <a:ext cx="6232936" cy="857250"/>
          </a:xfrm>
        </p:spPr>
        <p:txBody>
          <a:bodyPr/>
          <a:lstStyle/>
          <a:p>
            <a:r>
              <a:rPr lang="en-US" sz="3200" dirty="0" err="1" smtClean="0">
                <a:latin typeface="Cambria" pitchFamily="18" charset="0"/>
              </a:rPr>
              <a:t>Neraca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err="1" smtClean="0">
                <a:latin typeface="Cambria" pitchFamily="18" charset="0"/>
              </a:rPr>
              <a:t>Saldo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33350"/>
            <a:ext cx="1466850" cy="133483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9" b="11052"/>
          <a:stretch/>
        </p:blipFill>
        <p:spPr>
          <a:xfrm>
            <a:off x="2590800" y="1200150"/>
            <a:ext cx="6096000" cy="36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8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468" y="1657350"/>
            <a:ext cx="2430332" cy="857250"/>
          </a:xfrm>
        </p:spPr>
        <p:txBody>
          <a:bodyPr/>
          <a:lstStyle/>
          <a:p>
            <a:r>
              <a:rPr lang="en-US" sz="3200" dirty="0" err="1" smtClean="0">
                <a:latin typeface="Cambria" pitchFamily="18" charset="0"/>
              </a:rPr>
              <a:t>Laporan</a:t>
            </a:r>
            <a:r>
              <a:rPr lang="en-US" sz="3200" dirty="0" smtClean="0">
                <a:latin typeface="Cambria" pitchFamily="18" charset="0"/>
              </a:rPr>
              <a:t> </a:t>
            </a:r>
            <a:br>
              <a:rPr lang="en-US" sz="3200" dirty="0" smtClean="0">
                <a:latin typeface="Cambria" pitchFamily="18" charset="0"/>
              </a:rPr>
            </a:br>
            <a:r>
              <a:rPr lang="en-US" sz="3200" dirty="0" err="1" smtClean="0">
                <a:latin typeface="Cambria" pitchFamily="18" charset="0"/>
              </a:rPr>
              <a:t>Keuangan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33350"/>
            <a:ext cx="1466850" cy="133483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0149"/>
            <a:ext cx="5029200" cy="49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38150"/>
            <a:ext cx="6683765" cy="960668"/>
          </a:xfrm>
        </p:spPr>
        <p:txBody>
          <a:bodyPr/>
          <a:lstStyle/>
          <a:p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MODAL KERJA</a:t>
            </a:r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589858" cy="2833217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Sejumlah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dana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digunakan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membiayai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operasional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perusahaan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mulai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pengadaan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bahan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bahan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baku</a:t>
            </a:r>
            <a:r>
              <a:rPr lang="en-US" sz="2000" dirty="0" smtClean="0">
                <a:solidFill>
                  <a:schemeClr val="tx1"/>
                </a:solidFill>
              </a:rPr>
              <a:t>/ </a:t>
            </a:r>
            <a:r>
              <a:rPr lang="en-US" sz="2000" dirty="0" err="1" smtClean="0">
                <a:solidFill>
                  <a:schemeClr val="tx1"/>
                </a:solidFill>
              </a:rPr>
              <a:t>bahan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penolong</a:t>
            </a:r>
            <a:r>
              <a:rPr lang="en-US" sz="2000" dirty="0" smtClean="0">
                <a:solidFill>
                  <a:schemeClr val="tx1"/>
                </a:solidFill>
              </a:rPr>
              <a:t>/ </a:t>
            </a:r>
            <a:r>
              <a:rPr lang="en-US" sz="2000" dirty="0" err="1" smtClean="0">
                <a:solidFill>
                  <a:schemeClr val="tx1"/>
                </a:solidFill>
              </a:rPr>
              <a:t>bahan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setengah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jadi</a:t>
            </a:r>
            <a:r>
              <a:rPr lang="en-US" sz="2000" dirty="0" smtClean="0">
                <a:solidFill>
                  <a:schemeClr val="tx1"/>
                </a:solidFill>
              </a:rPr>
              <a:t>), </a:t>
            </a:r>
            <a:r>
              <a:rPr lang="en-US" sz="2000" dirty="0" err="1" smtClean="0">
                <a:solidFill>
                  <a:schemeClr val="tx1"/>
                </a:solidFill>
              </a:rPr>
              <a:t>membiayai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tenaga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kerja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biaya</a:t>
            </a:r>
            <a:r>
              <a:rPr lang="en-US" sz="2000" dirty="0" smtClean="0">
                <a:solidFill>
                  <a:schemeClr val="tx1"/>
                </a:solidFill>
              </a:rPr>
              <a:t> overhead </a:t>
            </a:r>
            <a:r>
              <a:rPr lang="en-US" sz="2000" dirty="0" err="1" smtClean="0">
                <a:solidFill>
                  <a:schemeClr val="tx1"/>
                </a:solidFill>
              </a:rPr>
              <a:t>pabrik</a:t>
            </a:r>
            <a:r>
              <a:rPr lang="en-US" sz="2000" dirty="0" smtClean="0">
                <a:solidFill>
                  <a:schemeClr val="tx1"/>
                </a:solidFill>
              </a:rPr>
              <a:t>, proses </a:t>
            </a:r>
            <a:r>
              <a:rPr lang="en-US" sz="2000" dirty="0" err="1" smtClean="0">
                <a:solidFill>
                  <a:schemeClr val="tx1"/>
                </a:solidFill>
              </a:rPr>
              <a:t>produksi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sampai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barang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tersebut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dijual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016808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Cambria" panose="02040503050406030204" pitchFamily="18" charset="0"/>
              </a:rPr>
              <a:t>Sejumlah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dana</a:t>
            </a:r>
            <a:r>
              <a:rPr lang="en-US" i="1" dirty="0">
                <a:latin typeface="Cambria" panose="02040503050406030204" pitchFamily="18" charset="0"/>
              </a:rPr>
              <a:t> yang </a:t>
            </a:r>
            <a:r>
              <a:rPr lang="en-US" i="1" dirty="0" err="1">
                <a:latin typeface="Cambria" panose="02040503050406030204" pitchFamily="18" charset="0"/>
              </a:rPr>
              <a:t>tertanam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dalam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aktiva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lancar</a:t>
            </a:r>
            <a:r>
              <a:rPr lang="en-US" i="1" dirty="0">
                <a:latin typeface="Cambria" panose="02040503050406030204" pitchFamily="18" charset="0"/>
              </a:rPr>
              <a:t> yang </a:t>
            </a:r>
            <a:r>
              <a:rPr lang="en-US" i="1" dirty="0" err="1">
                <a:latin typeface="Cambria" panose="02040503050406030204" pitchFamily="18" charset="0"/>
              </a:rPr>
              <a:t>digunakan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untuk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menjalankan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perusahaan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endParaRPr lang="en-US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6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45426"/>
            <a:ext cx="6172200" cy="713780"/>
          </a:xfrm>
        </p:spPr>
        <p:txBody>
          <a:bodyPr/>
          <a:lstStyle/>
          <a:p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KREDIT INVESTASI</a:t>
            </a:r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760503"/>
            <a:ext cx="2819400" cy="1586383"/>
          </a:xfrm>
        </p:spPr>
        <p:txBody>
          <a:bodyPr>
            <a:noAutofit/>
          </a:bodyPr>
          <a:lstStyle/>
          <a:p>
            <a:pPr algn="ctr"/>
            <a:endParaRPr lang="en-US" sz="2000" b="1" dirty="0" smtClean="0">
              <a:latin typeface="Cambria" panose="02040503050406030204" pitchFamily="18" charset="0"/>
            </a:endParaRPr>
          </a:p>
          <a:p>
            <a:r>
              <a:rPr lang="en-US" sz="2000" b="1" dirty="0" err="1" smtClean="0">
                <a:latin typeface="Cambria" panose="02040503050406030204" pitchFamily="18" charset="0"/>
              </a:rPr>
              <a:t>Investasi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baru,peremajaan</a:t>
            </a:r>
            <a:r>
              <a:rPr lang="en-US" sz="2000" b="1" dirty="0" smtClean="0">
                <a:latin typeface="Cambria" panose="02040503050406030204" pitchFamily="18" charset="0"/>
              </a:rPr>
              <a:t> (</a:t>
            </a:r>
            <a:r>
              <a:rPr lang="en-US" sz="2000" b="1" dirty="0" err="1" smtClean="0">
                <a:latin typeface="Cambria" panose="02040503050406030204" pitchFamily="18" charset="0"/>
              </a:rPr>
              <a:t>penggantian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alat</a:t>
            </a:r>
            <a:r>
              <a:rPr lang="en-US" sz="2000" b="1" dirty="0" smtClean="0">
                <a:latin typeface="Cambria" panose="02040503050406030204" pitchFamily="18" charset="0"/>
              </a:rPr>
              <a:t>), </a:t>
            </a:r>
            <a:r>
              <a:rPr lang="en-US" sz="2000" b="1" dirty="0" err="1" smtClean="0">
                <a:latin typeface="Cambria" panose="02040503050406030204" pitchFamily="18" charset="0"/>
              </a:rPr>
              <a:t>perluasan</a:t>
            </a:r>
            <a:r>
              <a:rPr lang="en-US" sz="2000" b="1" dirty="0" smtClean="0">
                <a:latin typeface="Cambria" panose="02040503050406030204" pitchFamily="18" charset="0"/>
              </a:rPr>
              <a:t> (</a:t>
            </a:r>
            <a:r>
              <a:rPr lang="en-US" sz="2000" b="1" dirty="0" err="1" smtClean="0">
                <a:latin typeface="Cambria" panose="02040503050406030204" pitchFamily="18" charset="0"/>
              </a:rPr>
              <a:t>pengembangan</a:t>
            </a:r>
            <a:r>
              <a:rPr lang="en-US" sz="2000" b="1" dirty="0" smtClean="0">
                <a:latin typeface="Cambria" panose="02040503050406030204" pitchFamily="18" charset="0"/>
              </a:rPr>
              <a:t>)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85900" y="1286870"/>
            <a:ext cx="3886200" cy="947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>
                <a:latin typeface="Cambria" panose="02040503050406030204" pitchFamily="18" charset="0"/>
              </a:rPr>
              <a:t>Fasilitas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Kredit</a:t>
            </a:r>
            <a:r>
              <a:rPr lang="en-US" sz="2000" b="1" dirty="0" smtClean="0">
                <a:latin typeface="Cambria" panose="02040503050406030204" pitchFamily="18" charset="0"/>
              </a:rPr>
              <a:t> yang </a:t>
            </a:r>
            <a:r>
              <a:rPr lang="en-US" sz="2000" b="1" dirty="0" err="1" smtClean="0">
                <a:latin typeface="Cambria" panose="02040503050406030204" pitchFamily="18" charset="0"/>
              </a:rPr>
              <a:t>ditujukan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untuk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pembiayaan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aktiva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tetap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dan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berjangka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waktu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panjang</a:t>
            </a:r>
            <a:r>
              <a:rPr lang="en-US" sz="2000" b="1" dirty="0" smtClean="0">
                <a:latin typeface="Cambria" panose="02040503050406030204" pitchFamily="18" charset="0"/>
              </a:rPr>
              <a:t> ( </a:t>
            </a:r>
            <a:r>
              <a:rPr lang="en-US" sz="2000" b="1" dirty="0" err="1" smtClean="0">
                <a:latin typeface="Cambria" panose="02040503050406030204" pitchFamily="18" charset="0"/>
              </a:rPr>
              <a:t>lebih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dari</a:t>
            </a:r>
            <a:r>
              <a:rPr lang="en-US" sz="2000" b="1" dirty="0" smtClean="0">
                <a:latin typeface="Cambria" panose="02040503050406030204" pitchFamily="18" charset="0"/>
              </a:rPr>
              <a:t> 1 </a:t>
            </a:r>
            <a:r>
              <a:rPr lang="en-US" sz="2000" b="1" dirty="0" err="1" smtClean="0">
                <a:latin typeface="Cambria" panose="02040503050406030204" pitchFamily="18" charset="0"/>
              </a:rPr>
              <a:t>tahun</a:t>
            </a:r>
            <a:r>
              <a:rPr lang="en-US" sz="2000" b="1" dirty="0" smtClean="0">
                <a:latin typeface="Cambria" panose="02040503050406030204" pitchFamily="18" charset="0"/>
              </a:rPr>
              <a:t>)</a:t>
            </a:r>
          </a:p>
          <a:p>
            <a:pPr marL="0" indent="0">
              <a:buNone/>
            </a:pPr>
            <a:endParaRPr lang="en-US" sz="2000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4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38150"/>
            <a:ext cx="6683765" cy="960668"/>
          </a:xfrm>
        </p:spPr>
        <p:txBody>
          <a:bodyPr/>
          <a:lstStyle/>
          <a:p>
            <a:r>
              <a:rPr lang="en-US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Kredit</a:t>
            </a:r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Konsumtif</a:t>
            </a:r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00150"/>
            <a:ext cx="5145206" cy="165735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Kredit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diberikan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oleh</a:t>
            </a:r>
            <a:r>
              <a:rPr lang="en-US" sz="2000" dirty="0" smtClean="0">
                <a:solidFill>
                  <a:schemeClr val="tx1"/>
                </a:solidFill>
              </a:rPr>
              <a:t> bank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maksud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memenuhi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kebutuhan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konsumtif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debitur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didasarkan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kemampuan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debitur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mengangsur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pokok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pinjaman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bunga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pendapatan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bersih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diterimanya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8278" y="3943350"/>
            <a:ext cx="5089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contohnya</a:t>
            </a:r>
            <a:r>
              <a:rPr lang="en-US" dirty="0"/>
              <a:t>: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perumahan</a:t>
            </a:r>
            <a:r>
              <a:rPr lang="en-US" dirty="0"/>
              <a:t>, motor, </a:t>
            </a:r>
            <a:r>
              <a:rPr lang="en-US" dirty="0" err="1"/>
              <a:t>multiguna</a:t>
            </a:r>
            <a:r>
              <a:rPr lang="en-US" dirty="0"/>
              <a:t> (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pendidikan,pernikahan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2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68082"/>
            <a:ext cx="6683765" cy="960668"/>
          </a:xfrm>
        </p:spPr>
        <p:txBody>
          <a:bodyPr/>
          <a:lstStyle/>
          <a:p>
            <a:r>
              <a:rPr lang="en-US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Kredit</a:t>
            </a:r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Ekspor</a:t>
            </a:r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428750"/>
            <a:ext cx="4992291" cy="2833217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Fasilitas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kredit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yangdiberikan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eksportir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</a:rPr>
              <a:t>pemasok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disediakan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membiayai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seluruh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sebagian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kegiatan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produksi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pengumpulan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penyimpanan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barang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rangka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ekspor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2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977" y="468082"/>
            <a:ext cx="6683765" cy="960668"/>
          </a:xfrm>
        </p:spPr>
        <p:txBody>
          <a:bodyPr/>
          <a:lstStyle/>
          <a:p>
            <a:r>
              <a:rPr lang="en-US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Kredit</a:t>
            </a:r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Impor</a:t>
            </a:r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428750"/>
            <a:ext cx="4916091" cy="2833217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Fasilitas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kredit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membiayai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seluruh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sebagian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kegiatan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rangka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impor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barang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khususnya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berhubungan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L/C </a:t>
            </a:r>
            <a:r>
              <a:rPr lang="en-US" sz="2000" dirty="0" err="1" smtClean="0">
                <a:solidFill>
                  <a:schemeClr val="tx1"/>
                </a:solidFill>
              </a:rPr>
              <a:t>impor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dibuka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oleh</a:t>
            </a:r>
            <a:r>
              <a:rPr lang="en-US" sz="2000" dirty="0" smtClean="0">
                <a:solidFill>
                  <a:schemeClr val="tx1"/>
                </a:solidFill>
              </a:rPr>
              <a:t> opening bank (bank </a:t>
            </a:r>
            <a:r>
              <a:rPr lang="en-US" sz="2000" dirty="0" err="1" smtClean="0">
                <a:solidFill>
                  <a:schemeClr val="tx1"/>
                </a:solidFill>
              </a:rPr>
              <a:t>penerbit</a:t>
            </a:r>
            <a:r>
              <a:rPr lang="en-US" sz="2000" dirty="0" smtClean="0">
                <a:solidFill>
                  <a:schemeClr val="tx1"/>
                </a:solidFill>
              </a:rPr>
              <a:t> L/C)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3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38150"/>
            <a:ext cx="6683765" cy="960668"/>
          </a:xfrm>
        </p:spPr>
        <p:txBody>
          <a:bodyPr/>
          <a:lstStyle/>
          <a:p>
            <a:r>
              <a:rPr lang="en-US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Kredit</a:t>
            </a:r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Jaminan</a:t>
            </a:r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Kas</a:t>
            </a:r>
            <a:endParaRPr 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581150"/>
            <a:ext cx="4916091" cy="2833217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Kredit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seluruhnya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dijamin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agunan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kas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</a:rPr>
              <a:t>fully cash </a:t>
            </a:r>
            <a:r>
              <a:rPr lang="en-US" sz="2000" i="1" dirty="0" err="1" smtClean="0">
                <a:solidFill>
                  <a:schemeClr val="tx1"/>
                </a:solidFill>
              </a:rPr>
              <a:t>collateraliezed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sebagian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saja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jaminannya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berupa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kas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</a:rPr>
              <a:t>partially cash </a:t>
            </a:r>
            <a:r>
              <a:rPr lang="en-US" sz="2000" i="1" dirty="0" err="1" smtClean="0">
                <a:solidFill>
                  <a:schemeClr val="tx1"/>
                </a:solidFill>
              </a:rPr>
              <a:t>collateraliezed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325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Motivating A Team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Motivating A T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ating A Team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ating A Team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ating A Team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heme6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6" id="{8EB3C9C2-661B-4784-A492-C88DDA8E821E}" vid="{DDC18770-867B-416D-8711-C3CD8780BA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212</TotalTime>
  <Words>1028</Words>
  <Application>Microsoft Office PowerPoint</Application>
  <PresentationFormat>On-screen Show (16:9)</PresentationFormat>
  <Paragraphs>171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Cambria</vt:lpstr>
      <vt:lpstr>Century Gothic</vt:lpstr>
      <vt:lpstr>Georgia</vt:lpstr>
      <vt:lpstr>Wingdings</vt:lpstr>
      <vt:lpstr>Wingdings 3</vt:lpstr>
      <vt:lpstr>Theme1</vt:lpstr>
      <vt:lpstr>Wisp</vt:lpstr>
      <vt:lpstr>Theme6</vt:lpstr>
      <vt:lpstr>PowerPoint Presentation</vt:lpstr>
      <vt:lpstr>PowerPoint Presentation</vt:lpstr>
      <vt:lpstr>KREDIT MODAL KERJA</vt:lpstr>
      <vt:lpstr>MODAL KERJA</vt:lpstr>
      <vt:lpstr>KREDIT INVESTASI</vt:lpstr>
      <vt:lpstr>Kredit Konsumtif</vt:lpstr>
      <vt:lpstr>Kredit Ekspor</vt:lpstr>
      <vt:lpstr>Kredit Impor</vt:lpstr>
      <vt:lpstr>Kredit Jaminan Kas</vt:lpstr>
      <vt:lpstr>ANALISIS PEMBERIAN PINJAMAN</vt:lpstr>
      <vt:lpstr>ANALISIS PEMBERIAN PINJAMAN</vt:lpstr>
      <vt:lpstr>Sumber Informasi pemberian pinjaman</vt:lpstr>
      <vt:lpstr>TAHAPAN DLM PROSES  PEMBERIAN PINJAMAN:</vt:lpstr>
      <vt:lpstr>Standar Penilaian 5 C</vt:lpstr>
      <vt:lpstr>1. CHARACTER</vt:lpstr>
      <vt:lpstr>2.CAPACITY</vt:lpstr>
      <vt:lpstr>Aspek Manajemen</vt:lpstr>
      <vt:lpstr>Aspek Pasar dan Pemasaran</vt:lpstr>
      <vt:lpstr>Aspek Produksi</vt:lpstr>
      <vt:lpstr>Aspek Keuangan</vt:lpstr>
      <vt:lpstr>3. CAPITAL</vt:lpstr>
      <vt:lpstr>4. COLATERAL</vt:lpstr>
      <vt:lpstr>5. CONDITION</vt:lpstr>
      <vt:lpstr>Bankable</vt:lpstr>
      <vt:lpstr>Cara sederhana untuk bankable</vt:lpstr>
      <vt:lpstr>Cara sederhana untuk bankable</vt:lpstr>
      <vt:lpstr>Cara sederhana untuk bankable</vt:lpstr>
      <vt:lpstr>Cara sederhana untuk bankable</vt:lpstr>
      <vt:lpstr>Cara sederhana untuk bankable</vt:lpstr>
      <vt:lpstr>Cara sederhana untuk bankable</vt:lpstr>
      <vt:lpstr>Cara sederhana untuk bankable</vt:lpstr>
      <vt:lpstr>Cara sederhana untuk bankable</vt:lpstr>
      <vt:lpstr>Cara sederhana untuk bankable</vt:lpstr>
      <vt:lpstr>Usaha “Akuntable”</vt:lpstr>
      <vt:lpstr>Pengarsipan Bukti Transaksi</vt:lpstr>
      <vt:lpstr>Buku Besar</vt:lpstr>
      <vt:lpstr>Neraca Saldo</vt:lpstr>
      <vt:lpstr>Laporan  Keuangan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heni utami</cp:lastModifiedBy>
  <cp:revision>17</cp:revision>
  <dcterms:created xsi:type="dcterms:W3CDTF">2015-06-08T00:15:17Z</dcterms:created>
  <dcterms:modified xsi:type="dcterms:W3CDTF">2016-03-13T13:41:20Z</dcterms:modified>
</cp:coreProperties>
</file>