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34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21556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52278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8336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9684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31931132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5379571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7210868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86216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0169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64611944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9124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43B3F5C-0B38-42EB-8B7B-0DFA1DB09A9F}" type="datetimeFigureOut">
              <a:rPr lang="id-ID" smtClean="0"/>
              <a:pPr/>
              <a:t>22/02/2017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1C7C67A-265A-4313-BFD9-B184CCB81AA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82013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ndeks.kompas.com/tag/yogyakarta" TargetMode="External"/><Relationship Id="rId2" Type="http://schemas.openxmlformats.org/officeDocument/2006/relationships/hyperlink" Target="http://indeks.kompas.com/tag/bandu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/index.php?title=Pembacaan_oleh_mesin&amp;action=edit&amp;redlink=1" TargetMode="External"/><Relationship Id="rId2" Type="http://schemas.openxmlformats.org/officeDocument/2006/relationships/hyperlink" Target="https://id.wikipedia.org/wiki/Bahasa_Inggri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FID" TargetMode="External"/><Relationship Id="rId2" Type="http://schemas.openxmlformats.org/officeDocument/2006/relationships/hyperlink" Target="https://id.wikipedia.org/w/index.php?title=Identifikasi_dan_pengambilan_data_otomatis&amp;action=edit&amp;redlink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/index.php?title=Pembaca_kode_batang&amp;action=edit&amp;redlink=1" TargetMode="External"/><Relationship Id="rId2" Type="http://schemas.openxmlformats.org/officeDocument/2006/relationships/hyperlink" Target="https://id.wikipedia.org/w/index.php?title=Pemindai_optik&amp;action=edit&amp;redlink=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d.wikipedia.org/wiki/Smartphone" TargetMode="External"/><Relationship Id="rId4" Type="http://schemas.openxmlformats.org/officeDocument/2006/relationships/hyperlink" Target="https://id.wikipedia.org/wiki/Jepan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7797" y="931294"/>
            <a:ext cx="11118376" cy="2387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Bernard MT Condensed" panose="02050806060905020404" pitchFamily="18" charset="0"/>
              </a:rPr>
              <a:t>KODE BATANG ( </a:t>
            </a:r>
            <a:r>
              <a:rPr lang="en-US" sz="6000" i="1" dirty="0">
                <a:latin typeface="Bernard MT Condensed" panose="02050806060905020404" pitchFamily="18" charset="0"/>
              </a:rPr>
              <a:t>BARCODE</a:t>
            </a:r>
            <a:r>
              <a:rPr lang="en-US" sz="6000" dirty="0">
                <a:latin typeface="Bernard MT Condensed" panose="02050806060905020404" pitchFamily="18" charset="0"/>
              </a:rPr>
              <a:t> )</a:t>
            </a:r>
            <a:r>
              <a:rPr lang="id-ID" sz="6000" dirty="0">
                <a:latin typeface="Bernard MT Condensed" panose="02050806060905020404" pitchFamily="18" charset="0"/>
              </a:rPr>
              <a:t/>
            </a:r>
            <a:br>
              <a:rPr lang="id-ID" sz="6000" dirty="0">
                <a:latin typeface="Bernard MT Condensed" panose="02050806060905020404" pitchFamily="18" charset="0"/>
              </a:rPr>
            </a:br>
            <a:endParaRPr lang="id-ID" sz="6000" dirty="0">
              <a:latin typeface="Bernard MT Condensed" panose="02050806060905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4967" y="2890799"/>
            <a:ext cx="11559654" cy="3346228"/>
          </a:xfrm>
        </p:spPr>
        <p:txBody>
          <a:bodyPr/>
          <a:lstStyle/>
          <a:p>
            <a:pPr algn="l"/>
            <a:r>
              <a:rPr lang="id-ID" sz="2800" dirty="0" smtClean="0"/>
              <a:t>Anggota Kelompok 5 </a:t>
            </a:r>
            <a:r>
              <a:rPr lang="id-ID" sz="2800" smtClean="0"/>
              <a:t>: </a:t>
            </a:r>
            <a:endParaRPr lang="id-ID" sz="28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id-ID" dirty="0" smtClean="0"/>
              <a:t>Fhadli </a:t>
            </a:r>
            <a:r>
              <a:rPr lang="id-ID" dirty="0" smtClean="0"/>
              <a:t>Novriwardi		(141140034</a:t>
            </a:r>
            <a:r>
              <a:rPr lang="id-ID" dirty="0" smtClean="0"/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id-ID" dirty="0" smtClean="0"/>
              <a:t>Beatty DWI Purwanti	(141140343)</a:t>
            </a:r>
          </a:p>
          <a:p>
            <a:pPr marL="457200" indent="-457200" algn="l">
              <a:buFont typeface="+mj-lt"/>
              <a:buAutoNum type="arabicPeriod"/>
            </a:pPr>
            <a:r>
              <a:rPr lang="id-ID" dirty="0" smtClean="0"/>
              <a:t>Esti dwi rahmawati		(141140450)</a:t>
            </a:r>
          </a:p>
          <a:p>
            <a:pPr marL="457200" indent="-457200" algn="l">
              <a:buFont typeface="+mj-lt"/>
              <a:buAutoNum type="arabicPeriod"/>
            </a:pPr>
            <a:r>
              <a:rPr lang="id-ID" dirty="0" smtClean="0"/>
              <a:t>Arini lisya wati			(141140409)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5363764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7672"/>
            <a:ext cx="10515600" cy="5699291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European Article Numbering (EAN)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/>
              <a:t>yang </a:t>
            </a:r>
            <a:r>
              <a:rPr lang="en-US" sz="2800" dirty="0" err="1"/>
              <a:t>diimplementasikan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i="1" dirty="0"/>
              <a:t>International Article Numbering Association </a:t>
            </a:r>
            <a:r>
              <a:rPr lang="en-US" sz="2800" dirty="0"/>
              <a:t>di </a:t>
            </a:r>
            <a:r>
              <a:rPr lang="en-US" sz="2800" dirty="0" err="1"/>
              <a:t>Eropa</a:t>
            </a:r>
            <a:r>
              <a:rPr lang="en-US" sz="2800" dirty="0"/>
              <a:t>. </a:t>
            </a:r>
            <a:r>
              <a:rPr lang="en-US" sz="2800" dirty="0" err="1"/>
              <a:t>Standar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 UPC-A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didesain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. </a:t>
            </a:r>
            <a:r>
              <a:rPr lang="en-US" sz="2800" dirty="0" err="1"/>
              <a:t>Pada</a:t>
            </a:r>
            <a:r>
              <a:rPr lang="en-US" sz="2800" dirty="0"/>
              <a:t> EAN,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buah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yang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EAN-13 </a:t>
            </a:r>
            <a:r>
              <a:rPr lang="en-US" sz="2800" dirty="0" err="1"/>
              <a:t>dan</a:t>
            </a:r>
            <a:r>
              <a:rPr lang="en-US" sz="2800" dirty="0"/>
              <a:t> EAN-8. </a:t>
            </a:r>
            <a:r>
              <a:rPr lang="en-US" sz="2800" i="1" dirty="0"/>
              <a:t>Barcode </a:t>
            </a:r>
            <a:r>
              <a:rPr lang="en-US" sz="2800" dirty="0"/>
              <a:t>EAN-13 </a:t>
            </a:r>
            <a:r>
              <a:rPr lang="en-US" sz="2800" dirty="0" err="1"/>
              <a:t>dibagi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4 area,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nomor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,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manufaktur</a:t>
            </a:r>
            <a:r>
              <a:rPr lang="en-US" sz="2800" dirty="0"/>
              <a:t>,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digit </a:t>
            </a:r>
            <a:r>
              <a:rPr lang="en-US" sz="2800" dirty="0" err="1"/>
              <a:t>cek</a:t>
            </a:r>
            <a:r>
              <a:rPr lang="en-US" sz="2800" dirty="0"/>
              <a:t>.</a:t>
            </a:r>
            <a:endParaRPr lang="id-ID" sz="2800" dirty="0"/>
          </a:p>
          <a:p>
            <a:endParaRPr lang="id-ID" sz="2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6558" y="4109482"/>
            <a:ext cx="4811973" cy="274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27622040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1445"/>
            <a:ext cx="10515600" cy="553551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400" dirty="0" smtClean="0"/>
              <a:t>a. </a:t>
            </a:r>
            <a:r>
              <a:rPr lang="en-US" sz="2400" dirty="0" err="1" smtClean="0"/>
              <a:t>Nomor</a:t>
            </a:r>
            <a:r>
              <a:rPr lang="en-US" sz="2400" dirty="0" smtClean="0"/>
              <a:t> </a:t>
            </a:r>
            <a:r>
              <a:rPr lang="en-US" sz="2400" dirty="0" err="1"/>
              <a:t>sistem</a:t>
            </a:r>
            <a:r>
              <a:rPr lang="en-US" sz="2400" dirty="0"/>
              <a:t>. </a:t>
            </a:r>
            <a:r>
              <a:rPr lang="en-US" sz="2400" dirty="0" err="1"/>
              <a:t>Nomor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2 digit yang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otoritas</a:t>
            </a:r>
            <a:r>
              <a:rPr lang="en-US" sz="2400" dirty="0"/>
              <a:t> </a:t>
            </a:r>
            <a:r>
              <a:rPr lang="en-US" sz="2400" dirty="0" err="1"/>
              <a:t>penomoran</a:t>
            </a:r>
            <a:r>
              <a:rPr lang="en-US" sz="2400" dirty="0"/>
              <a:t> yang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 smtClean="0"/>
              <a:t>manufaktur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lvl="0" indent="0">
              <a:buNone/>
            </a:pPr>
            <a:r>
              <a:rPr lang="id-ID" sz="2400" dirty="0" smtClean="0"/>
              <a:t>b.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manufaktur</a:t>
            </a:r>
            <a:r>
              <a:rPr lang="en-US" sz="2400" dirty="0" smtClean="0"/>
              <a:t>.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manufaktur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kode</a:t>
            </a:r>
            <a:r>
              <a:rPr lang="en-US" sz="2400" dirty="0" smtClean="0"/>
              <a:t> yang </a:t>
            </a:r>
            <a:r>
              <a:rPr lang="en-US" sz="2400" dirty="0" err="1" smtClean="0"/>
              <a:t>unik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manufaktur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otoritas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.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memakai</a:t>
            </a:r>
            <a:r>
              <a:rPr lang="en-US" sz="2400" dirty="0" smtClean="0"/>
              <a:t>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 smtClean="0"/>
              <a:t>manufaktur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lvl="0" indent="0">
              <a:buNone/>
            </a:pPr>
            <a:r>
              <a:rPr lang="id-ID" sz="2400" dirty="0" smtClean="0"/>
              <a:t>c. </a:t>
            </a:r>
            <a:r>
              <a:rPr lang="en-US" sz="2400" dirty="0" err="1" smtClean="0"/>
              <a:t>Kode</a:t>
            </a:r>
            <a:r>
              <a:rPr lang="en-US" sz="2400" dirty="0" smtClean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yang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manufaktur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yang </a:t>
            </a:r>
            <a:r>
              <a:rPr lang="en-US" sz="2400" dirty="0" err="1"/>
              <a:t>dihasilkannya</a:t>
            </a:r>
            <a:r>
              <a:rPr lang="en-US" sz="2400" dirty="0"/>
              <a:t>.</a:t>
            </a:r>
            <a:endParaRPr lang="id-ID" sz="2400" dirty="0"/>
          </a:p>
          <a:p>
            <a:pPr marL="0" lvl="0" indent="0">
              <a:buNone/>
            </a:pPr>
            <a:r>
              <a:rPr lang="id-ID" sz="2400" dirty="0" smtClean="0"/>
              <a:t>d. </a:t>
            </a:r>
            <a:r>
              <a:rPr lang="en-US" sz="2400" dirty="0" smtClean="0"/>
              <a:t>Digit </a:t>
            </a:r>
            <a:r>
              <a:rPr lang="en-US" sz="2400" dirty="0" err="1"/>
              <a:t>cek</a:t>
            </a:r>
            <a:r>
              <a:rPr lang="en-US" sz="2400" dirty="0"/>
              <a:t>. Digit </a:t>
            </a:r>
            <a:r>
              <a:rPr lang="en-US" sz="2400" dirty="0" err="1"/>
              <a:t>cek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digit </a:t>
            </a:r>
            <a:r>
              <a:rPr lang="en-US" sz="2400" dirty="0" err="1"/>
              <a:t>tambahan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i="1" dirty="0"/>
              <a:t>barcode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dibaca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.</a:t>
            </a:r>
            <a:endParaRPr lang="id-ID" sz="2400" dirty="0"/>
          </a:p>
          <a:p>
            <a:pPr marL="0" indent="0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3440519411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8740"/>
            <a:ext cx="10515600" cy="5508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Pengkodean</a:t>
            </a:r>
            <a:r>
              <a:rPr lang="en-US" sz="2000" dirty="0"/>
              <a:t> </a:t>
            </a:r>
            <a:r>
              <a:rPr lang="en-US" sz="2000" dirty="0" err="1"/>
              <a:t>simbol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EAN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UPC, </a:t>
            </a:r>
            <a:r>
              <a:rPr lang="en-US" sz="2000" dirty="0" err="1"/>
              <a:t>angka</a:t>
            </a:r>
            <a:r>
              <a:rPr lang="en-US" sz="2000" dirty="0"/>
              <a:t> 1 </a:t>
            </a:r>
            <a:r>
              <a:rPr lang="en-US" sz="2000" dirty="0" err="1"/>
              <a:t>mewakili</a:t>
            </a:r>
            <a:r>
              <a:rPr lang="en-US" sz="2000" dirty="0"/>
              <a:t> </a:t>
            </a:r>
            <a:r>
              <a:rPr lang="en-US" sz="2000" dirty="0" err="1"/>
              <a:t>baris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0 </a:t>
            </a:r>
            <a:r>
              <a:rPr lang="en-US" sz="2000" dirty="0" err="1"/>
              <a:t>mewakili</a:t>
            </a:r>
            <a:r>
              <a:rPr lang="en-US" sz="2000" dirty="0"/>
              <a:t> </a:t>
            </a:r>
            <a:r>
              <a:rPr lang="en-US" sz="2000" dirty="0" err="1"/>
              <a:t>spasi</a:t>
            </a:r>
            <a:r>
              <a:rPr lang="en-US" sz="2000" dirty="0"/>
              <a:t>.</a:t>
            </a:r>
            <a:endParaRPr lang="id-ID" sz="2000" dirty="0"/>
          </a:p>
          <a:p>
            <a:pPr lvl="0"/>
            <a:r>
              <a:rPr lang="en-US" sz="2000" dirty="0"/>
              <a:t>Batas </a:t>
            </a:r>
            <a:r>
              <a:rPr lang="en-US" sz="2000" dirty="0" err="1"/>
              <a:t>kiri</a:t>
            </a:r>
            <a:r>
              <a:rPr lang="en-US" sz="2000" dirty="0"/>
              <a:t>, </a:t>
            </a:r>
            <a:r>
              <a:rPr lang="en-US" sz="2000" dirty="0" err="1"/>
              <a:t>dikodekan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101.</a:t>
            </a:r>
            <a:endParaRPr lang="id-ID" sz="2000" dirty="0"/>
          </a:p>
          <a:p>
            <a:pPr lvl="0"/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dikodekan</a:t>
            </a:r>
            <a:r>
              <a:rPr lang="en-US" sz="2000" dirty="0"/>
              <a:t>.</a:t>
            </a:r>
            <a:endParaRPr lang="id-ID" sz="2000" dirty="0"/>
          </a:p>
          <a:p>
            <a:pPr lvl="0"/>
            <a:r>
              <a:rPr lang="en-US" sz="2000" dirty="0"/>
              <a:t>Lima </a:t>
            </a:r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manufaktur</a:t>
            </a:r>
            <a:r>
              <a:rPr lang="en-US" sz="2000" dirty="0"/>
              <a:t> </a:t>
            </a:r>
            <a:r>
              <a:rPr lang="en-US" sz="2000" dirty="0" err="1"/>
              <a:t>dikodekan</a:t>
            </a:r>
            <a:r>
              <a:rPr lang="en-US" sz="2000" dirty="0"/>
              <a:t>.</a:t>
            </a:r>
            <a:endParaRPr lang="id-ID" sz="2000" dirty="0"/>
          </a:p>
          <a:p>
            <a:pPr lvl="0"/>
            <a:r>
              <a:rPr lang="en-US" sz="2000" dirty="0"/>
              <a:t>Batas </a:t>
            </a:r>
            <a:r>
              <a:rPr lang="en-US" sz="2000" dirty="0" err="1"/>
              <a:t>tengah</a:t>
            </a:r>
            <a:r>
              <a:rPr lang="en-US" sz="2000" dirty="0"/>
              <a:t>, </a:t>
            </a:r>
            <a:r>
              <a:rPr lang="en-US" sz="2000" dirty="0" err="1"/>
              <a:t>dikodekan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01010.</a:t>
            </a:r>
            <a:endParaRPr lang="id-ID" sz="2000" dirty="0"/>
          </a:p>
          <a:p>
            <a:pPr lvl="0"/>
            <a:r>
              <a:rPr lang="en-US" sz="2000" dirty="0"/>
              <a:t>Lima </a:t>
            </a:r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, </a:t>
            </a:r>
            <a:r>
              <a:rPr lang="en-US" sz="2000" dirty="0" err="1"/>
              <a:t>dikodekan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i="1" dirty="0"/>
              <a:t>right-hand</a:t>
            </a:r>
            <a:r>
              <a:rPr lang="en-US" sz="2000" dirty="0"/>
              <a:t>.</a:t>
            </a:r>
            <a:endParaRPr lang="id-ID" sz="2000" dirty="0"/>
          </a:p>
          <a:p>
            <a:pPr lvl="0"/>
            <a:r>
              <a:rPr lang="en-US" sz="2000" dirty="0"/>
              <a:t>Digit </a:t>
            </a:r>
            <a:r>
              <a:rPr lang="en-US" sz="2000" dirty="0" err="1"/>
              <a:t>cek</a:t>
            </a:r>
            <a:r>
              <a:rPr lang="en-US" sz="2000" dirty="0"/>
              <a:t>, </a:t>
            </a:r>
            <a:r>
              <a:rPr lang="en-US" sz="2000" dirty="0" err="1"/>
              <a:t>dikodekan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i="1" dirty="0"/>
              <a:t>right-hand</a:t>
            </a:r>
            <a:r>
              <a:rPr lang="en-US" sz="2000" dirty="0"/>
              <a:t>.</a:t>
            </a:r>
            <a:endParaRPr lang="id-ID" sz="2000" dirty="0"/>
          </a:p>
          <a:p>
            <a:pPr lvl="0"/>
            <a:r>
              <a:rPr lang="en-US" sz="2000" dirty="0"/>
              <a:t>Batas </a:t>
            </a:r>
            <a:r>
              <a:rPr lang="en-US" sz="2000" dirty="0" err="1"/>
              <a:t>kanan</a:t>
            </a:r>
            <a:r>
              <a:rPr lang="en-US" sz="2000" dirty="0"/>
              <a:t>, </a:t>
            </a:r>
            <a:r>
              <a:rPr lang="en-US" sz="2000" dirty="0" err="1"/>
              <a:t>dikodekan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101.</a:t>
            </a:r>
            <a:endParaRPr lang="id-ID" sz="2000" dirty="0"/>
          </a:p>
          <a:p>
            <a:endParaRPr lang="id-ID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3471" y="4013811"/>
            <a:ext cx="5030337" cy="2040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5554168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>
            <a:normAutofit/>
          </a:bodyPr>
          <a:lstStyle/>
          <a:p>
            <a:pPr lvl="0"/>
            <a:r>
              <a:rPr lang="en-US" i="1" dirty="0"/>
              <a:t>Universal Product Code </a:t>
            </a:r>
            <a:r>
              <a:rPr lang="en-US" dirty="0"/>
              <a:t>(UPC)</a:t>
            </a:r>
            <a:endParaRPr lang="id-ID" dirty="0"/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i="1" dirty="0"/>
              <a:t>barcode </a:t>
            </a:r>
            <a:r>
              <a:rPr lang="en-US" dirty="0"/>
              <a:t>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i="1" dirty="0"/>
              <a:t>alpha-</a:t>
            </a:r>
            <a:r>
              <a:rPr lang="en-US" i="1" dirty="0" err="1"/>
              <a:t>numerik</a:t>
            </a:r>
            <a:r>
              <a:rPr lang="en-US" i="1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(</a:t>
            </a:r>
            <a:r>
              <a:rPr lang="en-US" i="1" dirty="0"/>
              <a:t>fixed</a:t>
            </a:r>
            <a:r>
              <a:rPr lang="en-US" dirty="0"/>
              <a:t>).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UPC-A, UPC-E.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i="1" dirty="0"/>
              <a:t>barcode </a:t>
            </a:r>
            <a:r>
              <a:rPr lang="en-US" dirty="0"/>
              <a:t>UPC-A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1 digit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i="1" dirty="0"/>
              <a:t>barcode</a:t>
            </a:r>
            <a:r>
              <a:rPr lang="en-US" dirty="0"/>
              <a:t>, 5 digit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, 5 digit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1 digit </a:t>
            </a:r>
            <a:r>
              <a:rPr lang="en-US" dirty="0" err="1"/>
              <a:t>sebagai</a:t>
            </a:r>
            <a:r>
              <a:rPr lang="en-US" dirty="0"/>
              <a:t> digit </a:t>
            </a:r>
            <a:r>
              <a:rPr lang="en-US" dirty="0" err="1"/>
              <a:t>cek</a:t>
            </a:r>
            <a:r>
              <a:rPr lang="en-US" dirty="0"/>
              <a:t>.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sepuluh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UPC, </a:t>
            </a:r>
            <a:r>
              <a:rPr lang="en-US" dirty="0" err="1"/>
              <a:t>yaitu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0, 6 </a:t>
            </a:r>
            <a:r>
              <a:rPr lang="en-US" dirty="0" err="1"/>
              <a:t>dan</a:t>
            </a:r>
            <a:r>
              <a:rPr lang="en-US" dirty="0"/>
              <a:t> 7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UPC </a:t>
            </a:r>
            <a:r>
              <a:rPr lang="en-US" dirty="0" err="1"/>
              <a:t>reguler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2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di </a:t>
            </a:r>
            <a:r>
              <a:rPr lang="en-US" dirty="0" err="1"/>
              <a:t>toko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3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obat-obatan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4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5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kupon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Angka</a:t>
            </a:r>
            <a:r>
              <a:rPr lang="en-US" dirty="0"/>
              <a:t> 1, 8 </a:t>
            </a:r>
            <a:r>
              <a:rPr lang="en-US" dirty="0" err="1"/>
              <a:t>dan</a:t>
            </a:r>
            <a:r>
              <a:rPr lang="en-US" dirty="0"/>
              <a:t> 9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81824722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4842"/>
            <a:ext cx="10515600" cy="5822121"/>
          </a:xfrm>
        </p:spPr>
        <p:txBody>
          <a:bodyPr>
            <a:normAutofit/>
          </a:bodyPr>
          <a:lstStyle/>
          <a:p>
            <a:r>
              <a:rPr lang="en-US" sz="4000" dirty="0"/>
              <a:t>UPC </a:t>
            </a:r>
            <a:r>
              <a:rPr lang="en-US" sz="4000" dirty="0" err="1"/>
              <a:t>digunakan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pelabelan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produk-produk</a:t>
            </a:r>
            <a:r>
              <a:rPr lang="en-US" sz="4000" dirty="0"/>
              <a:t> </a:t>
            </a:r>
            <a:r>
              <a:rPr lang="en-US" sz="4000" dirty="0" err="1"/>
              <a:t>kecil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eceran</a:t>
            </a:r>
            <a:r>
              <a:rPr lang="en-US" sz="4000" dirty="0"/>
              <a:t> (</a:t>
            </a:r>
            <a:r>
              <a:rPr lang="en-US" sz="4000" i="1" dirty="0"/>
              <a:t>retail product labeling</a:t>
            </a:r>
            <a:r>
              <a:rPr lang="en-US" sz="4000" dirty="0"/>
              <a:t>). </a:t>
            </a:r>
            <a:r>
              <a:rPr lang="en-US" sz="4000" dirty="0" err="1"/>
              <a:t>Bilangan-bilangan</a:t>
            </a:r>
            <a:r>
              <a:rPr lang="en-US" sz="4000" dirty="0"/>
              <a:t> UPC </a:t>
            </a:r>
            <a:r>
              <a:rPr lang="en-US" sz="4000" dirty="0" err="1"/>
              <a:t>harus</a:t>
            </a:r>
            <a:r>
              <a:rPr lang="en-US" sz="4000" dirty="0"/>
              <a:t> </a:t>
            </a:r>
            <a:r>
              <a:rPr lang="en-US" sz="4000" dirty="0" err="1"/>
              <a:t>diregistrasikan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terdaftar</a:t>
            </a:r>
            <a:r>
              <a:rPr lang="en-US" sz="4000" dirty="0"/>
              <a:t> di </a:t>
            </a:r>
            <a:r>
              <a:rPr lang="en-US" sz="4000" i="1" dirty="0"/>
              <a:t>Uniform Code Council</a:t>
            </a:r>
            <a:r>
              <a:rPr lang="en-US" sz="4000" dirty="0"/>
              <a:t>. </a:t>
            </a:r>
            <a:r>
              <a:rPr lang="en-US" sz="4000" i="1" dirty="0"/>
              <a:t>Barcode </a:t>
            </a:r>
            <a:r>
              <a:rPr lang="en-US" sz="4000" dirty="0" err="1"/>
              <a:t>ini</a:t>
            </a:r>
            <a:r>
              <a:rPr lang="en-US" sz="4000" dirty="0"/>
              <a:t> </a:t>
            </a:r>
            <a:r>
              <a:rPr lang="en-US" sz="4000" dirty="0" err="1"/>
              <a:t>digunakan</a:t>
            </a:r>
            <a:r>
              <a:rPr lang="en-US" sz="4000" dirty="0"/>
              <a:t> </a:t>
            </a:r>
            <a:r>
              <a:rPr lang="en-US" sz="4000" dirty="0" err="1"/>
              <a:t>secara</a:t>
            </a:r>
            <a:r>
              <a:rPr lang="en-US" sz="4000" dirty="0"/>
              <a:t> </a:t>
            </a:r>
            <a:r>
              <a:rPr lang="en-US" sz="4000" dirty="0" err="1"/>
              <a:t>luas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industri</a:t>
            </a:r>
            <a:r>
              <a:rPr lang="en-US" sz="4000" dirty="0"/>
              <a:t> </a:t>
            </a:r>
            <a:r>
              <a:rPr lang="en-US" sz="4000" dirty="0" err="1"/>
              <a:t>grosir</a:t>
            </a:r>
            <a:r>
              <a:rPr lang="en-US" sz="4000" dirty="0"/>
              <a:t>.</a:t>
            </a:r>
            <a:endParaRPr lang="id-ID" sz="4000" dirty="0"/>
          </a:p>
          <a:p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xmlns="" val="1032910225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>
            <a:normAutofit/>
          </a:bodyPr>
          <a:lstStyle/>
          <a:p>
            <a:pPr lvl="0"/>
            <a:r>
              <a:rPr lang="en-US" sz="2800" i="1" dirty="0"/>
              <a:t>Barcode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/>
              <a:t>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garis-garis</a:t>
            </a:r>
            <a:r>
              <a:rPr lang="en-US" sz="2800" dirty="0"/>
              <a:t> </a:t>
            </a:r>
            <a:r>
              <a:rPr lang="en-US" sz="2800" dirty="0" err="1"/>
              <a:t>lagi</a:t>
            </a:r>
            <a:r>
              <a:rPr lang="en-US" sz="2800" dirty="0"/>
              <a:t>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yang </a:t>
            </a:r>
            <a:r>
              <a:rPr lang="en-US" sz="2800" dirty="0" err="1"/>
              <a:t>tersimpan</a:t>
            </a:r>
            <a:r>
              <a:rPr lang="en-US" sz="2800" dirty="0"/>
              <a:t> </a:t>
            </a:r>
            <a:r>
              <a:rPr lang="en-US" sz="2800" dirty="0" err="1"/>
              <a:t>didalamnya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. </a:t>
            </a:r>
            <a:r>
              <a:rPr lang="en-US" sz="2800" dirty="0" err="1"/>
              <a:t>Untukmembaca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i="1" dirty="0"/>
              <a:t>barcode reader </a:t>
            </a:r>
            <a:r>
              <a:rPr lang="en-US" sz="2800" dirty="0" err="1"/>
              <a:t>khusus</a:t>
            </a:r>
            <a:r>
              <a:rPr lang="en-US" sz="2800" dirty="0"/>
              <a:t>. </a:t>
            </a:r>
            <a:r>
              <a:rPr lang="en-US" sz="2800" i="1" dirty="0"/>
              <a:t>Barcode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macamnya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i="1" dirty="0"/>
              <a:t>Array Tag, Aztec, Code One </a:t>
            </a:r>
            <a:r>
              <a:rPr lang="en-US" sz="2800" i="1" dirty="0" err="1"/>
              <a:t>dan</a:t>
            </a:r>
            <a:r>
              <a:rPr lang="en-US" sz="2800" i="1" dirty="0"/>
              <a:t> Code One S, CP Code, Data Matrix, Data Strip, Dot Code A, Maxi Code, QR Code, Mini Code, Smart Code, Snowflake Code, </a:t>
            </a:r>
            <a:r>
              <a:rPr lang="en-US" sz="2800" i="1" dirty="0" err="1"/>
              <a:t>Accu</a:t>
            </a:r>
            <a:r>
              <a:rPr lang="en-US" sz="2800" i="1" dirty="0"/>
              <a:t> Code (3-DI), </a:t>
            </a:r>
            <a:r>
              <a:rPr lang="en-US" sz="2800" i="1" dirty="0" err="1"/>
              <a:t>Vericode</a:t>
            </a:r>
            <a:r>
              <a:rPr lang="en-US" sz="2800" i="1" dirty="0"/>
              <a:t>, </a:t>
            </a:r>
            <a:r>
              <a:rPr lang="en-US" sz="2800" i="1" dirty="0" err="1"/>
              <a:t>Symbology</a:t>
            </a:r>
            <a:r>
              <a:rPr lang="en-US" sz="2800" i="1" dirty="0"/>
              <a:t> </a:t>
            </a:r>
            <a:r>
              <a:rPr lang="en-US" sz="2800" dirty="0"/>
              <a:t>PDF417.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: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2323274321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/>
          <a:lstStyle/>
          <a:p>
            <a:pPr lvl="0"/>
            <a:r>
              <a:rPr lang="en-US" sz="2800" i="1" dirty="0" err="1"/>
              <a:t>Symbology</a:t>
            </a:r>
            <a:r>
              <a:rPr lang="en-US" sz="2800" i="1" dirty="0"/>
              <a:t> </a:t>
            </a:r>
            <a:r>
              <a:rPr lang="en-US" sz="2800" dirty="0"/>
              <a:t>PDF417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/>
              <a:t>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menyimpan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2000 </a:t>
            </a:r>
            <a:r>
              <a:rPr lang="en-US" sz="2800" dirty="0" err="1"/>
              <a:t>karakter</a:t>
            </a:r>
            <a:r>
              <a:rPr lang="en-US" sz="2800" dirty="0"/>
              <a:t>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(</a:t>
            </a:r>
            <a:r>
              <a:rPr lang="en-US" sz="2800" i="1" dirty="0"/>
              <a:t>space</a:t>
            </a:r>
            <a:r>
              <a:rPr lang="en-US" sz="2800" dirty="0"/>
              <a:t>) yang </a:t>
            </a:r>
            <a:r>
              <a:rPr lang="en-US" sz="2800" dirty="0" err="1"/>
              <a:t>berukuran</a:t>
            </a:r>
            <a:r>
              <a:rPr lang="en-US" sz="2800" dirty="0"/>
              <a:t> 4 inch </a:t>
            </a:r>
            <a:r>
              <a:rPr lang="en-US" sz="2800" dirty="0" err="1"/>
              <a:t>persegi</a:t>
            </a:r>
            <a:r>
              <a:rPr lang="en-US" sz="2800" dirty="0"/>
              <a:t>.</a:t>
            </a:r>
            <a:endParaRPr lang="id-ID" sz="2800" dirty="0"/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3727" y="2433388"/>
            <a:ext cx="5303293" cy="2403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36564530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KODE BATANG (</a:t>
            </a:r>
            <a:r>
              <a:rPr lang="en-US" sz="2800" i="1" dirty="0"/>
              <a:t>BARCODE</a:t>
            </a:r>
            <a:r>
              <a:rPr lang="en-US" sz="2800" dirty="0"/>
              <a:t>) DI PERUSAHAAN JASA 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manufaktur</a:t>
            </a:r>
            <a:r>
              <a:rPr lang="en-US" sz="2800" dirty="0"/>
              <a:t>,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barcode. </a:t>
            </a:r>
            <a:r>
              <a:rPr lang="en-US" sz="2800" dirty="0" err="1"/>
              <a:t>Seperti</a:t>
            </a:r>
            <a:r>
              <a:rPr lang="en-US" sz="2800" dirty="0"/>
              <a:t> PT. KAI yang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i="1" dirty="0"/>
              <a:t>Check In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Boarding Pass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pengunjung</a:t>
            </a:r>
            <a:r>
              <a:rPr lang="en-US" sz="2800" dirty="0"/>
              <a:t> </a:t>
            </a:r>
            <a:r>
              <a:rPr lang="en-US" sz="2800" dirty="0" err="1"/>
              <a:t>kereta</a:t>
            </a:r>
            <a:r>
              <a:rPr lang="en-US" sz="2800" dirty="0"/>
              <a:t> </a:t>
            </a:r>
            <a:r>
              <a:rPr lang="en-US" sz="2800" dirty="0" err="1"/>
              <a:t>api</a:t>
            </a:r>
            <a:r>
              <a:rPr lang="en-US" sz="2800" dirty="0"/>
              <a:t>. </a:t>
            </a:r>
            <a:r>
              <a:rPr lang="en-US" sz="2800" dirty="0" err="1"/>
              <a:t>Pemberlakuan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i="1" dirty="0"/>
              <a:t>Check-In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i="1" dirty="0"/>
              <a:t>Boarding Pass</a:t>
            </a:r>
            <a:r>
              <a:rPr lang="en-US" sz="2800" dirty="0"/>
              <a:t> 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diberlakukan</a:t>
            </a:r>
            <a:r>
              <a:rPr lang="en-US" sz="2800" dirty="0"/>
              <a:t> di </a:t>
            </a:r>
            <a:r>
              <a:rPr lang="en-US" sz="2800" dirty="0" err="1"/>
              <a:t>stasiun-stasiun</a:t>
            </a:r>
            <a:r>
              <a:rPr lang="en-US" sz="2800" dirty="0"/>
              <a:t> Daerah </a:t>
            </a:r>
            <a:r>
              <a:rPr lang="en-US" sz="2800" dirty="0" err="1"/>
              <a:t>Operasi</a:t>
            </a:r>
            <a:r>
              <a:rPr lang="en-US" sz="2800" dirty="0"/>
              <a:t> (</a:t>
            </a:r>
            <a:r>
              <a:rPr lang="en-US" sz="2800" dirty="0" err="1"/>
              <a:t>Daop</a:t>
            </a:r>
            <a:r>
              <a:rPr lang="en-US" sz="2800" dirty="0"/>
              <a:t>) 1 Jakarta, </a:t>
            </a:r>
            <a:r>
              <a:rPr lang="en-US" sz="2800" dirty="0" err="1"/>
              <a:t>Daop</a:t>
            </a:r>
            <a:r>
              <a:rPr lang="en-US" sz="2800" dirty="0"/>
              <a:t> 2 </a:t>
            </a:r>
            <a:r>
              <a:rPr lang="en-US" sz="2800" u="sng" dirty="0">
                <a:hlinkClick r:id="rId2"/>
              </a:rPr>
              <a:t>Bandung</a:t>
            </a:r>
            <a:r>
              <a:rPr lang="en-US" sz="2800" dirty="0"/>
              <a:t>, </a:t>
            </a:r>
            <a:r>
              <a:rPr lang="en-US" sz="2800" dirty="0" err="1"/>
              <a:t>Daop</a:t>
            </a:r>
            <a:r>
              <a:rPr lang="en-US" sz="2800" dirty="0"/>
              <a:t> 5 </a:t>
            </a:r>
            <a:r>
              <a:rPr lang="en-US" sz="2800" dirty="0" err="1"/>
              <a:t>Purwokerto</a:t>
            </a:r>
            <a:r>
              <a:rPr lang="en-US" sz="2800" dirty="0"/>
              <a:t>, </a:t>
            </a:r>
            <a:r>
              <a:rPr lang="en-US" sz="2800" dirty="0" err="1"/>
              <a:t>Daop</a:t>
            </a:r>
            <a:r>
              <a:rPr lang="en-US" sz="2800" dirty="0"/>
              <a:t> 6 </a:t>
            </a:r>
            <a:r>
              <a:rPr lang="en-US" sz="2800" u="sng" dirty="0">
                <a:hlinkClick r:id="rId3"/>
              </a:rPr>
              <a:t>Yogyakarta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Daop</a:t>
            </a:r>
            <a:r>
              <a:rPr lang="en-US" sz="2800" dirty="0"/>
              <a:t> 7 </a:t>
            </a:r>
            <a:r>
              <a:rPr lang="en-US" sz="2800" dirty="0" err="1"/>
              <a:t>Madiun</a:t>
            </a:r>
            <a:r>
              <a:rPr lang="en-US" sz="2800" dirty="0"/>
              <a:t>. </a:t>
            </a:r>
            <a:r>
              <a:rPr lang="en-US" sz="2800" dirty="0" err="1"/>
              <a:t>Sementara</a:t>
            </a:r>
            <a:r>
              <a:rPr lang="en-US" sz="2800" dirty="0"/>
              <a:t>, </a:t>
            </a:r>
            <a:r>
              <a:rPr lang="en-US" sz="2800" dirty="0" err="1"/>
              <a:t>stasiun-stasiun</a:t>
            </a:r>
            <a:r>
              <a:rPr lang="en-US" sz="2800" dirty="0"/>
              <a:t> yang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i="1" dirty="0"/>
              <a:t>check-in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cetak</a:t>
            </a:r>
            <a:r>
              <a:rPr lang="en-US" sz="2800" dirty="0"/>
              <a:t> 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(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biru</a:t>
            </a:r>
            <a:r>
              <a:rPr lang="en-US" sz="2800" dirty="0"/>
              <a:t>) </a:t>
            </a:r>
            <a:r>
              <a:rPr lang="en-US" sz="2800" dirty="0" err="1"/>
              <a:t>tetap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via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Cetak</a:t>
            </a:r>
            <a:r>
              <a:rPr lang="en-US" sz="2800" dirty="0"/>
              <a:t> 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Mandiri</a:t>
            </a:r>
            <a:r>
              <a:rPr lang="en-US" sz="2800" dirty="0"/>
              <a:t>.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1601651382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68491"/>
            <a:ext cx="10178322" cy="5511102"/>
          </a:xfrm>
        </p:spPr>
        <p:txBody>
          <a:bodyPr/>
          <a:lstStyle/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barcode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tiket</a:t>
            </a:r>
            <a:r>
              <a:rPr lang="en-US" dirty="0"/>
              <a:t> </a:t>
            </a:r>
            <a:r>
              <a:rPr lang="en-US" i="1" dirty="0"/>
              <a:t>Boarding Pass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pic>
        <p:nvPicPr>
          <p:cNvPr id="4" name="Picture 3" descr="https://2.bp.blogspot.com/-zecLdeumJqA/V7B3TitsaaI/AAAAAAAAEFw/_wmvuqHQt_AnY1ywwIIbNn7o8vB6beXjACLcB/s320/IMG2016081319254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7502" y="1252549"/>
            <a:ext cx="9388310" cy="374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218059602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5726587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KEGUNAAN KODE BATANG (</a:t>
            </a:r>
            <a:r>
              <a:rPr lang="en-US" sz="3600" i="1" dirty="0"/>
              <a:t>BARCODE</a:t>
            </a:r>
            <a:r>
              <a:rPr lang="en-US" sz="3600" dirty="0"/>
              <a:t>) </a:t>
            </a:r>
            <a:endParaRPr lang="id-ID" sz="3600" dirty="0"/>
          </a:p>
          <a:p>
            <a:pPr marL="0" indent="0">
              <a:buNone/>
            </a:pPr>
            <a:r>
              <a:rPr lang="en-US" sz="3600" dirty="0" err="1"/>
              <a:t>Penggunaan</a:t>
            </a:r>
            <a:r>
              <a:rPr lang="en-US" sz="3600" dirty="0"/>
              <a:t> barcode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tiket</a:t>
            </a:r>
            <a:r>
              <a:rPr lang="en-US" sz="3600" dirty="0"/>
              <a:t> </a:t>
            </a:r>
            <a:r>
              <a:rPr lang="en-US" sz="3600" i="1" dirty="0"/>
              <a:t>Boarding Pass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PT.KAI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meningkatkan</a:t>
            </a:r>
            <a:r>
              <a:rPr lang="en-US" sz="3600" dirty="0"/>
              <a:t> </a:t>
            </a:r>
            <a:r>
              <a:rPr lang="en-US" sz="3600" dirty="0" err="1"/>
              <a:t>pelayanan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memberi</a:t>
            </a:r>
            <a:r>
              <a:rPr lang="en-US" sz="3600" dirty="0"/>
              <a:t> </a:t>
            </a:r>
            <a:r>
              <a:rPr lang="en-US" sz="3600" dirty="0" err="1"/>
              <a:t>kemudahan</a:t>
            </a:r>
            <a:r>
              <a:rPr lang="en-US" sz="3600" dirty="0"/>
              <a:t>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pengguna</a:t>
            </a:r>
            <a:r>
              <a:rPr lang="en-US" sz="3600" dirty="0"/>
              <a:t> </a:t>
            </a:r>
            <a:r>
              <a:rPr lang="en-US" sz="3600" dirty="0" err="1"/>
              <a:t>jasa</a:t>
            </a:r>
            <a:r>
              <a:rPr lang="en-US" sz="3600" dirty="0"/>
              <a:t> </a:t>
            </a:r>
            <a:r>
              <a:rPr lang="en-US" sz="3600" dirty="0" err="1"/>
              <a:t>kereta</a:t>
            </a:r>
            <a:r>
              <a:rPr lang="en-US" sz="3600" dirty="0"/>
              <a:t> </a:t>
            </a:r>
            <a:r>
              <a:rPr lang="en-US" sz="3600" dirty="0" err="1"/>
              <a:t>api</a:t>
            </a:r>
            <a:r>
              <a:rPr lang="en-US" sz="3600" dirty="0"/>
              <a:t>. Di </a:t>
            </a:r>
            <a:r>
              <a:rPr lang="en-US" sz="3600" dirty="0" err="1"/>
              <a:t>sisi</a:t>
            </a:r>
            <a:r>
              <a:rPr lang="en-US" sz="3600" dirty="0"/>
              <a:t> lain, </a:t>
            </a:r>
            <a:r>
              <a:rPr lang="en-US" sz="3600" dirty="0" err="1"/>
              <a:t>penggunaan</a:t>
            </a:r>
            <a:r>
              <a:rPr lang="en-US" sz="3600" dirty="0"/>
              <a:t> barcode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meminimalisasi</a:t>
            </a:r>
            <a:r>
              <a:rPr lang="en-US" sz="3600" dirty="0"/>
              <a:t> </a:t>
            </a:r>
            <a:r>
              <a:rPr lang="en-US" sz="3600" dirty="0" err="1"/>
              <a:t>penggunaan</a:t>
            </a:r>
            <a:r>
              <a:rPr lang="en-US" sz="3600" dirty="0"/>
              <a:t> </a:t>
            </a:r>
            <a:r>
              <a:rPr lang="en-US" sz="3600" dirty="0" err="1"/>
              <a:t>tiket</a:t>
            </a:r>
            <a:r>
              <a:rPr lang="en-US" sz="3600" dirty="0"/>
              <a:t> </a:t>
            </a:r>
            <a:r>
              <a:rPr lang="en-US" sz="3600" dirty="0" err="1"/>
              <a:t>palsu</a:t>
            </a:r>
            <a:r>
              <a:rPr lang="en-US" sz="3600" dirty="0"/>
              <a:t>,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ketidak</a:t>
            </a:r>
            <a:r>
              <a:rPr lang="en-US" sz="3600" dirty="0"/>
              <a:t> </a:t>
            </a:r>
            <a:r>
              <a:rPr lang="en-US" sz="3600" dirty="0" err="1"/>
              <a:t>sesuaian</a:t>
            </a:r>
            <a:r>
              <a:rPr lang="en-US" sz="3600" dirty="0"/>
              <a:t> data </a:t>
            </a:r>
            <a:r>
              <a:rPr lang="en-US" sz="3600" dirty="0" err="1"/>
              <a:t>antara</a:t>
            </a:r>
            <a:r>
              <a:rPr lang="en-US" sz="3600" dirty="0"/>
              <a:t> </a:t>
            </a:r>
            <a:r>
              <a:rPr lang="en-US" sz="3600" dirty="0" err="1"/>
              <a:t>dokumen</a:t>
            </a:r>
            <a:r>
              <a:rPr lang="en-US" sz="3600" dirty="0"/>
              <a:t> yang </a:t>
            </a:r>
            <a:r>
              <a:rPr lang="en-US" sz="3600" dirty="0" err="1"/>
              <a:t>dimasukan</a:t>
            </a:r>
            <a:r>
              <a:rPr lang="en-US" sz="3600" dirty="0"/>
              <a:t>  </a:t>
            </a:r>
            <a:r>
              <a:rPr lang="en-US" sz="3600" dirty="0" err="1"/>
              <a:t>petugas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i="1" dirty="0"/>
              <a:t>Boarding Pass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bukti</a:t>
            </a:r>
            <a:r>
              <a:rPr lang="en-US" sz="3600" dirty="0"/>
              <a:t> </a:t>
            </a:r>
            <a:r>
              <a:rPr lang="en-US" sz="3600" dirty="0" err="1"/>
              <a:t>identitas</a:t>
            </a:r>
            <a:r>
              <a:rPr lang="en-US" sz="3600" dirty="0"/>
              <a:t> yang </a:t>
            </a:r>
            <a:r>
              <a:rPr lang="en-US" sz="3600" dirty="0" err="1"/>
              <a:t>dimiliki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calon</a:t>
            </a:r>
            <a:r>
              <a:rPr lang="en-US" sz="3600" dirty="0"/>
              <a:t> </a:t>
            </a:r>
            <a:r>
              <a:rPr lang="en-US" sz="3600" dirty="0" err="1"/>
              <a:t>penumpang</a:t>
            </a:r>
            <a:r>
              <a:rPr lang="en-US" sz="3600" dirty="0"/>
              <a:t>. </a:t>
            </a:r>
            <a:endParaRPr lang="id-ID" sz="3600" dirty="0"/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247089354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55343"/>
            <a:ext cx="10018713" cy="48358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800" dirty="0" smtClean="0"/>
              <a:t>1.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 ( </a:t>
            </a:r>
            <a:r>
              <a:rPr lang="en-US" sz="2800" i="1" dirty="0"/>
              <a:t>Barcode</a:t>
            </a:r>
            <a:r>
              <a:rPr lang="en-US" sz="2800" dirty="0"/>
              <a:t>)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b="1" dirty="0" err="1"/>
              <a:t>kode</a:t>
            </a:r>
            <a:r>
              <a:rPr lang="en-US" sz="2800" b="1" dirty="0"/>
              <a:t> </a:t>
            </a:r>
            <a:r>
              <a:rPr lang="en-US" sz="2800" b="1" dirty="0" err="1"/>
              <a:t>batang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b="1" dirty="0" err="1"/>
              <a:t>kode</a:t>
            </a:r>
            <a:r>
              <a:rPr lang="en-US" sz="2800" b="1" dirty="0"/>
              <a:t> </a:t>
            </a:r>
            <a:r>
              <a:rPr lang="en-US" sz="2800" b="1" dirty="0" err="1"/>
              <a:t>palang</a:t>
            </a:r>
            <a:r>
              <a:rPr lang="en-US" sz="2800" dirty="0"/>
              <a:t> (</a:t>
            </a:r>
            <a:r>
              <a:rPr lang="en-US" sz="2800" dirty="0" err="1">
                <a:hlinkClick r:id="rId2" tooltip="Bahasa Inggris"/>
              </a:rPr>
              <a:t>bahasa</a:t>
            </a:r>
            <a:r>
              <a:rPr lang="en-US" sz="2800" dirty="0">
                <a:hlinkClick r:id="rId2" tooltip="Bahasa Inggris"/>
              </a:rPr>
              <a:t> </a:t>
            </a:r>
            <a:r>
              <a:rPr lang="en-US" sz="2800" dirty="0" err="1">
                <a:hlinkClick r:id="rId2" tooltip="Bahasa Inggris"/>
              </a:rPr>
              <a:t>Inggris</a:t>
            </a:r>
            <a:r>
              <a:rPr lang="en-US" sz="2800" dirty="0"/>
              <a:t>: </a:t>
            </a:r>
            <a:r>
              <a:rPr lang="en-US" sz="2800" b="1" i="1" dirty="0"/>
              <a:t>barcode</a:t>
            </a:r>
            <a:r>
              <a:rPr lang="en-US" sz="2800" dirty="0"/>
              <a:t>)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kumpulan</a:t>
            </a:r>
            <a:r>
              <a:rPr lang="en-US" sz="2800" dirty="0"/>
              <a:t> data </a:t>
            </a:r>
            <a:r>
              <a:rPr lang="en-US" sz="2800" dirty="0" err="1"/>
              <a:t>optik</a:t>
            </a:r>
            <a:r>
              <a:rPr lang="en-US" sz="2800" dirty="0"/>
              <a:t> </a:t>
            </a:r>
            <a:r>
              <a:rPr lang="en-US" sz="2800" dirty="0">
                <a:hlinkClick r:id="rId3" tooltip="Pembacaan oleh mesin (halaman belum tersedia)"/>
              </a:rPr>
              <a:t>yang </a:t>
            </a:r>
            <a:r>
              <a:rPr lang="en-US" sz="2800" dirty="0" err="1">
                <a:hlinkClick r:id="rId3" tooltip="Pembacaan oleh mesin (halaman belum tersedia)"/>
              </a:rPr>
              <a:t>dibaca</a:t>
            </a:r>
            <a:r>
              <a:rPr lang="en-US" sz="2800" dirty="0">
                <a:hlinkClick r:id="rId3" tooltip="Pembacaan oleh mesin (halaman belum tersedia)"/>
              </a:rPr>
              <a:t> </a:t>
            </a:r>
            <a:r>
              <a:rPr lang="en-US" sz="2800" dirty="0" err="1">
                <a:hlinkClick r:id="rId3" tooltip="Pembacaan oleh mesin (halaman belum tersedia)"/>
              </a:rPr>
              <a:t>mesin</a:t>
            </a:r>
            <a:r>
              <a:rPr lang="en-US" sz="2800" dirty="0"/>
              <a:t>. </a:t>
            </a:r>
            <a:r>
              <a:rPr lang="en-US" sz="2800" dirty="0" err="1"/>
              <a:t>Sebenarnya</a:t>
            </a:r>
            <a:r>
              <a:rPr lang="en-US" sz="2800" dirty="0"/>
              <a:t>,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mengumpulkan</a:t>
            </a:r>
            <a:r>
              <a:rPr lang="en-US" sz="2800" dirty="0"/>
              <a:t> data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lebar</a:t>
            </a:r>
            <a:r>
              <a:rPr lang="en-US" sz="2800" dirty="0"/>
              <a:t> (</a:t>
            </a:r>
            <a:r>
              <a:rPr lang="en-US" sz="2800" dirty="0" err="1"/>
              <a:t>garis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spasi</a:t>
            </a:r>
            <a:r>
              <a:rPr lang="en-US" sz="2800" dirty="0"/>
              <a:t> </a:t>
            </a:r>
            <a:r>
              <a:rPr lang="en-US" sz="2800" dirty="0" err="1"/>
              <a:t>garis</a:t>
            </a:r>
            <a:r>
              <a:rPr lang="en-US" sz="2800" dirty="0"/>
              <a:t> </a:t>
            </a:r>
            <a:r>
              <a:rPr lang="en-US" sz="2800" dirty="0" err="1"/>
              <a:t>paralel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simbologi</a:t>
            </a:r>
            <a:r>
              <a:rPr lang="en-US" sz="2800" dirty="0"/>
              <a:t> linear </a:t>
            </a:r>
            <a:r>
              <a:rPr lang="en-US" sz="2800" dirty="0" err="1"/>
              <a:t>atau</a:t>
            </a:r>
            <a:r>
              <a:rPr lang="en-US" sz="2800" dirty="0"/>
              <a:t> 1D (1 </a:t>
            </a:r>
            <a:r>
              <a:rPr lang="en-US" sz="2800" dirty="0" err="1"/>
              <a:t>dimensi</a:t>
            </a:r>
            <a:r>
              <a:rPr lang="en-US" sz="2800" dirty="0"/>
              <a:t>).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persegi</a:t>
            </a:r>
            <a:r>
              <a:rPr lang="en-US" sz="2800" dirty="0"/>
              <a:t>, </a:t>
            </a:r>
            <a:r>
              <a:rPr lang="en-US" sz="2800" dirty="0" err="1"/>
              <a:t>titik</a:t>
            </a:r>
            <a:r>
              <a:rPr lang="en-US" sz="2800" dirty="0"/>
              <a:t>, </a:t>
            </a:r>
            <a:r>
              <a:rPr lang="en-US" sz="2800" dirty="0" err="1"/>
              <a:t>heksagon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geometri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yang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matriks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simbologi</a:t>
            </a:r>
            <a:r>
              <a:rPr lang="en-US" sz="2800" dirty="0"/>
              <a:t> 2D (2 </a:t>
            </a:r>
            <a:r>
              <a:rPr lang="en-US" sz="2800" dirty="0" err="1"/>
              <a:t>dimensi</a:t>
            </a:r>
            <a:r>
              <a:rPr lang="en-US" sz="2800" dirty="0"/>
              <a:t>). </a:t>
            </a:r>
            <a:r>
              <a:rPr lang="en-US" sz="2800" dirty="0" err="1"/>
              <a:t>Selain</a:t>
            </a:r>
            <a:r>
              <a:rPr lang="en-US" sz="2800" dirty="0"/>
              <a:t> </a:t>
            </a: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garis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2D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.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19813625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CARA PENGGUNAAN KODE BATANG (</a:t>
            </a:r>
            <a:r>
              <a:rPr lang="en-US" sz="2400" i="1" dirty="0"/>
              <a:t>BARCODE</a:t>
            </a:r>
            <a:r>
              <a:rPr lang="en-US" sz="2400" dirty="0"/>
              <a:t>)</a:t>
            </a:r>
            <a:endParaRPr lang="id-ID" sz="2400" dirty="0"/>
          </a:p>
          <a:p>
            <a:pPr marL="0" indent="0">
              <a:buNone/>
            </a:pPr>
            <a:r>
              <a:rPr lang="en-US" sz="2400" dirty="0"/>
              <a:t>Cara </a:t>
            </a:r>
            <a:r>
              <a:rPr lang="en-US" sz="2400" dirty="0" err="1"/>
              <a:t>penggunaan</a:t>
            </a:r>
            <a:r>
              <a:rPr lang="en-US" sz="2400" dirty="0"/>
              <a:t> barcode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i="1" dirty="0"/>
              <a:t>Boarding Pass </a:t>
            </a:r>
            <a:r>
              <a:rPr lang="en-US" sz="2400" dirty="0" err="1"/>
              <a:t>tiket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begitu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.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Monitor touch screen </a:t>
            </a:r>
            <a:r>
              <a:rPr lang="en-US" sz="2400" dirty="0" err="1"/>
              <a:t>dan</a:t>
            </a:r>
            <a:r>
              <a:rPr lang="en-US" sz="2400" dirty="0"/>
              <a:t> scanner </a:t>
            </a:r>
            <a:r>
              <a:rPr lang="en-US" sz="2400" dirty="0" err="1"/>
              <a:t>untuk</a:t>
            </a:r>
            <a:r>
              <a:rPr lang="en-US" sz="2400" dirty="0"/>
              <a:t> check in </a:t>
            </a:r>
            <a:r>
              <a:rPr lang="en-US" sz="2400" dirty="0" err="1"/>
              <a:t>mandiri</a:t>
            </a:r>
            <a:r>
              <a:rPr lang="en-US" sz="2400" dirty="0"/>
              <a:t> di </a:t>
            </a:r>
            <a:r>
              <a:rPr lang="en-US" sz="2400" dirty="0" err="1"/>
              <a:t>sekitar</a:t>
            </a:r>
            <a:r>
              <a:rPr lang="en-US" sz="2400" dirty="0"/>
              <a:t> </a:t>
            </a:r>
            <a:r>
              <a:rPr lang="en-US" sz="2400" dirty="0" err="1"/>
              <a:t>stasiun</a:t>
            </a:r>
            <a:r>
              <a:rPr lang="en-US" sz="2400" dirty="0"/>
              <a:t>. </a:t>
            </a:r>
            <a:r>
              <a:rPr lang="en-US" sz="2400" dirty="0" err="1"/>
              <a:t>Kemudian</a:t>
            </a:r>
            <a:r>
              <a:rPr lang="en-US" sz="2400" b="1" dirty="0"/>
              <a:t>  </a:t>
            </a:r>
            <a:r>
              <a:rPr lang="en-US" sz="2400" b="1" dirty="0" err="1"/>
              <a:t>dekatkan</a:t>
            </a:r>
            <a:r>
              <a:rPr lang="en-US" sz="2400" b="1" dirty="0"/>
              <a:t>  barcode yang </a:t>
            </a:r>
            <a:r>
              <a:rPr lang="en-US" sz="2400" b="1" dirty="0" err="1"/>
              <a:t>berada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i="1" dirty="0"/>
              <a:t>Boarding Pass </a:t>
            </a:r>
            <a:r>
              <a:rPr lang="en-US" sz="2400" dirty="0" err="1"/>
              <a:t>tiket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 scanner. </a:t>
            </a:r>
            <a:r>
              <a:rPr lang="en-US" sz="2400" b="1" dirty="0"/>
              <a:t> </a:t>
            </a:r>
            <a:endParaRPr lang="id-ID" sz="2400" dirty="0"/>
          </a:p>
          <a:p>
            <a:pPr marL="0" indent="0">
              <a:buNone/>
            </a:pPr>
            <a:r>
              <a:rPr lang="en-US" sz="2400" dirty="0" err="1"/>
              <a:t>Langkah-langkah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endParaRPr lang="id-ID" sz="2400" dirty="0"/>
          </a:p>
          <a:p>
            <a:pPr marL="0" lvl="0" indent="0">
              <a:buNone/>
            </a:pPr>
            <a:r>
              <a:rPr lang="id-ID" sz="2400" b="1" dirty="0" smtClean="0"/>
              <a:t>a. </a:t>
            </a:r>
            <a:r>
              <a:rPr lang="en-US" sz="2400" b="1" dirty="0" err="1" smtClean="0"/>
              <a:t>Jika</a:t>
            </a:r>
            <a:r>
              <a:rPr lang="en-US" sz="2400" b="1" dirty="0" smtClean="0"/>
              <a:t> </a:t>
            </a:r>
            <a:r>
              <a:rPr lang="en-US" sz="2400" b="1" dirty="0" err="1"/>
              <a:t>Anda</a:t>
            </a:r>
            <a:r>
              <a:rPr lang="en-US" sz="2400" b="1" dirty="0"/>
              <a:t> </a:t>
            </a:r>
            <a:r>
              <a:rPr lang="en-US" sz="2400" b="1" dirty="0" err="1"/>
              <a:t>telah</a:t>
            </a:r>
            <a:r>
              <a:rPr lang="en-US" sz="2400" b="1" dirty="0"/>
              <a:t> </a:t>
            </a:r>
            <a:r>
              <a:rPr lang="en-US" sz="2400" b="1" dirty="0" err="1"/>
              <a:t>membeli</a:t>
            </a:r>
            <a:r>
              <a:rPr lang="en-US" sz="2400" b="1" dirty="0"/>
              <a:t> </a:t>
            </a:r>
            <a:r>
              <a:rPr lang="en-US" sz="2400" b="1" dirty="0" err="1"/>
              <a:t>tiket</a:t>
            </a:r>
            <a:r>
              <a:rPr lang="en-US" sz="2400" b="1" dirty="0"/>
              <a:t> </a:t>
            </a:r>
            <a:r>
              <a:rPr lang="en-US" sz="2400" b="1" dirty="0" err="1"/>
              <a:t>kereta</a:t>
            </a:r>
            <a:r>
              <a:rPr lang="en-US" sz="2400" b="1" dirty="0"/>
              <a:t> </a:t>
            </a:r>
            <a:r>
              <a:rPr lang="en-US" sz="2400" b="1" dirty="0" err="1"/>
              <a:t>api</a:t>
            </a:r>
            <a:r>
              <a:rPr lang="en-US" sz="2400" b="1" dirty="0"/>
              <a:t>, </a:t>
            </a:r>
            <a:r>
              <a:rPr lang="en-US" sz="2400" b="1" dirty="0" err="1"/>
              <a:t>cari</a:t>
            </a:r>
            <a:r>
              <a:rPr lang="en-US" sz="2400" b="1" dirty="0"/>
              <a:t> </a:t>
            </a:r>
            <a:r>
              <a:rPr lang="en-US" sz="2400" b="1" dirty="0" err="1"/>
              <a:t>mesin</a:t>
            </a:r>
            <a:r>
              <a:rPr lang="en-US" sz="2400" dirty="0"/>
              <a:t> </a:t>
            </a:r>
            <a:r>
              <a:rPr lang="en-US" sz="2400" b="1" i="1" dirty="0"/>
              <a:t>check-in.</a:t>
            </a:r>
            <a:r>
              <a:rPr lang="en-US" sz="2400" dirty="0"/>
              <a:t> </a:t>
            </a:r>
            <a:endParaRPr lang="id-ID" sz="2400" dirty="0"/>
          </a:p>
          <a:p>
            <a:pPr marL="0" indent="0">
              <a:buNone/>
            </a:pPr>
            <a:r>
              <a:rPr lang="en-US" sz="2400" i="1" dirty="0"/>
              <a:t>Check-in</a:t>
            </a:r>
            <a:r>
              <a:rPr lang="en-US" sz="2400" dirty="0"/>
              <a:t> 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mengetikkan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 </a:t>
            </a:r>
            <a:r>
              <a:rPr lang="en-US" sz="2400" i="1" dirty="0"/>
              <a:t>booking</a:t>
            </a:r>
            <a:r>
              <a:rPr lang="en-US" sz="2400" dirty="0"/>
              <a:t> yang </a:t>
            </a:r>
            <a:r>
              <a:rPr lang="en-US" sz="2400" dirty="0" err="1"/>
              <a:t>tercantum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bukti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pembelian</a:t>
            </a:r>
            <a:r>
              <a:rPr lang="en-US" sz="2400" dirty="0"/>
              <a:t> </a:t>
            </a:r>
            <a:r>
              <a:rPr lang="en-US" sz="2400" dirty="0" err="1"/>
              <a:t>tiket</a:t>
            </a:r>
            <a:r>
              <a:rPr lang="en-US" sz="2400" dirty="0"/>
              <a:t> di </a:t>
            </a:r>
            <a:r>
              <a:rPr lang="en-US" sz="2400" dirty="0" err="1"/>
              <a:t>mesin</a:t>
            </a:r>
            <a:r>
              <a:rPr lang="en-US" sz="2400" dirty="0"/>
              <a:t> c</a:t>
            </a:r>
            <a:r>
              <a:rPr lang="en-US" sz="2400" i="1" dirty="0"/>
              <a:t>heck-in</a:t>
            </a:r>
            <a:r>
              <a:rPr lang="en-US" sz="2400" dirty="0"/>
              <a:t> </a:t>
            </a:r>
            <a:r>
              <a:rPr lang="en-US" sz="2400" dirty="0" err="1"/>
              <a:t>mandiri</a:t>
            </a:r>
            <a:r>
              <a:rPr lang="en-US" sz="2400" dirty="0"/>
              <a:t>. </a:t>
            </a:r>
            <a:r>
              <a:rPr lang="en-US" sz="2400" dirty="0" err="1"/>
              <a:t>Mesin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mengeluarkan</a:t>
            </a:r>
            <a:r>
              <a:rPr lang="en-US" sz="2400" dirty="0"/>
              <a:t> </a:t>
            </a:r>
            <a:r>
              <a:rPr lang="en-US" sz="2400" i="1" dirty="0"/>
              <a:t>boarding pass</a:t>
            </a:r>
            <a:r>
              <a:rPr lang="en-US" sz="2400" dirty="0"/>
              <a:t> yang </a:t>
            </a:r>
            <a:r>
              <a:rPr lang="en-US" sz="2400" dirty="0" err="1"/>
              <a:t>mencantumkan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ID </a:t>
            </a:r>
            <a:r>
              <a:rPr lang="en-US" sz="2400" dirty="0" err="1"/>
              <a:t>penumpang</a:t>
            </a:r>
            <a:r>
              <a:rPr lang="en-US" sz="2400" dirty="0"/>
              <a:t>, </a:t>
            </a:r>
            <a:r>
              <a:rPr lang="en-US" sz="2400" dirty="0" err="1"/>
              <a:t>kode</a:t>
            </a:r>
            <a:r>
              <a:rPr lang="en-US" sz="2400" dirty="0"/>
              <a:t> </a:t>
            </a:r>
            <a:r>
              <a:rPr lang="en-US" sz="2400" i="1" dirty="0"/>
              <a:t>booking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KA </a:t>
            </a:r>
            <a:r>
              <a:rPr lang="en-US" sz="2400" dirty="0" err="1"/>
              <a:t>beserta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jadwal</a:t>
            </a:r>
            <a:r>
              <a:rPr lang="en-US" sz="2400" dirty="0"/>
              <a:t> </a:t>
            </a:r>
            <a:r>
              <a:rPr lang="en-US" sz="2400" dirty="0" err="1"/>
              <a:t>keberangkatan</a:t>
            </a:r>
            <a:r>
              <a:rPr lang="en-US" sz="2400" dirty="0"/>
              <a:t>. </a:t>
            </a:r>
            <a:endParaRPr lang="id-ID" sz="2400" dirty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1618533034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1445"/>
            <a:ext cx="10515600" cy="553551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id-ID" sz="4000" b="1" dirty="0" smtClean="0"/>
              <a:t>b. </a:t>
            </a:r>
            <a:r>
              <a:rPr lang="en-US" sz="4000" b="1" dirty="0" err="1" smtClean="0"/>
              <a:t>Setelah</a:t>
            </a:r>
            <a:r>
              <a:rPr lang="en-US" sz="4000" b="1" dirty="0" smtClean="0"/>
              <a:t> </a:t>
            </a:r>
            <a:r>
              <a:rPr lang="en-US" sz="4000" b="1" dirty="0"/>
              <a:t>boarding pass </a:t>
            </a:r>
            <a:r>
              <a:rPr lang="en-US" sz="4000" b="1" dirty="0" err="1"/>
              <a:t>keluar</a:t>
            </a:r>
            <a:r>
              <a:rPr lang="en-US" sz="4000" b="1" dirty="0"/>
              <a:t>, </a:t>
            </a:r>
            <a:r>
              <a:rPr lang="en-US" sz="4000" b="1" dirty="0" err="1"/>
              <a:t>itulah</a:t>
            </a:r>
            <a:r>
              <a:rPr lang="en-US" sz="4000" b="1" dirty="0"/>
              <a:t> </a:t>
            </a:r>
            <a:r>
              <a:rPr lang="en-US" sz="4000" b="1" dirty="0" err="1"/>
              <a:t>tanda</a:t>
            </a:r>
            <a:r>
              <a:rPr lang="en-US" sz="4000" b="1" dirty="0"/>
              <a:t> </a:t>
            </a:r>
            <a:r>
              <a:rPr lang="en-US" sz="4000" b="1" dirty="0" err="1"/>
              <a:t>bukti</a:t>
            </a:r>
            <a:r>
              <a:rPr lang="en-US" sz="4000" b="1" dirty="0"/>
              <a:t> </a:t>
            </a:r>
            <a:r>
              <a:rPr lang="en-US" sz="4000" b="1" dirty="0" err="1"/>
              <a:t>tiket</a:t>
            </a:r>
            <a:r>
              <a:rPr lang="en-US" sz="4000" b="1" dirty="0"/>
              <a:t> yang </a:t>
            </a:r>
            <a:r>
              <a:rPr lang="en-US" sz="4000" b="1" dirty="0" err="1"/>
              <a:t>akan</a:t>
            </a:r>
            <a:r>
              <a:rPr lang="en-US" sz="4000" b="1" dirty="0"/>
              <a:t> </a:t>
            </a:r>
            <a:r>
              <a:rPr lang="en-US" sz="4000" b="1" dirty="0" err="1"/>
              <a:t>diperiksa</a:t>
            </a:r>
            <a:r>
              <a:rPr lang="en-US" sz="4000" b="1" dirty="0"/>
              <a:t> </a:t>
            </a:r>
            <a:r>
              <a:rPr lang="en-US" sz="4000" b="1" dirty="0" err="1"/>
              <a:t>oleh</a:t>
            </a:r>
            <a:r>
              <a:rPr lang="en-US" sz="4000" b="1" dirty="0"/>
              <a:t> </a:t>
            </a:r>
            <a:r>
              <a:rPr lang="en-US" sz="4000" b="1" dirty="0" err="1"/>
              <a:t>petugas</a:t>
            </a:r>
            <a:r>
              <a:rPr lang="en-US" sz="4000" b="1" dirty="0"/>
              <a:t> </a:t>
            </a:r>
            <a:r>
              <a:rPr lang="en-US" sz="4000" b="1" dirty="0" err="1"/>
              <a:t>stasiun</a:t>
            </a:r>
            <a:r>
              <a:rPr lang="en-US" sz="4000" b="1" dirty="0"/>
              <a:t>.</a:t>
            </a:r>
            <a:endParaRPr lang="id-ID" sz="4000" dirty="0"/>
          </a:p>
          <a:p>
            <a:pPr marL="0" indent="0">
              <a:buNone/>
            </a:pPr>
            <a:r>
              <a:rPr lang="en-US" sz="4000" dirty="0" err="1"/>
              <a:t>Saat</a:t>
            </a:r>
            <a:r>
              <a:rPr lang="en-US" sz="4000" dirty="0"/>
              <a:t> </a:t>
            </a:r>
            <a:r>
              <a:rPr lang="en-US" sz="4000" i="1" dirty="0"/>
              <a:t>boarding</a:t>
            </a:r>
            <a:r>
              <a:rPr lang="en-US" sz="4000" dirty="0"/>
              <a:t> </a:t>
            </a:r>
            <a:r>
              <a:rPr lang="en-US" sz="4000" dirty="0" err="1"/>
              <a:t>jangan</a:t>
            </a:r>
            <a:r>
              <a:rPr lang="en-US" sz="4000" dirty="0"/>
              <a:t> </a:t>
            </a:r>
            <a:r>
              <a:rPr lang="en-US" sz="4000" dirty="0" err="1"/>
              <a:t>lupa</a:t>
            </a:r>
            <a:r>
              <a:rPr lang="en-US" sz="4000" dirty="0"/>
              <a:t> </a:t>
            </a:r>
            <a:r>
              <a:rPr lang="en-US" sz="4000" dirty="0" err="1"/>
              <a:t>membawa</a:t>
            </a:r>
            <a:r>
              <a:rPr lang="en-US" sz="4000" dirty="0"/>
              <a:t> </a:t>
            </a:r>
            <a:r>
              <a:rPr lang="en-US" sz="4000" dirty="0" err="1"/>
              <a:t>kartu</a:t>
            </a:r>
            <a:r>
              <a:rPr lang="en-US" sz="4000" dirty="0"/>
              <a:t> </a:t>
            </a:r>
            <a:r>
              <a:rPr lang="en-US" sz="4000" dirty="0" err="1"/>
              <a:t>identitas</a:t>
            </a:r>
            <a:r>
              <a:rPr lang="en-US" sz="4000" dirty="0"/>
              <a:t> </a:t>
            </a:r>
            <a:r>
              <a:rPr lang="en-US" sz="4000" dirty="0" err="1"/>
              <a:t>sesuai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yang </a:t>
            </a:r>
            <a:r>
              <a:rPr lang="en-US" sz="4000" dirty="0" err="1"/>
              <a:t>tertera</a:t>
            </a:r>
            <a:r>
              <a:rPr lang="en-US" sz="4000" dirty="0"/>
              <a:t> di </a:t>
            </a:r>
            <a:r>
              <a:rPr lang="en-US" sz="4000" i="1" dirty="0"/>
              <a:t>boarding pass. </a:t>
            </a:r>
            <a:r>
              <a:rPr lang="en-US" sz="4000" dirty="0" err="1"/>
              <a:t>Petugas</a:t>
            </a:r>
            <a:r>
              <a:rPr lang="en-US" sz="4000" dirty="0"/>
              <a:t> </a:t>
            </a:r>
            <a:r>
              <a:rPr lang="en-US" sz="4000" dirty="0" err="1"/>
              <a:t>akan</a:t>
            </a:r>
            <a:r>
              <a:rPr lang="en-US" sz="4000" dirty="0"/>
              <a:t> </a:t>
            </a:r>
            <a:r>
              <a:rPr lang="en-US" sz="4000" dirty="0" err="1"/>
              <a:t>melakukan</a:t>
            </a:r>
            <a:r>
              <a:rPr lang="en-US" sz="4000" dirty="0"/>
              <a:t> </a:t>
            </a:r>
            <a:r>
              <a:rPr lang="en-US" sz="4000" dirty="0" err="1"/>
              <a:t>verifikasi</a:t>
            </a:r>
            <a:r>
              <a:rPr lang="en-US" sz="4000" dirty="0"/>
              <a:t> </a:t>
            </a:r>
            <a:r>
              <a:rPr lang="en-US" sz="4000" i="1" dirty="0"/>
              <a:t>boarding pass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perangkat</a:t>
            </a:r>
            <a:r>
              <a:rPr lang="en-US" sz="4000" dirty="0"/>
              <a:t> </a:t>
            </a:r>
            <a:r>
              <a:rPr lang="en-US" sz="4000" i="1" dirty="0"/>
              <a:t>scanner</a:t>
            </a:r>
            <a:r>
              <a:rPr lang="en-US" sz="4000" dirty="0"/>
              <a:t>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memeriksa</a:t>
            </a:r>
            <a:r>
              <a:rPr lang="en-US" sz="4000" dirty="0"/>
              <a:t> </a:t>
            </a:r>
            <a:r>
              <a:rPr lang="en-US" sz="4000" dirty="0" err="1"/>
              <a:t>kecocokan</a:t>
            </a:r>
            <a:r>
              <a:rPr lang="en-US" sz="4000" dirty="0"/>
              <a:t> data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kartu</a:t>
            </a:r>
            <a:r>
              <a:rPr lang="en-US" sz="4000" dirty="0"/>
              <a:t> </a:t>
            </a:r>
            <a:r>
              <a:rPr lang="en-US" sz="4000" dirty="0" err="1"/>
              <a:t>identitas</a:t>
            </a:r>
            <a:r>
              <a:rPr lang="en-US" sz="4000" dirty="0"/>
              <a:t> </a:t>
            </a:r>
            <a:r>
              <a:rPr lang="en-US" sz="4000" dirty="0" err="1"/>
              <a:t>asli</a:t>
            </a:r>
            <a:r>
              <a:rPr lang="en-US" sz="4000" dirty="0"/>
              <a:t> </a:t>
            </a:r>
            <a:r>
              <a:rPr lang="en-US" sz="4000" dirty="0" err="1"/>
              <a:t>penumpang</a:t>
            </a:r>
            <a:r>
              <a:rPr lang="en-US" sz="4000" dirty="0"/>
              <a:t>.</a:t>
            </a:r>
            <a:endParaRPr lang="id-ID" sz="4000" dirty="0"/>
          </a:p>
          <a:p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xmlns="" val="1404690109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388"/>
            <a:ext cx="10515600" cy="54945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800" b="1" dirty="0" smtClean="0"/>
              <a:t>c. </a:t>
            </a:r>
            <a:r>
              <a:rPr lang="en-US" sz="2800" b="1" dirty="0" err="1" smtClean="0"/>
              <a:t>Pasca-pemeriksaan</a:t>
            </a:r>
            <a:r>
              <a:rPr lang="en-US" sz="2800" b="1" dirty="0" smtClean="0"/>
              <a:t> </a:t>
            </a:r>
            <a:r>
              <a:rPr lang="en-US" sz="2800" b="1" dirty="0"/>
              <a:t>boarding pass.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menunggu</a:t>
            </a:r>
            <a:r>
              <a:rPr lang="en-US" sz="2800" dirty="0"/>
              <a:t> </a:t>
            </a:r>
            <a:r>
              <a:rPr lang="en-US" sz="2800" dirty="0" err="1"/>
              <a:t>kedatangan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keberangkatan</a:t>
            </a:r>
            <a:r>
              <a:rPr lang="en-US" sz="2800" dirty="0"/>
              <a:t> </a:t>
            </a:r>
            <a:r>
              <a:rPr lang="en-US" sz="2800" dirty="0" err="1"/>
              <a:t>kereta</a:t>
            </a:r>
            <a:r>
              <a:rPr lang="en-US" sz="2800" dirty="0"/>
              <a:t> </a:t>
            </a:r>
            <a:r>
              <a:rPr lang="en-US" sz="2800" dirty="0" err="1"/>
              <a:t>api</a:t>
            </a:r>
            <a:r>
              <a:rPr lang="en-US" sz="2800" dirty="0"/>
              <a:t> di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tunggu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pengumuman</a:t>
            </a:r>
            <a:r>
              <a:rPr lang="en-US" sz="2800" dirty="0"/>
              <a:t> </a:t>
            </a:r>
            <a:r>
              <a:rPr lang="en-US" sz="2800" dirty="0" err="1"/>
              <a:t>resmi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stasiun</a:t>
            </a:r>
            <a:r>
              <a:rPr lang="en-US" sz="2800" dirty="0"/>
              <a:t>. </a:t>
            </a:r>
            <a:endParaRPr lang="id-ID" sz="2800" dirty="0"/>
          </a:p>
          <a:p>
            <a:pPr marL="0" lvl="0" indent="0">
              <a:buNone/>
            </a:pPr>
            <a:r>
              <a:rPr lang="id-ID" sz="2800" b="1" dirty="0" smtClean="0"/>
              <a:t>d. </a:t>
            </a:r>
            <a:r>
              <a:rPr lang="en-US" sz="2800" b="1" dirty="0" err="1" smtClean="0"/>
              <a:t>Saat</a:t>
            </a:r>
            <a:r>
              <a:rPr lang="en-US" sz="2800" b="1" dirty="0" smtClean="0"/>
              <a:t> </a:t>
            </a:r>
            <a:r>
              <a:rPr lang="en-US" sz="2800" b="1" dirty="0" err="1"/>
              <a:t>berada</a:t>
            </a:r>
            <a:r>
              <a:rPr lang="en-US" sz="2800" b="1" dirty="0"/>
              <a:t> di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kereta</a:t>
            </a:r>
            <a:r>
              <a:rPr lang="en-US" sz="2800" b="1" dirty="0"/>
              <a:t> </a:t>
            </a:r>
            <a:r>
              <a:rPr lang="en-US" sz="2800" b="1" dirty="0" err="1"/>
              <a:t>api</a:t>
            </a:r>
            <a:r>
              <a:rPr lang="en-US" sz="2800" b="1" dirty="0"/>
              <a:t>.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Pastikan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duduk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nomor</a:t>
            </a:r>
            <a:r>
              <a:rPr lang="en-US" sz="2800" dirty="0"/>
              <a:t> </a:t>
            </a:r>
            <a:r>
              <a:rPr lang="en-US" sz="2800" dirty="0" err="1"/>
              <a:t>gerbong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kursi</a:t>
            </a:r>
            <a:r>
              <a:rPr lang="en-US" sz="2800" dirty="0"/>
              <a:t> yang </a:t>
            </a:r>
            <a:r>
              <a:rPr lang="en-US" sz="2800" dirty="0" err="1"/>
              <a:t>tertera</a:t>
            </a:r>
            <a:r>
              <a:rPr lang="en-US" sz="2800" dirty="0"/>
              <a:t> di </a:t>
            </a:r>
            <a:r>
              <a:rPr lang="en-US" sz="2800" i="1" dirty="0"/>
              <a:t>boarding pass</a:t>
            </a:r>
            <a:r>
              <a:rPr lang="en-US" sz="2800" dirty="0"/>
              <a:t>. </a:t>
            </a:r>
            <a:endParaRPr lang="id-ID" sz="2800" dirty="0"/>
          </a:p>
          <a:p>
            <a:pPr marL="0" lvl="0" indent="0">
              <a:buNone/>
            </a:pPr>
            <a:r>
              <a:rPr lang="id-ID" sz="2800" b="1" dirty="0" smtClean="0"/>
              <a:t>e. </a:t>
            </a:r>
            <a:r>
              <a:rPr lang="en-US" sz="2800" b="1" dirty="0" err="1" smtClean="0"/>
              <a:t>Tunjukkan</a:t>
            </a:r>
            <a:r>
              <a:rPr lang="en-US" sz="2800" b="1" dirty="0" smtClean="0"/>
              <a:t> </a:t>
            </a:r>
            <a:r>
              <a:rPr lang="en-US" sz="2800" b="1" i="1" dirty="0"/>
              <a:t>boarding pass.</a:t>
            </a:r>
            <a:endParaRPr lang="id-ID" sz="2800" dirty="0"/>
          </a:p>
          <a:p>
            <a:pPr marL="0" indent="0">
              <a:buNone/>
            </a:pPr>
            <a:r>
              <a:rPr lang="en-US" sz="2800" dirty="0" err="1"/>
              <a:t>Simpan</a:t>
            </a:r>
            <a:r>
              <a:rPr lang="en-US" sz="2800" dirty="0"/>
              <a:t> </a:t>
            </a:r>
            <a:r>
              <a:rPr lang="en-US" sz="2800" i="1" dirty="0"/>
              <a:t>boarding pass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tunjukkan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petugas</a:t>
            </a:r>
            <a:r>
              <a:rPr lang="en-US" sz="2800" dirty="0"/>
              <a:t>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kereta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pemeriksaan</a:t>
            </a:r>
            <a:r>
              <a:rPr lang="en-US" sz="2800" dirty="0"/>
              <a:t> 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kereta</a:t>
            </a:r>
            <a:r>
              <a:rPr lang="en-US" sz="2800" dirty="0"/>
              <a:t> </a:t>
            </a:r>
            <a:r>
              <a:rPr lang="en-US" sz="2800" dirty="0" err="1"/>
              <a:t>api</a:t>
            </a:r>
            <a:r>
              <a:rPr lang="en-US" sz="2800" dirty="0"/>
              <a:t>.</a:t>
            </a: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3090573721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INPUT</a:t>
            </a:r>
            <a:endParaRPr lang="id-ID" sz="3600" dirty="0"/>
          </a:p>
          <a:p>
            <a:pPr marL="0" indent="0">
              <a:buNone/>
            </a:pPr>
            <a:r>
              <a:rPr lang="en-US" sz="3600" dirty="0"/>
              <a:t>Input barcode system</a:t>
            </a:r>
            <a:r>
              <a:rPr lang="id-ID" sz="3600" dirty="0"/>
              <a:t> pada PT. KAI berasal dari konsumen </a:t>
            </a:r>
            <a:r>
              <a:rPr lang="en-US" sz="3600" dirty="0"/>
              <a:t>. Proses </a:t>
            </a:r>
            <a:r>
              <a:rPr lang="en-US" sz="3600" dirty="0" err="1"/>
              <a:t>inpu</a:t>
            </a:r>
            <a:r>
              <a:rPr lang="id-ID" sz="3600" dirty="0"/>
              <a:t>t</a:t>
            </a:r>
            <a:r>
              <a:rPr lang="en-US" sz="3600" dirty="0"/>
              <a:t> barcode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dimulai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petugas</a:t>
            </a:r>
            <a:r>
              <a:rPr lang="en-US" sz="3600" dirty="0"/>
              <a:t> </a:t>
            </a:r>
            <a:r>
              <a:rPr lang="id-ID" sz="3600" dirty="0"/>
              <a:t>diloket pembelian menginput data datacalon pengunjung sesuai dengan bukti identitas yang ditunjukkan (SIM/KTP) </a:t>
            </a:r>
          </a:p>
          <a:p>
            <a:pPr marL="0" indent="0">
              <a:buNone/>
            </a:pPr>
            <a:endParaRPr lang="id-ID" sz="3600" dirty="0"/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72271574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5218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sz="3200" dirty="0" err="1" smtClean="0"/>
              <a:t>Penggunaan</a:t>
            </a:r>
            <a:r>
              <a:rPr lang="en-US" sz="3200" dirty="0" smtClean="0"/>
              <a:t> </a:t>
            </a:r>
            <a:r>
              <a:rPr lang="en-US" sz="3200" dirty="0" err="1"/>
              <a:t>awal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batang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mengotomatiskan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pemeriksaan</a:t>
            </a:r>
            <a:r>
              <a:rPr lang="en-US" sz="3200" dirty="0"/>
              <a:t> di </a:t>
            </a:r>
            <a:r>
              <a:rPr lang="en-US" sz="3200" dirty="0" err="1"/>
              <a:t>swalayan</a:t>
            </a:r>
            <a:r>
              <a:rPr lang="en-US" sz="3200" dirty="0"/>
              <a:t>, </a:t>
            </a:r>
            <a:r>
              <a:rPr lang="en-US" sz="3200" dirty="0" err="1"/>
              <a:t>tugas</a:t>
            </a:r>
            <a:r>
              <a:rPr lang="en-US" sz="3200" dirty="0"/>
              <a:t> </a:t>
            </a:r>
            <a:r>
              <a:rPr lang="en-US" sz="3200" dirty="0" err="1"/>
              <a:t>dimana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universal </a:t>
            </a:r>
            <a:r>
              <a:rPr lang="en-US" sz="3200" dirty="0" err="1"/>
              <a:t>saat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. </a:t>
            </a:r>
            <a:r>
              <a:rPr lang="en-US" sz="3200" dirty="0" err="1"/>
              <a:t>Penggunaannya</a:t>
            </a:r>
            <a:r>
              <a:rPr lang="en-US" sz="3200" dirty="0"/>
              <a:t>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menyebar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kegunaan</a:t>
            </a:r>
            <a:r>
              <a:rPr lang="en-US" sz="3200" dirty="0"/>
              <a:t> lain </a:t>
            </a:r>
            <a:r>
              <a:rPr lang="en-US" sz="3200" dirty="0" err="1"/>
              <a:t>juga</a:t>
            </a:r>
            <a:r>
              <a:rPr lang="en-US" sz="3200" dirty="0"/>
              <a:t>, </a:t>
            </a:r>
            <a:r>
              <a:rPr lang="en-US" sz="3200" dirty="0" err="1"/>
              <a:t>tugas</a:t>
            </a:r>
            <a:r>
              <a:rPr lang="en-US" sz="3200" dirty="0"/>
              <a:t> yang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umum</a:t>
            </a:r>
            <a:r>
              <a:rPr lang="en-US" sz="3200" dirty="0"/>
              <a:t> </a:t>
            </a:r>
            <a:r>
              <a:rPr lang="en-US" sz="3200" dirty="0" err="1"/>
              <a:t>disebut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>
                <a:hlinkClick r:id="rId2" tooltip="Identifikasi dan pengambilan data otomatis (halaman belum tersedia)"/>
              </a:rPr>
              <a:t>Auto ID Data Capture</a:t>
            </a:r>
            <a:r>
              <a:rPr lang="en-US" sz="3200" dirty="0"/>
              <a:t> (AIDC).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terbaru</a:t>
            </a:r>
            <a:r>
              <a:rPr lang="en-US" sz="3200" dirty="0"/>
              <a:t>, </a:t>
            </a:r>
            <a:r>
              <a:rPr lang="en-US" sz="3200" dirty="0" err="1"/>
              <a:t>seperti</a:t>
            </a:r>
            <a:r>
              <a:rPr lang="en-US" sz="3200" dirty="0"/>
              <a:t> </a:t>
            </a:r>
            <a:r>
              <a:rPr lang="en-US" sz="3200" dirty="0">
                <a:hlinkClick r:id="rId3" tooltip="RFID"/>
              </a:rPr>
              <a:t>RFID</a:t>
            </a:r>
            <a:r>
              <a:rPr lang="en-US" sz="3200" dirty="0"/>
              <a:t>, </a:t>
            </a:r>
            <a:r>
              <a:rPr lang="en-US" sz="3200" dirty="0" err="1"/>
              <a:t>berusaha</a:t>
            </a:r>
            <a:r>
              <a:rPr lang="en-US" sz="3200" dirty="0"/>
              <a:t> </a:t>
            </a:r>
            <a:r>
              <a:rPr lang="en-US" sz="3200" dirty="0" err="1"/>
              <a:t>sejajar</a:t>
            </a:r>
            <a:r>
              <a:rPr lang="en-US" sz="3200" dirty="0"/>
              <a:t> di </a:t>
            </a:r>
            <a:r>
              <a:rPr lang="en-US" sz="3200" dirty="0" err="1"/>
              <a:t>pasaran</a:t>
            </a:r>
            <a:r>
              <a:rPr lang="en-US" sz="3200" dirty="0"/>
              <a:t> AIDC, </a:t>
            </a:r>
            <a:r>
              <a:rPr lang="en-US" sz="3200" dirty="0" err="1"/>
              <a:t>tetapi</a:t>
            </a:r>
            <a:r>
              <a:rPr lang="en-US" sz="3200" dirty="0"/>
              <a:t> </a:t>
            </a:r>
            <a:r>
              <a:rPr lang="en-US" sz="3200" dirty="0" err="1"/>
              <a:t>kesederhanaan</a:t>
            </a:r>
            <a:r>
              <a:rPr lang="en-US" sz="3200" dirty="0"/>
              <a:t>, </a:t>
            </a:r>
            <a:r>
              <a:rPr lang="en-US" sz="3200" dirty="0" err="1"/>
              <a:t>universalitas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harga</a:t>
            </a:r>
            <a:r>
              <a:rPr lang="en-US" sz="3200" dirty="0"/>
              <a:t> </a:t>
            </a:r>
            <a:r>
              <a:rPr lang="en-US" sz="3200" dirty="0" err="1"/>
              <a:t>rendah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batang</a:t>
            </a:r>
            <a:r>
              <a:rPr lang="en-US" sz="3200" dirty="0"/>
              <a:t>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membatasi</a:t>
            </a:r>
            <a:r>
              <a:rPr lang="en-US" sz="3200" dirty="0"/>
              <a:t> </a:t>
            </a:r>
            <a:r>
              <a:rPr lang="en-US" sz="3200" dirty="0" err="1"/>
              <a:t>peran</a:t>
            </a:r>
            <a:r>
              <a:rPr lang="en-US" sz="3200" dirty="0"/>
              <a:t> </a:t>
            </a:r>
            <a:r>
              <a:rPr lang="en-US" sz="3200" dirty="0" err="1"/>
              <a:t>sistem-sistem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. </a:t>
            </a:r>
            <a:r>
              <a:rPr lang="en-US" sz="3200" dirty="0" err="1"/>
              <a:t>Seharga</a:t>
            </a:r>
            <a:r>
              <a:rPr lang="en-US" sz="3200" dirty="0"/>
              <a:t> US$0.005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kode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bila</a:t>
            </a:r>
            <a:r>
              <a:rPr lang="en-US" sz="3200" dirty="0"/>
              <a:t> </a:t>
            </a:r>
            <a:r>
              <a:rPr lang="en-US" sz="3200" dirty="0" err="1"/>
              <a:t>dibandingkan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>
                <a:hlinkClick r:id="rId3" tooltip="RFID"/>
              </a:rPr>
              <a:t>RFID</a:t>
            </a:r>
            <a:r>
              <a:rPr lang="en-US" sz="3200" dirty="0"/>
              <a:t> yang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seharga</a:t>
            </a:r>
            <a:r>
              <a:rPr lang="en-US" sz="3200" dirty="0"/>
              <a:t> </a:t>
            </a:r>
            <a:r>
              <a:rPr lang="en-US" sz="3200" dirty="0" err="1"/>
              <a:t>sekitar</a:t>
            </a:r>
            <a:r>
              <a:rPr lang="en-US" sz="3200" dirty="0"/>
              <a:t> US$0.07 </a:t>
            </a:r>
            <a:r>
              <a:rPr lang="en-US" sz="3200" dirty="0" err="1"/>
              <a:t>hingga</a:t>
            </a:r>
            <a:r>
              <a:rPr lang="en-US" sz="3200" dirty="0"/>
              <a:t> US$0.30 per tag.</a:t>
            </a:r>
            <a:r>
              <a:rPr lang="en-US" sz="3200" baseline="30000" dirty="0"/>
              <a:t> </a:t>
            </a:r>
            <a:endParaRPr lang="id-ID" sz="3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9412319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4149"/>
            <a:ext cx="10515600" cy="5562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/>
              <a:t>Kode</a:t>
            </a:r>
            <a:r>
              <a:rPr lang="en-US" sz="4400" dirty="0"/>
              <a:t> </a:t>
            </a:r>
            <a:r>
              <a:rPr lang="en-US" sz="4400" dirty="0" err="1"/>
              <a:t>batang</a:t>
            </a:r>
            <a:r>
              <a:rPr lang="en-US" sz="4400" dirty="0"/>
              <a:t> </a:t>
            </a:r>
            <a:r>
              <a:rPr lang="en-US" sz="4400" dirty="0" err="1"/>
              <a:t>dapat</a:t>
            </a:r>
            <a:r>
              <a:rPr lang="en-US" sz="4400" dirty="0"/>
              <a:t> </a:t>
            </a:r>
            <a:r>
              <a:rPr lang="en-US" sz="4400" dirty="0" err="1"/>
              <a:t>dibaca</a:t>
            </a:r>
            <a:r>
              <a:rPr lang="en-US" sz="4400" dirty="0"/>
              <a:t> </a:t>
            </a:r>
            <a:r>
              <a:rPr lang="en-US" sz="4400" dirty="0" err="1"/>
              <a:t>oleh</a:t>
            </a:r>
            <a:r>
              <a:rPr lang="en-US" sz="4400" dirty="0"/>
              <a:t> </a:t>
            </a:r>
            <a:r>
              <a:rPr lang="en-US" sz="4400" dirty="0" err="1">
                <a:hlinkClick r:id="rId2" tooltip="Pemindai optik (halaman belum tersedia)"/>
              </a:rPr>
              <a:t>pemindai</a:t>
            </a:r>
            <a:r>
              <a:rPr lang="en-US" sz="4400" dirty="0">
                <a:hlinkClick r:id="rId2" tooltip="Pemindai optik (halaman belum tersedia)"/>
              </a:rPr>
              <a:t> </a:t>
            </a:r>
            <a:r>
              <a:rPr lang="en-US" sz="4400" dirty="0" err="1">
                <a:hlinkClick r:id="rId2" tooltip="Pemindai optik (halaman belum tersedia)"/>
              </a:rPr>
              <a:t>optik</a:t>
            </a:r>
            <a:r>
              <a:rPr lang="en-US" sz="4400" dirty="0"/>
              <a:t> yang </a:t>
            </a:r>
            <a:r>
              <a:rPr lang="en-US" sz="4400" dirty="0" err="1"/>
              <a:t>disebut</a:t>
            </a:r>
            <a:r>
              <a:rPr lang="en-US" sz="4400" dirty="0"/>
              <a:t> </a:t>
            </a:r>
            <a:r>
              <a:rPr lang="en-US" sz="4400" dirty="0" err="1">
                <a:hlinkClick r:id="rId3" tooltip="Pembaca kode batang (halaman belum tersedia)"/>
              </a:rPr>
              <a:t>pembaca</a:t>
            </a:r>
            <a:r>
              <a:rPr lang="en-US" sz="4400" dirty="0">
                <a:hlinkClick r:id="rId3" tooltip="Pembaca kode batang (halaman belum tersedia)"/>
              </a:rPr>
              <a:t> </a:t>
            </a:r>
            <a:r>
              <a:rPr lang="en-US" sz="4400" dirty="0" err="1">
                <a:hlinkClick r:id="rId3" tooltip="Pembaca kode batang (halaman belum tersedia)"/>
              </a:rPr>
              <a:t>kode</a:t>
            </a:r>
            <a:r>
              <a:rPr lang="en-US" sz="4400" dirty="0">
                <a:hlinkClick r:id="rId3" tooltip="Pembaca kode batang (halaman belum tersedia)"/>
              </a:rPr>
              <a:t> </a:t>
            </a:r>
            <a:r>
              <a:rPr lang="en-US" sz="4400" dirty="0" err="1">
                <a:hlinkClick r:id="rId3" tooltip="Pembaca kode batang (halaman belum tersedia)"/>
              </a:rPr>
              <a:t>batang</a:t>
            </a:r>
            <a:r>
              <a:rPr lang="en-US" sz="4400" dirty="0"/>
              <a:t> </a:t>
            </a:r>
            <a:r>
              <a:rPr lang="en-US" sz="4400" dirty="0" err="1"/>
              <a:t>atau</a:t>
            </a:r>
            <a:r>
              <a:rPr lang="en-US" sz="4400" dirty="0"/>
              <a:t> </a:t>
            </a:r>
            <a:r>
              <a:rPr lang="en-US" sz="4400" dirty="0" err="1"/>
              <a:t>dipindai</a:t>
            </a:r>
            <a:r>
              <a:rPr lang="en-US" sz="4400" dirty="0"/>
              <a:t> </a:t>
            </a:r>
            <a:r>
              <a:rPr lang="en-US" sz="4400" dirty="0" err="1"/>
              <a:t>dari</a:t>
            </a:r>
            <a:r>
              <a:rPr lang="en-US" sz="4400" dirty="0"/>
              <a:t> </a:t>
            </a:r>
            <a:r>
              <a:rPr lang="en-US" sz="4400" dirty="0" err="1"/>
              <a:t>sebuah</a:t>
            </a:r>
            <a:r>
              <a:rPr lang="en-US" sz="4400" dirty="0"/>
              <a:t> </a:t>
            </a:r>
            <a:r>
              <a:rPr lang="en-US" sz="4400" dirty="0" err="1"/>
              <a:t>gambar</a:t>
            </a:r>
            <a:r>
              <a:rPr lang="en-US" sz="4400" dirty="0"/>
              <a:t> </a:t>
            </a:r>
            <a:r>
              <a:rPr lang="en-US" sz="4400" dirty="0" err="1"/>
              <a:t>oleh</a:t>
            </a:r>
            <a:r>
              <a:rPr lang="en-US" sz="4400" dirty="0"/>
              <a:t> </a:t>
            </a:r>
            <a:r>
              <a:rPr lang="en-US" sz="4400" dirty="0" err="1"/>
              <a:t>perangkat</a:t>
            </a:r>
            <a:r>
              <a:rPr lang="en-US" sz="4400" dirty="0"/>
              <a:t> </a:t>
            </a:r>
            <a:r>
              <a:rPr lang="en-US" sz="4400" dirty="0" err="1"/>
              <a:t>lunak</a:t>
            </a:r>
            <a:r>
              <a:rPr lang="en-US" sz="4400" dirty="0"/>
              <a:t> </a:t>
            </a:r>
            <a:r>
              <a:rPr lang="en-US" sz="4400" dirty="0" err="1"/>
              <a:t>khusus</a:t>
            </a:r>
            <a:r>
              <a:rPr lang="en-US" sz="4400" dirty="0"/>
              <a:t>. Di </a:t>
            </a:r>
            <a:r>
              <a:rPr lang="en-US" sz="4400" dirty="0" err="1">
                <a:hlinkClick r:id="rId4" tooltip="Jepang"/>
              </a:rPr>
              <a:t>Jepang</a:t>
            </a:r>
            <a:r>
              <a:rPr lang="en-US" sz="4400" dirty="0"/>
              <a:t>, </a:t>
            </a:r>
            <a:r>
              <a:rPr lang="en-US" sz="4400" dirty="0" err="1"/>
              <a:t>kebanyakan</a:t>
            </a:r>
            <a:r>
              <a:rPr lang="en-US" sz="4400" dirty="0"/>
              <a:t> </a:t>
            </a:r>
            <a:r>
              <a:rPr lang="en-US" sz="4400" dirty="0" err="1"/>
              <a:t>telepon</a:t>
            </a:r>
            <a:r>
              <a:rPr lang="en-US" sz="4400" dirty="0"/>
              <a:t> </a:t>
            </a:r>
            <a:r>
              <a:rPr lang="en-US" sz="4400" dirty="0" err="1"/>
              <a:t>genggam</a:t>
            </a:r>
            <a:r>
              <a:rPr lang="en-US" sz="4400" dirty="0"/>
              <a:t> </a:t>
            </a:r>
            <a:r>
              <a:rPr lang="en-US" sz="4400" dirty="0" err="1"/>
              <a:t>memiliki</a:t>
            </a:r>
            <a:r>
              <a:rPr lang="en-US" sz="4400" dirty="0"/>
              <a:t> </a:t>
            </a:r>
            <a:r>
              <a:rPr lang="en-US" sz="4400" dirty="0" err="1"/>
              <a:t>perangkat</a:t>
            </a:r>
            <a:r>
              <a:rPr lang="en-US" sz="4400" dirty="0"/>
              <a:t> </a:t>
            </a:r>
            <a:r>
              <a:rPr lang="en-US" sz="4400" dirty="0" err="1"/>
              <a:t>lunak</a:t>
            </a:r>
            <a:r>
              <a:rPr lang="en-US" sz="4400" dirty="0"/>
              <a:t> </a:t>
            </a:r>
            <a:r>
              <a:rPr lang="en-US" sz="4400" dirty="0" err="1"/>
              <a:t>pemindai</a:t>
            </a:r>
            <a:r>
              <a:rPr lang="en-US" sz="4400" dirty="0"/>
              <a:t> </a:t>
            </a:r>
            <a:r>
              <a:rPr lang="en-US" sz="4400" dirty="0" err="1"/>
              <a:t>untuk</a:t>
            </a:r>
            <a:r>
              <a:rPr lang="en-US" sz="4400" dirty="0"/>
              <a:t> </a:t>
            </a:r>
            <a:r>
              <a:rPr lang="en-US" sz="4400" dirty="0" err="1"/>
              <a:t>kode</a:t>
            </a:r>
            <a:r>
              <a:rPr lang="en-US" sz="4400" dirty="0"/>
              <a:t> 2D, </a:t>
            </a:r>
            <a:r>
              <a:rPr lang="en-US" sz="4400" dirty="0" err="1"/>
              <a:t>dan</a:t>
            </a:r>
            <a:r>
              <a:rPr lang="en-US" sz="4400" dirty="0"/>
              <a:t> </a:t>
            </a:r>
            <a:r>
              <a:rPr lang="en-US" sz="4400" dirty="0" err="1"/>
              <a:t>perangkat</a:t>
            </a:r>
            <a:r>
              <a:rPr lang="en-US" sz="4400" dirty="0"/>
              <a:t> </a:t>
            </a:r>
            <a:r>
              <a:rPr lang="en-US" sz="4400" dirty="0" err="1"/>
              <a:t>sejenis</a:t>
            </a:r>
            <a:r>
              <a:rPr lang="en-US" sz="4400" dirty="0"/>
              <a:t> </a:t>
            </a:r>
            <a:r>
              <a:rPr lang="en-US" sz="4400" dirty="0" err="1"/>
              <a:t>tersedia</a:t>
            </a:r>
            <a:r>
              <a:rPr lang="en-US" sz="4400" dirty="0"/>
              <a:t> </a:t>
            </a:r>
            <a:r>
              <a:rPr lang="en-US" sz="4400" dirty="0" err="1"/>
              <a:t>melalui</a:t>
            </a:r>
            <a:r>
              <a:rPr lang="en-US" sz="4400" dirty="0"/>
              <a:t> platform </a:t>
            </a:r>
            <a:r>
              <a:rPr lang="en-US" sz="4400" dirty="0">
                <a:hlinkClick r:id="rId5" tooltip="Smartphone"/>
              </a:rPr>
              <a:t>smartphone</a:t>
            </a:r>
            <a:r>
              <a:rPr lang="en-US" sz="4400" dirty="0"/>
              <a:t>.</a:t>
            </a:r>
            <a:endParaRPr lang="id-ID" sz="44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7471509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4967"/>
            <a:ext cx="10515600" cy="56719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800" dirty="0" smtClean="0"/>
              <a:t>2. </a:t>
            </a:r>
            <a:r>
              <a:rPr lang="en-US" sz="2800" dirty="0" err="1" smtClean="0"/>
              <a:t>Jenis-Jenis</a:t>
            </a:r>
            <a:r>
              <a:rPr lang="en-US" sz="2800" dirty="0" smtClean="0"/>
              <a:t> </a:t>
            </a: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Batang</a:t>
            </a:r>
            <a:r>
              <a:rPr lang="en-US" sz="2800" dirty="0"/>
              <a:t> (</a:t>
            </a:r>
            <a:r>
              <a:rPr lang="en-US" sz="2800" i="1" dirty="0"/>
              <a:t>Barcode</a:t>
            </a:r>
            <a:r>
              <a:rPr lang="en-US" sz="2800" dirty="0"/>
              <a:t>)</a:t>
            </a:r>
            <a:endParaRPr lang="id-ID" sz="2800" dirty="0"/>
          </a:p>
          <a:p>
            <a:pPr marL="0" indent="0">
              <a:buNone/>
            </a:pPr>
            <a:r>
              <a:rPr lang="en-US" sz="2800" dirty="0"/>
              <a:t>Ada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/>
              <a:t>yang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(</a:t>
            </a:r>
            <a:r>
              <a:rPr lang="en-US" sz="2800" i="1" dirty="0"/>
              <a:t>Linear Barcode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(</a:t>
            </a:r>
            <a:r>
              <a:rPr lang="en-US" sz="2800" i="1" dirty="0"/>
              <a:t>2D Barcodes</a:t>
            </a:r>
            <a:r>
              <a:rPr lang="en-US" sz="2800" dirty="0"/>
              <a:t>). </a:t>
            </a:r>
            <a:r>
              <a:rPr lang="en-US" sz="2800" i="1" dirty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/>
              <a:t>yang paling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.</a:t>
            </a:r>
            <a:endParaRPr lang="id-ID" sz="2800" dirty="0"/>
          </a:p>
          <a:p>
            <a:pPr marL="0" lvl="0" indent="0">
              <a:buNone/>
            </a:pPr>
            <a:r>
              <a:rPr lang="id-ID" sz="2800" i="1" dirty="0"/>
              <a:t> </a:t>
            </a:r>
            <a:r>
              <a:rPr lang="id-ID" sz="2800" i="1" dirty="0" smtClean="0"/>
              <a:t> a.</a:t>
            </a:r>
            <a:r>
              <a:rPr lang="en-US" sz="2800" i="1" dirty="0" smtClean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endParaRPr lang="id-ID" sz="2800" dirty="0"/>
          </a:p>
          <a:p>
            <a:pPr marL="0" indent="0">
              <a:buNone/>
            </a:pPr>
            <a:r>
              <a:rPr lang="en-US" sz="2800" i="1" dirty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garis-garis</a:t>
            </a:r>
            <a:r>
              <a:rPr lang="en-US" sz="2800" dirty="0"/>
              <a:t> yang </a:t>
            </a:r>
            <a:r>
              <a:rPr lang="en-US" sz="2800" dirty="0" err="1"/>
              <a:t>berwarna</a:t>
            </a:r>
            <a:r>
              <a:rPr lang="en-US" sz="2800" dirty="0"/>
              <a:t> </a:t>
            </a:r>
            <a:r>
              <a:rPr lang="en-US" sz="2800" dirty="0" err="1"/>
              <a:t>hitam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putih</a:t>
            </a:r>
            <a:r>
              <a:rPr lang="en-US" sz="2800" dirty="0"/>
              <a:t> yang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ketebalan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en-US" sz="2800" dirty="0"/>
              <a:t>. </a:t>
            </a:r>
            <a:r>
              <a:rPr lang="en-US" sz="2800" dirty="0" err="1"/>
              <a:t>Warna</a:t>
            </a:r>
            <a:r>
              <a:rPr lang="en-US" sz="2800" dirty="0"/>
              <a:t> </a:t>
            </a:r>
            <a:r>
              <a:rPr lang="en-US" sz="2800" dirty="0" err="1"/>
              <a:t>hitam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1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warna</a:t>
            </a:r>
            <a:r>
              <a:rPr lang="en-US" sz="2800" dirty="0"/>
              <a:t> </a:t>
            </a:r>
            <a:r>
              <a:rPr lang="en-US" sz="2800" dirty="0" err="1"/>
              <a:t>putih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0. Ada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macam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i="1" dirty="0"/>
              <a:t>Code </a:t>
            </a:r>
            <a:r>
              <a:rPr lang="en-US" sz="2800" dirty="0"/>
              <a:t>128, </a:t>
            </a:r>
            <a:r>
              <a:rPr lang="en-US" sz="2800" i="1" dirty="0"/>
              <a:t>Code </a:t>
            </a:r>
            <a:r>
              <a:rPr lang="en-US" sz="2800" dirty="0"/>
              <a:t>93, </a:t>
            </a:r>
            <a:r>
              <a:rPr lang="en-US" sz="2800" i="1" dirty="0"/>
              <a:t>Code </a:t>
            </a:r>
            <a:r>
              <a:rPr lang="en-US" sz="2800" dirty="0"/>
              <a:t>39, EAN, UPC, </a:t>
            </a:r>
            <a:r>
              <a:rPr lang="en-US" sz="2800" i="1" dirty="0"/>
              <a:t>Code </a:t>
            </a:r>
            <a:r>
              <a:rPr lang="en-US" sz="2800" dirty="0"/>
              <a:t>2/5 </a:t>
            </a:r>
            <a:r>
              <a:rPr lang="en-US" sz="2800" i="1" dirty="0"/>
              <a:t>Interleaved</a:t>
            </a:r>
            <a:r>
              <a:rPr lang="en-US" sz="2800" dirty="0"/>
              <a:t>, </a:t>
            </a:r>
            <a:r>
              <a:rPr lang="en-US" sz="2800" i="1" dirty="0" err="1"/>
              <a:t>Codebar</a:t>
            </a:r>
            <a:r>
              <a:rPr lang="en-US" sz="2800" i="1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lain-lain.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i="1" dirty="0"/>
              <a:t>barcode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: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26842929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pPr lvl="0"/>
            <a:r>
              <a:rPr lang="en-US" sz="2400" i="1" dirty="0"/>
              <a:t>Code </a:t>
            </a:r>
            <a:r>
              <a:rPr lang="en-US" sz="2400" dirty="0"/>
              <a:t>2/5 </a:t>
            </a:r>
            <a:r>
              <a:rPr lang="en-US" sz="2400" i="1" dirty="0"/>
              <a:t>Interleaved </a:t>
            </a:r>
            <a:r>
              <a:rPr lang="en-US" sz="2400" dirty="0"/>
              <a:t>(ITF)</a:t>
            </a:r>
            <a:endParaRPr lang="id-ID" sz="2400" dirty="0"/>
          </a:p>
          <a:p>
            <a:pPr marL="0" indent="0">
              <a:buNone/>
            </a:pP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barcode </a:t>
            </a:r>
            <a:r>
              <a:rPr lang="en-US" sz="2400" dirty="0"/>
              <a:t>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pengkodean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seringdigunakan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produk-produk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kemasan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permukaan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rata.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dikarenakan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pengkodeannya</a:t>
            </a:r>
            <a:r>
              <a:rPr lang="en-US" sz="2400" dirty="0"/>
              <a:t> yang </a:t>
            </a:r>
            <a:r>
              <a:rPr lang="en-US" sz="2400" dirty="0" err="1"/>
              <a:t>tergolong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i="1" dirty="0"/>
              <a:t>bar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spasi</a:t>
            </a:r>
            <a:r>
              <a:rPr lang="en-US" sz="2400" dirty="0"/>
              <a:t> </a:t>
            </a:r>
            <a:r>
              <a:rPr lang="en-US" sz="2400" dirty="0" err="1"/>
              <a:t>penggunaannya</a:t>
            </a:r>
            <a:r>
              <a:rPr lang="en-US" sz="2400" dirty="0"/>
              <a:t>. </a:t>
            </a:r>
            <a:r>
              <a:rPr lang="en-US" sz="2400" i="1" dirty="0"/>
              <a:t>Barcode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biasa</a:t>
            </a:r>
            <a:r>
              <a:rPr lang="en-US" sz="2400" dirty="0"/>
              <a:t>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, </a:t>
            </a:r>
            <a:r>
              <a:rPr lang="en-US" sz="2400" dirty="0" err="1"/>
              <a:t>pemakaian</a:t>
            </a:r>
            <a:r>
              <a:rPr lang="en-US" sz="2400" dirty="0"/>
              <a:t> </a:t>
            </a:r>
            <a:r>
              <a:rPr lang="en-US" sz="2400" i="1" dirty="0"/>
              <a:t>barcode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karton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(</a:t>
            </a:r>
            <a:r>
              <a:rPr lang="en-US" sz="2400" i="1" dirty="0"/>
              <a:t>outer box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.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i="1" dirty="0"/>
              <a:t>barcode Code </a:t>
            </a:r>
            <a:r>
              <a:rPr lang="en-US" sz="2400" dirty="0"/>
              <a:t>2/5 Industrial.</a:t>
            </a:r>
            <a:endParaRPr lang="id-ID" sz="2400" dirty="0"/>
          </a:p>
          <a:p>
            <a:endParaRPr lang="id-ID" dirty="0"/>
          </a:p>
        </p:txBody>
      </p:sp>
      <p:pic>
        <p:nvPicPr>
          <p:cNvPr id="13" name="Picture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977" y="3990600"/>
            <a:ext cx="5393231" cy="218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8392029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>
            <a:normAutofit/>
          </a:bodyPr>
          <a:lstStyle/>
          <a:p>
            <a:pPr lvl="0"/>
            <a:r>
              <a:rPr lang="en-US" sz="2400" i="1" dirty="0"/>
              <a:t>Code </a:t>
            </a:r>
            <a:r>
              <a:rPr lang="en-US" sz="2400" dirty="0"/>
              <a:t>93</a:t>
            </a:r>
            <a:endParaRPr lang="id-ID" sz="2400" dirty="0"/>
          </a:p>
          <a:p>
            <a:pPr marL="0" indent="0">
              <a:buNone/>
            </a:pP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pengkodean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berjenis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93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9 of 3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barcode alpha-</a:t>
            </a:r>
            <a:r>
              <a:rPr lang="en-US" sz="2400" i="1" dirty="0" err="1"/>
              <a:t>numerik</a:t>
            </a:r>
            <a:r>
              <a:rPr lang="en-US" sz="2400" i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ditambahkan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spesial</a:t>
            </a:r>
            <a:r>
              <a:rPr lang="en-US" sz="2400" dirty="0"/>
              <a:t>.*$/-%+.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pengkodean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yang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terbentuknya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tebal</a:t>
            </a:r>
            <a:r>
              <a:rPr lang="en-US" sz="2400" dirty="0"/>
              <a:t> (b), </a:t>
            </a:r>
            <a:r>
              <a:rPr lang="en-US" sz="2400" dirty="0" err="1"/>
              <a:t>hitam</a:t>
            </a:r>
            <a:r>
              <a:rPr lang="en-US" sz="2400" dirty="0"/>
              <a:t> tipis (B), </a:t>
            </a:r>
            <a:r>
              <a:rPr lang="en-US" sz="2400" dirty="0" err="1"/>
              <a:t>Putih</a:t>
            </a:r>
            <a:r>
              <a:rPr lang="en-US" sz="2400" dirty="0"/>
              <a:t> </a:t>
            </a:r>
            <a:r>
              <a:rPr lang="en-US" sz="2400" dirty="0" err="1"/>
              <a:t>tebal</a:t>
            </a:r>
            <a:r>
              <a:rPr lang="en-US" sz="2400" dirty="0"/>
              <a:t> (W), </a:t>
            </a:r>
            <a:r>
              <a:rPr lang="en-US" sz="2400" dirty="0" err="1"/>
              <a:t>Putih</a:t>
            </a:r>
            <a:r>
              <a:rPr lang="en-US" sz="2400" dirty="0"/>
              <a:t> tipis (w).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</a:t>
            </a:r>
            <a:r>
              <a:rPr lang="en-US" sz="2400" dirty="0" err="1"/>
              <a:t>lebar</a:t>
            </a:r>
            <a:r>
              <a:rPr lang="en-US" sz="2400" dirty="0"/>
              <a:t> </a:t>
            </a:r>
            <a:r>
              <a:rPr lang="en-US" sz="2400" dirty="0" err="1"/>
              <a:t>berjarak</a:t>
            </a:r>
            <a:r>
              <a:rPr lang="en-US" sz="2400" dirty="0"/>
              <a:t> 3 pixel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tipis </a:t>
            </a:r>
            <a:r>
              <a:rPr lang="en-US" sz="2400" dirty="0" err="1"/>
              <a:t>berjarak</a:t>
            </a:r>
            <a:r>
              <a:rPr lang="en-US" sz="2400" dirty="0"/>
              <a:t> 1 pixel. </a:t>
            </a:r>
            <a:r>
              <a:rPr lang="en-US" sz="2400" dirty="0" err="1"/>
              <a:t>Setip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9 </a:t>
            </a:r>
            <a:r>
              <a:rPr lang="en-US" sz="2400" dirty="0" err="1"/>
              <a:t>balok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putih</a:t>
            </a:r>
            <a:r>
              <a:rPr lang="en-US" sz="2400" dirty="0"/>
              <a:t> </a:t>
            </a:r>
            <a:r>
              <a:rPr lang="en-US" sz="2400" dirty="0" err="1"/>
              <a:t>tebal</a:t>
            </a:r>
            <a:r>
              <a:rPr lang="en-US" sz="2400" dirty="0"/>
              <a:t>,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diikuti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3 </a:t>
            </a:r>
            <a:r>
              <a:rPr lang="en-US" sz="2400" dirty="0" err="1"/>
              <a:t>balok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putih</a:t>
            </a:r>
            <a:r>
              <a:rPr lang="en-US" sz="2400" dirty="0"/>
              <a:t> tipis.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93.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93,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terlihat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</a:t>
            </a:r>
            <a:endParaRPr lang="id-ID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6698" y="4648415"/>
            <a:ext cx="3192026" cy="1528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14389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/>
          <a:lstStyle/>
          <a:p>
            <a:pPr lvl="0"/>
            <a:r>
              <a:rPr lang="en-US" sz="2400" i="1" dirty="0"/>
              <a:t>Code </a:t>
            </a:r>
            <a:r>
              <a:rPr lang="en-US" sz="2400" dirty="0"/>
              <a:t>39</a:t>
            </a:r>
            <a:endParaRPr lang="id-ID" sz="2400" dirty="0"/>
          </a:p>
          <a:p>
            <a:pPr marL="0" indent="0">
              <a:buNone/>
            </a:pP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barcode alpha-</a:t>
            </a:r>
            <a:r>
              <a:rPr lang="en-US" sz="2400" i="1" dirty="0" err="1"/>
              <a:t>numerik</a:t>
            </a:r>
            <a:r>
              <a:rPr lang="en-US" sz="2400" i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decimal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spesial</a:t>
            </a:r>
            <a:r>
              <a:rPr lang="en-US" sz="2400" dirty="0"/>
              <a:t> .*$/-%+.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39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9 </a:t>
            </a:r>
            <a:r>
              <a:rPr lang="en-US" sz="2400" dirty="0" err="1"/>
              <a:t>elemen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5 </a:t>
            </a:r>
            <a:r>
              <a:rPr lang="en-US" sz="2400" i="1" dirty="0"/>
              <a:t>bar </a:t>
            </a:r>
            <a:r>
              <a:rPr lang="en-US" sz="2400" dirty="0" err="1"/>
              <a:t>dan</a:t>
            </a:r>
            <a:r>
              <a:rPr lang="en-US" sz="2400" dirty="0"/>
              <a:t> 4 </a:t>
            </a:r>
            <a:r>
              <a:rPr lang="en-US" sz="2400" dirty="0" err="1"/>
              <a:t>spasi</a:t>
            </a:r>
            <a:r>
              <a:rPr lang="en-US" sz="2400" dirty="0"/>
              <a:t> yang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bergantian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i="1" dirty="0"/>
              <a:t>bar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spasi</a:t>
            </a:r>
            <a:r>
              <a:rPr lang="en-US" sz="2400" dirty="0"/>
              <a:t>.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sembilan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ketebalan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yang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i="1" dirty="0"/>
              <a:t>barcode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i="1" dirty="0"/>
              <a:t>code </a:t>
            </a:r>
            <a:r>
              <a:rPr lang="en-US" sz="2400" dirty="0"/>
              <a:t>39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inventory</a:t>
            </a:r>
            <a:r>
              <a:rPr lang="en-US" sz="2400" dirty="0"/>
              <a:t>, </a:t>
            </a:r>
            <a:r>
              <a:rPr lang="en-US" sz="2400" i="1" dirty="0"/>
              <a:t>asset tracking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dirty="0" err="1"/>
              <a:t>pengenal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.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i="1" dirty="0"/>
              <a:t>barcode Code </a:t>
            </a:r>
            <a:r>
              <a:rPr lang="en-US" sz="2400" dirty="0"/>
              <a:t>39 </a:t>
            </a:r>
            <a:r>
              <a:rPr lang="en-US" sz="2400" i="1" dirty="0"/>
              <a:t>extended</a:t>
            </a:r>
            <a:r>
              <a:rPr lang="en-US" sz="2400" dirty="0"/>
              <a:t>.</a:t>
            </a:r>
            <a:endParaRPr lang="id-ID" sz="2400" dirty="0"/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6566" y="4278549"/>
            <a:ext cx="3848389" cy="189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547057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0376"/>
            <a:ext cx="10515600" cy="5726587"/>
          </a:xfrm>
        </p:spPr>
        <p:txBody>
          <a:bodyPr>
            <a:normAutofit/>
          </a:bodyPr>
          <a:lstStyle/>
          <a:p>
            <a:pPr lvl="0"/>
            <a:r>
              <a:rPr lang="en-US" sz="3200" i="1" dirty="0"/>
              <a:t>Code </a:t>
            </a:r>
            <a:r>
              <a:rPr lang="en-US" sz="3200" dirty="0"/>
              <a:t>128</a:t>
            </a:r>
            <a:endParaRPr lang="id-ID" sz="3200" dirty="0"/>
          </a:p>
          <a:p>
            <a:pPr marL="0" indent="0">
              <a:buNone/>
            </a:pP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i="1" dirty="0"/>
              <a:t>barcode alpha-</a:t>
            </a:r>
            <a:r>
              <a:rPr lang="en-US" sz="3200" i="1" dirty="0" err="1"/>
              <a:t>numerik</a:t>
            </a:r>
            <a:r>
              <a:rPr lang="en-US" sz="3200" i="1" dirty="0"/>
              <a:t> </a:t>
            </a:r>
            <a:r>
              <a:rPr lang="en-US" sz="3200" dirty="0"/>
              <a:t>yang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kerapatan</a:t>
            </a:r>
            <a:r>
              <a:rPr lang="en-US" sz="3200" dirty="0"/>
              <a:t> (</a:t>
            </a:r>
            <a:r>
              <a:rPr lang="en-US" sz="3200" i="1" dirty="0"/>
              <a:t>density</a:t>
            </a:r>
            <a:r>
              <a:rPr lang="en-US" sz="3200" dirty="0"/>
              <a:t>) yang </a:t>
            </a:r>
            <a:r>
              <a:rPr lang="en-US" sz="3200" dirty="0" err="1"/>
              <a:t>sangat</a:t>
            </a:r>
            <a:r>
              <a:rPr lang="en-US" sz="3200" dirty="0"/>
              <a:t> </a:t>
            </a:r>
            <a:r>
              <a:rPr lang="en-US" sz="3200" dirty="0" err="1"/>
              <a:t>tinggi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luas</a:t>
            </a:r>
            <a:r>
              <a:rPr lang="en-US" sz="3200" dirty="0"/>
              <a:t> yang paling minim </a:t>
            </a:r>
            <a:r>
              <a:rPr lang="en-US" sz="3200" dirty="0" err="1"/>
              <a:t>dibandingkan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i="1" dirty="0"/>
              <a:t>barcode </a:t>
            </a:r>
            <a:r>
              <a:rPr lang="en-US" sz="3200" dirty="0" err="1"/>
              <a:t>jenis</a:t>
            </a:r>
            <a:r>
              <a:rPr lang="en-US" sz="3200" dirty="0"/>
              <a:t> </a:t>
            </a:r>
            <a:r>
              <a:rPr lang="en-US" sz="3200" dirty="0" err="1"/>
              <a:t>lainnya</a:t>
            </a:r>
            <a:r>
              <a:rPr lang="en-US" sz="3200" dirty="0"/>
              <a:t>. Hal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disebabkan</a:t>
            </a:r>
            <a:r>
              <a:rPr lang="en-US" sz="3200" dirty="0"/>
              <a:t>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i="1" dirty="0"/>
              <a:t>Code </a:t>
            </a:r>
            <a:r>
              <a:rPr lang="en-US" sz="3200" dirty="0"/>
              <a:t>128 </a:t>
            </a:r>
            <a:r>
              <a:rPr lang="en-US" sz="3200" dirty="0" err="1"/>
              <a:t>menggunakan</a:t>
            </a:r>
            <a:r>
              <a:rPr lang="en-US" sz="3200" dirty="0"/>
              <a:t> 4 </a:t>
            </a:r>
            <a:r>
              <a:rPr lang="en-US" sz="3200" dirty="0" err="1"/>
              <a:t>ketebalan</a:t>
            </a:r>
            <a:r>
              <a:rPr lang="en-US" sz="3200" dirty="0"/>
              <a:t> </a:t>
            </a:r>
            <a:r>
              <a:rPr lang="en-US" sz="3200" dirty="0" err="1"/>
              <a:t>elemen</a:t>
            </a:r>
            <a:r>
              <a:rPr lang="en-US" sz="3200" dirty="0"/>
              <a:t> (</a:t>
            </a:r>
            <a:r>
              <a:rPr lang="en-US" sz="3200" i="1" dirty="0"/>
              <a:t>bar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spasi</a:t>
            </a:r>
            <a:r>
              <a:rPr lang="en-US" sz="3200" dirty="0"/>
              <a:t>) yang </a:t>
            </a:r>
            <a:r>
              <a:rPr lang="en-US" sz="3200" dirty="0" err="1"/>
              <a:t>berbeda</a:t>
            </a:r>
            <a:r>
              <a:rPr lang="en-US" sz="3200" dirty="0"/>
              <a:t> </a:t>
            </a:r>
            <a:r>
              <a:rPr lang="en-US" sz="3200" dirty="0" err="1"/>
              <a:t>dibandingkan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jenis</a:t>
            </a:r>
            <a:r>
              <a:rPr lang="en-US" sz="3200" dirty="0"/>
              <a:t> lain yang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menggunakan</a:t>
            </a:r>
            <a:r>
              <a:rPr lang="en-US" sz="3200" dirty="0"/>
              <a:t> 2 </a:t>
            </a:r>
            <a:r>
              <a:rPr lang="en-US" sz="3200" dirty="0" err="1"/>
              <a:t>ketebalan</a:t>
            </a:r>
            <a:r>
              <a:rPr lang="en-US" sz="3200" dirty="0"/>
              <a:t> </a:t>
            </a:r>
            <a:r>
              <a:rPr lang="en-US" sz="3200" dirty="0" err="1"/>
              <a:t>elemen</a:t>
            </a:r>
            <a:r>
              <a:rPr lang="en-US" sz="3200" dirty="0"/>
              <a:t>. </a:t>
            </a:r>
            <a:r>
              <a:rPr lang="en-US" sz="3200" i="1" dirty="0"/>
              <a:t>Barcode Code </a:t>
            </a:r>
            <a:r>
              <a:rPr lang="en-US" sz="3200" dirty="0"/>
              <a:t>128 ideal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aplikasi</a:t>
            </a:r>
            <a:r>
              <a:rPr lang="en-US" sz="3200" dirty="0"/>
              <a:t> </a:t>
            </a:r>
            <a:r>
              <a:rPr lang="en-US" sz="3200" dirty="0" err="1"/>
              <a:t>seperti</a:t>
            </a:r>
            <a:r>
              <a:rPr lang="en-US" sz="3200" dirty="0"/>
              <a:t> </a:t>
            </a:r>
            <a:r>
              <a:rPr lang="en-US" sz="3200" i="1" dirty="0"/>
              <a:t>shipping and warehouse management </a:t>
            </a:r>
            <a:r>
              <a:rPr lang="en-US" sz="3200" dirty="0"/>
              <a:t>(</a:t>
            </a:r>
            <a:r>
              <a:rPr lang="en-US" sz="3200" dirty="0" err="1"/>
              <a:t>pengaturan</a:t>
            </a:r>
            <a:r>
              <a:rPr lang="en-US" sz="3200" dirty="0"/>
              <a:t> </a:t>
            </a:r>
            <a:r>
              <a:rPr lang="en-US" sz="3200" dirty="0" err="1"/>
              <a:t>maskapai</a:t>
            </a:r>
            <a:r>
              <a:rPr lang="en-US" sz="3200" dirty="0"/>
              <a:t> </a:t>
            </a:r>
            <a:r>
              <a:rPr lang="en-US" sz="3200" dirty="0" err="1"/>
              <a:t>pelayaran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pengelolaan</a:t>
            </a:r>
            <a:r>
              <a:rPr lang="en-US" sz="3200" dirty="0"/>
              <a:t> </a:t>
            </a:r>
            <a:r>
              <a:rPr lang="en-US" sz="3200" dirty="0" err="1"/>
              <a:t>gudang</a:t>
            </a:r>
            <a:r>
              <a:rPr lang="en-US" sz="3200" dirty="0"/>
              <a:t>).</a:t>
            </a: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xmlns="" val="39573090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32</TotalTime>
  <Words>1407</Words>
  <Application>Microsoft Office PowerPoint</Application>
  <PresentationFormat>Custom</PresentationFormat>
  <Paragraphs>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Badge</vt:lpstr>
      <vt:lpstr>KODE BATANG ( BARCODE )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Arranda Syahfitra Siregar</dc:creator>
  <cp:lastModifiedBy>bety</cp:lastModifiedBy>
  <cp:revision>6</cp:revision>
  <dcterms:created xsi:type="dcterms:W3CDTF">2017-02-21T15:42:22Z</dcterms:created>
  <dcterms:modified xsi:type="dcterms:W3CDTF">2017-02-21T23:33:48Z</dcterms:modified>
</cp:coreProperties>
</file>