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307" r:id="rId3"/>
    <p:sldId id="284" r:id="rId4"/>
    <p:sldId id="276" r:id="rId5"/>
    <p:sldId id="257" r:id="rId6"/>
    <p:sldId id="289" r:id="rId7"/>
    <p:sldId id="277" r:id="rId8"/>
    <p:sldId id="278" r:id="rId9"/>
    <p:sldId id="279" r:id="rId10"/>
    <p:sldId id="313" r:id="rId11"/>
    <p:sldId id="280" r:id="rId12"/>
    <p:sldId id="281" r:id="rId13"/>
    <p:sldId id="282" r:id="rId14"/>
    <p:sldId id="283" r:id="rId15"/>
    <p:sldId id="303" r:id="rId16"/>
    <p:sldId id="290" r:id="rId17"/>
    <p:sldId id="291" r:id="rId18"/>
    <p:sldId id="300" r:id="rId19"/>
    <p:sldId id="304" r:id="rId20"/>
    <p:sldId id="301" r:id="rId21"/>
    <p:sldId id="302" r:id="rId22"/>
    <p:sldId id="305" r:id="rId23"/>
    <p:sldId id="285" r:id="rId24"/>
    <p:sldId id="286" r:id="rId25"/>
    <p:sldId id="314" r:id="rId26"/>
    <p:sldId id="287" r:id="rId27"/>
    <p:sldId id="316" r:id="rId28"/>
    <p:sldId id="315" r:id="rId29"/>
    <p:sldId id="317" r:id="rId30"/>
    <p:sldId id="318" r:id="rId31"/>
    <p:sldId id="288" r:id="rId3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385" autoAdjust="0"/>
  </p:normalViewPr>
  <p:slideViewPr>
    <p:cSldViewPr>
      <p:cViewPr varScale="1">
        <p:scale>
          <a:sx n="62" d="100"/>
          <a:sy n="62" d="100"/>
        </p:scale>
        <p:origin x="-15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8DF2E-F717-4B88-B1E4-0C1303762430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50D1D-00A2-4441-BF64-19188F31A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941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materinya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50D1D-00A2-4441-BF64-19188F31A993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Ikuti</a:t>
            </a:r>
            <a:r>
              <a:rPr lang="en-US" dirty="0" smtClean="0"/>
              <a:t> flow </a:t>
            </a:r>
            <a:r>
              <a:rPr lang="en-US" dirty="0" err="1" smtClean="0"/>
              <a:t>nya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50D1D-00A2-4441-BF64-19188F31A993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otomata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pelajari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50D1D-00A2-4441-BF64-19188F31A993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kompilasi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bahasa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pemrograman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Apakah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bahasa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itu</a:t>
            </a:r>
            <a:r>
              <a:rPr lang="en-US" baseline="0" dirty="0" smtClean="0"/>
              <a:t>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50D1D-00A2-4441-BF64-19188F31A993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Jelaskan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Otomata</a:t>
            </a:r>
            <a:r>
              <a:rPr lang="en-US" baseline="0" dirty="0" smtClean="0"/>
              <a:t>, flow-</a:t>
            </a:r>
            <a:r>
              <a:rPr lang="en-US" baseline="0" dirty="0" err="1" smtClean="0"/>
              <a:t>nya</a:t>
            </a:r>
            <a:r>
              <a:rPr lang="en-US" baseline="0" dirty="0" smtClean="0"/>
              <a:t>, input .. </a:t>
            </a:r>
            <a:r>
              <a:rPr lang="en-US" baseline="0" dirty="0" err="1" smtClean="0"/>
              <a:t>Proses</a:t>
            </a:r>
            <a:r>
              <a:rPr lang="en-US" baseline="0" dirty="0" smtClean="0"/>
              <a:t>.. Output.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50D1D-00A2-4441-BF64-19188F31A993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Jelaskan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secara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spesifik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otomata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pelajari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inputnya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sekuensial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outputnya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diskrit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50D1D-00A2-4441-BF64-19188F31A993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Jelaskan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penerapan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konsep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otomata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dlm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kompilasi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50D1D-00A2-4441-BF64-19188F31A993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Jelas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50D1D-00A2-4441-BF64-19188F31A993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Jelas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50D1D-00A2-4441-BF64-19188F31A993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Ikuti</a:t>
            </a:r>
            <a:r>
              <a:rPr lang="en-US" baseline="0" dirty="0" smtClean="0"/>
              <a:t> flow-</a:t>
            </a:r>
            <a:r>
              <a:rPr lang="en-US" baseline="0" dirty="0" err="1" smtClean="0"/>
              <a:t>nya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bawah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50D1D-00A2-4441-BF64-19188F31A993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Bandingkan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50D1D-00A2-4441-BF64-19188F31A993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bagaimana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kalau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dikomputasi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50D1D-00A2-4441-BF64-19188F31A993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571612"/>
            <a:ext cx="7215238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286124"/>
            <a:ext cx="7215238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id-ID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27/02/2014</a:t>
            </a:fld>
            <a:endParaRPr lang="id-ID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27/02/2014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27/02/2014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27/02/2014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27/02/2014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27/02/2014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27/02/2014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27/02/2014</a:t>
            </a:fld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27/02/2014</a:t>
            </a:fld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6715172" cy="9477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28736"/>
            <a:ext cx="5111750" cy="4697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27/02/2014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85859"/>
            <a:ext cx="5486400" cy="34417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786322"/>
            <a:ext cx="5486400" cy="13858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27/02/2014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501090" y="0"/>
            <a:ext cx="642910" cy="625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0034" y="7141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57620" y="6572272"/>
            <a:ext cx="2000264" cy="285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B8FF6-ECD9-49AB-B430-41AFB2F8B724}" type="datetimeFigureOut">
              <a:rPr lang="id-ID" smtClean="0"/>
              <a:pPr/>
              <a:t>27/02/2014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0892" y="6572272"/>
            <a:ext cx="2071702" cy="285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 flipH="1">
            <a:off x="-45719" y="19050"/>
            <a:ext cx="117124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428596" y="6572272"/>
            <a:ext cx="2895600" cy="285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500034" y="1214422"/>
            <a:ext cx="6858000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Pendahuluan</a:t>
            </a:r>
            <a:r>
              <a:rPr lang="en-US" dirty="0" smtClean="0"/>
              <a:t>, </a:t>
            </a:r>
            <a:r>
              <a:rPr lang="en-US" dirty="0" err="1" smtClean="0"/>
              <a:t>bincang-bincang</a:t>
            </a:r>
            <a:r>
              <a:rPr lang="en-US" dirty="0" smtClean="0"/>
              <a:t> </a:t>
            </a:r>
            <a:r>
              <a:rPr lang="en-US" dirty="0" err="1" smtClean="0"/>
              <a:t>hangat</a:t>
            </a:r>
            <a:r>
              <a:rPr lang="en-US" dirty="0" smtClean="0"/>
              <a:t> </a:t>
            </a:r>
            <a:r>
              <a:rPr lang="en-US" dirty="0" err="1" smtClean="0"/>
              <a:t>seputar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id-ID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00034" y="3790180"/>
            <a:ext cx="7215238" cy="2087092"/>
          </a:xfrm>
        </p:spPr>
        <p:txBody>
          <a:bodyPr>
            <a:normAutofit/>
          </a:bodyPr>
          <a:lstStyle/>
          <a:p>
            <a:r>
              <a:rPr lang="en-US" dirty="0" err="1" smtClean="0"/>
              <a:t>Otomata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Kompilasi</a:t>
            </a:r>
            <a:endParaRPr lang="en-US" dirty="0" smtClean="0"/>
          </a:p>
          <a:p>
            <a:r>
              <a:rPr lang="en-US" dirty="0" err="1" smtClean="0"/>
              <a:t>Pertemuan</a:t>
            </a:r>
            <a:r>
              <a:rPr lang="en-US" dirty="0" smtClean="0"/>
              <a:t> I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Strategi</a:t>
            </a:r>
            <a:r>
              <a:rPr lang="en-US" b="1" dirty="0" smtClean="0"/>
              <a:t> </a:t>
            </a:r>
            <a:r>
              <a:rPr lang="en-US" b="1" dirty="0" err="1" smtClean="0"/>
              <a:t>Pembelajaran</a:t>
            </a:r>
            <a:r>
              <a:rPr lang="en-US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Strategi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perkuliahan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disamping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deskripsi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disertai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diskusi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tugas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endParaRPr lang="en-US" sz="2800" dirty="0" smtClean="0"/>
          </a:p>
          <a:p>
            <a:r>
              <a:rPr lang="en-US" sz="2800" dirty="0" err="1" smtClean="0"/>
              <a:t>Tugas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dititik</a:t>
            </a:r>
            <a:r>
              <a:rPr lang="en-US" sz="2800" dirty="0" smtClean="0"/>
              <a:t> </a:t>
            </a:r>
            <a:r>
              <a:rPr lang="en-US" sz="2800" dirty="0" err="1" smtClean="0"/>
              <a:t>beratkan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aplikasi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penyelesaian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dirty="0" err="1" smtClean="0"/>
              <a:t>didalamnya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penggunaan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5371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Komputasi</a:t>
            </a:r>
            <a:endParaRPr lang="en-US" dirty="0"/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3729054" y="1857364"/>
          <a:ext cx="32004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Visio" r:id="rId4" imgW="2088720" imgH="488520" progId="Visio.Drawing.11">
                  <p:embed/>
                </p:oleObj>
              </mc:Choice>
              <mc:Fallback>
                <p:oleObj name="Visio" r:id="rId4" imgW="2088720" imgH="488520" progId="Visio.Drawing.11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9054" y="1857364"/>
                        <a:ext cx="320040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9"/>
          <p:cNvGraphicFramePr>
            <a:graphicFrameLocks noChangeAspect="1"/>
          </p:cNvGraphicFramePr>
          <p:nvPr/>
        </p:nvGraphicFramePr>
        <p:xfrm>
          <a:off x="2643174" y="3429000"/>
          <a:ext cx="5514975" cy="259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Visio" r:id="rId6" imgW="3103200" imgH="1460160" progId="Visio.Drawing.11">
                  <p:embed/>
                </p:oleObj>
              </mc:Choice>
              <mc:Fallback>
                <p:oleObj name="Visio" r:id="rId6" imgW="3103200" imgH="1460160" progId="Visio.Drawing.11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3429000"/>
                        <a:ext cx="5514975" cy="259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500034" y="1500174"/>
            <a:ext cx="9474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Awal</a:t>
            </a:r>
            <a:r>
              <a:rPr lang="en-US" sz="2400" dirty="0" smtClean="0"/>
              <a:t> :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00034" y="2714620"/>
            <a:ext cx="4410076" cy="39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: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2133600"/>
            <a:ext cx="8305800" cy="1752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Bagaimana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proses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komputasi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untuk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:</a:t>
            </a:r>
          </a:p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+mn-cs"/>
              </a:rPr>
              <a:t>f(x)  =  x  +  x  + 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228600" y="1285900"/>
          <a:ext cx="3962400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Visio" r:id="rId4" imgW="3106440" imgH="1748880" progId="Visio.Drawing.11">
                  <p:embed/>
                </p:oleObj>
              </mc:Choice>
              <mc:Fallback>
                <p:oleObj name="Visio" r:id="rId4" imgW="3106440" imgH="1748880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85900"/>
                        <a:ext cx="3962400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6"/>
          <p:cNvGraphicFramePr>
            <a:graphicFrameLocks noChangeAspect="1"/>
          </p:cNvGraphicFramePr>
          <p:nvPr/>
        </p:nvGraphicFramePr>
        <p:xfrm>
          <a:off x="304800" y="4181500"/>
          <a:ext cx="3962400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Visio" r:id="rId6" imgW="3103200" imgH="1746000" progId="Visio.Drawing.11">
                  <p:embed/>
                </p:oleObj>
              </mc:Choice>
              <mc:Fallback>
                <p:oleObj name="Visio" r:id="rId6" imgW="3103200" imgH="1746000" progId="Visio.Drawing.11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181500"/>
                        <a:ext cx="3962400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7"/>
          <p:cNvGraphicFramePr>
            <a:graphicFrameLocks noChangeAspect="1"/>
          </p:cNvGraphicFramePr>
          <p:nvPr/>
        </p:nvGraphicFramePr>
        <p:xfrm>
          <a:off x="5181600" y="1209700"/>
          <a:ext cx="3733800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Visio" r:id="rId8" imgW="3103200" imgH="1974600" progId="Visio.Drawing.11">
                  <p:embed/>
                </p:oleObj>
              </mc:Choice>
              <mc:Fallback>
                <p:oleObj name="Visio" r:id="rId8" imgW="3103200" imgH="1974600" progId="Visio.Drawing.11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209700"/>
                        <a:ext cx="3733800" cy="237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8"/>
          <p:cNvGraphicFramePr>
            <a:graphicFrameLocks noChangeAspect="1"/>
          </p:cNvGraphicFramePr>
          <p:nvPr/>
        </p:nvGraphicFramePr>
        <p:xfrm>
          <a:off x="5105400" y="4119588"/>
          <a:ext cx="3810000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" name="Visio" r:id="rId10" imgW="3103200" imgH="1974600" progId="Visio.Drawing.11">
                  <p:embed/>
                </p:oleObj>
              </mc:Choice>
              <mc:Fallback>
                <p:oleObj name="Visio" r:id="rId10" imgW="3103200" imgH="1974600" progId="Visio.Drawing.11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119588"/>
                        <a:ext cx="3810000" cy="2424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28600" y="12239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bg2"/>
                </a:solidFill>
                <a:latin typeface="Comic Sans MS" pitchFamily="66" charset="0"/>
              </a:rPr>
              <a:t>1)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5029200" y="12097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2"/>
                </a:solidFill>
                <a:latin typeface="Comic Sans MS" pitchFamily="66" charset="0"/>
              </a:rPr>
              <a:t>3)</a:t>
            </a: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304800" y="40291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bg2"/>
                </a:solidFill>
                <a:latin typeface="Comic Sans MS" pitchFamily="66" charset="0"/>
              </a:rPr>
              <a:t>2)</a:t>
            </a: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5029200" y="40291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2"/>
                </a:solidFill>
                <a:latin typeface="Comic Sans MS" pitchFamily="66" charset="0"/>
              </a:rPr>
              <a:t>4)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f(x)=</a:t>
            </a:r>
            <a:r>
              <a:rPr lang="en-US" dirty="0" err="1" smtClean="0"/>
              <a:t>x+x+x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Otomata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Finite Automata (FA)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lexical analyzer, </a:t>
            </a:r>
            <a:r>
              <a:rPr lang="en-US" dirty="0" err="1" smtClean="0"/>
              <a:t>aplikasi</a:t>
            </a:r>
            <a:r>
              <a:rPr lang="en-US" dirty="0" smtClean="0"/>
              <a:t> editor </a:t>
            </a:r>
            <a:r>
              <a:rPr lang="en-US" dirty="0" err="1" smtClean="0"/>
              <a:t>teks</a:t>
            </a:r>
            <a:r>
              <a:rPr lang="en-US" dirty="0" smtClean="0"/>
              <a:t>, </a:t>
            </a:r>
            <a:r>
              <a:rPr lang="en-US" dirty="0" err="1" smtClean="0"/>
              <a:t>pengenalan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, fault tolerant system, </a:t>
            </a:r>
            <a:r>
              <a:rPr lang="en-US" dirty="0" err="1" smtClean="0"/>
              <a:t>dll</a:t>
            </a: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>
                <a:solidFill>
                  <a:srgbClr val="FF0000"/>
                </a:solidFill>
              </a:rPr>
              <a:t>Pushdown Automata (PDA)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mengenali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context-free grammar, </a:t>
            </a:r>
            <a:r>
              <a:rPr lang="en-US" dirty="0" err="1" smtClean="0"/>
              <a:t>kamus</a:t>
            </a:r>
            <a:r>
              <a:rPr lang="en-US" dirty="0" smtClean="0"/>
              <a:t> data, query, script, parsing, </a:t>
            </a:r>
            <a:r>
              <a:rPr lang="en-US" dirty="0" err="1" smtClean="0"/>
              <a:t>dll</a:t>
            </a: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>
                <a:solidFill>
                  <a:srgbClr val="FF0000"/>
                </a:solidFill>
              </a:rPr>
              <a:t>Turing Machine  (TM)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turing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ketidakmungkinan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program </a:t>
            </a:r>
            <a:r>
              <a:rPr lang="en-US" dirty="0" err="1" smtClean="0"/>
              <a:t>komputer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dimodelkan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turing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komputatif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r>
              <a:rPr lang="en-US" dirty="0" smtClean="0"/>
              <a:t>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Otomata</a:t>
            </a:r>
            <a:r>
              <a:rPr lang="en-US" dirty="0" smtClean="0"/>
              <a:t>, </a:t>
            </a:r>
            <a:r>
              <a:rPr lang="en-US" dirty="0" err="1" smtClean="0"/>
              <a:t>Komputasi</a:t>
            </a:r>
            <a:r>
              <a:rPr lang="en-US" dirty="0" smtClean="0"/>
              <a:t>, </a:t>
            </a:r>
            <a:r>
              <a:rPr lang="en-US" dirty="0" err="1" smtClean="0"/>
              <a:t>Bahasa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714348" y="4357694"/>
            <a:ext cx="7543802" cy="1828800"/>
            <a:chOff x="457200" y="3429000"/>
            <a:chExt cx="7543802" cy="1828800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2971800" y="3429000"/>
              <a:ext cx="2743200" cy="1828800"/>
            </a:xfrm>
            <a:prstGeom prst="rect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/>
            <a:p>
              <a:pPr algn="ctr">
                <a:lnSpc>
                  <a:spcPct val="116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Otomata</a:t>
              </a:r>
            </a:p>
          </p:txBody>
        </p:sp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457200" y="3871328"/>
              <a:ext cx="2514601" cy="1035376"/>
              <a:chOff x="288" y="2006"/>
              <a:chExt cx="1584" cy="652"/>
            </a:xfrm>
          </p:grpSpPr>
          <p:sp>
            <p:nvSpPr>
              <p:cNvPr id="9" name="Line 5"/>
              <p:cNvSpPr>
                <a:spLocks noChangeShapeType="1"/>
              </p:cNvSpPr>
              <p:nvPr/>
            </p:nvSpPr>
            <p:spPr bwMode="auto">
              <a:xfrm>
                <a:off x="288" y="2303"/>
                <a:ext cx="1583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Text Box 6"/>
              <p:cNvSpPr txBox="1">
                <a:spLocks noChangeArrowheads="1"/>
              </p:cNvSpPr>
              <p:nvPr/>
            </p:nvSpPr>
            <p:spPr bwMode="auto">
              <a:xfrm>
                <a:off x="288" y="2006"/>
                <a:ext cx="1584" cy="65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5000" rIns="90000" bIns="45000" anchor="ctr" anchorCtr="1">
                <a:spAutoFit/>
              </a:bodyPr>
              <a:lstStyle/>
              <a:p>
                <a:pPr>
                  <a:lnSpc>
                    <a:spcPct val="116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 dirty="0">
                  <a:solidFill>
                    <a:srgbClr val="000000"/>
                  </a:solidFill>
                  <a:ea typeface="AR PL ShanHeiSun Uni" charset="0"/>
                  <a:cs typeface="AR PL ShanHeiSun Uni" charset="0"/>
                </a:endParaRPr>
              </a:p>
              <a:p>
                <a:pPr>
                  <a:lnSpc>
                    <a:spcPct val="116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 dirty="0" smtClean="0">
                  <a:solidFill>
                    <a:srgbClr val="000000"/>
                  </a:solidFill>
                  <a:ea typeface="AR PL ShanHeiSun Uni" charset="0"/>
                  <a:cs typeface="AR PL ShanHeiSun Uni" charset="0"/>
                </a:endParaRPr>
              </a:p>
              <a:p>
                <a:pPr>
                  <a:lnSpc>
                    <a:spcPct val="116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dirty="0" err="1" smtClean="0">
                    <a:solidFill>
                      <a:srgbClr val="000000"/>
                    </a:solidFill>
                    <a:ea typeface="AR PL ShanHeiSun Uni" charset="0"/>
                    <a:cs typeface="AR PL ShanHeiSun Uni" charset="0"/>
                  </a:rPr>
                  <a:t>Bahasa</a:t>
                </a:r>
                <a:r>
                  <a:rPr lang="en-GB" dirty="0" smtClean="0">
                    <a:solidFill>
                      <a:srgbClr val="000000"/>
                    </a:solidFill>
                    <a:ea typeface="AR PL ShanHeiSun Uni" charset="0"/>
                    <a:cs typeface="AR PL ShanHeiSun Uni" charset="0"/>
                  </a:rPr>
                  <a:t> </a:t>
                </a:r>
                <a:r>
                  <a:rPr lang="en-GB" dirty="0" err="1" smtClean="0">
                    <a:solidFill>
                      <a:srgbClr val="000000"/>
                    </a:solidFill>
                    <a:ea typeface="AR PL ShanHeiSun Uni" charset="0"/>
                    <a:cs typeface="AR PL ShanHeiSun Uni" charset="0"/>
                  </a:rPr>
                  <a:t>Sumber</a:t>
                </a:r>
                <a:endParaRPr lang="en-GB" dirty="0">
                  <a:solidFill>
                    <a:srgbClr val="000000"/>
                  </a:solidFill>
                  <a:ea typeface="AR PL ShanHeiSun Uni" charset="0"/>
                  <a:cs typeface="AR PL ShanHeiSun Uni" charset="0"/>
                </a:endParaRPr>
              </a:p>
            </p:txBody>
          </p:sp>
        </p:grpSp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5715001" y="3871328"/>
              <a:ext cx="2286001" cy="1035376"/>
              <a:chOff x="3600" y="2006"/>
              <a:chExt cx="1440" cy="652"/>
            </a:xfrm>
          </p:grpSpPr>
          <p:sp>
            <p:nvSpPr>
              <p:cNvPr id="7" name="Line 8"/>
              <p:cNvSpPr>
                <a:spLocks noChangeShapeType="1"/>
              </p:cNvSpPr>
              <p:nvPr/>
            </p:nvSpPr>
            <p:spPr bwMode="auto">
              <a:xfrm>
                <a:off x="3600" y="2303"/>
                <a:ext cx="143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Text Box 9"/>
              <p:cNvSpPr txBox="1">
                <a:spLocks noChangeArrowheads="1"/>
              </p:cNvSpPr>
              <p:nvPr/>
            </p:nvSpPr>
            <p:spPr bwMode="auto">
              <a:xfrm>
                <a:off x="3600" y="2006"/>
                <a:ext cx="1440" cy="65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5000" rIns="90000" bIns="45000" anchor="ctr" anchorCtr="1">
                <a:spAutoFit/>
              </a:bodyPr>
              <a:lstStyle/>
              <a:p>
                <a:pPr>
                  <a:lnSpc>
                    <a:spcPct val="116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 dirty="0">
                  <a:solidFill>
                    <a:srgbClr val="000000"/>
                  </a:solidFill>
                  <a:ea typeface="AR PL ShanHeiSun Uni" charset="0"/>
                  <a:cs typeface="AR PL ShanHeiSun Uni" charset="0"/>
                </a:endParaRPr>
              </a:p>
              <a:p>
                <a:pPr>
                  <a:lnSpc>
                    <a:spcPct val="116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 dirty="0" smtClean="0">
                  <a:solidFill>
                    <a:srgbClr val="000000"/>
                  </a:solidFill>
                  <a:ea typeface="AR PL ShanHeiSun Uni" charset="0"/>
                  <a:cs typeface="AR PL ShanHeiSun Uni" charset="0"/>
                </a:endParaRPr>
              </a:p>
              <a:p>
                <a:pPr>
                  <a:lnSpc>
                    <a:spcPct val="116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dirty="0" err="1" smtClean="0">
                    <a:solidFill>
                      <a:srgbClr val="000000"/>
                    </a:solidFill>
                    <a:ea typeface="AR PL ShanHeiSun Uni" charset="0"/>
                    <a:cs typeface="AR PL ShanHeiSun Uni" charset="0"/>
                  </a:rPr>
                  <a:t>Bahasa</a:t>
                </a:r>
                <a:r>
                  <a:rPr lang="en-GB" dirty="0" smtClean="0">
                    <a:solidFill>
                      <a:srgbClr val="000000"/>
                    </a:solidFill>
                    <a:ea typeface="AR PL ShanHeiSun Uni" charset="0"/>
                    <a:cs typeface="AR PL ShanHeiSun Uni" charset="0"/>
                  </a:rPr>
                  <a:t> Target</a:t>
                </a:r>
                <a:endParaRPr lang="en-GB" dirty="0">
                  <a:solidFill>
                    <a:srgbClr val="000000"/>
                  </a:solidFill>
                  <a:ea typeface="AR PL ShanHeiSun Uni" charset="0"/>
                  <a:cs typeface="AR PL ShanHeiSun Uni" charset="0"/>
                </a:endParaRPr>
              </a:p>
            </p:txBody>
          </p:sp>
        </p:grpSp>
      </p:grpSp>
      <p:sp>
        <p:nvSpPr>
          <p:cNvPr id="11" name="Oval 10"/>
          <p:cNvSpPr/>
          <p:nvPr/>
        </p:nvSpPr>
        <p:spPr>
          <a:xfrm>
            <a:off x="1142976" y="5357826"/>
            <a:ext cx="1000132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286512" y="5429264"/>
            <a:ext cx="1000132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11" idx="0"/>
          </p:cNvCxnSpPr>
          <p:nvPr/>
        </p:nvCxnSpPr>
        <p:spPr>
          <a:xfrm rot="5400000" flipH="1" flipV="1">
            <a:off x="1214414" y="3786190"/>
            <a:ext cx="2000264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00364" y="2500306"/>
            <a:ext cx="56596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Indonesia?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pendefinisian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Formal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28638" indent="-528638">
              <a:lnSpc>
                <a:spcPct val="90000"/>
              </a:lnSpc>
              <a:spcBef>
                <a:spcPts val="525"/>
              </a:spcBef>
              <a:buNone/>
              <a:tabLst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  <a:tab pos="9672638" algn="l"/>
              </a:tabLst>
            </a:pP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GB" sz="2800" dirty="0" err="1" smtClean="0">
                <a:solidFill>
                  <a:srgbClr val="000000"/>
                </a:solidFill>
                <a:cs typeface="Times New Roman" pitchFamily="18" charset="0"/>
              </a:rPr>
              <a:t>Teori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cs typeface="Times New Roman" pitchFamily="18" charset="0"/>
              </a:rPr>
              <a:t>bahasa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 formal, </a:t>
            </a:r>
            <a:r>
              <a:rPr lang="en-GB" sz="2800" dirty="0" err="1" smtClean="0">
                <a:solidFill>
                  <a:srgbClr val="000000"/>
                </a:solidFill>
                <a:cs typeface="Times New Roman" pitchFamily="18" charset="0"/>
              </a:rPr>
              <a:t>membahas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cs typeface="Times New Roman" pitchFamily="18" charset="0"/>
              </a:rPr>
              <a:t>mengenai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cs typeface="Times New Roman" pitchFamily="18" charset="0"/>
              </a:rPr>
              <a:t>pembentukan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cs typeface="Times New Roman" pitchFamily="18" charset="0"/>
              </a:rPr>
              <a:t>bahasa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cs typeface="Times New Roman" pitchFamily="18" charset="0"/>
              </a:rPr>
              <a:t>dengan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cs typeface="Times New Roman" pitchFamily="18" charset="0"/>
              </a:rPr>
              <a:t>suatu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cs typeface="Times New Roman" pitchFamily="18" charset="0"/>
              </a:rPr>
              <a:t>aturan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cs typeface="Times New Roman" pitchFamily="18" charset="0"/>
              </a:rPr>
              <a:t>tatabahasa.Teori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cs typeface="Times New Roman" pitchFamily="18" charset="0"/>
              </a:rPr>
              <a:t>Otomata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cs typeface="Times New Roman" pitchFamily="18" charset="0"/>
              </a:rPr>
              <a:t>dan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cs typeface="Times New Roman" pitchFamily="18" charset="0"/>
              </a:rPr>
              <a:t>bahasa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 formal, </a:t>
            </a:r>
            <a:r>
              <a:rPr lang="en-GB" sz="2800" dirty="0" err="1" smtClean="0">
                <a:solidFill>
                  <a:srgbClr val="000000"/>
                </a:solidFill>
                <a:cs typeface="Times New Roman" pitchFamily="18" charset="0"/>
              </a:rPr>
              <a:t>berkaitan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cs typeface="Times New Roman" pitchFamily="18" charset="0"/>
              </a:rPr>
              <a:t>dalam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cs typeface="Times New Roman" pitchFamily="18" charset="0"/>
              </a:rPr>
              <a:t>hal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 :</a:t>
            </a:r>
          </a:p>
          <a:p>
            <a:pPr marL="1165225" lvl="1" indent="-457200">
              <a:lnSpc>
                <a:spcPct val="90000"/>
              </a:lnSpc>
              <a:spcBef>
                <a:spcPts val="525"/>
              </a:spcBef>
              <a:tabLst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  <a:tab pos="9672638" algn="l"/>
              </a:tabLst>
            </a:pPr>
            <a:r>
              <a:rPr lang="en-GB" dirty="0" err="1" smtClean="0">
                <a:solidFill>
                  <a:srgbClr val="000000"/>
                </a:solidFill>
                <a:cs typeface="Times New Roman" pitchFamily="18" charset="0"/>
              </a:rPr>
              <a:t>Pembangkitan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cs typeface="Times New Roman" pitchFamily="18" charset="0"/>
              </a:rPr>
              <a:t>kalimat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/generation : </a:t>
            </a:r>
            <a:r>
              <a:rPr lang="en-GB" dirty="0" err="1" smtClean="0">
                <a:solidFill>
                  <a:srgbClr val="000000"/>
                </a:solidFill>
                <a:cs typeface="Times New Roman" pitchFamily="18" charset="0"/>
              </a:rPr>
              <a:t>menghasilkan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i="1" dirty="0" err="1" smtClean="0">
                <a:solidFill>
                  <a:srgbClr val="000000"/>
                </a:solidFill>
                <a:cs typeface="Times New Roman" pitchFamily="18" charset="0"/>
              </a:rPr>
              <a:t>semua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cs typeface="Times New Roman" pitchFamily="18" charset="0"/>
              </a:rPr>
              <a:t>kalimat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cs typeface="Times New Roman" pitchFamily="18" charset="0"/>
              </a:rPr>
              <a:t>dalam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cs typeface="Times New Roman" pitchFamily="18" charset="0"/>
              </a:rPr>
              <a:t>bahasa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L </a:t>
            </a:r>
            <a:r>
              <a:rPr lang="en-GB" dirty="0" err="1" smtClean="0">
                <a:solidFill>
                  <a:srgbClr val="000000"/>
                </a:solidFill>
                <a:cs typeface="Times New Roman" pitchFamily="18" charset="0"/>
              </a:rPr>
              <a:t>berdasarkan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cs typeface="Times New Roman" pitchFamily="18" charset="0"/>
              </a:rPr>
              <a:t>aturan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yang </a:t>
            </a:r>
            <a:r>
              <a:rPr lang="en-GB" dirty="0" err="1" smtClean="0">
                <a:solidFill>
                  <a:srgbClr val="000000"/>
                </a:solidFill>
                <a:cs typeface="Times New Roman" pitchFamily="18" charset="0"/>
              </a:rPr>
              <a:t>dimilikinya</a:t>
            </a:r>
            <a:endParaRPr lang="en-GB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1165225" lvl="1" indent="-457200">
              <a:lnSpc>
                <a:spcPct val="90000"/>
              </a:lnSpc>
              <a:spcBef>
                <a:spcPts val="525"/>
              </a:spcBef>
              <a:tabLst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  <a:tab pos="9672638" algn="l"/>
              </a:tabLst>
            </a:pPr>
            <a:r>
              <a:rPr lang="en-GB" dirty="0" err="1" smtClean="0">
                <a:solidFill>
                  <a:srgbClr val="000000"/>
                </a:solidFill>
                <a:cs typeface="Times New Roman" pitchFamily="18" charset="0"/>
              </a:rPr>
              <a:t>Pengenalan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cs typeface="Times New Roman" pitchFamily="18" charset="0"/>
              </a:rPr>
              <a:t>kalimat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/ recognition : </a:t>
            </a:r>
            <a:r>
              <a:rPr lang="en-GB" dirty="0" err="1" smtClean="0">
                <a:solidFill>
                  <a:srgbClr val="000000"/>
                </a:solidFill>
                <a:cs typeface="Times New Roman" pitchFamily="18" charset="0"/>
              </a:rPr>
              <a:t>menentukan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cs typeface="Times New Roman" pitchFamily="18" charset="0"/>
              </a:rPr>
              <a:t>suatu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string (</a:t>
            </a:r>
            <a:r>
              <a:rPr lang="en-GB" dirty="0" err="1" smtClean="0">
                <a:solidFill>
                  <a:srgbClr val="000000"/>
                </a:solidFill>
                <a:cs typeface="Times New Roman" pitchFamily="18" charset="0"/>
              </a:rPr>
              <a:t>kalimat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) </a:t>
            </a:r>
            <a:r>
              <a:rPr lang="en-GB" dirty="0" err="1" smtClean="0">
                <a:solidFill>
                  <a:srgbClr val="000000"/>
                </a:solidFill>
                <a:cs typeface="Times New Roman" pitchFamily="18" charset="0"/>
              </a:rPr>
              <a:t>termasuk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cs typeface="Times New Roman" pitchFamily="18" charset="0"/>
              </a:rPr>
              <a:t>sebagai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cs typeface="Times New Roman" pitchFamily="18" charset="0"/>
              </a:rPr>
              <a:t>salah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cs typeface="Times New Roman" pitchFamily="18" charset="0"/>
              </a:rPr>
              <a:t>satu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cs typeface="Times New Roman" pitchFamily="18" charset="0"/>
              </a:rPr>
              <a:t>anggota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cs typeface="Times New Roman" pitchFamily="18" charset="0"/>
              </a:rPr>
              <a:t>bahasa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L</a:t>
            </a:r>
          </a:p>
          <a:p>
            <a:pPr marL="528638" indent="-528638">
              <a:lnSpc>
                <a:spcPct val="90000"/>
              </a:lnSpc>
              <a:spcBef>
                <a:spcPts val="525"/>
              </a:spcBef>
              <a:tabLst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  <a:tab pos="9672638" algn="l"/>
              </a:tabLst>
            </a:pPr>
            <a:endParaRPr lang="en-GB" sz="280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Terminologi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>
                <a:solidFill>
                  <a:schemeClr val="accent2"/>
                </a:solidFill>
              </a:rPr>
              <a:t>Manfaat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bahasa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adalah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sebagai</a:t>
            </a:r>
            <a:r>
              <a:rPr lang="en-US" dirty="0" smtClean="0">
                <a:solidFill>
                  <a:schemeClr val="accent2"/>
                </a:solidFill>
              </a:rPr>
              <a:t> media </a:t>
            </a:r>
            <a:r>
              <a:rPr lang="en-US" dirty="0" err="1" smtClean="0">
                <a:solidFill>
                  <a:schemeClr val="accent2"/>
                </a:solidFill>
              </a:rPr>
              <a:t>komunikasi</a:t>
            </a:r>
            <a:r>
              <a:rPr lang="en-US" dirty="0" smtClean="0">
                <a:solidFill>
                  <a:schemeClr val="accent2"/>
                </a:solidFill>
              </a:rPr>
              <a:t> yang </a:t>
            </a:r>
            <a:r>
              <a:rPr lang="en-US" dirty="0" err="1" smtClean="0">
                <a:solidFill>
                  <a:schemeClr val="accent2"/>
                </a:solidFill>
              </a:rPr>
              <a:t>menggunakan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sekumpulan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simbol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dan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dikombinasikan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menurut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aturan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sintaksis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tertentu</a:t>
            </a:r>
            <a:r>
              <a:rPr lang="en-US" dirty="0" smtClean="0">
                <a:solidFill>
                  <a:schemeClr val="accent2"/>
                </a:solidFill>
              </a:rPr>
              <a:t> (grammar).</a:t>
            </a:r>
            <a:endParaRPr lang="en-US" dirty="0" smtClean="0"/>
          </a:p>
          <a:p>
            <a:pPr algn="just"/>
            <a:r>
              <a:rPr lang="en-US" dirty="0" err="1" smtClean="0">
                <a:solidFill>
                  <a:srgbClr val="006600"/>
                </a:solidFill>
              </a:rPr>
              <a:t>Sementara</a:t>
            </a:r>
            <a:r>
              <a:rPr lang="en-US" dirty="0" smtClean="0">
                <a:solidFill>
                  <a:srgbClr val="006600"/>
                </a:solidFill>
              </a:rPr>
              <a:t> </a:t>
            </a:r>
            <a:r>
              <a:rPr lang="en-US" dirty="0" err="1" smtClean="0">
                <a:solidFill>
                  <a:srgbClr val="006600"/>
                </a:solidFill>
              </a:rPr>
              <a:t>Semantik</a:t>
            </a:r>
            <a:r>
              <a:rPr lang="en-US" dirty="0" smtClean="0">
                <a:solidFill>
                  <a:srgbClr val="006600"/>
                </a:solidFill>
              </a:rPr>
              <a:t> </a:t>
            </a:r>
            <a:r>
              <a:rPr lang="en-US" dirty="0" err="1" smtClean="0">
                <a:solidFill>
                  <a:srgbClr val="006600"/>
                </a:solidFill>
              </a:rPr>
              <a:t>bahasa</a:t>
            </a:r>
            <a:r>
              <a:rPr lang="en-US" dirty="0" smtClean="0">
                <a:solidFill>
                  <a:srgbClr val="006600"/>
                </a:solidFill>
              </a:rPr>
              <a:t> </a:t>
            </a:r>
            <a:r>
              <a:rPr lang="en-US" dirty="0" err="1" smtClean="0">
                <a:solidFill>
                  <a:srgbClr val="006600"/>
                </a:solidFill>
              </a:rPr>
              <a:t>mendefinisikan</a:t>
            </a:r>
            <a:r>
              <a:rPr lang="en-US" dirty="0" smtClean="0">
                <a:solidFill>
                  <a:srgbClr val="006600"/>
                </a:solidFill>
              </a:rPr>
              <a:t> </a:t>
            </a:r>
            <a:r>
              <a:rPr lang="en-US" dirty="0" err="1" smtClean="0">
                <a:solidFill>
                  <a:srgbClr val="006600"/>
                </a:solidFill>
              </a:rPr>
              <a:t>bagaimana</a:t>
            </a:r>
            <a:r>
              <a:rPr lang="en-US" dirty="0" smtClean="0">
                <a:solidFill>
                  <a:srgbClr val="006600"/>
                </a:solidFill>
              </a:rPr>
              <a:t> </a:t>
            </a:r>
            <a:r>
              <a:rPr lang="en-US" dirty="0" err="1" smtClean="0">
                <a:solidFill>
                  <a:srgbClr val="006600"/>
                </a:solidFill>
              </a:rPr>
              <a:t>sebuah</a:t>
            </a:r>
            <a:r>
              <a:rPr lang="en-US" dirty="0" smtClean="0">
                <a:solidFill>
                  <a:srgbClr val="006600"/>
                </a:solidFill>
              </a:rPr>
              <a:t> </a:t>
            </a:r>
            <a:r>
              <a:rPr lang="en-US" dirty="0" err="1" smtClean="0">
                <a:solidFill>
                  <a:srgbClr val="006600"/>
                </a:solidFill>
              </a:rPr>
              <a:t>kalimat</a:t>
            </a:r>
            <a:r>
              <a:rPr lang="en-US" dirty="0" smtClean="0">
                <a:solidFill>
                  <a:srgbClr val="006600"/>
                </a:solidFill>
              </a:rPr>
              <a:t> </a:t>
            </a:r>
            <a:r>
              <a:rPr lang="en-US" dirty="0" err="1" smtClean="0">
                <a:solidFill>
                  <a:srgbClr val="006600"/>
                </a:solidFill>
              </a:rPr>
              <a:t>dapat</a:t>
            </a:r>
            <a:r>
              <a:rPr lang="en-US" dirty="0" smtClean="0">
                <a:solidFill>
                  <a:srgbClr val="006600"/>
                </a:solidFill>
              </a:rPr>
              <a:t> </a:t>
            </a:r>
            <a:r>
              <a:rPr lang="en-US" dirty="0" err="1" smtClean="0">
                <a:solidFill>
                  <a:srgbClr val="006600"/>
                </a:solidFill>
              </a:rPr>
              <a:t>diinterpretasikan</a:t>
            </a:r>
            <a:r>
              <a:rPr lang="en-US" dirty="0" smtClean="0">
                <a:solidFill>
                  <a:srgbClr val="006600"/>
                </a:solidFill>
              </a:rPr>
              <a:t>/</a:t>
            </a:r>
            <a:r>
              <a:rPr lang="en-US" dirty="0" err="1" smtClean="0">
                <a:solidFill>
                  <a:srgbClr val="006600"/>
                </a:solidFill>
              </a:rPr>
              <a:t>diartikan</a:t>
            </a:r>
            <a:r>
              <a:rPr lang="en-US" dirty="0" smtClean="0">
                <a:solidFill>
                  <a:srgbClr val="006600"/>
                </a:solidFill>
              </a:rPr>
              <a:t> </a:t>
            </a:r>
            <a:r>
              <a:rPr lang="en-US" dirty="0" err="1" smtClean="0">
                <a:solidFill>
                  <a:srgbClr val="006600"/>
                </a:solidFill>
              </a:rPr>
              <a:t>secara</a:t>
            </a:r>
            <a:r>
              <a:rPr lang="en-US" dirty="0" smtClean="0">
                <a:solidFill>
                  <a:srgbClr val="006600"/>
                </a:solidFill>
              </a:rPr>
              <a:t> </a:t>
            </a:r>
            <a:r>
              <a:rPr lang="en-US" dirty="0" err="1" smtClean="0">
                <a:solidFill>
                  <a:srgbClr val="006600"/>
                </a:solidFill>
              </a:rPr>
              <a:t>benar</a:t>
            </a:r>
            <a:r>
              <a:rPr lang="en-US" dirty="0" smtClean="0">
                <a:solidFill>
                  <a:srgbClr val="006600"/>
                </a:solidFill>
              </a:rPr>
              <a:t> (</a:t>
            </a:r>
            <a:r>
              <a:rPr lang="en-US" dirty="0" err="1" smtClean="0">
                <a:solidFill>
                  <a:srgbClr val="006600"/>
                </a:solidFill>
              </a:rPr>
              <a:t>sesuai</a:t>
            </a:r>
            <a:r>
              <a:rPr lang="en-US" dirty="0" smtClean="0">
                <a:solidFill>
                  <a:srgbClr val="006600"/>
                </a:solidFill>
              </a:rPr>
              <a:t> </a:t>
            </a:r>
            <a:r>
              <a:rPr lang="en-US" dirty="0" err="1" smtClean="0">
                <a:solidFill>
                  <a:srgbClr val="006600"/>
                </a:solidFill>
              </a:rPr>
              <a:t>dengan</a:t>
            </a:r>
            <a:r>
              <a:rPr lang="en-US" dirty="0" smtClean="0">
                <a:solidFill>
                  <a:srgbClr val="006600"/>
                </a:solidFill>
              </a:rPr>
              <a:t> grammar-</a:t>
            </a:r>
            <a:r>
              <a:rPr lang="en-US" dirty="0" err="1" smtClean="0">
                <a:solidFill>
                  <a:srgbClr val="006600"/>
                </a:solidFill>
              </a:rPr>
              <a:t>nya</a:t>
            </a:r>
            <a:r>
              <a:rPr lang="en-US" dirty="0" smtClean="0">
                <a:solidFill>
                  <a:srgbClr val="006600"/>
                </a:solidFill>
              </a:rPr>
              <a:t>).</a:t>
            </a:r>
          </a:p>
          <a:p>
            <a:pPr algn="just"/>
            <a:r>
              <a:rPr lang="en-US" dirty="0" err="1" smtClean="0">
                <a:solidFill>
                  <a:srgbClr val="660066"/>
                </a:solidFill>
              </a:rPr>
              <a:t>Terminologi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penting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di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dalam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memahami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teori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bahasa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adalah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pemahaman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terhadap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alphabet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660066"/>
                </a:solidFill>
              </a:rPr>
              <a:t>dan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string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Pendefinisian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en-US" dirty="0" err="1" smtClean="0">
                <a:solidFill>
                  <a:srgbClr val="660066"/>
                </a:solidFill>
              </a:rPr>
              <a:t>Jumlah</a:t>
            </a:r>
            <a:r>
              <a:rPr lang="en-US" dirty="0" smtClean="0">
                <a:solidFill>
                  <a:srgbClr val="660066"/>
                </a:solidFill>
              </a:rPr>
              <a:t> alphabet </a:t>
            </a:r>
            <a:r>
              <a:rPr lang="en-US" dirty="0" err="1" smtClean="0">
                <a:solidFill>
                  <a:srgbClr val="660066"/>
                </a:solidFill>
              </a:rPr>
              <a:t>dan</a:t>
            </a:r>
            <a:r>
              <a:rPr lang="en-US" dirty="0" smtClean="0">
                <a:solidFill>
                  <a:srgbClr val="660066"/>
                </a:solidFill>
              </a:rPr>
              <a:t> digit </a:t>
            </a:r>
            <a:r>
              <a:rPr lang="en-US" dirty="0" err="1" smtClean="0">
                <a:solidFill>
                  <a:srgbClr val="660066"/>
                </a:solidFill>
              </a:rPr>
              <a:t>memang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berhingga</a:t>
            </a:r>
            <a:r>
              <a:rPr lang="en-US" dirty="0" smtClean="0">
                <a:solidFill>
                  <a:srgbClr val="660066"/>
                </a:solidFill>
              </a:rPr>
              <a:t> (</a:t>
            </a:r>
            <a:r>
              <a:rPr lang="en-US" i="1" dirty="0" smtClean="0">
                <a:solidFill>
                  <a:srgbClr val="660066"/>
                </a:solidFill>
              </a:rPr>
              <a:t>finite</a:t>
            </a:r>
            <a:r>
              <a:rPr lang="en-US" dirty="0" smtClean="0">
                <a:solidFill>
                  <a:srgbClr val="660066"/>
                </a:solidFill>
              </a:rPr>
              <a:t>).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en-US" dirty="0" err="1" smtClean="0">
                <a:solidFill>
                  <a:srgbClr val="660066"/>
                </a:solidFill>
              </a:rPr>
              <a:t>Tetapi</a:t>
            </a:r>
            <a:r>
              <a:rPr lang="en-US" dirty="0" smtClean="0">
                <a:solidFill>
                  <a:srgbClr val="660066"/>
                </a:solidFill>
              </a:rPr>
              <a:t>, </a:t>
            </a:r>
            <a:r>
              <a:rPr lang="en-US" dirty="0" err="1" smtClean="0">
                <a:solidFill>
                  <a:srgbClr val="660066"/>
                </a:solidFill>
              </a:rPr>
              <a:t>jumlah</a:t>
            </a:r>
            <a:r>
              <a:rPr lang="en-US" dirty="0" smtClean="0">
                <a:solidFill>
                  <a:srgbClr val="660066"/>
                </a:solidFill>
              </a:rPr>
              <a:t> string/</a:t>
            </a:r>
            <a:r>
              <a:rPr lang="en-US" dirty="0" err="1" smtClean="0">
                <a:solidFill>
                  <a:srgbClr val="660066"/>
                </a:solidFill>
              </a:rPr>
              <a:t>kata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dan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kalimat</a:t>
            </a:r>
            <a:r>
              <a:rPr lang="en-US" dirty="0" smtClean="0">
                <a:solidFill>
                  <a:srgbClr val="660066"/>
                </a:solidFill>
              </a:rPr>
              <a:t> yang </a:t>
            </a:r>
            <a:r>
              <a:rPr lang="en-US" dirty="0" err="1" smtClean="0">
                <a:solidFill>
                  <a:srgbClr val="660066"/>
                </a:solidFill>
              </a:rPr>
              <a:t>dapat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dibentuk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dari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sebuah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bahasa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bisa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tak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berhingga</a:t>
            </a:r>
            <a:r>
              <a:rPr lang="en-US" dirty="0" smtClean="0">
                <a:solidFill>
                  <a:srgbClr val="660066"/>
                </a:solidFill>
              </a:rPr>
              <a:t> (</a:t>
            </a:r>
            <a:r>
              <a:rPr lang="en-US" i="1" dirty="0" smtClean="0">
                <a:solidFill>
                  <a:srgbClr val="660066"/>
                </a:solidFill>
              </a:rPr>
              <a:t>infinite</a:t>
            </a:r>
            <a:r>
              <a:rPr lang="en-US" dirty="0" smtClean="0">
                <a:solidFill>
                  <a:srgbClr val="660066"/>
                </a:solidFill>
              </a:rPr>
              <a:t>).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n-US" dirty="0" smtClean="0">
              <a:solidFill>
                <a:srgbClr val="660066"/>
              </a:solidFill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en-US" dirty="0" err="1" smtClean="0">
                <a:solidFill>
                  <a:srgbClr val="009900"/>
                </a:solidFill>
              </a:rPr>
              <a:t>Oleh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err="1" smtClean="0">
                <a:solidFill>
                  <a:srgbClr val="009900"/>
                </a:solidFill>
              </a:rPr>
              <a:t>karenanya</a:t>
            </a:r>
            <a:r>
              <a:rPr lang="en-US" dirty="0" smtClean="0">
                <a:solidFill>
                  <a:srgbClr val="009900"/>
                </a:solidFill>
              </a:rPr>
              <a:t>, </a:t>
            </a:r>
            <a:r>
              <a:rPr lang="en-US" dirty="0" err="1" smtClean="0">
                <a:solidFill>
                  <a:srgbClr val="009900"/>
                </a:solidFill>
              </a:rPr>
              <a:t>untuk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err="1" smtClean="0">
                <a:solidFill>
                  <a:srgbClr val="009900"/>
                </a:solidFill>
              </a:rPr>
              <a:t>mendefinisikan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err="1" smtClean="0">
                <a:solidFill>
                  <a:srgbClr val="009900"/>
                </a:solidFill>
              </a:rPr>
              <a:t>sebuah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err="1" smtClean="0">
                <a:solidFill>
                  <a:srgbClr val="009900"/>
                </a:solidFill>
              </a:rPr>
              <a:t>bahasa</a:t>
            </a:r>
            <a:r>
              <a:rPr lang="en-US" dirty="0" smtClean="0">
                <a:solidFill>
                  <a:srgbClr val="009900"/>
                </a:solidFill>
              </a:rPr>
              <a:t>, </a:t>
            </a:r>
            <a:r>
              <a:rPr lang="en-US" dirty="0" err="1" smtClean="0">
                <a:solidFill>
                  <a:srgbClr val="009900"/>
                </a:solidFill>
              </a:rPr>
              <a:t>umumnya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err="1" smtClean="0">
                <a:solidFill>
                  <a:srgbClr val="009900"/>
                </a:solidFill>
              </a:rPr>
              <a:t>tidak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err="1" smtClean="0">
                <a:solidFill>
                  <a:srgbClr val="009900"/>
                </a:solidFill>
              </a:rPr>
              <a:t>dilakukan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err="1" smtClean="0">
                <a:solidFill>
                  <a:srgbClr val="009900"/>
                </a:solidFill>
              </a:rPr>
              <a:t>dengan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err="1" smtClean="0">
                <a:solidFill>
                  <a:srgbClr val="009900"/>
                </a:solidFill>
              </a:rPr>
              <a:t>cara</a:t>
            </a:r>
            <a:r>
              <a:rPr lang="en-US" dirty="0" smtClean="0">
                <a:solidFill>
                  <a:srgbClr val="009900"/>
                </a:solidFill>
              </a:rPr>
              <a:t> me-</a:t>
            </a:r>
            <a:r>
              <a:rPr lang="en-US" i="1" dirty="0" smtClean="0">
                <a:solidFill>
                  <a:srgbClr val="009900"/>
                </a:solidFill>
              </a:rPr>
              <a:t>listing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err="1" smtClean="0">
                <a:solidFill>
                  <a:srgbClr val="009900"/>
                </a:solidFill>
              </a:rPr>
              <a:t>semua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err="1" smtClean="0">
                <a:solidFill>
                  <a:srgbClr val="009900"/>
                </a:solidFill>
              </a:rPr>
              <a:t>kalimat</a:t>
            </a:r>
            <a:r>
              <a:rPr lang="en-US" dirty="0" smtClean="0">
                <a:solidFill>
                  <a:srgbClr val="009900"/>
                </a:solidFill>
              </a:rPr>
              <a:t>/string yang </a:t>
            </a:r>
            <a:r>
              <a:rPr lang="en-US" dirty="0" err="1" smtClean="0">
                <a:solidFill>
                  <a:srgbClr val="009900"/>
                </a:solidFill>
              </a:rPr>
              <a:t>dimiliki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err="1" smtClean="0">
                <a:solidFill>
                  <a:srgbClr val="009900"/>
                </a:solidFill>
              </a:rPr>
              <a:t>oleh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err="1" smtClean="0">
                <a:solidFill>
                  <a:srgbClr val="009900"/>
                </a:solidFill>
              </a:rPr>
              <a:t>bahasa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err="1" smtClean="0">
                <a:solidFill>
                  <a:srgbClr val="009900"/>
                </a:solidFill>
              </a:rPr>
              <a:t>tersebut</a:t>
            </a:r>
            <a:r>
              <a:rPr lang="en-US" dirty="0" smtClean="0">
                <a:solidFill>
                  <a:srgbClr val="009900"/>
                </a:solidFill>
              </a:rPr>
              <a:t>, </a:t>
            </a:r>
            <a:r>
              <a:rPr lang="en-US" dirty="0" err="1" smtClean="0">
                <a:solidFill>
                  <a:srgbClr val="009900"/>
                </a:solidFill>
              </a:rPr>
              <a:t>melainkan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err="1" smtClean="0">
                <a:solidFill>
                  <a:srgbClr val="009900"/>
                </a:solidFill>
              </a:rPr>
              <a:t>dengan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err="1" smtClean="0">
                <a:solidFill>
                  <a:srgbClr val="009900"/>
                </a:solidFill>
              </a:rPr>
              <a:t>mengemukakan</a:t>
            </a:r>
            <a:r>
              <a:rPr lang="en-US" dirty="0" smtClean="0">
                <a:solidFill>
                  <a:srgbClr val="009900"/>
                </a:solidFill>
              </a:rPr>
              <a:t> syarat</a:t>
            </a:r>
            <a:r>
              <a:rPr lang="en-US" baseline="30000" dirty="0" smtClean="0">
                <a:solidFill>
                  <a:srgbClr val="009900"/>
                </a:solidFill>
              </a:rPr>
              <a:t>2</a:t>
            </a:r>
            <a:r>
              <a:rPr lang="en-US" dirty="0" smtClean="0">
                <a:solidFill>
                  <a:srgbClr val="009900"/>
                </a:solidFill>
              </a:rPr>
              <a:t> yang </a:t>
            </a:r>
            <a:r>
              <a:rPr lang="en-US" dirty="0" err="1" smtClean="0">
                <a:solidFill>
                  <a:srgbClr val="009900"/>
                </a:solidFill>
              </a:rPr>
              <a:t>dimiliki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err="1" smtClean="0">
                <a:solidFill>
                  <a:srgbClr val="009900"/>
                </a:solidFill>
              </a:rPr>
              <a:t>oleh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err="1" smtClean="0">
                <a:solidFill>
                  <a:srgbClr val="009900"/>
                </a:solidFill>
              </a:rPr>
              <a:t>bahasa</a:t>
            </a:r>
            <a:r>
              <a:rPr lang="en-US" dirty="0" smtClean="0">
                <a:solidFill>
                  <a:srgbClr val="009900"/>
                </a:solidFill>
              </a:rPr>
              <a:t> yang </a:t>
            </a:r>
            <a:r>
              <a:rPr lang="en-US" dirty="0" err="1" smtClean="0">
                <a:solidFill>
                  <a:srgbClr val="009900"/>
                </a:solidFill>
              </a:rPr>
              <a:t>bersangkutan</a:t>
            </a:r>
            <a:r>
              <a:rPr lang="en-US" dirty="0" smtClean="0">
                <a:solidFill>
                  <a:srgbClr val="009900"/>
                </a:solidFill>
              </a:rPr>
              <a:t>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n-US" dirty="0" smtClean="0"/>
          </a:p>
          <a:p>
            <a:pPr marL="0" indent="0" algn="just">
              <a:lnSpc>
                <a:spcPct val="80000"/>
              </a:lnSpc>
              <a:buNone/>
            </a:pPr>
            <a:r>
              <a:rPr lang="en-US" dirty="0" err="1" smtClean="0">
                <a:solidFill>
                  <a:srgbClr val="0000CC"/>
                </a:solidFill>
              </a:rPr>
              <a:t>Dengan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kata</a:t>
            </a:r>
            <a:r>
              <a:rPr lang="en-US" dirty="0" smtClean="0">
                <a:solidFill>
                  <a:srgbClr val="0000CC"/>
                </a:solidFill>
              </a:rPr>
              <a:t> lain, </a:t>
            </a:r>
            <a:r>
              <a:rPr lang="en-US" dirty="0" err="1" smtClean="0">
                <a:solidFill>
                  <a:srgbClr val="0000CC"/>
                </a:solidFill>
              </a:rPr>
              <a:t>karena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bahasa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adalah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suatu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bentuk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himpunan</a:t>
            </a:r>
            <a:r>
              <a:rPr lang="en-US" dirty="0" smtClean="0">
                <a:solidFill>
                  <a:srgbClr val="0000CC"/>
                </a:solidFill>
              </a:rPr>
              <a:t>, </a:t>
            </a:r>
            <a:r>
              <a:rPr lang="en-US" dirty="0" err="1" smtClean="0">
                <a:solidFill>
                  <a:srgbClr val="0000CC"/>
                </a:solidFill>
              </a:rPr>
              <a:t>maka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cara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mengekspresikan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himpunan</a:t>
            </a:r>
            <a:r>
              <a:rPr lang="en-US" dirty="0" smtClean="0">
                <a:solidFill>
                  <a:srgbClr val="0000CC"/>
                </a:solidFill>
              </a:rPr>
              <a:t> yang paling </a:t>
            </a:r>
            <a:r>
              <a:rPr lang="en-US" dirty="0" err="1" smtClean="0">
                <a:solidFill>
                  <a:srgbClr val="0000CC"/>
                </a:solidFill>
              </a:rPr>
              <a:t>praktis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adalah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melalui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set </a:t>
            </a:r>
            <a:r>
              <a:rPr lang="en-US" dirty="0" err="1" smtClean="0">
                <a:solidFill>
                  <a:srgbClr val="FF0000"/>
                </a:solidFill>
              </a:rPr>
              <a:t>theoritic</a:t>
            </a:r>
            <a:r>
              <a:rPr lang="en-US" dirty="0" smtClean="0">
                <a:solidFill>
                  <a:srgbClr val="FF0000"/>
                </a:solidFill>
              </a:rPr>
              <a:t> notation</a:t>
            </a:r>
            <a:r>
              <a:rPr lang="en-US" dirty="0" smtClean="0"/>
              <a:t>.</a:t>
            </a:r>
            <a:endParaRPr lang="en-US" dirty="0" smtClean="0">
              <a:solidFill>
                <a:schemeClr val="bg2"/>
              </a:solidFill>
              <a:ea typeface="Lucida Sans Unicode" pitchFamily="34" charset="0"/>
              <a:cs typeface="Lucida Sans Unicode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Karakter</a:t>
            </a:r>
            <a:r>
              <a:rPr lang="en-US" dirty="0" smtClean="0"/>
              <a:t> : a .. z</a:t>
            </a:r>
          </a:p>
          <a:p>
            <a:r>
              <a:rPr lang="en-US" dirty="0" err="1" smtClean="0"/>
              <a:t>Kata</a:t>
            </a:r>
            <a:r>
              <a:rPr lang="en-US" dirty="0" smtClean="0"/>
              <a:t> : </a:t>
            </a:r>
            <a:r>
              <a:rPr lang="en-US" dirty="0" err="1" smtClean="0"/>
              <a:t>saya</a:t>
            </a:r>
            <a:r>
              <a:rPr lang="en-US" dirty="0" smtClean="0"/>
              <a:t>, </a:t>
            </a:r>
            <a:r>
              <a:rPr lang="en-US" dirty="0" err="1" smtClean="0"/>
              <a:t>anda</a:t>
            </a:r>
            <a:r>
              <a:rPr lang="en-US" dirty="0" smtClean="0"/>
              <a:t>, </a:t>
            </a:r>
            <a:r>
              <a:rPr lang="en-US" dirty="0" err="1" smtClean="0"/>
              <a:t>menyapu</a:t>
            </a:r>
            <a:r>
              <a:rPr lang="en-US" dirty="0" smtClean="0"/>
              <a:t>, </a:t>
            </a:r>
            <a:r>
              <a:rPr lang="en-US" dirty="0" err="1" smtClean="0"/>
              <a:t>mencuci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Kalimat</a:t>
            </a:r>
            <a:r>
              <a:rPr lang="en-US" dirty="0" smtClean="0"/>
              <a:t> :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mencuci</a:t>
            </a:r>
            <a:r>
              <a:rPr lang="en-US" dirty="0" smtClean="0"/>
              <a:t> </a:t>
            </a:r>
            <a:r>
              <a:rPr lang="en-US" dirty="0" err="1" smtClean="0"/>
              <a:t>pakaian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</a:t>
            </a:r>
            <a:r>
              <a:rPr lang="en-US" dirty="0" err="1" smtClean="0"/>
              <a:t>Pengajar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Heru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Cahya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Rustamaji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S.Si.,M.T</a:t>
            </a:r>
            <a:r>
              <a:rPr lang="en-US" dirty="0" smtClean="0">
                <a:solidFill>
                  <a:srgbClr val="FF0000"/>
                </a:solidFill>
              </a:rPr>
              <a:t>. (A)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Hidayatullah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Himawan</a:t>
            </a:r>
            <a:r>
              <a:rPr lang="en-US" dirty="0" smtClean="0">
                <a:solidFill>
                  <a:srgbClr val="FF0000"/>
                </a:solidFill>
              </a:rPr>
              <a:t>, ST.,MM.,</a:t>
            </a:r>
            <a:r>
              <a:rPr lang="en-US" dirty="0" err="1" smtClean="0">
                <a:solidFill>
                  <a:srgbClr val="FF0000"/>
                </a:solidFill>
              </a:rPr>
              <a:t>M.Eng</a:t>
            </a:r>
            <a:r>
              <a:rPr lang="en-US" dirty="0" smtClean="0">
                <a:solidFill>
                  <a:srgbClr val="FF0000"/>
                </a:solidFill>
              </a:rPr>
              <a:t>, (B)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>
                <a:solidFill>
                  <a:srgbClr val="FF0000"/>
                </a:solidFill>
              </a:rPr>
              <a:t>Rifki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Indra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S.</a:t>
            </a:r>
            <a:r>
              <a:rPr lang="en-US" dirty="0" err="1" smtClean="0">
                <a:solidFill>
                  <a:srgbClr val="FF0000"/>
                </a:solidFill>
              </a:rPr>
              <a:t>Kom</a:t>
            </a:r>
            <a:r>
              <a:rPr lang="en-US" dirty="0" smtClean="0">
                <a:solidFill>
                  <a:srgbClr val="FF0000"/>
                </a:solidFill>
              </a:rPr>
              <a:t>.,</a:t>
            </a:r>
            <a:r>
              <a:rPr lang="en-US" dirty="0" err="1" smtClean="0">
                <a:solidFill>
                  <a:srgbClr val="FF0000"/>
                </a:solidFill>
              </a:rPr>
              <a:t>M.Eng</a:t>
            </a:r>
            <a:r>
              <a:rPr lang="en-US" dirty="0">
                <a:solidFill>
                  <a:srgbClr val="FF0000"/>
                </a:solidFill>
              </a:rPr>
              <a:t>.</a:t>
            </a:r>
            <a:endParaRPr lang="id-ID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26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Pendefinisan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berhingga</a:t>
            </a:r>
            <a:r>
              <a:rPr lang="en-US" dirty="0" smtClean="0"/>
              <a:t> (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berhingga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:</a:t>
            </a:r>
          </a:p>
          <a:p>
            <a:r>
              <a:rPr lang="en-US" dirty="0" smtClean="0"/>
              <a:t> Grammar</a:t>
            </a:r>
          </a:p>
          <a:p>
            <a:pPr>
              <a:buNone/>
            </a:pPr>
            <a:r>
              <a:rPr lang="en-US" dirty="0" smtClean="0"/>
              <a:t>	kalimat2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terdefinisi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aturan2 yang </a:t>
            </a:r>
            <a:r>
              <a:rPr lang="en-US" dirty="0" err="1" smtClean="0"/>
              <a:t>disebut</a:t>
            </a:r>
            <a:r>
              <a:rPr lang="en-US" dirty="0" smtClean="0"/>
              <a:t> production(s)</a:t>
            </a:r>
          </a:p>
          <a:p>
            <a:r>
              <a:rPr lang="en-US" dirty="0" smtClean="0"/>
              <a:t>Recognizer </a:t>
            </a:r>
            <a:r>
              <a:rPr lang="en-US" dirty="0" err="1" smtClean="0"/>
              <a:t>atau</a:t>
            </a:r>
            <a:r>
              <a:rPr lang="en-US" dirty="0" smtClean="0"/>
              <a:t> Finite Automata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input string, </a:t>
            </a:r>
            <a:r>
              <a:rPr lang="en-US" dirty="0" err="1" smtClean="0"/>
              <a:t>dan</a:t>
            </a:r>
            <a:r>
              <a:rPr lang="en-US" dirty="0" smtClean="0"/>
              <a:t> recognizer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 </a:t>
            </a:r>
            <a:r>
              <a:rPr lang="en-US" dirty="0" err="1" smtClean="0"/>
              <a:t>penelusuran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per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 string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Pendefinisian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kenyataannya</a:t>
            </a:r>
            <a:r>
              <a:rPr lang="en-US" dirty="0" smtClean="0"/>
              <a:t>,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teraplikasi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Grammar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pembangkit</a:t>
            </a:r>
            <a:r>
              <a:rPr lang="en-US" dirty="0" smtClean="0"/>
              <a:t> string/sentence.</a:t>
            </a:r>
          </a:p>
          <a:p>
            <a:pPr lvl="1"/>
            <a:r>
              <a:rPr lang="en-US" dirty="0" smtClean="0"/>
              <a:t>Recognizer </a:t>
            </a:r>
            <a:r>
              <a:rPr lang="en-US" dirty="0" err="1" smtClean="0"/>
              <a:t>atau</a:t>
            </a:r>
            <a:r>
              <a:rPr lang="en-US" dirty="0" smtClean="0"/>
              <a:t> Finite Automata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namanya</a:t>
            </a:r>
            <a:r>
              <a:rPr lang="en-US" dirty="0" smtClean="0"/>
              <a:t>, recognizer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pengenal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. </a:t>
            </a:r>
            <a:r>
              <a:rPr lang="en-US" dirty="0" err="1" smtClean="0"/>
              <a:t>Fungsinya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mengenali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string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Resume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14348" y="3357562"/>
            <a:ext cx="7543802" cy="1357322"/>
            <a:chOff x="457200" y="3429000"/>
            <a:chExt cx="7543802" cy="18288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971800" y="3429000"/>
              <a:ext cx="2743200" cy="1828800"/>
            </a:xfrm>
            <a:prstGeom prst="rect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/>
            <a:p>
              <a:pPr algn="ctr">
                <a:lnSpc>
                  <a:spcPct val="116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 err="1" smtClean="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Kompilasi</a:t>
              </a:r>
              <a:r>
                <a:rPr lang="en-GB" dirty="0" smtClean="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 </a:t>
              </a:r>
            </a:p>
            <a:p>
              <a:pPr algn="ctr">
                <a:lnSpc>
                  <a:spcPct val="116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 err="1" smtClean="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Proses</a:t>
              </a:r>
              <a:r>
                <a:rPr lang="en-GB" dirty="0" smtClean="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 </a:t>
              </a:r>
              <a:r>
                <a:rPr lang="en-GB" dirty="0" err="1" smtClean="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komputasi</a:t>
              </a:r>
              <a:endParaRPr lang="en-GB" dirty="0" smtClean="0">
                <a:solidFill>
                  <a:srgbClr val="000000"/>
                </a:solidFill>
                <a:ea typeface="AR PL ShanHeiSun Uni" charset="0"/>
                <a:cs typeface="AR PL ShanHeiSun Uni" charset="0"/>
              </a:endParaRPr>
            </a:p>
          </p:txBody>
        </p:sp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457200" y="3871328"/>
              <a:ext cx="2514601" cy="1035376"/>
              <a:chOff x="288" y="2006"/>
              <a:chExt cx="1584" cy="652"/>
            </a:xfrm>
          </p:grpSpPr>
          <p:sp>
            <p:nvSpPr>
              <p:cNvPr id="10" name="Line 5"/>
              <p:cNvSpPr>
                <a:spLocks noChangeShapeType="1"/>
              </p:cNvSpPr>
              <p:nvPr/>
            </p:nvSpPr>
            <p:spPr bwMode="auto">
              <a:xfrm>
                <a:off x="288" y="2303"/>
                <a:ext cx="1583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Text Box 6"/>
              <p:cNvSpPr txBox="1">
                <a:spLocks noChangeArrowheads="1"/>
              </p:cNvSpPr>
              <p:nvPr/>
            </p:nvSpPr>
            <p:spPr bwMode="auto">
              <a:xfrm>
                <a:off x="288" y="2006"/>
                <a:ext cx="1584" cy="65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5000" rIns="90000" bIns="45000" anchor="ctr" anchorCtr="1">
                <a:spAutoFit/>
              </a:bodyPr>
              <a:lstStyle/>
              <a:p>
                <a:pPr>
                  <a:lnSpc>
                    <a:spcPct val="116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 dirty="0">
                  <a:solidFill>
                    <a:srgbClr val="000000"/>
                  </a:solidFill>
                  <a:ea typeface="AR PL ShanHeiSun Uni" charset="0"/>
                  <a:cs typeface="AR PL ShanHeiSun Uni" charset="0"/>
                </a:endParaRPr>
              </a:p>
              <a:p>
                <a:pPr>
                  <a:lnSpc>
                    <a:spcPct val="116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 dirty="0" smtClean="0">
                  <a:solidFill>
                    <a:srgbClr val="000000"/>
                  </a:solidFill>
                  <a:ea typeface="AR PL ShanHeiSun Uni" charset="0"/>
                  <a:cs typeface="AR PL ShanHeiSun Uni" charset="0"/>
                </a:endParaRPr>
              </a:p>
              <a:p>
                <a:pPr>
                  <a:lnSpc>
                    <a:spcPct val="116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dirty="0" err="1" smtClean="0">
                    <a:solidFill>
                      <a:srgbClr val="000000"/>
                    </a:solidFill>
                    <a:ea typeface="AR PL ShanHeiSun Uni" charset="0"/>
                    <a:cs typeface="AR PL ShanHeiSun Uni" charset="0"/>
                  </a:rPr>
                  <a:t>Bahasa</a:t>
                </a:r>
                <a:r>
                  <a:rPr lang="en-GB" dirty="0" smtClean="0">
                    <a:solidFill>
                      <a:srgbClr val="000000"/>
                    </a:solidFill>
                    <a:ea typeface="AR PL ShanHeiSun Uni" charset="0"/>
                    <a:cs typeface="AR PL ShanHeiSun Uni" charset="0"/>
                  </a:rPr>
                  <a:t> </a:t>
                </a:r>
                <a:r>
                  <a:rPr lang="en-GB" dirty="0" err="1" smtClean="0">
                    <a:solidFill>
                      <a:srgbClr val="000000"/>
                    </a:solidFill>
                    <a:ea typeface="AR PL ShanHeiSun Uni" charset="0"/>
                    <a:cs typeface="AR PL ShanHeiSun Uni" charset="0"/>
                  </a:rPr>
                  <a:t>Sumber</a:t>
                </a:r>
                <a:endParaRPr lang="en-GB" dirty="0">
                  <a:solidFill>
                    <a:srgbClr val="000000"/>
                  </a:solidFill>
                  <a:ea typeface="AR PL ShanHeiSun Uni" charset="0"/>
                  <a:cs typeface="AR PL ShanHeiSun Uni" charset="0"/>
                </a:endParaRPr>
              </a:p>
            </p:txBody>
          </p:sp>
        </p:grpSp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5715001" y="3871328"/>
              <a:ext cx="2286001" cy="1035376"/>
              <a:chOff x="3600" y="2006"/>
              <a:chExt cx="1440" cy="652"/>
            </a:xfrm>
          </p:grpSpPr>
          <p:sp>
            <p:nvSpPr>
              <p:cNvPr id="8" name="Line 8"/>
              <p:cNvSpPr>
                <a:spLocks noChangeShapeType="1"/>
              </p:cNvSpPr>
              <p:nvPr/>
            </p:nvSpPr>
            <p:spPr bwMode="auto">
              <a:xfrm>
                <a:off x="3600" y="2303"/>
                <a:ext cx="143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Text Box 9"/>
              <p:cNvSpPr txBox="1">
                <a:spLocks noChangeArrowheads="1"/>
              </p:cNvSpPr>
              <p:nvPr/>
            </p:nvSpPr>
            <p:spPr bwMode="auto">
              <a:xfrm>
                <a:off x="3600" y="2006"/>
                <a:ext cx="1440" cy="65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5000" rIns="90000" bIns="45000" anchor="ctr" anchorCtr="1">
                <a:spAutoFit/>
              </a:bodyPr>
              <a:lstStyle/>
              <a:p>
                <a:pPr>
                  <a:lnSpc>
                    <a:spcPct val="116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 dirty="0">
                  <a:solidFill>
                    <a:srgbClr val="000000"/>
                  </a:solidFill>
                  <a:ea typeface="AR PL ShanHeiSun Uni" charset="0"/>
                  <a:cs typeface="AR PL ShanHeiSun Uni" charset="0"/>
                </a:endParaRPr>
              </a:p>
              <a:p>
                <a:pPr>
                  <a:lnSpc>
                    <a:spcPct val="116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 dirty="0" smtClean="0">
                  <a:solidFill>
                    <a:srgbClr val="000000"/>
                  </a:solidFill>
                  <a:ea typeface="AR PL ShanHeiSun Uni" charset="0"/>
                  <a:cs typeface="AR PL ShanHeiSun Uni" charset="0"/>
                </a:endParaRPr>
              </a:p>
              <a:p>
                <a:pPr>
                  <a:lnSpc>
                    <a:spcPct val="116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dirty="0" err="1" smtClean="0">
                    <a:solidFill>
                      <a:srgbClr val="000000"/>
                    </a:solidFill>
                    <a:ea typeface="AR PL ShanHeiSun Uni" charset="0"/>
                    <a:cs typeface="AR PL ShanHeiSun Uni" charset="0"/>
                  </a:rPr>
                  <a:t>Bahasa</a:t>
                </a:r>
                <a:r>
                  <a:rPr lang="en-GB" dirty="0" smtClean="0">
                    <a:solidFill>
                      <a:srgbClr val="000000"/>
                    </a:solidFill>
                    <a:ea typeface="AR PL ShanHeiSun Uni" charset="0"/>
                    <a:cs typeface="AR PL ShanHeiSun Uni" charset="0"/>
                  </a:rPr>
                  <a:t> Target</a:t>
                </a:r>
                <a:endParaRPr lang="en-GB" dirty="0">
                  <a:solidFill>
                    <a:srgbClr val="000000"/>
                  </a:solidFill>
                  <a:ea typeface="AR PL ShanHeiSun Uni" charset="0"/>
                  <a:cs typeface="AR PL ShanHeiSun Uni" charset="0"/>
                </a:endParaRPr>
              </a:p>
            </p:txBody>
          </p:sp>
        </p:grpSp>
      </p:grpSp>
      <p:sp>
        <p:nvSpPr>
          <p:cNvPr id="12" name="Oval 11"/>
          <p:cNvSpPr/>
          <p:nvPr/>
        </p:nvSpPr>
        <p:spPr>
          <a:xfrm>
            <a:off x="1142976" y="4214818"/>
            <a:ext cx="1000132" cy="3711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714348" y="1500174"/>
            <a:ext cx="7543802" cy="1214446"/>
            <a:chOff x="457200" y="3185160"/>
            <a:chExt cx="7543802" cy="2072640"/>
          </a:xfrm>
        </p:grpSpPr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971800" y="3185160"/>
              <a:ext cx="2743200" cy="2072640"/>
            </a:xfrm>
            <a:prstGeom prst="rect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/>
            <a:p>
              <a:pPr algn="ctr">
                <a:lnSpc>
                  <a:spcPct val="116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 smtClean="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OTOMATA</a:t>
              </a:r>
            </a:p>
            <a:p>
              <a:pPr algn="ctr">
                <a:lnSpc>
                  <a:spcPct val="116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 smtClean="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(FA, PDA, </a:t>
              </a:r>
              <a:r>
                <a:rPr lang="en-GB" dirty="0" err="1" smtClean="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Mesin</a:t>
              </a:r>
              <a:r>
                <a:rPr lang="en-GB" dirty="0" smtClean="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 Turing)</a:t>
              </a:r>
              <a:endParaRPr lang="en-GB" dirty="0">
                <a:solidFill>
                  <a:srgbClr val="000000"/>
                </a:solidFill>
                <a:ea typeface="AR PL ShanHeiSun Uni" charset="0"/>
                <a:cs typeface="AR PL ShanHeiSun Uni" charset="0"/>
              </a:endParaRPr>
            </a:p>
          </p:txBody>
        </p:sp>
        <p:grpSp>
          <p:nvGrpSpPr>
            <p:cNvPr id="16" name="Group 15"/>
            <p:cNvGrpSpPr>
              <a:grpSpLocks/>
            </p:cNvGrpSpPr>
            <p:nvPr/>
          </p:nvGrpSpPr>
          <p:grpSpPr bwMode="auto">
            <a:xfrm>
              <a:off x="457200" y="3871328"/>
              <a:ext cx="2514601" cy="1054432"/>
              <a:chOff x="288" y="2006"/>
              <a:chExt cx="1584" cy="664"/>
            </a:xfrm>
          </p:grpSpPr>
          <p:sp>
            <p:nvSpPr>
              <p:cNvPr id="20" name="Line 5"/>
              <p:cNvSpPr>
                <a:spLocks noChangeShapeType="1"/>
              </p:cNvSpPr>
              <p:nvPr/>
            </p:nvSpPr>
            <p:spPr bwMode="auto">
              <a:xfrm>
                <a:off x="288" y="2303"/>
                <a:ext cx="1583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Text Box 6"/>
              <p:cNvSpPr txBox="1">
                <a:spLocks noChangeArrowheads="1"/>
              </p:cNvSpPr>
              <p:nvPr/>
            </p:nvSpPr>
            <p:spPr bwMode="auto">
              <a:xfrm>
                <a:off x="288" y="2006"/>
                <a:ext cx="1584" cy="66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5000" rIns="90000" bIns="45000" anchor="ctr" anchorCtr="1">
                <a:spAutoFit/>
              </a:bodyPr>
              <a:lstStyle/>
              <a:p>
                <a:pPr>
                  <a:lnSpc>
                    <a:spcPct val="116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 dirty="0">
                  <a:solidFill>
                    <a:srgbClr val="000000"/>
                  </a:solidFill>
                  <a:ea typeface="AR PL ShanHeiSun Uni" charset="0"/>
                  <a:cs typeface="AR PL ShanHeiSun Uni" charset="0"/>
                </a:endParaRPr>
              </a:p>
              <a:p>
                <a:pPr>
                  <a:lnSpc>
                    <a:spcPct val="116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 dirty="0" smtClean="0">
                  <a:solidFill>
                    <a:srgbClr val="000000"/>
                  </a:solidFill>
                  <a:ea typeface="AR PL ShanHeiSun Uni" charset="0"/>
                  <a:cs typeface="AR PL ShanHeiSun Uni" charset="0"/>
                </a:endParaRPr>
              </a:p>
              <a:p>
                <a:pPr>
                  <a:lnSpc>
                    <a:spcPct val="116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dirty="0" smtClean="0">
                    <a:solidFill>
                      <a:srgbClr val="000000"/>
                    </a:solidFill>
                    <a:ea typeface="AR PL ShanHeiSun Uni" charset="0"/>
                    <a:cs typeface="AR PL ShanHeiSun Uni" charset="0"/>
                  </a:rPr>
                  <a:t>Input </a:t>
                </a:r>
                <a:r>
                  <a:rPr lang="en-GB" dirty="0" err="1" smtClean="0">
                    <a:solidFill>
                      <a:srgbClr val="000000"/>
                    </a:solidFill>
                    <a:ea typeface="AR PL ShanHeiSun Uni" charset="0"/>
                    <a:cs typeface="AR PL ShanHeiSun Uni" charset="0"/>
                  </a:rPr>
                  <a:t>Sekuensial</a:t>
                </a:r>
                <a:endParaRPr lang="en-GB" dirty="0">
                  <a:solidFill>
                    <a:srgbClr val="000000"/>
                  </a:solidFill>
                  <a:ea typeface="AR PL ShanHeiSun Uni" charset="0"/>
                  <a:cs typeface="AR PL ShanHeiSun Uni" charset="0"/>
                </a:endParaRPr>
              </a:p>
            </p:txBody>
          </p:sp>
        </p:grpSp>
        <p:grpSp>
          <p:nvGrpSpPr>
            <p:cNvPr id="17" name="Group 7"/>
            <p:cNvGrpSpPr>
              <a:grpSpLocks/>
            </p:cNvGrpSpPr>
            <p:nvPr/>
          </p:nvGrpSpPr>
          <p:grpSpPr bwMode="auto">
            <a:xfrm>
              <a:off x="5715001" y="3871328"/>
              <a:ext cx="2286001" cy="1054432"/>
              <a:chOff x="3600" y="2006"/>
              <a:chExt cx="1440" cy="664"/>
            </a:xfrm>
          </p:grpSpPr>
          <p:sp>
            <p:nvSpPr>
              <p:cNvPr id="18" name="Line 8"/>
              <p:cNvSpPr>
                <a:spLocks noChangeShapeType="1"/>
              </p:cNvSpPr>
              <p:nvPr/>
            </p:nvSpPr>
            <p:spPr bwMode="auto">
              <a:xfrm>
                <a:off x="3600" y="2303"/>
                <a:ext cx="143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Text Box 9"/>
              <p:cNvSpPr txBox="1">
                <a:spLocks noChangeArrowheads="1"/>
              </p:cNvSpPr>
              <p:nvPr/>
            </p:nvSpPr>
            <p:spPr bwMode="auto">
              <a:xfrm>
                <a:off x="3600" y="2006"/>
                <a:ext cx="1440" cy="66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5000" rIns="90000" bIns="45000" anchor="ctr" anchorCtr="1">
                <a:spAutoFit/>
              </a:bodyPr>
              <a:lstStyle/>
              <a:p>
                <a:pPr>
                  <a:lnSpc>
                    <a:spcPct val="116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 dirty="0">
                  <a:solidFill>
                    <a:srgbClr val="000000"/>
                  </a:solidFill>
                  <a:ea typeface="AR PL ShanHeiSun Uni" charset="0"/>
                  <a:cs typeface="AR PL ShanHeiSun Uni" charset="0"/>
                </a:endParaRPr>
              </a:p>
              <a:p>
                <a:pPr>
                  <a:lnSpc>
                    <a:spcPct val="116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 dirty="0" smtClean="0">
                  <a:solidFill>
                    <a:srgbClr val="000000"/>
                  </a:solidFill>
                  <a:ea typeface="AR PL ShanHeiSun Uni" charset="0"/>
                  <a:cs typeface="AR PL ShanHeiSun Uni" charset="0"/>
                </a:endParaRPr>
              </a:p>
              <a:p>
                <a:pPr>
                  <a:lnSpc>
                    <a:spcPct val="116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dirty="0" smtClean="0">
                    <a:solidFill>
                      <a:srgbClr val="000000"/>
                    </a:solidFill>
                    <a:ea typeface="AR PL ShanHeiSun Uni" charset="0"/>
                    <a:cs typeface="AR PL ShanHeiSun Uni" charset="0"/>
                  </a:rPr>
                  <a:t>Output </a:t>
                </a:r>
                <a:r>
                  <a:rPr lang="en-GB" dirty="0" err="1" smtClean="0">
                    <a:solidFill>
                      <a:srgbClr val="000000"/>
                    </a:solidFill>
                    <a:ea typeface="AR PL ShanHeiSun Uni" charset="0"/>
                    <a:cs typeface="AR PL ShanHeiSun Uni" charset="0"/>
                  </a:rPr>
                  <a:t>Diskret</a:t>
                </a:r>
                <a:endParaRPr lang="en-GB" dirty="0">
                  <a:solidFill>
                    <a:srgbClr val="000000"/>
                  </a:solidFill>
                  <a:ea typeface="AR PL ShanHeiSun Uni" charset="0"/>
                  <a:cs typeface="AR PL ShanHeiSun Uni" charset="0"/>
                </a:endParaRPr>
              </a:p>
            </p:txBody>
          </p:sp>
        </p:grpSp>
      </p:grpSp>
      <p:sp>
        <p:nvSpPr>
          <p:cNvPr id="22" name="TextBox 21"/>
          <p:cNvSpPr txBox="1"/>
          <p:nvPr/>
        </p:nvSpPr>
        <p:spPr>
          <a:xfrm>
            <a:off x="3410026" y="5643578"/>
            <a:ext cx="23764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rgbClr val="FF0000"/>
                </a:solidFill>
              </a:rPr>
              <a:t>Bahasa</a:t>
            </a:r>
            <a:r>
              <a:rPr lang="en-US" sz="2800" b="1" u="sng" dirty="0" smtClean="0">
                <a:solidFill>
                  <a:srgbClr val="FF0000"/>
                </a:solidFill>
              </a:rPr>
              <a:t> Formal</a:t>
            </a:r>
          </a:p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Tatabahasa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cxnSp>
        <p:nvCxnSpPr>
          <p:cNvPr id="24" name="Straight Arrow Connector 23"/>
          <p:cNvCxnSpPr>
            <a:stCxn id="15" idx="2"/>
            <a:endCxn id="5" idx="0"/>
          </p:cNvCxnSpPr>
          <p:nvPr/>
        </p:nvCxnSpPr>
        <p:spPr>
          <a:xfrm rot="5400000">
            <a:off x="4279077" y="3036091"/>
            <a:ext cx="642942" cy="1588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2"/>
            <a:endCxn id="22" idx="1"/>
          </p:cNvCxnSpPr>
          <p:nvPr/>
        </p:nvCxnSpPr>
        <p:spPr>
          <a:xfrm rot="16200000" flipH="1">
            <a:off x="1857673" y="4568279"/>
            <a:ext cx="1666328" cy="1438377"/>
          </a:xfrm>
          <a:prstGeom prst="straightConnector1">
            <a:avLst/>
          </a:prstGeom>
          <a:ln w="412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5" idx="2"/>
            <a:endCxn id="22" idx="0"/>
          </p:cNvCxnSpPr>
          <p:nvPr/>
        </p:nvCxnSpPr>
        <p:spPr>
          <a:xfrm rot="5400000">
            <a:off x="4135045" y="5178075"/>
            <a:ext cx="928694" cy="2312"/>
          </a:xfrm>
          <a:prstGeom prst="straightConnector1">
            <a:avLst/>
          </a:prstGeom>
          <a:ln w="412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/>
              <a:t>UTAMA</a:t>
            </a:r>
          </a:p>
          <a:p>
            <a:r>
              <a:rPr lang="en-US" sz="2000" dirty="0" err="1" smtClean="0"/>
              <a:t>Aho</a:t>
            </a:r>
            <a:r>
              <a:rPr lang="en-US" sz="2000" dirty="0" smtClean="0"/>
              <a:t>, Alfred V., </a:t>
            </a:r>
            <a:r>
              <a:rPr lang="en-US" sz="2000" dirty="0" err="1" smtClean="0"/>
              <a:t>Sethi</a:t>
            </a:r>
            <a:r>
              <a:rPr lang="en-US" sz="2000" dirty="0" smtClean="0"/>
              <a:t>, R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</a:rPr>
              <a:t>., </a:t>
            </a:r>
            <a:r>
              <a:rPr lang="en-US" sz="2000" dirty="0" err="1" smtClean="0">
                <a:ea typeface="Lucida Sans Unicode" pitchFamily="34" charset="0"/>
                <a:cs typeface="Lucida Sans Unicode" pitchFamily="34" charset="0"/>
              </a:rPr>
              <a:t>Ulman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</a:rPr>
              <a:t>, J.D., </a:t>
            </a:r>
            <a:r>
              <a:rPr lang="en-US" sz="2000" i="1" dirty="0" smtClean="0">
                <a:ea typeface="Lucida Sans Unicode" pitchFamily="34" charset="0"/>
                <a:cs typeface="Lucida Sans Unicode" pitchFamily="34" charset="0"/>
              </a:rPr>
              <a:t>Compilers : Principles, Techniques, and Tools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</a:rPr>
              <a:t>, Addison-Wesley Publ. Company, Reading Massachusetts, 1986</a:t>
            </a:r>
          </a:p>
          <a:p>
            <a:r>
              <a:rPr lang="en-US" sz="2000" dirty="0" smtClean="0">
                <a:ea typeface="Lucida Sans Unicode" pitchFamily="34" charset="0"/>
                <a:cs typeface="Lucida Sans Unicode" pitchFamily="34" charset="0"/>
              </a:rPr>
              <a:t>Cohen, Daniel I.A., </a:t>
            </a:r>
            <a:r>
              <a:rPr lang="en-US" sz="2000" i="1" dirty="0" smtClean="0">
                <a:ea typeface="Lucida Sans Unicode" pitchFamily="34" charset="0"/>
                <a:cs typeface="Lucida Sans Unicode" pitchFamily="34" charset="0"/>
              </a:rPr>
              <a:t>Introduction to Computer Theory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</a:rPr>
              <a:t>, John Wiley &amp; Sons, 1990</a:t>
            </a:r>
          </a:p>
          <a:p>
            <a:r>
              <a:rPr lang="en-US" sz="2000" dirty="0" err="1" smtClean="0"/>
              <a:t>Utdirartatmo</a:t>
            </a:r>
            <a:r>
              <a:rPr lang="en-US" sz="2000" dirty="0" smtClean="0"/>
              <a:t>, </a:t>
            </a:r>
            <a:r>
              <a:rPr lang="en-US" sz="2000" dirty="0" err="1" smtClean="0"/>
              <a:t>Firrar</a:t>
            </a:r>
            <a:r>
              <a:rPr lang="en-US" sz="2000" dirty="0" smtClean="0"/>
              <a:t>, </a:t>
            </a:r>
            <a:r>
              <a:rPr lang="en-US" sz="2000" dirty="0" err="1" smtClean="0"/>
              <a:t>Teori</a:t>
            </a:r>
            <a:r>
              <a:rPr lang="en-US" sz="2000" dirty="0" smtClean="0"/>
              <a:t> </a:t>
            </a:r>
            <a:r>
              <a:rPr lang="en-US" sz="2000" dirty="0" err="1" smtClean="0"/>
              <a:t>Bahasa</a:t>
            </a:r>
            <a:r>
              <a:rPr lang="en-US" sz="2000" dirty="0" smtClean="0"/>
              <a:t> Dan </a:t>
            </a:r>
            <a:r>
              <a:rPr lang="en-US" sz="2000" dirty="0" err="1" smtClean="0"/>
              <a:t>Otomata</a:t>
            </a:r>
            <a:r>
              <a:rPr lang="en-US" sz="2000" dirty="0" smtClean="0"/>
              <a:t>, J &amp; J Learning, Yogyakarta, 2001</a:t>
            </a:r>
          </a:p>
          <a:p>
            <a:r>
              <a:rPr lang="en-US" sz="2000" dirty="0" err="1" smtClean="0"/>
              <a:t>Utdirartatmo</a:t>
            </a:r>
            <a:r>
              <a:rPr lang="en-US" sz="2000" dirty="0" smtClean="0"/>
              <a:t> </a:t>
            </a:r>
            <a:r>
              <a:rPr lang="en-US" sz="2000" dirty="0" err="1" smtClean="0"/>
              <a:t>Firrar</a:t>
            </a:r>
            <a:r>
              <a:rPr lang="en-US" sz="2000" dirty="0" smtClean="0"/>
              <a:t>, </a:t>
            </a:r>
            <a:r>
              <a:rPr lang="en-US" sz="2000" dirty="0" err="1" smtClean="0"/>
              <a:t>Teknik</a:t>
            </a:r>
            <a:r>
              <a:rPr lang="en-US" sz="2000" dirty="0" smtClean="0"/>
              <a:t> </a:t>
            </a:r>
            <a:r>
              <a:rPr lang="en-US" sz="2000" dirty="0" err="1" smtClean="0"/>
              <a:t>Kompilasi</a:t>
            </a:r>
            <a:r>
              <a:rPr lang="en-US" sz="2000" dirty="0" smtClean="0"/>
              <a:t>, J &amp; J Learning, Yogyakarta, 2001</a:t>
            </a:r>
          </a:p>
          <a:p>
            <a:pPr>
              <a:buNone/>
            </a:pPr>
            <a:r>
              <a:rPr lang="en-US" sz="2000" b="1" dirty="0" smtClean="0"/>
              <a:t>PENDUKUNG</a:t>
            </a:r>
          </a:p>
          <a:p>
            <a:r>
              <a:rPr lang="en-US" sz="2000" dirty="0" err="1" smtClean="0"/>
              <a:t>Hariyanto</a:t>
            </a:r>
            <a:r>
              <a:rPr lang="en-US" sz="2000" dirty="0" smtClean="0"/>
              <a:t>, </a:t>
            </a:r>
            <a:r>
              <a:rPr lang="en-US" sz="2000" dirty="0" err="1" smtClean="0"/>
              <a:t>Bambang</a:t>
            </a:r>
            <a:r>
              <a:rPr lang="en-US" sz="2000" dirty="0" smtClean="0"/>
              <a:t>, </a:t>
            </a:r>
            <a:r>
              <a:rPr lang="en-US" sz="2000" i="1" dirty="0" err="1" smtClean="0"/>
              <a:t>Teori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Bahasa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Otomata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dan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Komputasi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serta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Terapannya</a:t>
            </a:r>
            <a:r>
              <a:rPr lang="en-US" sz="2000" dirty="0" smtClean="0"/>
              <a:t>, </a:t>
            </a:r>
            <a:r>
              <a:rPr lang="en-US" sz="2000" dirty="0" err="1" smtClean="0"/>
              <a:t>Informatika</a:t>
            </a:r>
            <a:r>
              <a:rPr lang="en-US" sz="2000" dirty="0" smtClean="0"/>
              <a:t>, Bandung, 2004</a:t>
            </a:r>
          </a:p>
          <a:p>
            <a:r>
              <a:rPr lang="en-US" sz="2000" dirty="0" smtClean="0"/>
              <a:t>Kelly, Dean, </a:t>
            </a:r>
            <a:r>
              <a:rPr lang="en-US" sz="2000" i="1" dirty="0" err="1" smtClean="0"/>
              <a:t>Otomata</a:t>
            </a:r>
            <a:r>
              <a:rPr lang="en-US" sz="2000" i="1" dirty="0" smtClean="0"/>
              <a:t> Dan </a:t>
            </a:r>
            <a:r>
              <a:rPr lang="en-US" sz="2000" i="1" dirty="0" err="1" smtClean="0"/>
              <a:t>Bahasa-Bahasa</a:t>
            </a:r>
            <a:r>
              <a:rPr lang="en-US" sz="2000" i="1" dirty="0" smtClean="0"/>
              <a:t> Formal : </a:t>
            </a:r>
            <a:r>
              <a:rPr lang="en-US" sz="2000" i="1" dirty="0" err="1" smtClean="0"/>
              <a:t>Sebuah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Pengantar</a:t>
            </a:r>
            <a:r>
              <a:rPr lang="en-US" sz="2000" dirty="0" smtClean="0"/>
              <a:t>, PT </a:t>
            </a:r>
            <a:r>
              <a:rPr lang="en-US" sz="2000" dirty="0" err="1" smtClean="0"/>
              <a:t>Prenhallindo</a:t>
            </a:r>
            <a:r>
              <a:rPr lang="en-US" sz="2000" dirty="0" smtClean="0"/>
              <a:t>, Jakarta, 1999</a:t>
            </a:r>
          </a:p>
          <a:p>
            <a:r>
              <a:rPr lang="en-US" sz="2000" dirty="0" smtClean="0"/>
              <a:t>Tremblay, Jean P., Sorenson, Paul G., </a:t>
            </a:r>
            <a:r>
              <a:rPr lang="en-US" sz="2000" i="1" dirty="0" smtClean="0"/>
              <a:t>The Theory and Practice of Compiler Writing</a:t>
            </a:r>
            <a:r>
              <a:rPr lang="en-US" sz="2000" dirty="0" smtClean="0"/>
              <a:t>, </a:t>
            </a:r>
            <a:r>
              <a:rPr lang="en-US" sz="2000" dirty="0" err="1" smtClean="0"/>
              <a:t>McGrawHill</a:t>
            </a:r>
            <a:r>
              <a:rPr lang="en-US" sz="2000" dirty="0" smtClean="0"/>
              <a:t> Book Company, New York, 1982</a:t>
            </a:r>
          </a:p>
          <a:p>
            <a:endParaRPr lang="en-US" sz="2000" dirty="0" smtClean="0">
              <a:solidFill>
                <a:schemeClr val="bg2"/>
              </a:solidFill>
            </a:endParaRPr>
          </a:p>
          <a:p>
            <a:endParaRPr lang="en-US" sz="2000" dirty="0" smtClean="0">
              <a:solidFill>
                <a:schemeClr val="bg2"/>
              </a:solidFill>
              <a:ea typeface="Lucida Sans Unicode" pitchFamily="34" charset="0"/>
              <a:cs typeface="Lucida Sans Unicode" pitchFamily="34" charset="0"/>
            </a:endParaRP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/>
              <a:t>N</a:t>
            </a:r>
            <a:r>
              <a:rPr lang="en-US" dirty="0" err="1" smtClean="0"/>
              <a:t>ilai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7404810"/>
              </p:ext>
            </p:extLst>
          </p:nvPr>
        </p:nvGraphicFramePr>
        <p:xfrm>
          <a:off x="457200" y="1357313"/>
          <a:ext cx="82296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Komponen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Prosentase</a:t>
                      </a:r>
                      <a:endParaRPr lang="en-US" sz="4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Tugas</a:t>
                      </a:r>
                      <a:r>
                        <a:rPr lang="en-US" sz="4400" dirty="0" smtClean="0"/>
                        <a:t>/</a:t>
                      </a:r>
                      <a:r>
                        <a:rPr lang="en-US" sz="4400" dirty="0" err="1" smtClean="0"/>
                        <a:t>kuis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30 %</a:t>
                      </a:r>
                      <a:endParaRPr lang="en-US" sz="4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UTS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35 %</a:t>
                      </a:r>
                      <a:endParaRPr lang="en-US" sz="4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UAS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35 %</a:t>
                      </a:r>
                      <a:endParaRPr lang="en-US" sz="4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Keaktifan</a:t>
                      </a:r>
                      <a:r>
                        <a:rPr lang="en-US" sz="4400" dirty="0" smtClean="0"/>
                        <a:t> *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5-10%</a:t>
                      </a:r>
                      <a:endParaRPr lang="en-US" sz="4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id-ID" smtClean="0"/>
              <a:t>Kriteria Penilaian</a:t>
            </a:r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3000" y="2071688"/>
          <a:ext cx="6572250" cy="2438400"/>
        </p:xfrm>
        <a:graphic>
          <a:graphicData uri="http://schemas.openxmlformats.org/drawingml/2006/table">
            <a:tbl>
              <a:tblPr/>
              <a:tblGrid>
                <a:gridCol w="1725613"/>
                <a:gridCol w="1585912"/>
                <a:gridCol w="1358900"/>
                <a:gridCol w="1901825"/>
              </a:tblGrid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Nilai Angka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Nilai Huruf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Harkat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Sebutan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81 - 100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Istimewa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76 -  80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B+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Baik sekali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66 -  75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Baik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61 -  65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C+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Cukup baik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51 -  60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Cukup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31 -  50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Kurang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≤ 30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Gagal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62" name="Rectangle 5"/>
          <p:cNvSpPr>
            <a:spLocks noChangeArrowheads="1"/>
          </p:cNvSpPr>
          <p:nvPr/>
        </p:nvSpPr>
        <p:spPr bwMode="auto">
          <a:xfrm>
            <a:off x="683568" y="1434262"/>
            <a:ext cx="79603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sz="2000" dirty="0" err="1"/>
              <a:t>Penilaian</a:t>
            </a:r>
            <a:r>
              <a:rPr lang="en-GB" sz="2000" dirty="0"/>
              <a:t> </a:t>
            </a:r>
            <a:r>
              <a:rPr lang="en-GB" sz="2000" dirty="0" err="1"/>
              <a:t>akan</a:t>
            </a:r>
            <a:r>
              <a:rPr lang="en-GB" sz="2000" dirty="0"/>
              <a:t> </a:t>
            </a:r>
            <a:r>
              <a:rPr lang="en-GB" sz="2000" dirty="0" err="1"/>
              <a:t>dilakukan</a:t>
            </a:r>
            <a:r>
              <a:rPr lang="en-GB" sz="2000" dirty="0"/>
              <a:t> </a:t>
            </a:r>
            <a:r>
              <a:rPr lang="en-GB" sz="2000" dirty="0" err="1"/>
              <a:t>dengan</a:t>
            </a:r>
            <a:r>
              <a:rPr lang="en-GB" sz="2000" dirty="0"/>
              <a:t> </a:t>
            </a:r>
            <a:r>
              <a:rPr lang="en-GB" sz="2000" dirty="0" err="1"/>
              <a:t>menggunakan</a:t>
            </a:r>
            <a:r>
              <a:rPr lang="en-GB" sz="2000" dirty="0"/>
              <a:t> </a:t>
            </a:r>
            <a:r>
              <a:rPr lang="en-GB" sz="2000" dirty="0" err="1"/>
              <a:t>kriteria</a:t>
            </a:r>
            <a:r>
              <a:rPr lang="en-GB" sz="2000" dirty="0"/>
              <a:t> </a:t>
            </a:r>
            <a:r>
              <a:rPr lang="en-GB" sz="2000" dirty="0" err="1"/>
              <a:t>sebagai</a:t>
            </a:r>
            <a:r>
              <a:rPr lang="en-GB" sz="2000" dirty="0"/>
              <a:t> </a:t>
            </a:r>
            <a:r>
              <a:rPr lang="en-GB" sz="2000" dirty="0" err="1"/>
              <a:t>berikut</a:t>
            </a:r>
            <a:r>
              <a:rPr lang="en-GB" sz="2000" dirty="0"/>
              <a:t> :</a:t>
            </a:r>
          </a:p>
        </p:txBody>
      </p:sp>
      <p:sp>
        <p:nvSpPr>
          <p:cNvPr id="64563" name="Rectangle 6"/>
          <p:cNvSpPr>
            <a:spLocks noChangeArrowheads="1"/>
          </p:cNvSpPr>
          <p:nvPr/>
        </p:nvSpPr>
        <p:spPr bwMode="auto">
          <a:xfrm>
            <a:off x="1285875" y="4714875"/>
            <a:ext cx="72866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t"/>
            <a:r>
              <a:rPr lang="en-US" sz="2000" b="1" dirty="0" err="1">
                <a:solidFill>
                  <a:srgbClr val="FF0000"/>
                </a:solidFill>
              </a:rPr>
              <a:t>Absen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Kurang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 				E/E</a:t>
            </a:r>
            <a:r>
              <a:rPr lang="en-US" sz="2000" b="1" dirty="0">
                <a:solidFill>
                  <a:srgbClr val="FF0000"/>
                </a:solidFill>
              </a:rPr>
              <a:t>*</a:t>
            </a:r>
            <a:endParaRPr lang="en-US" sz="2000" dirty="0">
              <a:solidFill>
                <a:srgbClr val="FF0000"/>
              </a:solidFill>
            </a:endParaRPr>
          </a:p>
          <a:p>
            <a:pPr fontAlgn="t"/>
            <a:r>
              <a:rPr lang="en-US" sz="2000" dirty="0" err="1">
                <a:solidFill>
                  <a:srgbClr val="FF0000"/>
                </a:solidFill>
              </a:rPr>
              <a:t>Tidak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ikut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salah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satu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dari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UTS/UAS		Max </a:t>
            </a:r>
            <a:r>
              <a:rPr lang="en-US" sz="2000" dirty="0">
                <a:solidFill>
                  <a:srgbClr val="FF0000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01409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/</a:t>
            </a:r>
            <a:r>
              <a:rPr lang="en-US" dirty="0" err="1" smtClean="0"/>
              <a:t>Kuis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Keaktifan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endParaRPr lang="en-US" dirty="0" smtClean="0"/>
          </a:p>
          <a:p>
            <a:pPr lvl="1"/>
            <a:r>
              <a:rPr lang="en-US" dirty="0" smtClean="0"/>
              <a:t>POINT !!!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endParaRPr lang="en-US" dirty="0" smtClean="0"/>
          </a:p>
          <a:p>
            <a:r>
              <a:rPr lang="en-US" dirty="0" err="1" smtClean="0"/>
              <a:t>Tugas</a:t>
            </a:r>
            <a:r>
              <a:rPr lang="en-US" dirty="0" smtClean="0"/>
              <a:t> di </a:t>
            </a:r>
            <a:r>
              <a:rPr lang="en-US" dirty="0" err="1" smtClean="0"/>
              <a:t>rumah</a:t>
            </a:r>
            <a:endParaRPr lang="en-US" dirty="0" smtClean="0"/>
          </a:p>
          <a:p>
            <a:pPr lvl="1"/>
            <a:r>
              <a:rPr lang="en-US" dirty="0" err="1"/>
              <a:t>Beli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tulis</a:t>
            </a:r>
            <a:r>
              <a:rPr lang="en-US" dirty="0"/>
              <a:t> </a:t>
            </a:r>
            <a:r>
              <a:rPr lang="en-US" dirty="0" err="1"/>
              <a:t>kosong</a:t>
            </a:r>
            <a:r>
              <a:rPr lang="en-US" dirty="0"/>
              <a:t>/</a:t>
            </a:r>
            <a:r>
              <a:rPr lang="en-US" dirty="0" err="1"/>
              <a:t>kertas</a:t>
            </a:r>
            <a:r>
              <a:rPr lang="en-US" dirty="0"/>
              <a:t> loose leaf</a:t>
            </a:r>
          </a:p>
          <a:p>
            <a:pPr lvl="1"/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mingguan</a:t>
            </a:r>
            <a:r>
              <a:rPr lang="en-US" dirty="0"/>
              <a:t> </a:t>
            </a:r>
            <a:r>
              <a:rPr lang="en-US" dirty="0" err="1"/>
              <a:t>dikerjakan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minggu</a:t>
            </a:r>
            <a:endParaRPr lang="en-US" dirty="0"/>
          </a:p>
          <a:p>
            <a:pPr lvl="1"/>
            <a:r>
              <a:rPr lang="en-US" dirty="0" err="1"/>
              <a:t>Dikerjakan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dibawa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minggu</a:t>
            </a:r>
            <a:endParaRPr lang="en-US" dirty="0"/>
          </a:p>
          <a:p>
            <a:r>
              <a:rPr lang="en-US" dirty="0" err="1" smtClean="0"/>
              <a:t>Kuis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Mendadak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pemberitahuan</a:t>
            </a:r>
            <a:endParaRPr lang="en-US" dirty="0"/>
          </a:p>
          <a:p>
            <a:pPr lvl="1"/>
            <a:r>
              <a:rPr lang="en-US" dirty="0" err="1" smtClean="0"/>
              <a:t>Dikumpulkan</a:t>
            </a:r>
            <a:r>
              <a:rPr lang="en-US" dirty="0" smtClean="0"/>
              <a:t> </a:t>
            </a:r>
            <a:r>
              <a:rPr lang="en-US" dirty="0" err="1" smtClean="0"/>
              <a:t>sesaat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take home</a:t>
            </a:r>
          </a:p>
          <a:p>
            <a:pPr lvl="1"/>
            <a:r>
              <a:rPr lang="en-US" dirty="0" err="1" smtClean="0"/>
              <a:t>Menggunakan</a:t>
            </a:r>
            <a:r>
              <a:rPr lang="en-US" dirty="0" smtClean="0"/>
              <a:t> e-learning (learning.upnyk.ac.id)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Segera</a:t>
            </a:r>
            <a:r>
              <a:rPr lang="en-US" dirty="0" smtClean="0"/>
              <a:t> Join </a:t>
            </a:r>
            <a:r>
              <a:rPr lang="en-US" dirty="0" err="1" smtClean="0"/>
              <a:t>Ke</a:t>
            </a:r>
            <a:r>
              <a:rPr lang="en-US" dirty="0" smtClean="0"/>
              <a:t> learning.upnyk.ac.id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36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568951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6084168" y="1392992"/>
            <a:ext cx="144016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57925" y="1259468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Klik</a:t>
            </a:r>
            <a:r>
              <a:rPr lang="en-US" dirty="0" smtClean="0">
                <a:solidFill>
                  <a:srgbClr val="FF0000"/>
                </a:solidFill>
              </a:rPr>
              <a:t> login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97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3"/>
            <a:ext cx="8604448" cy="6425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5220072" y="5301208"/>
            <a:ext cx="936104" cy="7920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520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endParaRPr lang="en-US" dirty="0"/>
          </a:p>
        </p:txBody>
      </p:sp>
      <p:grpSp>
        <p:nvGrpSpPr>
          <p:cNvPr id="2" name="Group 4"/>
          <p:cNvGrpSpPr>
            <a:grpSpLocks noGrp="1"/>
          </p:cNvGrpSpPr>
          <p:nvPr/>
        </p:nvGrpSpPr>
        <p:grpSpPr bwMode="auto">
          <a:xfrm>
            <a:off x="714348" y="1643050"/>
            <a:ext cx="7773820" cy="4725655"/>
            <a:chOff x="144" y="576"/>
            <a:chExt cx="5473" cy="3744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894" y="3877"/>
              <a:ext cx="3722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ts val="400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600">
                  <a:solidFill>
                    <a:srgbClr val="000000"/>
                  </a:solidFill>
                  <a:latin typeface="Verdana" pitchFamily="34" charset="0"/>
                </a:rPr>
                <a:t>Review, Quiz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92" y="3877"/>
              <a:ext cx="638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ts val="400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600">
                  <a:solidFill>
                    <a:srgbClr val="000000"/>
                  </a:solidFill>
                  <a:latin typeface="Verdana" pitchFamily="34" charset="0"/>
                </a:rPr>
                <a:t>15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894" y="4088"/>
              <a:ext cx="3722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ts val="400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600" dirty="0">
                  <a:solidFill>
                    <a:srgbClr val="FF0000"/>
                  </a:solidFill>
                  <a:latin typeface="Verdana" pitchFamily="34" charset="0"/>
                </a:rPr>
                <a:t>UAS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92" y="4088"/>
              <a:ext cx="638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ts val="400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600" dirty="0">
                  <a:solidFill>
                    <a:srgbClr val="FF0000"/>
                  </a:solidFill>
                  <a:latin typeface="Verdana" pitchFamily="34" charset="0"/>
                </a:rPr>
                <a:t>16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894" y="3666"/>
              <a:ext cx="3722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ts val="400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600" dirty="0" smtClean="0">
                  <a:solidFill>
                    <a:srgbClr val="000000"/>
                  </a:solidFill>
                  <a:latin typeface="Verdana" pitchFamily="34" charset="0"/>
                </a:rPr>
                <a:t>Push Down Automata</a:t>
              </a:r>
              <a:endParaRPr lang="en-GB" sz="16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92" y="3666"/>
              <a:ext cx="638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ts val="400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600">
                  <a:solidFill>
                    <a:srgbClr val="000000"/>
                  </a:solidFill>
                  <a:latin typeface="Verdana" pitchFamily="34" charset="0"/>
                </a:rPr>
                <a:t>14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894" y="3455"/>
              <a:ext cx="3722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ts val="400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600" dirty="0" err="1" smtClean="0">
                  <a:solidFill>
                    <a:srgbClr val="000000"/>
                  </a:solidFill>
                  <a:latin typeface="Verdana" pitchFamily="34" charset="0"/>
                </a:rPr>
                <a:t>Mesin</a:t>
              </a:r>
              <a:r>
                <a:rPr lang="en-GB" sz="1600" dirty="0" smtClean="0">
                  <a:solidFill>
                    <a:srgbClr val="000000"/>
                  </a:solidFill>
                  <a:latin typeface="Verdana" pitchFamily="34" charset="0"/>
                </a:rPr>
                <a:t> Turing</a:t>
              </a:r>
              <a:endParaRPr lang="en-GB" sz="16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92" y="3455"/>
              <a:ext cx="638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ts val="400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600">
                  <a:solidFill>
                    <a:srgbClr val="000000"/>
                  </a:solidFill>
                  <a:latin typeface="Verdana" pitchFamily="34" charset="0"/>
                </a:rPr>
                <a:t>13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894" y="3244"/>
              <a:ext cx="3722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ts val="400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600">
                  <a:solidFill>
                    <a:srgbClr val="000000"/>
                  </a:solidFill>
                  <a:latin typeface="Verdana" pitchFamily="34" charset="0"/>
                </a:rPr>
                <a:t>Analisa Semantik dan Kode Antara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92" y="3244"/>
              <a:ext cx="638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ts val="400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600">
                  <a:solidFill>
                    <a:srgbClr val="000000"/>
                  </a:solidFill>
                  <a:latin typeface="Verdana" pitchFamily="34" charset="0"/>
                </a:rPr>
                <a:t>12</a:t>
              </a: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894" y="3033"/>
              <a:ext cx="3722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ts val="400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600">
                  <a:solidFill>
                    <a:srgbClr val="000000"/>
                  </a:solidFill>
                  <a:latin typeface="Verdana" pitchFamily="34" charset="0"/>
                </a:rPr>
                <a:t>Bentuk Normal Chomsky dan algoritma CYK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92" y="3033"/>
              <a:ext cx="638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ts val="400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600">
                  <a:solidFill>
                    <a:srgbClr val="000000"/>
                  </a:solidFill>
                  <a:latin typeface="Verdana" pitchFamily="34" charset="0"/>
                </a:rPr>
                <a:t>11</a:t>
              </a: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894" y="2822"/>
              <a:ext cx="3722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ts val="400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600">
                  <a:solidFill>
                    <a:srgbClr val="000000"/>
                  </a:solidFill>
                  <a:latin typeface="Verdana" pitchFamily="34" charset="0"/>
                </a:rPr>
                <a:t>Penyederhanaan tatabahasa bebas konteks</a:t>
              </a: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92" y="2822"/>
              <a:ext cx="638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ts val="400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600">
                  <a:solidFill>
                    <a:srgbClr val="000000"/>
                  </a:solidFill>
                  <a:latin typeface="Verdana" pitchFamily="34" charset="0"/>
                </a:rPr>
                <a:t>10</a:t>
              </a: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1894" y="2611"/>
              <a:ext cx="3722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ts val="400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600">
                  <a:solidFill>
                    <a:srgbClr val="000000"/>
                  </a:solidFill>
                  <a:latin typeface="Verdana" pitchFamily="34" charset="0"/>
                </a:rPr>
                <a:t>Tatabahasa bebas konteks &amp; Analisa sintaks</a:t>
              </a: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92" y="2611"/>
              <a:ext cx="638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ts val="400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600">
                  <a:solidFill>
                    <a:srgbClr val="000000"/>
                  </a:solidFill>
                  <a:latin typeface="Verdana" pitchFamily="34" charset="0"/>
                </a:rPr>
                <a:t>9</a:t>
              </a: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894" y="2400"/>
              <a:ext cx="3722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ts val="400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600" dirty="0">
                  <a:solidFill>
                    <a:srgbClr val="FF0000"/>
                  </a:solidFill>
                  <a:latin typeface="Verdana" pitchFamily="34" charset="0"/>
                </a:rPr>
                <a:t>UTS</a:t>
              </a: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92" y="2400"/>
              <a:ext cx="638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ts val="400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600" dirty="0">
                  <a:solidFill>
                    <a:srgbClr val="FF0000"/>
                  </a:solidFill>
                  <a:latin typeface="Verdana" pitchFamily="34" charset="0"/>
                </a:rPr>
                <a:t>8</a:t>
              </a: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894" y="2189"/>
              <a:ext cx="3722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ts val="400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600">
                  <a:solidFill>
                    <a:srgbClr val="000000"/>
                  </a:solidFill>
                  <a:latin typeface="Verdana" pitchFamily="34" charset="0"/>
                </a:rPr>
                <a:t>Analisa leksikal</a:t>
              </a: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192" y="2189"/>
              <a:ext cx="638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ts val="400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600">
                  <a:solidFill>
                    <a:srgbClr val="000000"/>
                  </a:solidFill>
                  <a:latin typeface="Verdana" pitchFamily="34" charset="0"/>
                </a:rPr>
                <a:t>7</a:t>
              </a: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1894" y="1978"/>
              <a:ext cx="3722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ts val="400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600" dirty="0" err="1">
                  <a:solidFill>
                    <a:srgbClr val="000000"/>
                  </a:solidFill>
                  <a:latin typeface="Verdana" pitchFamily="34" charset="0"/>
                </a:rPr>
                <a:t>Ekspresi</a:t>
              </a:r>
              <a:r>
                <a:rPr lang="en-GB" sz="1600" dirty="0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en-GB" sz="1600" dirty="0" err="1">
                  <a:solidFill>
                    <a:srgbClr val="000000"/>
                  </a:solidFill>
                  <a:latin typeface="Verdana" pitchFamily="34" charset="0"/>
                </a:rPr>
                <a:t>reguler</a:t>
              </a:r>
              <a:endParaRPr lang="en-GB" sz="16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192" y="1978"/>
              <a:ext cx="638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ts val="400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600">
                  <a:solidFill>
                    <a:srgbClr val="000000"/>
                  </a:solidFill>
                  <a:latin typeface="Verdana" pitchFamily="34" charset="0"/>
                </a:rPr>
                <a:t>6 </a:t>
              </a: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1894" y="1767"/>
              <a:ext cx="3722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ts val="400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600">
                  <a:solidFill>
                    <a:srgbClr val="000000"/>
                  </a:solidFill>
                  <a:latin typeface="Verdana" pitchFamily="34" charset="0"/>
                </a:rPr>
                <a:t>Ekuivalensi NFA - DFA</a:t>
              </a: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192" y="1767"/>
              <a:ext cx="638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ts val="400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600">
                  <a:solidFill>
                    <a:srgbClr val="000000"/>
                  </a:solidFill>
                  <a:latin typeface="Verdana" pitchFamily="34" charset="0"/>
                </a:rPr>
                <a:t>5</a:t>
              </a: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1894" y="1556"/>
              <a:ext cx="3722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ts val="400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600" dirty="0" err="1">
                  <a:solidFill>
                    <a:srgbClr val="000000"/>
                  </a:solidFill>
                  <a:latin typeface="Verdana" pitchFamily="34" charset="0"/>
                </a:rPr>
                <a:t>Otomata</a:t>
              </a:r>
              <a:endParaRPr lang="en-GB" sz="16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192" y="1556"/>
              <a:ext cx="638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ts val="400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600">
                  <a:solidFill>
                    <a:srgbClr val="000000"/>
                  </a:solidFill>
                  <a:latin typeface="Verdana" pitchFamily="34" charset="0"/>
                </a:rPr>
                <a:t>4</a:t>
              </a: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1894" y="1345"/>
              <a:ext cx="3722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ts val="400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600" dirty="0" err="1">
                  <a:solidFill>
                    <a:srgbClr val="000000"/>
                  </a:solidFill>
                  <a:latin typeface="Verdana" pitchFamily="34" charset="0"/>
                </a:rPr>
                <a:t>Proses</a:t>
              </a:r>
              <a:r>
                <a:rPr lang="en-GB" sz="1600" dirty="0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en-GB" sz="1600" dirty="0" err="1">
                  <a:solidFill>
                    <a:srgbClr val="000000"/>
                  </a:solidFill>
                  <a:latin typeface="Verdana" pitchFamily="34" charset="0"/>
                </a:rPr>
                <a:t>kompilasi</a:t>
              </a:r>
              <a:r>
                <a:rPr lang="en-GB" sz="1600" dirty="0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en-GB" sz="1600" dirty="0" err="1">
                  <a:solidFill>
                    <a:srgbClr val="000000"/>
                  </a:solidFill>
                  <a:latin typeface="Verdana" pitchFamily="34" charset="0"/>
                </a:rPr>
                <a:t>dan</a:t>
              </a:r>
              <a:r>
                <a:rPr lang="en-GB" sz="1600" dirty="0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en-GB" sz="1600" dirty="0" err="1">
                  <a:solidFill>
                    <a:srgbClr val="000000"/>
                  </a:solidFill>
                  <a:latin typeface="Verdana" pitchFamily="34" charset="0"/>
                </a:rPr>
                <a:t>bahasa</a:t>
              </a:r>
              <a:r>
                <a:rPr lang="en-GB" sz="1600" dirty="0">
                  <a:solidFill>
                    <a:srgbClr val="000000"/>
                  </a:solidFill>
                  <a:latin typeface="Verdana" pitchFamily="34" charset="0"/>
                </a:rPr>
                <a:t> formal </a:t>
              </a: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192" y="1345"/>
              <a:ext cx="638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ts val="400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600">
                  <a:solidFill>
                    <a:srgbClr val="000000"/>
                  </a:solidFill>
                  <a:latin typeface="Verdana" pitchFamily="34" charset="0"/>
                </a:rPr>
                <a:t>3</a:t>
              </a: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1894" y="1134"/>
              <a:ext cx="3722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ts val="400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600" dirty="0" err="1">
                  <a:solidFill>
                    <a:srgbClr val="000000"/>
                  </a:solidFill>
                  <a:latin typeface="Verdana" pitchFamily="34" charset="0"/>
                </a:rPr>
                <a:t>Konsep</a:t>
              </a:r>
              <a:r>
                <a:rPr lang="en-GB" sz="1600" dirty="0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en-GB" sz="1600" dirty="0" err="1">
                  <a:solidFill>
                    <a:srgbClr val="000000"/>
                  </a:solidFill>
                  <a:latin typeface="Verdana" pitchFamily="34" charset="0"/>
                </a:rPr>
                <a:t>tatabahasa</a:t>
              </a:r>
              <a:r>
                <a:rPr lang="en-GB" sz="1600" dirty="0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en-GB" sz="1600" dirty="0" err="1">
                  <a:solidFill>
                    <a:srgbClr val="000000"/>
                  </a:solidFill>
                  <a:latin typeface="Verdana" pitchFamily="34" charset="0"/>
                </a:rPr>
                <a:t>dan</a:t>
              </a:r>
              <a:r>
                <a:rPr lang="en-GB" sz="1600" dirty="0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en-GB" sz="1600" dirty="0" err="1">
                  <a:solidFill>
                    <a:srgbClr val="000000"/>
                  </a:solidFill>
                  <a:latin typeface="Verdana" pitchFamily="34" charset="0"/>
                </a:rPr>
                <a:t>kelas</a:t>
              </a:r>
              <a:r>
                <a:rPr lang="en-GB" sz="1600" dirty="0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en-GB" sz="1600" dirty="0" err="1">
                  <a:solidFill>
                    <a:srgbClr val="000000"/>
                  </a:solidFill>
                  <a:latin typeface="Verdana" pitchFamily="34" charset="0"/>
                </a:rPr>
                <a:t>bahasa</a:t>
              </a:r>
              <a:endParaRPr lang="en-GB" sz="16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192" y="1134"/>
              <a:ext cx="638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ts val="400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600">
                  <a:solidFill>
                    <a:srgbClr val="000000"/>
                  </a:solidFill>
                  <a:latin typeface="Verdana" pitchFamily="34" charset="0"/>
                </a:rPr>
                <a:t>2</a:t>
              </a: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1894" y="923"/>
              <a:ext cx="3722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ts val="400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600" dirty="0" err="1">
                  <a:solidFill>
                    <a:srgbClr val="000000"/>
                  </a:solidFill>
                  <a:latin typeface="Verdana" pitchFamily="34" charset="0"/>
                </a:rPr>
                <a:t>Pendahuluan</a:t>
              </a:r>
              <a:r>
                <a:rPr lang="en-GB" sz="1600" dirty="0">
                  <a:solidFill>
                    <a:srgbClr val="000000"/>
                  </a:solidFill>
                  <a:latin typeface="Verdana" pitchFamily="34" charset="0"/>
                </a:rPr>
                <a:t>, pre test</a:t>
              </a: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192" y="923"/>
              <a:ext cx="638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ts val="400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600">
                  <a:solidFill>
                    <a:srgbClr val="000000"/>
                  </a:solidFill>
                  <a:latin typeface="Verdana" pitchFamily="34" charset="0"/>
                </a:rPr>
                <a:t>1</a:t>
              </a: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1894" y="576"/>
              <a:ext cx="3722" cy="34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ts val="400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600" b="1">
                  <a:solidFill>
                    <a:srgbClr val="000000"/>
                  </a:solidFill>
                  <a:latin typeface="Verdana" pitchFamily="34" charset="0"/>
                </a:rPr>
                <a:t>Materi</a:t>
              </a: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92" y="576"/>
              <a:ext cx="638" cy="34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ts val="400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600" b="1" dirty="0">
                  <a:solidFill>
                    <a:srgbClr val="000000"/>
                  </a:solidFill>
                  <a:latin typeface="Verdana" pitchFamily="34" charset="0"/>
                </a:rPr>
                <a:t>Pert</a:t>
              </a:r>
            </a:p>
          </p:txBody>
        </p:sp>
        <p:sp>
          <p:nvSpPr>
            <p:cNvPr id="40" name="Line 37"/>
            <p:cNvSpPr>
              <a:spLocks noChangeShapeType="1"/>
            </p:cNvSpPr>
            <p:nvPr/>
          </p:nvSpPr>
          <p:spPr bwMode="auto">
            <a:xfrm>
              <a:off x="192" y="576"/>
              <a:ext cx="5424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1" name="Line 38"/>
            <p:cNvSpPr>
              <a:spLocks noChangeShapeType="1"/>
            </p:cNvSpPr>
            <p:nvPr/>
          </p:nvSpPr>
          <p:spPr bwMode="auto">
            <a:xfrm>
              <a:off x="192" y="923"/>
              <a:ext cx="542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2" name="Line 39"/>
            <p:cNvSpPr>
              <a:spLocks noChangeShapeType="1"/>
            </p:cNvSpPr>
            <p:nvPr/>
          </p:nvSpPr>
          <p:spPr bwMode="auto">
            <a:xfrm>
              <a:off x="192" y="1134"/>
              <a:ext cx="542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3" name="Line 40"/>
            <p:cNvSpPr>
              <a:spLocks noChangeShapeType="1"/>
            </p:cNvSpPr>
            <p:nvPr/>
          </p:nvSpPr>
          <p:spPr bwMode="auto">
            <a:xfrm>
              <a:off x="192" y="1345"/>
              <a:ext cx="542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4" name="Line 41"/>
            <p:cNvSpPr>
              <a:spLocks noChangeShapeType="1"/>
            </p:cNvSpPr>
            <p:nvPr/>
          </p:nvSpPr>
          <p:spPr bwMode="auto">
            <a:xfrm>
              <a:off x="192" y="1556"/>
              <a:ext cx="542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5" name="Line 42"/>
            <p:cNvSpPr>
              <a:spLocks noChangeShapeType="1"/>
            </p:cNvSpPr>
            <p:nvPr/>
          </p:nvSpPr>
          <p:spPr bwMode="auto">
            <a:xfrm>
              <a:off x="192" y="1767"/>
              <a:ext cx="542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6" name="Line 43"/>
            <p:cNvSpPr>
              <a:spLocks noChangeShapeType="1"/>
            </p:cNvSpPr>
            <p:nvPr/>
          </p:nvSpPr>
          <p:spPr bwMode="auto">
            <a:xfrm>
              <a:off x="192" y="1978"/>
              <a:ext cx="542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7" name="Line 44"/>
            <p:cNvSpPr>
              <a:spLocks noChangeShapeType="1"/>
            </p:cNvSpPr>
            <p:nvPr/>
          </p:nvSpPr>
          <p:spPr bwMode="auto">
            <a:xfrm>
              <a:off x="192" y="2189"/>
              <a:ext cx="542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8" name="Line 45"/>
            <p:cNvSpPr>
              <a:spLocks noChangeShapeType="1"/>
            </p:cNvSpPr>
            <p:nvPr/>
          </p:nvSpPr>
          <p:spPr bwMode="auto">
            <a:xfrm>
              <a:off x="192" y="2400"/>
              <a:ext cx="542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9" name="Line 46"/>
            <p:cNvSpPr>
              <a:spLocks noChangeShapeType="1"/>
            </p:cNvSpPr>
            <p:nvPr/>
          </p:nvSpPr>
          <p:spPr bwMode="auto">
            <a:xfrm>
              <a:off x="144" y="2592"/>
              <a:ext cx="5472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0" name="Line 47"/>
            <p:cNvSpPr>
              <a:spLocks noChangeShapeType="1"/>
            </p:cNvSpPr>
            <p:nvPr/>
          </p:nvSpPr>
          <p:spPr bwMode="auto">
            <a:xfrm>
              <a:off x="192" y="2822"/>
              <a:ext cx="63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1" name="Line 48"/>
            <p:cNvSpPr>
              <a:spLocks noChangeShapeType="1"/>
            </p:cNvSpPr>
            <p:nvPr/>
          </p:nvSpPr>
          <p:spPr bwMode="auto">
            <a:xfrm>
              <a:off x="192" y="3033"/>
              <a:ext cx="63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2" name="Line 49"/>
            <p:cNvSpPr>
              <a:spLocks noChangeShapeType="1"/>
            </p:cNvSpPr>
            <p:nvPr/>
          </p:nvSpPr>
          <p:spPr bwMode="auto">
            <a:xfrm>
              <a:off x="192" y="3244"/>
              <a:ext cx="63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3" name="Line 50"/>
            <p:cNvSpPr>
              <a:spLocks noChangeShapeType="1"/>
            </p:cNvSpPr>
            <p:nvPr/>
          </p:nvSpPr>
          <p:spPr bwMode="auto">
            <a:xfrm>
              <a:off x="192" y="3455"/>
              <a:ext cx="1702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4" name="Line 51"/>
            <p:cNvSpPr>
              <a:spLocks noChangeShapeType="1"/>
            </p:cNvSpPr>
            <p:nvPr/>
          </p:nvSpPr>
          <p:spPr bwMode="auto">
            <a:xfrm>
              <a:off x="192" y="3666"/>
              <a:ext cx="542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5" name="Line 52"/>
            <p:cNvSpPr>
              <a:spLocks noChangeShapeType="1"/>
            </p:cNvSpPr>
            <p:nvPr/>
          </p:nvSpPr>
          <p:spPr bwMode="auto">
            <a:xfrm>
              <a:off x="192" y="3877"/>
              <a:ext cx="542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6" name="Line 53"/>
            <p:cNvSpPr>
              <a:spLocks noChangeShapeType="1"/>
            </p:cNvSpPr>
            <p:nvPr/>
          </p:nvSpPr>
          <p:spPr bwMode="auto">
            <a:xfrm>
              <a:off x="192" y="4299"/>
              <a:ext cx="5424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7" name="Line 54"/>
            <p:cNvSpPr>
              <a:spLocks noChangeShapeType="1"/>
            </p:cNvSpPr>
            <p:nvPr/>
          </p:nvSpPr>
          <p:spPr bwMode="auto">
            <a:xfrm>
              <a:off x="192" y="576"/>
              <a:ext cx="1" cy="3723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8" name="Line 55"/>
            <p:cNvSpPr>
              <a:spLocks noChangeShapeType="1"/>
            </p:cNvSpPr>
            <p:nvPr/>
          </p:nvSpPr>
          <p:spPr bwMode="auto">
            <a:xfrm>
              <a:off x="192" y="4088"/>
              <a:ext cx="542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9" name="Line 56"/>
            <p:cNvSpPr>
              <a:spLocks noChangeShapeType="1"/>
            </p:cNvSpPr>
            <p:nvPr/>
          </p:nvSpPr>
          <p:spPr bwMode="auto">
            <a:xfrm>
              <a:off x="830" y="2822"/>
              <a:ext cx="478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0" name="Line 57"/>
            <p:cNvSpPr>
              <a:spLocks noChangeShapeType="1"/>
            </p:cNvSpPr>
            <p:nvPr/>
          </p:nvSpPr>
          <p:spPr bwMode="auto">
            <a:xfrm>
              <a:off x="830" y="3033"/>
              <a:ext cx="478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1" name="Line 58"/>
            <p:cNvSpPr>
              <a:spLocks noChangeShapeType="1"/>
            </p:cNvSpPr>
            <p:nvPr/>
          </p:nvSpPr>
          <p:spPr bwMode="auto">
            <a:xfrm>
              <a:off x="830" y="3244"/>
              <a:ext cx="478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2" name="Line 59"/>
            <p:cNvSpPr>
              <a:spLocks noChangeShapeType="1"/>
            </p:cNvSpPr>
            <p:nvPr/>
          </p:nvSpPr>
          <p:spPr bwMode="auto">
            <a:xfrm>
              <a:off x="5616" y="2822"/>
              <a:ext cx="1" cy="21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3" name="Line 60"/>
            <p:cNvSpPr>
              <a:spLocks noChangeShapeType="1"/>
            </p:cNvSpPr>
            <p:nvPr/>
          </p:nvSpPr>
          <p:spPr bwMode="auto">
            <a:xfrm>
              <a:off x="5616" y="576"/>
              <a:ext cx="1" cy="2246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4" name="Line 61"/>
            <p:cNvSpPr>
              <a:spLocks noChangeShapeType="1"/>
            </p:cNvSpPr>
            <p:nvPr/>
          </p:nvSpPr>
          <p:spPr bwMode="auto">
            <a:xfrm>
              <a:off x="5616" y="3033"/>
              <a:ext cx="1" cy="21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5" name="Line 62"/>
            <p:cNvSpPr>
              <a:spLocks noChangeShapeType="1"/>
            </p:cNvSpPr>
            <p:nvPr/>
          </p:nvSpPr>
          <p:spPr bwMode="auto">
            <a:xfrm>
              <a:off x="5616" y="3244"/>
              <a:ext cx="1" cy="21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6" name="Line 63"/>
            <p:cNvSpPr>
              <a:spLocks noChangeShapeType="1"/>
            </p:cNvSpPr>
            <p:nvPr/>
          </p:nvSpPr>
          <p:spPr bwMode="auto">
            <a:xfrm>
              <a:off x="1894" y="3455"/>
              <a:ext cx="3722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7" name="Line 64"/>
            <p:cNvSpPr>
              <a:spLocks noChangeShapeType="1"/>
            </p:cNvSpPr>
            <p:nvPr/>
          </p:nvSpPr>
          <p:spPr bwMode="auto">
            <a:xfrm>
              <a:off x="5616" y="3455"/>
              <a:ext cx="1" cy="844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8" name="Line 65"/>
            <p:cNvSpPr>
              <a:spLocks noChangeShapeType="1"/>
            </p:cNvSpPr>
            <p:nvPr/>
          </p:nvSpPr>
          <p:spPr bwMode="auto">
            <a:xfrm>
              <a:off x="1592" y="576"/>
              <a:ext cx="1" cy="374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8964488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2151602" y="5229201"/>
            <a:ext cx="792088" cy="50405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901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di </a:t>
            </a:r>
            <a:r>
              <a:rPr lang="en-US" dirty="0" err="1" smtClean="0"/>
              <a:t>rumah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1638" indent="-401638">
              <a:lnSpc>
                <a:spcPct val="90000"/>
              </a:lnSpc>
              <a:buNone/>
            </a:pPr>
            <a:r>
              <a:rPr lang="en-US" dirty="0" smtClean="0"/>
              <a:t>	</a:t>
            </a:r>
            <a:r>
              <a:rPr lang="en-US" sz="3600" dirty="0" err="1" smtClean="0"/>
              <a:t>Buatlah</a:t>
            </a:r>
            <a:r>
              <a:rPr lang="en-US" sz="3600" dirty="0" smtClean="0"/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ilustrasi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kerja</a:t>
            </a:r>
            <a:r>
              <a:rPr lang="en-US" sz="3600" b="1" dirty="0" smtClean="0">
                <a:solidFill>
                  <a:srgbClr val="FF0000"/>
                </a:solidFill>
              </a:rPr>
              <a:t> model </a:t>
            </a:r>
            <a:r>
              <a:rPr lang="en-US" sz="3600" b="1" dirty="0" err="1" smtClean="0">
                <a:solidFill>
                  <a:srgbClr val="FF0000"/>
                </a:solidFill>
              </a:rPr>
              <a:t>komputasi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perhitungan</a:t>
            </a:r>
            <a:r>
              <a:rPr lang="en-US" sz="3600" dirty="0" smtClean="0"/>
              <a:t> </a:t>
            </a:r>
            <a:r>
              <a:rPr lang="en-US" sz="3600" dirty="0" err="1" smtClean="0"/>
              <a:t>fungsi</a:t>
            </a:r>
            <a:r>
              <a:rPr lang="en-US" sz="3600" dirty="0" smtClean="0"/>
              <a:t> :</a:t>
            </a:r>
          </a:p>
          <a:p>
            <a:pPr marL="401638" indent="-401638">
              <a:lnSpc>
                <a:spcPct val="90000"/>
              </a:lnSpc>
              <a:buNone/>
            </a:pPr>
            <a:r>
              <a:rPr lang="en-US" sz="3600" dirty="0" smtClean="0"/>
              <a:t>	1.  g(x) = x</a:t>
            </a:r>
            <a:r>
              <a:rPr lang="en-US" sz="3600" baseline="30000" dirty="0" smtClean="0"/>
              <a:t>2 </a:t>
            </a:r>
            <a:r>
              <a:rPr lang="en-US" sz="3600" dirty="0" smtClean="0"/>
              <a:t>– 6x + 9</a:t>
            </a:r>
          </a:p>
          <a:p>
            <a:pPr marL="401638" indent="-401638">
              <a:lnSpc>
                <a:spcPct val="90000"/>
              </a:lnSpc>
              <a:buNone/>
            </a:pPr>
            <a:r>
              <a:rPr lang="en-US" sz="3600" dirty="0" smtClean="0"/>
              <a:t>	2.  h(x) = (2x + 4) (3y + 6)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Deskripsi Otomata dan Kompilasi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>
                <a:solidFill>
                  <a:schemeClr val="accent2"/>
                </a:solidFill>
              </a:rPr>
              <a:t>Otomata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adalah</a:t>
            </a:r>
            <a:r>
              <a:rPr lang="en-US" dirty="0" smtClean="0">
                <a:solidFill>
                  <a:schemeClr val="accent2"/>
                </a:solidFill>
              </a:rPr>
              <a:t> MODEL. Model </a:t>
            </a:r>
            <a:r>
              <a:rPr lang="en-US" dirty="0" err="1" smtClean="0">
                <a:solidFill>
                  <a:schemeClr val="accent2"/>
                </a:solidFill>
              </a:rPr>
              <a:t>dari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sistem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apapun</a:t>
            </a:r>
            <a:r>
              <a:rPr lang="en-US" dirty="0" smtClean="0">
                <a:solidFill>
                  <a:schemeClr val="accent2"/>
                </a:solidFill>
              </a:rPr>
              <a:t> yang </a:t>
            </a:r>
            <a:r>
              <a:rPr lang="en-US" dirty="0" err="1" smtClean="0">
                <a:solidFill>
                  <a:schemeClr val="accent2"/>
                </a:solidFill>
              </a:rPr>
              <a:t>akan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kita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komputasikan</a:t>
            </a:r>
            <a:r>
              <a:rPr lang="en-US" dirty="0" smtClean="0">
                <a:solidFill>
                  <a:schemeClr val="accent2"/>
                </a:solidFill>
              </a:rPr>
              <a:t>.</a:t>
            </a:r>
          </a:p>
          <a:p>
            <a:pPr algn="just"/>
            <a:r>
              <a:rPr lang="en-US" dirty="0" err="1" smtClean="0">
                <a:solidFill>
                  <a:srgbClr val="660066"/>
                </a:solidFill>
              </a:rPr>
              <a:t>Semua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bentuk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sistem</a:t>
            </a:r>
            <a:r>
              <a:rPr lang="en-US" dirty="0" smtClean="0">
                <a:solidFill>
                  <a:srgbClr val="660066"/>
                </a:solidFill>
              </a:rPr>
              <a:t>, </a:t>
            </a:r>
            <a:r>
              <a:rPr lang="en-US" dirty="0" err="1" smtClean="0">
                <a:solidFill>
                  <a:srgbClr val="660066"/>
                </a:solidFill>
              </a:rPr>
              <a:t>diskrit</a:t>
            </a:r>
            <a:r>
              <a:rPr lang="en-US" dirty="0" smtClean="0">
                <a:solidFill>
                  <a:srgbClr val="660066"/>
                </a:solidFill>
              </a:rPr>
              <a:t>, </a:t>
            </a:r>
            <a:r>
              <a:rPr lang="en-US" dirty="0" err="1" smtClean="0">
                <a:solidFill>
                  <a:srgbClr val="660066"/>
                </a:solidFill>
              </a:rPr>
              <a:t>kontinu</a:t>
            </a:r>
            <a:r>
              <a:rPr lang="en-US" dirty="0" smtClean="0">
                <a:solidFill>
                  <a:srgbClr val="660066"/>
                </a:solidFill>
              </a:rPr>
              <a:t>, </a:t>
            </a:r>
            <a:r>
              <a:rPr lang="en-US" dirty="0" err="1" smtClean="0">
                <a:solidFill>
                  <a:srgbClr val="660066"/>
                </a:solidFill>
              </a:rPr>
              <a:t>bahkan</a:t>
            </a:r>
            <a:r>
              <a:rPr lang="en-US" dirty="0" smtClean="0">
                <a:solidFill>
                  <a:srgbClr val="660066"/>
                </a:solidFill>
              </a:rPr>
              <a:t> hybrid (</a:t>
            </a:r>
            <a:r>
              <a:rPr lang="en-US" dirty="0" err="1" smtClean="0">
                <a:solidFill>
                  <a:srgbClr val="660066"/>
                </a:solidFill>
              </a:rPr>
              <a:t>gabungan</a:t>
            </a:r>
            <a:r>
              <a:rPr lang="en-US" dirty="0" smtClean="0">
                <a:solidFill>
                  <a:srgbClr val="660066"/>
                </a:solidFill>
              </a:rPr>
              <a:t> event </a:t>
            </a:r>
            <a:r>
              <a:rPr lang="en-US" dirty="0" err="1" smtClean="0">
                <a:solidFill>
                  <a:srgbClr val="660066"/>
                </a:solidFill>
              </a:rPr>
              <a:t>diskrit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dan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kontinu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dalam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satu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sistem</a:t>
            </a:r>
            <a:r>
              <a:rPr lang="en-US" dirty="0" smtClean="0">
                <a:solidFill>
                  <a:srgbClr val="660066"/>
                </a:solidFill>
              </a:rPr>
              <a:t>) </a:t>
            </a:r>
            <a:r>
              <a:rPr lang="en-US" dirty="0" err="1" smtClean="0">
                <a:solidFill>
                  <a:srgbClr val="660066"/>
                </a:solidFill>
              </a:rPr>
              <a:t>dapat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dimodelkan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oleh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teori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ini</a:t>
            </a:r>
            <a:r>
              <a:rPr lang="en-US" dirty="0" smtClean="0">
                <a:solidFill>
                  <a:srgbClr val="660066"/>
                </a:solidFill>
              </a:rPr>
              <a:t>.</a:t>
            </a:r>
          </a:p>
          <a:p>
            <a:pPr algn="just">
              <a:buNone/>
            </a:pPr>
            <a:endParaRPr lang="en-US" dirty="0" smtClean="0">
              <a:solidFill>
                <a:srgbClr val="660066"/>
              </a:solidFill>
            </a:endParaRPr>
          </a:p>
          <a:p>
            <a:pPr algn="just"/>
            <a:endParaRPr lang="en-US" dirty="0" smtClean="0">
              <a:solidFill>
                <a:schemeClr val="accent2"/>
              </a:solidFill>
            </a:endParaRPr>
          </a:p>
          <a:p>
            <a:pPr algn="just"/>
            <a:endParaRPr lang="en-US" dirty="0" smtClean="0">
              <a:solidFill>
                <a:schemeClr val="accent2"/>
              </a:solidFill>
            </a:endParaRPr>
          </a:p>
          <a:p>
            <a:pPr algn="just"/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14348" y="4357694"/>
            <a:ext cx="7543802" cy="1828800"/>
            <a:chOff x="457200" y="3429000"/>
            <a:chExt cx="7543802" cy="18288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971800" y="3429000"/>
              <a:ext cx="2743200" cy="1828800"/>
            </a:xfrm>
            <a:prstGeom prst="rect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/>
            <a:p>
              <a:pPr algn="ctr">
                <a:lnSpc>
                  <a:spcPct val="116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 smtClean="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Model </a:t>
              </a:r>
              <a:r>
                <a:rPr lang="en-GB" dirty="0" err="1" smtClean="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Otomata</a:t>
              </a:r>
              <a:endParaRPr lang="en-GB" dirty="0">
                <a:solidFill>
                  <a:srgbClr val="000000"/>
                </a:solidFill>
                <a:ea typeface="AR PL ShanHeiSun Uni" charset="0"/>
                <a:cs typeface="AR PL ShanHeiSun Uni" charset="0"/>
              </a:endParaRPr>
            </a:p>
          </p:txBody>
        </p:sp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457200" y="3871328"/>
              <a:ext cx="2514601" cy="1054432"/>
              <a:chOff x="288" y="2006"/>
              <a:chExt cx="1584" cy="664"/>
            </a:xfrm>
          </p:grpSpPr>
          <p:sp>
            <p:nvSpPr>
              <p:cNvPr id="10" name="Line 5"/>
              <p:cNvSpPr>
                <a:spLocks noChangeShapeType="1"/>
              </p:cNvSpPr>
              <p:nvPr/>
            </p:nvSpPr>
            <p:spPr bwMode="auto">
              <a:xfrm>
                <a:off x="288" y="2303"/>
                <a:ext cx="1583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Text Box 6"/>
              <p:cNvSpPr txBox="1">
                <a:spLocks noChangeArrowheads="1"/>
              </p:cNvSpPr>
              <p:nvPr/>
            </p:nvSpPr>
            <p:spPr bwMode="auto">
              <a:xfrm>
                <a:off x="288" y="2006"/>
                <a:ext cx="1584" cy="66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5000" rIns="90000" bIns="45000" anchor="ctr" anchorCtr="1">
                <a:spAutoFit/>
              </a:bodyPr>
              <a:lstStyle/>
              <a:p>
                <a:pPr>
                  <a:lnSpc>
                    <a:spcPct val="116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 dirty="0">
                  <a:solidFill>
                    <a:srgbClr val="000000"/>
                  </a:solidFill>
                  <a:ea typeface="AR PL ShanHeiSun Uni" charset="0"/>
                  <a:cs typeface="AR PL ShanHeiSun Uni" charset="0"/>
                </a:endParaRPr>
              </a:p>
              <a:p>
                <a:pPr>
                  <a:lnSpc>
                    <a:spcPct val="116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 dirty="0" smtClean="0">
                  <a:solidFill>
                    <a:srgbClr val="000000"/>
                  </a:solidFill>
                  <a:ea typeface="AR PL ShanHeiSun Uni" charset="0"/>
                  <a:cs typeface="AR PL ShanHeiSun Uni" charset="0"/>
                </a:endParaRPr>
              </a:p>
              <a:p>
                <a:pPr>
                  <a:lnSpc>
                    <a:spcPct val="116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dirty="0" smtClean="0">
                    <a:solidFill>
                      <a:srgbClr val="000000"/>
                    </a:solidFill>
                    <a:ea typeface="AR PL ShanHeiSun Uni" charset="0"/>
                    <a:cs typeface="AR PL ShanHeiSun Uni" charset="0"/>
                  </a:rPr>
                  <a:t>Input</a:t>
                </a:r>
                <a:endParaRPr lang="en-GB" dirty="0">
                  <a:solidFill>
                    <a:srgbClr val="000000"/>
                  </a:solidFill>
                  <a:ea typeface="AR PL ShanHeiSun Uni" charset="0"/>
                  <a:cs typeface="AR PL ShanHeiSun Uni" charset="0"/>
                </a:endParaRPr>
              </a:p>
            </p:txBody>
          </p:sp>
        </p:grpSp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5715001" y="3871328"/>
              <a:ext cx="2286001" cy="1054432"/>
              <a:chOff x="3600" y="2006"/>
              <a:chExt cx="1440" cy="664"/>
            </a:xfrm>
          </p:grpSpPr>
          <p:sp>
            <p:nvSpPr>
              <p:cNvPr id="8" name="Line 8"/>
              <p:cNvSpPr>
                <a:spLocks noChangeShapeType="1"/>
              </p:cNvSpPr>
              <p:nvPr/>
            </p:nvSpPr>
            <p:spPr bwMode="auto">
              <a:xfrm>
                <a:off x="3600" y="2303"/>
                <a:ext cx="143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Text Box 9"/>
              <p:cNvSpPr txBox="1">
                <a:spLocks noChangeArrowheads="1"/>
              </p:cNvSpPr>
              <p:nvPr/>
            </p:nvSpPr>
            <p:spPr bwMode="auto">
              <a:xfrm>
                <a:off x="3600" y="2006"/>
                <a:ext cx="1440" cy="66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5000" rIns="90000" bIns="45000" anchor="ctr" anchorCtr="1">
                <a:spAutoFit/>
              </a:bodyPr>
              <a:lstStyle/>
              <a:p>
                <a:pPr>
                  <a:lnSpc>
                    <a:spcPct val="116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 dirty="0">
                  <a:solidFill>
                    <a:srgbClr val="000000"/>
                  </a:solidFill>
                  <a:ea typeface="AR PL ShanHeiSun Uni" charset="0"/>
                  <a:cs typeface="AR PL ShanHeiSun Uni" charset="0"/>
                </a:endParaRPr>
              </a:p>
              <a:p>
                <a:pPr>
                  <a:lnSpc>
                    <a:spcPct val="116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 dirty="0" smtClean="0">
                  <a:solidFill>
                    <a:srgbClr val="000000"/>
                  </a:solidFill>
                  <a:ea typeface="AR PL ShanHeiSun Uni" charset="0"/>
                  <a:cs typeface="AR PL ShanHeiSun Uni" charset="0"/>
                </a:endParaRPr>
              </a:p>
              <a:p>
                <a:pPr>
                  <a:lnSpc>
                    <a:spcPct val="116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dirty="0" smtClean="0">
                    <a:solidFill>
                      <a:srgbClr val="000000"/>
                    </a:solidFill>
                    <a:ea typeface="AR PL ShanHeiSun Uni" charset="0"/>
                    <a:cs typeface="AR PL ShanHeiSun Uni" charset="0"/>
                  </a:rPr>
                  <a:t>Output</a:t>
                </a:r>
                <a:endParaRPr lang="en-GB" dirty="0">
                  <a:solidFill>
                    <a:srgbClr val="000000"/>
                  </a:solidFill>
                  <a:ea typeface="AR PL ShanHeiSun Uni" charset="0"/>
                  <a:cs typeface="AR PL ShanHeiSun Uni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Otomata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28638" indent="-528638">
              <a:lnSpc>
                <a:spcPct val="90000"/>
              </a:lnSpc>
              <a:spcBef>
                <a:spcPts val="525"/>
              </a:spcBef>
              <a:buNone/>
              <a:tabLst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  <a:tab pos="9672638" algn="l"/>
              </a:tabLst>
            </a:pP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GB" sz="2800" dirty="0" err="1" smtClean="0">
                <a:solidFill>
                  <a:srgbClr val="000000"/>
                </a:solidFill>
                <a:cs typeface="Times New Roman" pitchFamily="18" charset="0"/>
              </a:rPr>
              <a:t>Otomata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n-GB" sz="2800" dirty="0" err="1" smtClean="0">
                <a:solidFill>
                  <a:srgbClr val="000000"/>
                </a:solidFill>
                <a:cs typeface="Times New Roman" pitchFamily="18" charset="0"/>
              </a:rPr>
              <a:t>berkaitan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cs typeface="Times New Roman" pitchFamily="18" charset="0"/>
              </a:rPr>
              <a:t>dengan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cs typeface="Times New Roman" pitchFamily="18" charset="0"/>
              </a:rPr>
              <a:t>teori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cs typeface="Times New Roman" pitchFamily="18" charset="0"/>
              </a:rPr>
              <a:t>mesin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cs typeface="Times New Roman" pitchFamily="18" charset="0"/>
              </a:rPr>
              <a:t>abstrak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n-GB" sz="2800" dirty="0" err="1" smtClean="0">
                <a:solidFill>
                  <a:srgbClr val="000000"/>
                </a:solidFill>
                <a:cs typeface="Times New Roman" pitchFamily="18" charset="0"/>
              </a:rPr>
              <a:t>yaitu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cs typeface="Times New Roman" pitchFamily="18" charset="0"/>
              </a:rPr>
              <a:t>mesin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cs typeface="Times New Roman" pitchFamily="18" charset="0"/>
              </a:rPr>
              <a:t>sekuensial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 yang </a:t>
            </a:r>
            <a:r>
              <a:rPr lang="en-GB" sz="2800" dirty="0" err="1" smtClean="0">
                <a:solidFill>
                  <a:srgbClr val="000000"/>
                </a:solidFill>
                <a:cs typeface="Times New Roman" pitchFamily="18" charset="0"/>
              </a:rPr>
              <a:t>menerima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 input, </a:t>
            </a:r>
            <a:r>
              <a:rPr lang="en-GB" sz="2800" dirty="0" err="1" smtClean="0">
                <a:solidFill>
                  <a:srgbClr val="000000"/>
                </a:solidFill>
                <a:cs typeface="Times New Roman" pitchFamily="18" charset="0"/>
              </a:rPr>
              <a:t>dan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cs typeface="Times New Roman" pitchFamily="18" charset="0"/>
              </a:rPr>
              <a:t>mengeluarkan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 output, </a:t>
            </a:r>
            <a:r>
              <a:rPr lang="en-GB" sz="2800" dirty="0" err="1" smtClean="0">
                <a:solidFill>
                  <a:srgbClr val="000000"/>
                </a:solidFill>
                <a:cs typeface="Times New Roman" pitchFamily="18" charset="0"/>
              </a:rPr>
              <a:t>dalam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cs typeface="Times New Roman" pitchFamily="18" charset="0"/>
              </a:rPr>
              <a:t>bentuk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cs typeface="Times New Roman" pitchFamily="18" charset="0"/>
              </a:rPr>
              <a:t>diskrit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</a:p>
          <a:p>
            <a:pPr marL="528638" indent="-528638">
              <a:lnSpc>
                <a:spcPct val="90000"/>
              </a:lnSpc>
              <a:spcBef>
                <a:spcPts val="525"/>
              </a:spcBef>
              <a:buFont typeface="Arial" charset="0"/>
              <a:buNone/>
              <a:tabLst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  <a:tab pos="9672638" algn="l"/>
              </a:tabLst>
            </a:pP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GB" sz="2800" dirty="0" err="1" smtClean="0">
                <a:solidFill>
                  <a:srgbClr val="000000"/>
                </a:solidFill>
                <a:cs typeface="Times New Roman" pitchFamily="18" charset="0"/>
              </a:rPr>
              <a:t>Contoh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 :</a:t>
            </a:r>
            <a:r>
              <a:rPr lang="en-GB" sz="2800" dirty="0" err="1" smtClean="0">
                <a:solidFill>
                  <a:srgbClr val="000000"/>
                </a:solidFill>
                <a:cs typeface="Times New Roman" pitchFamily="18" charset="0"/>
              </a:rPr>
              <a:t>Mesin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cs typeface="Times New Roman" pitchFamily="18" charset="0"/>
              </a:rPr>
              <a:t>penjaja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 / vending </a:t>
            </a:r>
            <a:r>
              <a:rPr lang="en-GB" sz="2800" dirty="0" err="1" smtClean="0">
                <a:solidFill>
                  <a:srgbClr val="000000"/>
                </a:solidFill>
                <a:cs typeface="Times New Roman" pitchFamily="18" charset="0"/>
              </a:rPr>
              <a:t>machine,Kunci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cs typeface="Times New Roman" pitchFamily="18" charset="0"/>
              </a:rPr>
              <a:t>kombinasi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, Parser/compiler, </a:t>
            </a:r>
            <a:r>
              <a:rPr lang="en-GB" sz="2800" dirty="0" err="1" smtClean="0">
                <a:solidFill>
                  <a:srgbClr val="000000"/>
                </a:solidFill>
                <a:cs typeface="Times New Roman" pitchFamily="18" charset="0"/>
              </a:rPr>
              <a:t>dll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8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714348" y="4357694"/>
            <a:ext cx="7543802" cy="1828800"/>
            <a:chOff x="457200" y="3429000"/>
            <a:chExt cx="7543802" cy="1828800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2971800" y="3429000"/>
              <a:ext cx="2743200" cy="1828800"/>
            </a:xfrm>
            <a:prstGeom prst="rect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/>
            <a:p>
              <a:pPr algn="ctr">
                <a:lnSpc>
                  <a:spcPct val="116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Otomata</a:t>
              </a:r>
            </a:p>
          </p:txBody>
        </p:sp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457200" y="3652840"/>
              <a:ext cx="2514601" cy="1054100"/>
              <a:chOff x="288" y="1869"/>
              <a:chExt cx="1584" cy="664"/>
            </a:xfrm>
          </p:grpSpPr>
          <p:sp>
            <p:nvSpPr>
              <p:cNvPr id="6" name="Line 5"/>
              <p:cNvSpPr>
                <a:spLocks noChangeShapeType="1"/>
              </p:cNvSpPr>
              <p:nvPr/>
            </p:nvSpPr>
            <p:spPr bwMode="auto">
              <a:xfrm>
                <a:off x="288" y="2303"/>
                <a:ext cx="1583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" name="Text Box 6"/>
              <p:cNvSpPr txBox="1">
                <a:spLocks noChangeArrowheads="1"/>
              </p:cNvSpPr>
              <p:nvPr/>
            </p:nvSpPr>
            <p:spPr bwMode="auto">
              <a:xfrm>
                <a:off x="288" y="1869"/>
                <a:ext cx="1584" cy="66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5000" rIns="90000" bIns="45000" anchor="ctr" anchorCtr="1">
                <a:spAutoFit/>
              </a:bodyPr>
              <a:lstStyle/>
              <a:p>
                <a:pPr>
                  <a:lnSpc>
                    <a:spcPct val="116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dirty="0" smtClean="0">
                    <a:solidFill>
                      <a:srgbClr val="000000"/>
                    </a:solidFill>
                    <a:ea typeface="AR PL ShanHeiSun Uni" charset="0"/>
                    <a:cs typeface="AR PL ShanHeiSun Uni" charset="0"/>
                  </a:rPr>
                  <a:t>Variable/</a:t>
                </a:r>
                <a:r>
                  <a:rPr lang="en-GB" dirty="0" err="1" smtClean="0">
                    <a:solidFill>
                      <a:srgbClr val="000000"/>
                    </a:solidFill>
                    <a:ea typeface="AR PL ShanHeiSun Uni" charset="0"/>
                    <a:cs typeface="AR PL ShanHeiSun Uni" charset="0"/>
                  </a:rPr>
                  <a:t>konstanta</a:t>
                </a:r>
                <a:r>
                  <a:rPr lang="en-GB" dirty="0" smtClean="0">
                    <a:solidFill>
                      <a:srgbClr val="000000"/>
                    </a:solidFill>
                    <a:ea typeface="AR PL ShanHeiSun Uni" charset="0"/>
                    <a:cs typeface="AR PL ShanHeiSun Uni" charset="0"/>
                  </a:rPr>
                  <a:t>/set</a:t>
                </a:r>
                <a:r>
                  <a:rPr lang="en-GB" smtClean="0">
                    <a:solidFill>
                      <a:srgbClr val="000000"/>
                    </a:solidFill>
                    <a:ea typeface="AR PL ShanHeiSun Uni" charset="0"/>
                    <a:cs typeface="AR PL ShanHeiSun Uni" charset="0"/>
                  </a:rPr>
                  <a:t>/ /</a:t>
                </a:r>
                <a:r>
                  <a:rPr lang="en-GB" dirty="0" err="1" smtClean="0">
                    <a:solidFill>
                      <a:srgbClr val="000000"/>
                    </a:solidFill>
                    <a:ea typeface="AR PL ShanHeiSun Uni" charset="0"/>
                    <a:cs typeface="AR PL ShanHeiSun Uni" charset="0"/>
                  </a:rPr>
                  <a:t>karakter</a:t>
                </a:r>
                <a:r>
                  <a:rPr lang="en-GB" dirty="0" smtClean="0">
                    <a:solidFill>
                      <a:srgbClr val="000000"/>
                    </a:solidFill>
                    <a:ea typeface="AR PL ShanHeiSun Uni" charset="0"/>
                    <a:cs typeface="AR PL ShanHeiSun Uni" charset="0"/>
                  </a:rPr>
                  <a:t>/kata/string</a:t>
                </a:r>
                <a:endParaRPr lang="en-GB" dirty="0">
                  <a:solidFill>
                    <a:srgbClr val="000000"/>
                  </a:solidFill>
                  <a:ea typeface="AR PL ShanHeiSun Uni" charset="0"/>
                  <a:cs typeface="AR PL ShanHeiSun Uni" charset="0"/>
                </a:endParaRPr>
              </a:p>
              <a:p>
                <a:pPr>
                  <a:lnSpc>
                    <a:spcPct val="116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dirty="0">
                    <a:solidFill>
                      <a:srgbClr val="000000"/>
                    </a:solidFill>
                    <a:ea typeface="AR PL ShanHeiSun Uni" charset="0"/>
                    <a:cs typeface="AR PL ShanHeiSun Uni" charset="0"/>
                  </a:rPr>
                  <a:t>Input </a:t>
                </a:r>
                <a:r>
                  <a:rPr lang="en-GB" dirty="0" err="1">
                    <a:solidFill>
                      <a:srgbClr val="000000"/>
                    </a:solidFill>
                    <a:ea typeface="AR PL ShanHeiSun Uni" charset="0"/>
                    <a:cs typeface="AR PL ShanHeiSun Uni" charset="0"/>
                  </a:rPr>
                  <a:t>Sekuensial</a:t>
                </a:r>
                <a:endParaRPr lang="en-GB" dirty="0">
                  <a:solidFill>
                    <a:srgbClr val="000000"/>
                  </a:solidFill>
                  <a:ea typeface="AR PL ShanHeiSun Uni" charset="0"/>
                  <a:cs typeface="AR PL ShanHeiSun Uni" charset="0"/>
                </a:endParaRPr>
              </a:p>
            </p:txBody>
          </p:sp>
        </p:grpSp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5715001" y="3973513"/>
              <a:ext cx="2286001" cy="733425"/>
              <a:chOff x="3600" y="2071"/>
              <a:chExt cx="1440" cy="462"/>
            </a:xfrm>
          </p:grpSpPr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>
                <a:off x="3600" y="2303"/>
                <a:ext cx="143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Text Box 9"/>
              <p:cNvSpPr txBox="1">
                <a:spLocks noChangeArrowheads="1"/>
              </p:cNvSpPr>
              <p:nvPr/>
            </p:nvSpPr>
            <p:spPr bwMode="auto">
              <a:xfrm>
                <a:off x="3600" y="2071"/>
                <a:ext cx="1440" cy="46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5000" rIns="90000" bIns="45000" anchor="ctr" anchorCtr="1">
                <a:spAutoFit/>
              </a:bodyPr>
              <a:lstStyle/>
              <a:p>
                <a:pPr>
                  <a:lnSpc>
                    <a:spcPct val="116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dirty="0" smtClean="0">
                    <a:solidFill>
                      <a:srgbClr val="000000"/>
                    </a:solidFill>
                    <a:ea typeface="AR PL ShanHeiSun Uni" charset="0"/>
                    <a:cs typeface="AR PL ShanHeiSun Uni" charset="0"/>
                  </a:rPr>
                  <a:t>Object/statement</a:t>
                </a:r>
                <a:endParaRPr lang="en-GB" dirty="0">
                  <a:solidFill>
                    <a:srgbClr val="000000"/>
                  </a:solidFill>
                  <a:ea typeface="AR PL ShanHeiSun Uni" charset="0"/>
                  <a:cs typeface="AR PL ShanHeiSun Uni" charset="0"/>
                </a:endParaRPr>
              </a:p>
              <a:p>
                <a:pPr>
                  <a:lnSpc>
                    <a:spcPct val="116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dirty="0">
                    <a:solidFill>
                      <a:srgbClr val="000000"/>
                    </a:solidFill>
                    <a:ea typeface="AR PL ShanHeiSun Uni" charset="0"/>
                    <a:cs typeface="AR PL ShanHeiSun Uni" charset="0"/>
                  </a:rPr>
                  <a:t>Output </a:t>
                </a:r>
                <a:r>
                  <a:rPr lang="en-GB" dirty="0" err="1">
                    <a:solidFill>
                      <a:srgbClr val="000000"/>
                    </a:solidFill>
                    <a:ea typeface="AR PL ShanHeiSun Uni" charset="0"/>
                    <a:cs typeface="AR PL ShanHeiSun Uni" charset="0"/>
                  </a:rPr>
                  <a:t>diskret</a:t>
                </a:r>
                <a:endParaRPr lang="en-GB" dirty="0">
                  <a:solidFill>
                    <a:srgbClr val="000000"/>
                  </a:solidFill>
                  <a:ea typeface="AR PL ShanHeiSun Uni" charset="0"/>
                  <a:cs typeface="AR PL ShanHeiSun Uni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Kompilasi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	</a:t>
            </a:r>
            <a:r>
              <a:rPr lang="en-US" dirty="0" err="1" smtClean="0">
                <a:solidFill>
                  <a:srgbClr val="008000"/>
                </a:solidFill>
              </a:rPr>
              <a:t>Ilmu</a:t>
            </a:r>
            <a:r>
              <a:rPr lang="en-US" dirty="0" smtClean="0">
                <a:solidFill>
                  <a:srgbClr val="008000"/>
                </a:solidFill>
              </a:rPr>
              <a:t> yang </a:t>
            </a:r>
            <a:r>
              <a:rPr lang="en-US" dirty="0" err="1" smtClean="0">
                <a:solidFill>
                  <a:srgbClr val="008000"/>
                </a:solidFill>
              </a:rPr>
              <a:t>mempelajari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bagaimana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kita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dapat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merancang</a:t>
            </a:r>
            <a:r>
              <a:rPr lang="en-US" dirty="0" smtClean="0">
                <a:solidFill>
                  <a:srgbClr val="008000"/>
                </a:solidFill>
              </a:rPr>
              <a:t> &amp; </a:t>
            </a:r>
            <a:r>
              <a:rPr lang="en-US" dirty="0" err="1" smtClean="0">
                <a:solidFill>
                  <a:srgbClr val="008000"/>
                </a:solidFill>
              </a:rPr>
              <a:t>membangun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bahasa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pemrograman</a:t>
            </a:r>
            <a:r>
              <a:rPr lang="en-US" dirty="0" smtClean="0">
                <a:solidFill>
                  <a:srgbClr val="008000"/>
                </a:solidFill>
              </a:rPr>
              <a:t>. 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714348" y="4357694"/>
            <a:ext cx="7543802" cy="1828800"/>
            <a:chOff x="457200" y="3429000"/>
            <a:chExt cx="7543802" cy="1828800"/>
          </a:xfrm>
        </p:grpSpPr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971800" y="3429000"/>
              <a:ext cx="2743200" cy="1828800"/>
            </a:xfrm>
            <a:prstGeom prst="rect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/>
            <a:p>
              <a:pPr algn="ctr">
                <a:lnSpc>
                  <a:spcPct val="116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 err="1" smtClean="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Otomata</a:t>
              </a:r>
              <a:endParaRPr lang="en-GB" dirty="0" smtClean="0">
                <a:solidFill>
                  <a:srgbClr val="000000"/>
                </a:solidFill>
                <a:ea typeface="AR PL ShanHeiSun Uni" charset="0"/>
                <a:cs typeface="AR PL ShanHeiSun Uni" charset="0"/>
              </a:endParaRPr>
            </a:p>
            <a:p>
              <a:pPr algn="ctr">
                <a:lnSpc>
                  <a:spcPct val="116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 err="1" smtClean="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untuk</a:t>
              </a:r>
              <a:r>
                <a:rPr lang="en-GB" dirty="0" smtClean="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 </a:t>
              </a:r>
              <a:r>
                <a:rPr lang="en-GB" dirty="0" err="1" smtClean="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proses</a:t>
              </a:r>
              <a:r>
                <a:rPr lang="en-GB" dirty="0" smtClean="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 </a:t>
              </a:r>
              <a:r>
                <a:rPr lang="en-GB" dirty="0" err="1" smtClean="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kompilasi</a:t>
              </a:r>
              <a:endParaRPr lang="en-GB" dirty="0">
                <a:solidFill>
                  <a:srgbClr val="000000"/>
                </a:solidFill>
                <a:ea typeface="AR PL ShanHeiSun Uni" charset="0"/>
                <a:cs typeface="AR PL ShanHeiSun Uni" charset="0"/>
              </a:endParaRPr>
            </a:p>
          </p:txBody>
        </p:sp>
        <p:grpSp>
          <p:nvGrpSpPr>
            <p:cNvPr id="14" name="Group 13"/>
            <p:cNvGrpSpPr>
              <a:grpSpLocks/>
            </p:cNvGrpSpPr>
            <p:nvPr/>
          </p:nvGrpSpPr>
          <p:grpSpPr bwMode="auto">
            <a:xfrm>
              <a:off x="457200" y="3871328"/>
              <a:ext cx="2514601" cy="1054432"/>
              <a:chOff x="288" y="2006"/>
              <a:chExt cx="1584" cy="664"/>
            </a:xfrm>
          </p:grpSpPr>
          <p:sp>
            <p:nvSpPr>
              <p:cNvPr id="18" name="Line 5"/>
              <p:cNvSpPr>
                <a:spLocks noChangeShapeType="1"/>
              </p:cNvSpPr>
              <p:nvPr/>
            </p:nvSpPr>
            <p:spPr bwMode="auto">
              <a:xfrm>
                <a:off x="288" y="2303"/>
                <a:ext cx="1583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Text Box 6"/>
              <p:cNvSpPr txBox="1">
                <a:spLocks noChangeArrowheads="1"/>
              </p:cNvSpPr>
              <p:nvPr/>
            </p:nvSpPr>
            <p:spPr bwMode="auto">
              <a:xfrm>
                <a:off x="288" y="2006"/>
                <a:ext cx="1584" cy="66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5000" rIns="90000" bIns="45000" anchor="ctr" anchorCtr="1">
                <a:spAutoFit/>
              </a:bodyPr>
              <a:lstStyle/>
              <a:p>
                <a:pPr>
                  <a:lnSpc>
                    <a:spcPct val="116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dirty="0" err="1" smtClean="0">
                    <a:solidFill>
                      <a:srgbClr val="000000"/>
                    </a:solidFill>
                    <a:ea typeface="AR PL ShanHeiSun Uni" charset="0"/>
                    <a:cs typeface="AR PL ShanHeiSun Uni" charset="0"/>
                  </a:rPr>
                  <a:t>Java,pascall,vb,php</a:t>
                </a:r>
                <a:endParaRPr lang="en-GB" dirty="0" smtClean="0">
                  <a:solidFill>
                    <a:srgbClr val="000000"/>
                  </a:solidFill>
                  <a:ea typeface="AR PL ShanHeiSun Uni" charset="0"/>
                  <a:cs typeface="AR PL ShanHeiSun Uni" charset="0"/>
                </a:endParaRPr>
              </a:p>
              <a:p>
                <a:pPr>
                  <a:lnSpc>
                    <a:spcPct val="116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 dirty="0">
                  <a:solidFill>
                    <a:srgbClr val="000000"/>
                  </a:solidFill>
                  <a:ea typeface="AR PL ShanHeiSun Uni" charset="0"/>
                  <a:cs typeface="AR PL ShanHeiSun Uni" charset="0"/>
                </a:endParaRPr>
              </a:p>
              <a:p>
                <a:pPr>
                  <a:lnSpc>
                    <a:spcPct val="116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dirty="0" smtClean="0">
                    <a:solidFill>
                      <a:srgbClr val="000000"/>
                    </a:solidFill>
                    <a:ea typeface="AR PL ShanHeiSun Uni" charset="0"/>
                    <a:cs typeface="AR PL ShanHeiSun Uni" charset="0"/>
                  </a:rPr>
                  <a:t>Source Language</a:t>
                </a:r>
                <a:endParaRPr lang="en-GB" dirty="0">
                  <a:solidFill>
                    <a:srgbClr val="000000"/>
                  </a:solidFill>
                  <a:ea typeface="AR PL ShanHeiSun Uni" charset="0"/>
                  <a:cs typeface="AR PL ShanHeiSun Uni" charset="0"/>
                </a:endParaRPr>
              </a:p>
            </p:txBody>
          </p:sp>
        </p:grpSp>
        <p:grpSp>
          <p:nvGrpSpPr>
            <p:cNvPr id="15" name="Group 7"/>
            <p:cNvGrpSpPr>
              <a:grpSpLocks/>
            </p:cNvGrpSpPr>
            <p:nvPr/>
          </p:nvGrpSpPr>
          <p:grpSpPr bwMode="auto">
            <a:xfrm>
              <a:off x="5715001" y="3861800"/>
              <a:ext cx="2286001" cy="1054432"/>
              <a:chOff x="3600" y="2000"/>
              <a:chExt cx="1440" cy="664"/>
            </a:xfrm>
          </p:grpSpPr>
          <p:sp>
            <p:nvSpPr>
              <p:cNvPr id="16" name="Line 8"/>
              <p:cNvSpPr>
                <a:spLocks noChangeShapeType="1"/>
              </p:cNvSpPr>
              <p:nvPr/>
            </p:nvSpPr>
            <p:spPr bwMode="auto">
              <a:xfrm>
                <a:off x="3600" y="2303"/>
                <a:ext cx="143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Text Box 9"/>
              <p:cNvSpPr txBox="1">
                <a:spLocks noChangeArrowheads="1"/>
              </p:cNvSpPr>
              <p:nvPr/>
            </p:nvSpPr>
            <p:spPr bwMode="auto">
              <a:xfrm>
                <a:off x="3600" y="2000"/>
                <a:ext cx="1440" cy="66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5000" rIns="90000" bIns="45000" anchor="ctr" anchorCtr="1">
                <a:spAutoFit/>
              </a:bodyPr>
              <a:lstStyle/>
              <a:p>
                <a:pPr>
                  <a:lnSpc>
                    <a:spcPct val="116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dirty="0" smtClean="0">
                    <a:solidFill>
                      <a:srgbClr val="000000"/>
                    </a:solidFill>
                    <a:ea typeface="AR PL ShanHeiSun Uni" charset="0"/>
                    <a:cs typeface="AR PL ShanHeiSun Uni" charset="0"/>
                  </a:rPr>
                  <a:t>Small application </a:t>
                </a:r>
                <a:endParaRPr lang="en-GB" dirty="0">
                  <a:solidFill>
                    <a:srgbClr val="000000"/>
                  </a:solidFill>
                  <a:ea typeface="AR PL ShanHeiSun Uni" charset="0"/>
                  <a:cs typeface="AR PL ShanHeiSun Uni" charset="0"/>
                </a:endParaRPr>
              </a:p>
              <a:p>
                <a:pPr>
                  <a:lnSpc>
                    <a:spcPct val="116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 dirty="0" smtClean="0">
                  <a:solidFill>
                    <a:srgbClr val="000000"/>
                  </a:solidFill>
                  <a:ea typeface="AR PL ShanHeiSun Uni" charset="0"/>
                  <a:cs typeface="AR PL ShanHeiSun Uni" charset="0"/>
                </a:endParaRPr>
              </a:p>
              <a:p>
                <a:pPr>
                  <a:lnSpc>
                    <a:spcPct val="116000"/>
                  </a:lnSpc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dirty="0" smtClean="0">
                    <a:solidFill>
                      <a:srgbClr val="000000"/>
                    </a:solidFill>
                    <a:ea typeface="AR PL ShanHeiSun Uni" charset="0"/>
                    <a:cs typeface="AR PL ShanHeiSun Uni" charset="0"/>
                  </a:rPr>
                  <a:t>Target Language</a:t>
                </a:r>
                <a:endParaRPr lang="en-GB" dirty="0">
                  <a:solidFill>
                    <a:srgbClr val="000000"/>
                  </a:solidFill>
                  <a:ea typeface="AR PL ShanHeiSun Uni" charset="0"/>
                  <a:cs typeface="AR PL ShanHeiSun Uni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err="1" smtClean="0">
                <a:solidFill>
                  <a:srgbClr val="660066"/>
                </a:solidFill>
              </a:rPr>
              <a:t>Komputasi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menjadi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isu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penting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karena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mempelajari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bagaimana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merancang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mesin</a:t>
            </a:r>
            <a:r>
              <a:rPr lang="en-US" dirty="0" smtClean="0">
                <a:solidFill>
                  <a:srgbClr val="660066"/>
                </a:solidFill>
              </a:rPr>
              <a:t> yang </a:t>
            </a:r>
            <a:r>
              <a:rPr lang="en-US" dirty="0" err="1" smtClean="0">
                <a:solidFill>
                  <a:srgbClr val="660066"/>
                </a:solidFill>
              </a:rPr>
              <a:t>mampu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melakukan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proses-proses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intelektual</a:t>
            </a:r>
            <a:r>
              <a:rPr lang="en-US" dirty="0" smtClean="0">
                <a:solidFill>
                  <a:srgbClr val="660066"/>
                </a:solidFill>
              </a:rPr>
              <a:t> (yang </a:t>
            </a:r>
            <a:r>
              <a:rPr lang="en-US" dirty="0" err="1" smtClean="0">
                <a:solidFill>
                  <a:srgbClr val="660066"/>
                </a:solidFill>
              </a:rPr>
              <a:t>mulanya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hanya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dapat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dilakukan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manusia</a:t>
            </a:r>
            <a:r>
              <a:rPr lang="en-US" dirty="0" smtClean="0">
                <a:solidFill>
                  <a:srgbClr val="660066"/>
                </a:solidFill>
              </a:rPr>
              <a:t>)</a:t>
            </a:r>
            <a:endParaRPr lang="en-US" dirty="0" smtClean="0"/>
          </a:p>
          <a:p>
            <a:pPr algn="just"/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agar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halnya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:  </a:t>
            </a:r>
            <a:r>
              <a:rPr lang="en-US" dirty="0" err="1" smtClean="0">
                <a:solidFill>
                  <a:srgbClr val="FF0000"/>
                </a:solidFill>
              </a:rPr>
              <a:t>teori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komputasi</a:t>
            </a:r>
            <a:r>
              <a:rPr lang="en-US" dirty="0" smtClean="0">
                <a:solidFill>
                  <a:schemeClr val="accent2"/>
                </a:solidFill>
              </a:rPr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2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Ide</a:t>
            </a:r>
            <a:r>
              <a:rPr lang="en-US" sz="2800" dirty="0" smtClean="0"/>
              <a:t>/</a:t>
            </a:r>
            <a:r>
              <a:rPr lang="en-US" sz="2800" dirty="0" err="1" smtClean="0"/>
              <a:t>gagasan</a:t>
            </a:r>
            <a:r>
              <a:rPr lang="en-US" sz="2800" dirty="0" smtClean="0"/>
              <a:t> </a:t>
            </a:r>
            <a:r>
              <a:rPr lang="en-US" sz="2800" dirty="0" err="1" smtClean="0"/>
              <a:t>dirupakan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u="sng" dirty="0" smtClean="0">
                <a:solidFill>
                  <a:srgbClr val="FF0000"/>
                </a:solidFill>
              </a:rPr>
              <a:t>MODEL</a:t>
            </a:r>
            <a:r>
              <a:rPr lang="en-US" sz="2800" dirty="0" smtClean="0">
                <a:solidFill>
                  <a:srgbClr val="FF0000"/>
                </a:solidFill>
              </a:rPr>
              <a:t> KOMPUTASI.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disiplin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diadopsi</a:t>
            </a:r>
            <a:endParaRPr lang="en-US" sz="2800" dirty="0" smtClean="0"/>
          </a:p>
          <a:p>
            <a:pPr lvl="1"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  <a:sym typeface="Wingdings 2" pitchFamily="18" charset="2"/>
              </a:rPr>
              <a:t>Neuron Nets		</a:t>
            </a:r>
            <a:r>
              <a:rPr lang="en-US" dirty="0" smtClean="0">
                <a:solidFill>
                  <a:schemeClr val="tx2"/>
                </a:solidFill>
                <a:sym typeface="Wingdings 3" pitchFamily="18" charset="2"/>
              </a:rPr>
              <a:t>	Finite Automata</a:t>
            </a:r>
            <a:endParaRPr lang="en-US" dirty="0" smtClean="0">
              <a:solidFill>
                <a:schemeClr val="tx2"/>
              </a:solidFill>
              <a:sym typeface="Wingdings 2" pitchFamily="18" charset="2"/>
            </a:endParaRPr>
          </a:p>
          <a:p>
            <a:pPr lvl="1">
              <a:spcBef>
                <a:spcPct val="50000"/>
              </a:spcBef>
            </a:pPr>
            <a:r>
              <a:rPr lang="en-US" dirty="0" err="1" smtClean="0">
                <a:solidFill>
                  <a:schemeClr val="tx2"/>
                </a:solidFill>
                <a:sym typeface="Wingdings 2" pitchFamily="18" charset="2"/>
              </a:rPr>
              <a:t>Sistem</a:t>
            </a:r>
            <a:r>
              <a:rPr lang="en-US" dirty="0" smtClean="0">
                <a:solidFill>
                  <a:schemeClr val="tx2"/>
                </a:solidFill>
                <a:sym typeface="Wingdings 2" pitchFamily="18" charset="2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sym typeface="Wingdings 2" pitchFamily="18" charset="2"/>
              </a:rPr>
              <a:t>Logika</a:t>
            </a:r>
            <a:r>
              <a:rPr lang="en-US" dirty="0" smtClean="0">
                <a:solidFill>
                  <a:schemeClr val="tx2"/>
                </a:solidFill>
                <a:sym typeface="Wingdings 2" pitchFamily="18" charset="2"/>
              </a:rPr>
              <a:t> Formal	</a:t>
            </a:r>
            <a:r>
              <a:rPr lang="en-US" dirty="0" smtClean="0">
                <a:solidFill>
                  <a:schemeClr val="tx2"/>
                </a:solidFill>
                <a:sym typeface="Wingdings 3" pitchFamily="18" charset="2"/>
              </a:rPr>
              <a:t>	Proof Methods</a:t>
            </a:r>
            <a:endParaRPr lang="en-US" dirty="0" smtClean="0">
              <a:solidFill>
                <a:schemeClr val="tx2"/>
              </a:solidFill>
              <a:sym typeface="Wingdings 2" pitchFamily="18" charset="2"/>
            </a:endParaRPr>
          </a:p>
          <a:p>
            <a:pPr lvl="1">
              <a:spcBef>
                <a:spcPct val="50000"/>
              </a:spcBef>
            </a:pPr>
            <a:r>
              <a:rPr lang="en-US" dirty="0" err="1" smtClean="0">
                <a:solidFill>
                  <a:schemeClr val="tx2"/>
                </a:solidFill>
                <a:sym typeface="Wingdings 2" pitchFamily="18" charset="2"/>
              </a:rPr>
              <a:t>Sistem</a:t>
            </a:r>
            <a:r>
              <a:rPr lang="en-US" dirty="0" smtClean="0">
                <a:solidFill>
                  <a:schemeClr val="tx2"/>
                </a:solidFill>
                <a:sym typeface="Wingdings 2" pitchFamily="18" charset="2"/>
              </a:rPr>
              <a:t> Tata </a:t>
            </a:r>
            <a:r>
              <a:rPr lang="en-US" dirty="0" err="1" smtClean="0">
                <a:solidFill>
                  <a:schemeClr val="tx2"/>
                </a:solidFill>
                <a:sym typeface="Wingdings 2" pitchFamily="18" charset="2"/>
              </a:rPr>
              <a:t>Bahasa</a:t>
            </a:r>
            <a:r>
              <a:rPr lang="en-US" dirty="0" smtClean="0">
                <a:solidFill>
                  <a:schemeClr val="tx2"/>
                </a:solidFill>
                <a:sym typeface="Wingdings 2" pitchFamily="18" charset="2"/>
              </a:rPr>
              <a:t>	</a:t>
            </a:r>
            <a:r>
              <a:rPr lang="en-US" dirty="0" smtClean="0">
                <a:solidFill>
                  <a:schemeClr val="tx2"/>
                </a:solidFill>
                <a:sym typeface="Wingdings 3" pitchFamily="18" charset="2"/>
              </a:rPr>
              <a:t>	Psycho-Linguistic:</a:t>
            </a:r>
          </a:p>
          <a:p>
            <a:pPr marL="457200" indent="-457200">
              <a:buFontTx/>
              <a:buAutoNum type="arabicPeriod" startAt="2"/>
            </a:pPr>
            <a:r>
              <a:rPr lang="en-US" sz="2800" dirty="0" err="1" smtClean="0"/>
              <a:t>Teknik</a:t>
            </a:r>
            <a:r>
              <a:rPr lang="en-US" sz="2800" dirty="0" smtClean="0"/>
              <a:t> </a:t>
            </a:r>
            <a:r>
              <a:rPr lang="en-US" sz="2800" dirty="0" err="1" smtClean="0"/>
              <a:t>rekayasa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mengimplementasikan</a:t>
            </a:r>
            <a:r>
              <a:rPr lang="en-US" sz="2800" dirty="0" smtClean="0"/>
              <a:t> model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 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terkomputasi</a:t>
            </a:r>
            <a:r>
              <a:rPr lang="en-US" sz="2800" dirty="0" smtClean="0"/>
              <a:t> (programming/coding)</a:t>
            </a:r>
          </a:p>
          <a:p>
            <a:pPr lvl="1">
              <a:spcBef>
                <a:spcPct val="50000"/>
              </a:spcBef>
            </a:pPr>
            <a:endParaRPr lang="en-US" dirty="0" smtClean="0">
              <a:solidFill>
                <a:schemeClr val="tx2"/>
              </a:solidFill>
              <a:sym typeface="Wingdings 3" pitchFamily="18" charset="2"/>
            </a:endParaRP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</a:t>
            </a:r>
            <a:r>
              <a:rPr lang="en-US" dirty="0" err="1" smtClean="0"/>
              <a:t>Penemu</a:t>
            </a:r>
            <a:endParaRPr lang="en-US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</p:nvPr>
        </p:nvGraphicFramePr>
        <p:xfrm>
          <a:off x="457200" y="1357313"/>
          <a:ext cx="8229600" cy="511744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14536"/>
                <a:gridCol w="6115064"/>
              </a:tblGrid>
              <a:tr h="922197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Noam Chomsky</a:t>
                      </a:r>
                      <a:endParaRPr lang="en-US" sz="2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err="1" smtClean="0">
                          <a:latin typeface="+mn-lt"/>
                        </a:rPr>
                        <a:t>membuat</a:t>
                      </a:r>
                      <a:r>
                        <a:rPr lang="en-US" sz="2800" b="0" dirty="0" smtClean="0">
                          <a:latin typeface="+mn-lt"/>
                        </a:rPr>
                        <a:t> 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model </a:t>
                      </a:r>
                      <a:r>
                        <a:rPr lang="en-US" sz="2800" b="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matematis</a:t>
                      </a:r>
                      <a:r>
                        <a:rPr lang="en-US" sz="2800" b="0" dirty="0" smtClean="0">
                          <a:latin typeface="+mn-lt"/>
                        </a:rPr>
                        <a:t> </a:t>
                      </a:r>
                      <a:r>
                        <a:rPr lang="en-US" sz="2800" b="0" dirty="0" err="1" smtClean="0">
                          <a:latin typeface="+mn-lt"/>
                        </a:rPr>
                        <a:t>untuk</a:t>
                      </a:r>
                      <a:r>
                        <a:rPr lang="en-US" sz="2800" b="0" dirty="0" smtClean="0">
                          <a:latin typeface="+mn-lt"/>
                        </a:rPr>
                        <a:t> </a:t>
                      </a:r>
                      <a:r>
                        <a:rPr lang="en-US" sz="2800" b="0" dirty="0" err="1" smtClean="0">
                          <a:latin typeface="+mn-lt"/>
                        </a:rPr>
                        <a:t>mendeskripsikan</a:t>
                      </a:r>
                      <a:r>
                        <a:rPr lang="en-US" sz="2800" b="0" dirty="0" smtClean="0">
                          <a:latin typeface="+mn-lt"/>
                        </a:rPr>
                        <a:t> </a:t>
                      </a:r>
                      <a:r>
                        <a:rPr lang="en-US" sz="2800" b="0" dirty="0" err="1" smtClean="0">
                          <a:latin typeface="+mn-lt"/>
                        </a:rPr>
                        <a:t>bahasa</a:t>
                      </a:r>
                      <a:r>
                        <a:rPr lang="en-US" sz="2800" b="0" dirty="0" smtClean="0">
                          <a:latin typeface="+mn-lt"/>
                        </a:rPr>
                        <a:t> </a:t>
                      </a:r>
                      <a:endParaRPr lang="en-US" sz="2800" b="0" dirty="0">
                        <a:latin typeface="+mn-lt"/>
                      </a:endParaRPr>
                    </a:p>
                  </a:txBody>
                  <a:tcPr/>
                </a:tc>
              </a:tr>
              <a:tr h="922197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McCulloch &amp; Pitts</a:t>
                      </a:r>
                      <a:endParaRPr lang="en-US" sz="2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90000"/>
                        </a:lnSpc>
                        <a:buFont typeface="Wingdings" pitchFamily="2" charset="2"/>
                        <a:buNone/>
                      </a:pPr>
                      <a:r>
                        <a:rPr lang="en-US" sz="2800" b="0" dirty="0" err="1" smtClean="0">
                          <a:latin typeface="+mn-lt"/>
                        </a:rPr>
                        <a:t>merancang</a:t>
                      </a:r>
                      <a:r>
                        <a:rPr lang="en-US" sz="2800" b="0" dirty="0" smtClean="0">
                          <a:latin typeface="+mn-lt"/>
                        </a:rPr>
                        <a:t> 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Finite Automata</a:t>
                      </a:r>
                      <a:r>
                        <a:rPr lang="en-US" sz="2800" b="0" dirty="0" smtClean="0">
                          <a:latin typeface="+mn-lt"/>
                        </a:rPr>
                        <a:t> </a:t>
                      </a:r>
                      <a:r>
                        <a:rPr lang="en-US" sz="2800" b="0" dirty="0" err="1" smtClean="0">
                          <a:latin typeface="+mn-lt"/>
                        </a:rPr>
                        <a:t>untuk</a:t>
                      </a:r>
                      <a:r>
                        <a:rPr lang="en-US" sz="2800" b="0" dirty="0" smtClean="0">
                          <a:latin typeface="+mn-lt"/>
                        </a:rPr>
                        <a:t> </a:t>
                      </a:r>
                      <a:r>
                        <a:rPr lang="en-US" sz="2800" b="0" dirty="0" err="1" smtClean="0">
                          <a:latin typeface="+mn-lt"/>
                        </a:rPr>
                        <a:t>memodelkan</a:t>
                      </a:r>
                      <a:r>
                        <a:rPr lang="en-US" sz="2800" b="0" dirty="0" smtClean="0">
                          <a:latin typeface="+mn-lt"/>
                        </a:rPr>
                        <a:t> neuron nets</a:t>
                      </a:r>
                    </a:p>
                  </a:txBody>
                  <a:tcPr/>
                </a:tc>
              </a:tr>
              <a:tr h="1215623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Stephen </a:t>
                      </a:r>
                      <a:r>
                        <a:rPr lang="en-US" sz="2800" b="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Kleene</a:t>
                      </a:r>
                      <a:endParaRPr lang="en-US" sz="2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90000"/>
                        </a:lnSpc>
                        <a:buFont typeface="Wingdings" pitchFamily="2" charset="2"/>
                        <a:buNone/>
                      </a:pPr>
                      <a:r>
                        <a:rPr lang="en-US" sz="2800" b="0" dirty="0" err="1" smtClean="0">
                          <a:latin typeface="+mn-lt"/>
                        </a:rPr>
                        <a:t>menemukan</a:t>
                      </a:r>
                      <a:r>
                        <a:rPr lang="en-US" sz="2800" b="0" dirty="0" smtClean="0">
                          <a:latin typeface="+mn-lt"/>
                        </a:rPr>
                        <a:t> model </a:t>
                      </a:r>
                      <a:r>
                        <a:rPr lang="en-US" sz="2800" b="0" dirty="0" err="1" smtClean="0">
                          <a:latin typeface="+mn-lt"/>
                        </a:rPr>
                        <a:t>representasi</a:t>
                      </a:r>
                      <a:r>
                        <a:rPr lang="en-US" sz="2800" b="0" dirty="0" smtClean="0">
                          <a:latin typeface="+mn-lt"/>
                        </a:rPr>
                        <a:t> lain </a:t>
                      </a:r>
                      <a:r>
                        <a:rPr lang="en-US" sz="2800" b="0" dirty="0" err="1" smtClean="0">
                          <a:latin typeface="+mn-lt"/>
                        </a:rPr>
                        <a:t>dari</a:t>
                      </a:r>
                      <a:r>
                        <a:rPr lang="en-US" sz="2800" b="0" dirty="0" smtClean="0">
                          <a:latin typeface="+mn-lt"/>
                        </a:rPr>
                        <a:t> automata </a:t>
                      </a:r>
                      <a:r>
                        <a:rPr lang="en-US" sz="2800" b="0" dirty="0" err="1" smtClean="0">
                          <a:latin typeface="+mn-lt"/>
                        </a:rPr>
                        <a:t>melalui</a:t>
                      </a:r>
                      <a:r>
                        <a:rPr lang="en-US" sz="2800" b="0" dirty="0" smtClean="0">
                          <a:latin typeface="+mn-lt"/>
                        </a:rPr>
                        <a:t> Regular Expression</a:t>
                      </a:r>
                      <a:endParaRPr lang="en-US" sz="2800" b="0" dirty="0" smtClean="0">
                        <a:latin typeface="+mn-lt"/>
                        <a:sym typeface="Wingdings 3" pitchFamily="18" charset="2"/>
                      </a:endParaRPr>
                    </a:p>
                  </a:txBody>
                  <a:tcPr/>
                </a:tc>
              </a:tr>
              <a:tr h="2012066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Alan Turing</a:t>
                      </a:r>
                      <a:endParaRPr lang="en-US" sz="2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90000"/>
                        </a:lnSpc>
                        <a:buFont typeface="Wingdings" pitchFamily="2" charset="2"/>
                        <a:buNone/>
                      </a:pPr>
                      <a:r>
                        <a:rPr lang="en-US" sz="2800" b="0" dirty="0" err="1" smtClean="0">
                          <a:latin typeface="+mn-lt"/>
                        </a:rPr>
                        <a:t>menemukan</a:t>
                      </a:r>
                      <a:r>
                        <a:rPr lang="en-US" sz="2800" b="0" dirty="0" smtClean="0">
                          <a:latin typeface="+mn-lt"/>
                        </a:rPr>
                        <a:t> model </a:t>
                      </a:r>
                      <a:r>
                        <a:rPr lang="en-US" sz="2800" b="0" dirty="0" err="1" smtClean="0">
                          <a:latin typeface="+mn-lt"/>
                        </a:rPr>
                        <a:t>untuk</a:t>
                      </a:r>
                      <a:r>
                        <a:rPr lang="en-US" sz="2800" b="0" dirty="0" smtClean="0">
                          <a:latin typeface="+mn-lt"/>
                        </a:rPr>
                        <a:t> </a:t>
                      </a:r>
                      <a:r>
                        <a:rPr lang="en-US" sz="2800" b="0" dirty="0" err="1" smtClean="0">
                          <a:latin typeface="+mn-lt"/>
                        </a:rPr>
                        <a:t>mengidentifikasi</a:t>
                      </a:r>
                      <a:r>
                        <a:rPr lang="en-US" sz="2800" b="0" dirty="0" smtClean="0">
                          <a:latin typeface="+mn-lt"/>
                        </a:rPr>
                        <a:t> </a:t>
                      </a:r>
                      <a:r>
                        <a:rPr lang="en-US" sz="2800" b="0" dirty="0" err="1" smtClean="0">
                          <a:latin typeface="+mn-lt"/>
                        </a:rPr>
                        <a:t>apakah</a:t>
                      </a:r>
                      <a:r>
                        <a:rPr lang="en-US" sz="2800" b="0" dirty="0" smtClean="0">
                          <a:latin typeface="+mn-lt"/>
                        </a:rPr>
                        <a:t> </a:t>
                      </a:r>
                      <a:r>
                        <a:rPr lang="en-US" sz="2800" b="0" dirty="0" err="1" smtClean="0">
                          <a:latin typeface="+mn-lt"/>
                        </a:rPr>
                        <a:t>sebuah</a:t>
                      </a:r>
                      <a:r>
                        <a:rPr lang="en-US" sz="2800" b="0" dirty="0" smtClean="0">
                          <a:latin typeface="+mn-lt"/>
                        </a:rPr>
                        <a:t> </a:t>
                      </a:r>
                      <a:r>
                        <a:rPr lang="en-US" sz="2800" b="0" dirty="0" err="1" smtClean="0">
                          <a:latin typeface="+mn-lt"/>
                        </a:rPr>
                        <a:t>permasalahan</a:t>
                      </a:r>
                      <a:r>
                        <a:rPr lang="en-US" sz="2800" b="0" dirty="0" smtClean="0">
                          <a:latin typeface="+mn-lt"/>
                        </a:rPr>
                        <a:t> </a:t>
                      </a:r>
                      <a:r>
                        <a:rPr lang="en-US" sz="2800" b="0" dirty="0" err="1" smtClean="0">
                          <a:latin typeface="+mn-lt"/>
                        </a:rPr>
                        <a:t>dapat</a:t>
                      </a:r>
                      <a:r>
                        <a:rPr lang="en-US" sz="2800" b="0" dirty="0" smtClean="0">
                          <a:latin typeface="+mn-lt"/>
                        </a:rPr>
                        <a:t> </a:t>
                      </a:r>
                      <a:r>
                        <a:rPr lang="en-US" sz="2800" b="0" dirty="0" err="1" smtClean="0">
                          <a:latin typeface="+mn-lt"/>
                        </a:rPr>
                        <a:t>dikomputasi</a:t>
                      </a:r>
                      <a:r>
                        <a:rPr lang="en-US" sz="2800" b="0" dirty="0" smtClean="0">
                          <a:latin typeface="+mn-lt"/>
                        </a:rPr>
                        <a:t> </a:t>
                      </a:r>
                      <a:r>
                        <a:rPr lang="en-US" sz="2800" b="0" dirty="0" smtClean="0">
                          <a:latin typeface="+mn-lt"/>
                          <a:sym typeface="Wingdings" pitchFamily="2" charset="2"/>
                        </a:rPr>
                        <a:t></a:t>
                      </a:r>
                      <a:r>
                        <a:rPr lang="en-US" sz="2800" b="0" dirty="0" smtClean="0">
                          <a:latin typeface="+mn-lt"/>
                        </a:rPr>
                        <a:t>  </a:t>
                      </a:r>
                      <a:r>
                        <a:rPr lang="en-US" sz="2800" b="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Mesin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Turing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988</Words>
  <Application>Microsoft Office PowerPoint</Application>
  <PresentationFormat>On-screen Show (4:3)</PresentationFormat>
  <Paragraphs>275</Paragraphs>
  <Slides>31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Office Theme</vt:lpstr>
      <vt:lpstr>Visio</vt:lpstr>
      <vt:lpstr>Pendahuluan, bincang-bincang hangat seputar Konsep, Istilah dan kontrak kuliah</vt:lpstr>
      <vt:lpstr>Staff Pengajar</vt:lpstr>
      <vt:lpstr>Organisasi Materi</vt:lpstr>
      <vt:lpstr>Deskripsi Otomata dan Kompilasi ?</vt:lpstr>
      <vt:lpstr>Otomata</vt:lpstr>
      <vt:lpstr>Kompilasi</vt:lpstr>
      <vt:lpstr>Mengapa dipelajari ?</vt:lpstr>
      <vt:lpstr>Sub bidang apapun dalam ilmu informatika pasti memiliki 2 komponen </vt:lpstr>
      <vt:lpstr>History Penemu</vt:lpstr>
      <vt:lpstr>Strategi Pembelajaran  </vt:lpstr>
      <vt:lpstr>Model Komputasi</vt:lpstr>
      <vt:lpstr>Contoh</vt:lpstr>
      <vt:lpstr>Contoh : ilustrasi utk f(x)=x+x+x</vt:lpstr>
      <vt:lpstr>Model Otomata</vt:lpstr>
      <vt:lpstr>Otomata, Komputasi, Bahasa</vt:lpstr>
      <vt:lpstr>Teori Bahasa Formal</vt:lpstr>
      <vt:lpstr>Terminologi Bahasa</vt:lpstr>
      <vt:lpstr>Metode Pendefinisian Bahasa</vt:lpstr>
      <vt:lpstr>Contoh</vt:lpstr>
      <vt:lpstr>Metode Pendefinisan Bahasa</vt:lpstr>
      <vt:lpstr>Metode Pendefinisian Bahasa</vt:lpstr>
      <vt:lpstr>Resume</vt:lpstr>
      <vt:lpstr>Referensi</vt:lpstr>
      <vt:lpstr>Evaluasi Nilai</vt:lpstr>
      <vt:lpstr>Kriteria Penilaian</vt:lpstr>
      <vt:lpstr>Tugas/Kuis</vt:lpstr>
      <vt:lpstr>Join materi dan beberapa task</vt:lpstr>
      <vt:lpstr>PowerPoint Presentation</vt:lpstr>
      <vt:lpstr>PowerPoint Presentation</vt:lpstr>
      <vt:lpstr>PowerPoint Presentation</vt:lpstr>
      <vt:lpstr>Tugas latihan di rumah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UserUPN</dc:creator>
  <cp:lastModifiedBy>rifki</cp:lastModifiedBy>
  <cp:revision>30</cp:revision>
  <dcterms:created xsi:type="dcterms:W3CDTF">2014-01-31T01:13:01Z</dcterms:created>
  <dcterms:modified xsi:type="dcterms:W3CDTF">2014-02-27T06:21:41Z</dcterms:modified>
</cp:coreProperties>
</file>