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3" r:id="rId15"/>
    <p:sldId id="269" r:id="rId16"/>
    <p:sldId id="270" r:id="rId17"/>
    <p:sldId id="271" r:id="rId18"/>
    <p:sldId id="272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scatterChart>
        <c:scatterStyle val="lineMarker"/>
        <c:ser>
          <c:idx val="0"/>
          <c:order val="0"/>
          <c:tx>
            <c:strRef>
              <c:f>Sheet1!$C$2</c:f>
              <c:strCache>
                <c:ptCount val="1"/>
                <c:pt idx="0">
                  <c:v>tinggi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8"/>
            <c:spPr>
              <a:solidFill>
                <a:schemeClr val="tx1"/>
              </a:solidFill>
            </c:spPr>
          </c:marker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Val val="1"/>
            <c:showCatName val="1"/>
          </c:dLbls>
          <c:xVal>
            <c:numRef>
              <c:f>Sheet1!$B$3:$B$10</c:f>
              <c:numCache>
                <c:formatCode>General</c:formatCode>
                <c:ptCount val="8"/>
                <c:pt idx="0">
                  <c:v>0</c:v>
                </c:pt>
                <c:pt idx="1">
                  <c:v>10.8</c:v>
                </c:pt>
                <c:pt idx="2">
                  <c:v>16.8</c:v>
                </c:pt>
                <c:pt idx="3">
                  <c:v>26.4</c:v>
                </c:pt>
                <c:pt idx="4">
                  <c:v>43.1</c:v>
                </c:pt>
                <c:pt idx="5">
                  <c:v>65.8</c:v>
                </c:pt>
                <c:pt idx="6">
                  <c:v>89.5</c:v>
                </c:pt>
                <c:pt idx="7">
                  <c:v>100</c:v>
                </c:pt>
              </c:numCache>
            </c:numRef>
          </c:xVal>
          <c:yVal>
            <c:numRef>
              <c:f>Sheet1!$C$3:$C$10</c:f>
              <c:numCache>
                <c:formatCode>General</c:formatCode>
                <c:ptCount val="8"/>
                <c:pt idx="0">
                  <c:v>34</c:v>
                </c:pt>
                <c:pt idx="1">
                  <c:v>25</c:v>
                </c:pt>
                <c:pt idx="2">
                  <c:v>20</c:v>
                </c:pt>
                <c:pt idx="3">
                  <c:v>15</c:v>
                </c:pt>
                <c:pt idx="4">
                  <c:v>10</c:v>
                </c:pt>
                <c:pt idx="5">
                  <c:v>7.5</c:v>
                </c:pt>
                <c:pt idx="6">
                  <c:v>6.4</c:v>
                </c:pt>
                <c:pt idx="7">
                  <c:v>6.1</c:v>
                </c:pt>
              </c:numCache>
            </c:numRef>
          </c:yVal>
        </c:ser>
        <c:axId val="57009280"/>
        <c:axId val="57011200"/>
      </c:scatterChart>
      <c:valAx>
        <c:axId val="57009280"/>
        <c:scaling>
          <c:orientation val="minMax"/>
          <c:max val="100"/>
        </c:scaling>
        <c:axPos val="b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t (waktu) min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7011200"/>
        <c:crosses val="autoZero"/>
        <c:crossBetween val="midCat"/>
        <c:majorUnit val="10"/>
      </c:valAx>
      <c:valAx>
        <c:axId val="57011200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 sz="1600"/>
                </a:pPr>
                <a:r>
                  <a:rPr lang="en-US" sz="1600"/>
                  <a:t>Z tinggi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7009280"/>
        <c:crosses val="autoZero"/>
        <c:crossBetween val="midCat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scatterChart>
        <c:scatterStyle val="smoothMarker"/>
        <c:ser>
          <c:idx val="0"/>
          <c:order val="0"/>
          <c:tx>
            <c:strRef>
              <c:f>Sheet1!$C$2</c:f>
              <c:strCache>
                <c:ptCount val="1"/>
                <c:pt idx="0">
                  <c:v>tinggi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circle"/>
            <c:size val="10"/>
            <c:spPr>
              <a:solidFill>
                <a:schemeClr val="tx1"/>
              </a:solidFill>
            </c:spPr>
          </c:marker>
          <c:xVal>
            <c:numRef>
              <c:f>Sheet1!$B$3:$B$10</c:f>
              <c:numCache>
                <c:formatCode>General</c:formatCode>
                <c:ptCount val="8"/>
                <c:pt idx="0">
                  <c:v>0</c:v>
                </c:pt>
                <c:pt idx="1">
                  <c:v>10.8</c:v>
                </c:pt>
                <c:pt idx="2">
                  <c:v>16.8</c:v>
                </c:pt>
                <c:pt idx="3">
                  <c:v>26.4</c:v>
                </c:pt>
                <c:pt idx="4">
                  <c:v>43.1</c:v>
                </c:pt>
                <c:pt idx="5">
                  <c:v>65.8</c:v>
                </c:pt>
                <c:pt idx="6">
                  <c:v>89.5</c:v>
                </c:pt>
                <c:pt idx="7">
                  <c:v>100</c:v>
                </c:pt>
              </c:numCache>
            </c:numRef>
          </c:xVal>
          <c:yVal>
            <c:numRef>
              <c:f>Sheet1!$C$3:$C$10</c:f>
              <c:numCache>
                <c:formatCode>General</c:formatCode>
                <c:ptCount val="8"/>
                <c:pt idx="0">
                  <c:v>34</c:v>
                </c:pt>
                <c:pt idx="1">
                  <c:v>25</c:v>
                </c:pt>
                <c:pt idx="2">
                  <c:v>20</c:v>
                </c:pt>
                <c:pt idx="3">
                  <c:v>15</c:v>
                </c:pt>
                <c:pt idx="4">
                  <c:v>10</c:v>
                </c:pt>
                <c:pt idx="5">
                  <c:v>7.5</c:v>
                </c:pt>
                <c:pt idx="6">
                  <c:v>6.4</c:v>
                </c:pt>
                <c:pt idx="7">
                  <c:v>6.1</c:v>
                </c:pt>
              </c:numCache>
            </c:numRef>
          </c:yVal>
          <c:smooth val="1"/>
        </c:ser>
        <c:axId val="57305344"/>
        <c:axId val="57336576"/>
      </c:scatterChart>
      <c:valAx>
        <c:axId val="57305344"/>
        <c:scaling>
          <c:orientation val="minMax"/>
          <c:max val="100"/>
        </c:scaling>
        <c:axPos val="b"/>
        <c:majorGridlines>
          <c:spPr>
            <a:ln>
              <a:solidFill>
                <a:schemeClr val="tx1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t  Waktu (min)</a:t>
                </a:r>
              </a:p>
            </c:rich>
          </c:tx>
          <c:layout>
            <c:manualLayout>
              <c:xMode val="edge"/>
              <c:yMode val="edge"/>
              <c:x val="0.44161988264607877"/>
              <c:y val="0.89776522633340838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600">
                <a:ln>
                  <a:solidFill>
                    <a:schemeClr val="tx1"/>
                  </a:solidFill>
                </a:ln>
              </a:defRPr>
            </a:pPr>
            <a:endParaRPr lang="en-US"/>
          </a:p>
        </c:txPr>
        <c:crossAx val="57336576"/>
        <c:crosses val="autoZero"/>
        <c:crossBetween val="midCat"/>
        <c:majorUnit val="10"/>
      </c:valAx>
      <c:valAx>
        <c:axId val="57336576"/>
        <c:scaling>
          <c:orientation val="minMax"/>
        </c:scaling>
        <c:axPos val="l"/>
        <c:majorGridlines>
          <c:spPr>
            <a:ln>
              <a:solidFill>
                <a:schemeClr val="tx1"/>
              </a:solidFill>
            </a:ln>
          </c:spPr>
        </c:majorGridlines>
        <c:title>
          <c:tx>
            <c:rich>
              <a:bodyPr rot="0" vert="wordArtVert"/>
              <a:lstStyle/>
              <a:p>
                <a:pPr>
                  <a:defRPr sz="1800"/>
                </a:pPr>
                <a:r>
                  <a:rPr lang="en-US" sz="1800"/>
                  <a:t>Z tinggi  </a:t>
                </a:r>
              </a:p>
            </c:rich>
          </c:tx>
          <c:layout>
            <c:manualLayout>
              <c:xMode val="edge"/>
              <c:yMode val="edge"/>
              <c:x val="2.7777777777777887E-3"/>
              <c:y val="0.20025845727617403"/>
            </c:manualLayout>
          </c:layout>
        </c:title>
        <c:numFmt formatCode="General" sourceLinked="1"/>
        <c:tickLblPos val="nextTo"/>
        <c:spPr>
          <a:ln w="9525"/>
        </c:spPr>
        <c:txPr>
          <a:bodyPr/>
          <a:lstStyle/>
          <a:p>
            <a:pPr>
              <a:defRPr sz="160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pPr>
            <a:endParaRPr lang="en-US"/>
          </a:p>
        </c:txPr>
        <c:crossAx val="57305344"/>
        <c:crosses val="autoZero"/>
        <c:crossBetween val="midCat"/>
      </c:valAx>
    </c:plotArea>
    <c:plotVisOnly val="1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scatterChart>
        <c:scatterStyle val="smoothMarker"/>
        <c:ser>
          <c:idx val="0"/>
          <c:order val="0"/>
          <c:tx>
            <c:strRef>
              <c:f>Sheet1!$C$2</c:f>
              <c:strCache>
                <c:ptCount val="1"/>
                <c:pt idx="0">
                  <c:v>tinggi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circle"/>
            <c:size val="10"/>
            <c:spPr>
              <a:solidFill>
                <a:schemeClr val="tx1"/>
              </a:solidFill>
            </c:spPr>
          </c:marker>
          <c:xVal>
            <c:numRef>
              <c:f>Sheet1!$B$3:$B$10</c:f>
              <c:numCache>
                <c:formatCode>General</c:formatCode>
                <c:ptCount val="8"/>
                <c:pt idx="0">
                  <c:v>0</c:v>
                </c:pt>
                <c:pt idx="1">
                  <c:v>10.8</c:v>
                </c:pt>
                <c:pt idx="2">
                  <c:v>16.8</c:v>
                </c:pt>
                <c:pt idx="3">
                  <c:v>26.4</c:v>
                </c:pt>
                <c:pt idx="4">
                  <c:v>43.1</c:v>
                </c:pt>
                <c:pt idx="5">
                  <c:v>65.8</c:v>
                </c:pt>
                <c:pt idx="6">
                  <c:v>89.5</c:v>
                </c:pt>
                <c:pt idx="7">
                  <c:v>100</c:v>
                </c:pt>
              </c:numCache>
            </c:numRef>
          </c:xVal>
          <c:yVal>
            <c:numRef>
              <c:f>Sheet1!$C$3:$C$10</c:f>
              <c:numCache>
                <c:formatCode>General</c:formatCode>
                <c:ptCount val="8"/>
                <c:pt idx="0">
                  <c:v>34</c:v>
                </c:pt>
                <c:pt idx="1">
                  <c:v>25</c:v>
                </c:pt>
                <c:pt idx="2">
                  <c:v>20</c:v>
                </c:pt>
                <c:pt idx="3">
                  <c:v>15</c:v>
                </c:pt>
                <c:pt idx="4">
                  <c:v>10</c:v>
                </c:pt>
                <c:pt idx="5">
                  <c:v>7.5</c:v>
                </c:pt>
                <c:pt idx="6">
                  <c:v>6.4</c:v>
                </c:pt>
                <c:pt idx="7">
                  <c:v>6.1</c:v>
                </c:pt>
              </c:numCache>
            </c:numRef>
          </c:yVal>
          <c:smooth val="1"/>
        </c:ser>
        <c:axId val="57481856"/>
        <c:axId val="57535104"/>
      </c:scatterChart>
      <c:valAx>
        <c:axId val="57481856"/>
        <c:scaling>
          <c:orientation val="minMax"/>
          <c:max val="100"/>
        </c:scaling>
        <c:axPos val="b"/>
        <c:majorGridlines>
          <c:spPr>
            <a:ln>
              <a:solidFill>
                <a:schemeClr val="tx1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t  Waktu (min)</a:t>
                </a:r>
              </a:p>
            </c:rich>
          </c:tx>
          <c:layout>
            <c:manualLayout>
              <c:xMode val="edge"/>
              <c:yMode val="edge"/>
              <c:x val="0.44161988264607877"/>
              <c:y val="0.8977652263334087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600">
                <a:ln>
                  <a:solidFill>
                    <a:schemeClr val="tx1"/>
                  </a:solidFill>
                </a:ln>
              </a:defRPr>
            </a:pPr>
            <a:endParaRPr lang="en-US"/>
          </a:p>
        </c:txPr>
        <c:crossAx val="57535104"/>
        <c:crosses val="autoZero"/>
        <c:crossBetween val="midCat"/>
        <c:majorUnit val="10"/>
      </c:valAx>
      <c:valAx>
        <c:axId val="57535104"/>
        <c:scaling>
          <c:orientation val="minMax"/>
        </c:scaling>
        <c:axPos val="l"/>
        <c:majorGridlines>
          <c:spPr>
            <a:ln>
              <a:solidFill>
                <a:schemeClr val="tx1"/>
              </a:solidFill>
            </a:ln>
          </c:spPr>
        </c:majorGridlines>
        <c:title>
          <c:tx>
            <c:rich>
              <a:bodyPr rot="0" vert="wordArtVert"/>
              <a:lstStyle/>
              <a:p>
                <a:pPr>
                  <a:defRPr sz="1800"/>
                </a:pPr>
                <a:r>
                  <a:rPr lang="en-US" sz="1800"/>
                  <a:t>Z tinggi  </a:t>
                </a:r>
              </a:p>
            </c:rich>
          </c:tx>
          <c:layout>
            <c:manualLayout>
              <c:xMode val="edge"/>
              <c:yMode val="edge"/>
              <c:x val="2.7777777777777913E-3"/>
              <c:y val="0.20025845727617408"/>
            </c:manualLayout>
          </c:layout>
        </c:title>
        <c:numFmt formatCode="General" sourceLinked="1"/>
        <c:tickLblPos val="nextTo"/>
        <c:spPr>
          <a:ln w="9525"/>
        </c:spPr>
        <c:txPr>
          <a:bodyPr/>
          <a:lstStyle/>
          <a:p>
            <a:pPr>
              <a:defRPr sz="160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pPr>
            <a:endParaRPr lang="en-US"/>
          </a:p>
        </c:txPr>
        <c:crossAx val="57481856"/>
        <c:crosses val="autoZero"/>
        <c:crossBetween val="midCat"/>
      </c:valAx>
    </c:plotArea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0.13725</cdr:x>
      <cdr:y>0.10448</cdr:y>
    </cdr:from>
    <cdr:to>
      <cdr:x>0.31373</cdr:x>
      <cdr:y>0.19403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000132" y="500066"/>
          <a:ext cx="1285884" cy="4286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3600" baseline="30000" dirty="0" smtClean="0">
              <a:solidFill>
                <a:schemeClr val="tx1"/>
              </a:solidFill>
            </a:rPr>
            <a:t>Z</a:t>
          </a:r>
          <a:r>
            <a:rPr lang="en-US" sz="2400" baseline="30000" dirty="0" smtClean="0">
              <a:solidFill>
                <a:schemeClr val="tx1"/>
              </a:solidFill>
            </a:rPr>
            <a:t> </a:t>
          </a:r>
          <a:r>
            <a:rPr lang="en-US" sz="3200" baseline="30000" dirty="0" smtClean="0">
              <a:solidFill>
                <a:schemeClr val="tx1"/>
              </a:solidFill>
            </a:rPr>
            <a:t>= 34 cm</a:t>
          </a:r>
          <a:endParaRPr lang="en-US" sz="3200" baseline="300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0.13725</cdr:x>
      <cdr:y>0.23881</cdr:y>
    </cdr:from>
    <cdr:to>
      <cdr:x>0.35294</cdr:x>
      <cdr:y>0.34329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1000132" y="1143008"/>
          <a:ext cx="1571663" cy="5000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3600" baseline="30000" dirty="0" err="1" smtClean="0">
              <a:solidFill>
                <a:schemeClr val="tx1"/>
              </a:solidFill>
            </a:rPr>
            <a:t>Zi</a:t>
          </a:r>
          <a:r>
            <a:rPr lang="en-US" sz="3600" baseline="30000" dirty="0" smtClean="0">
              <a:solidFill>
                <a:schemeClr val="tx1"/>
              </a:solidFill>
            </a:rPr>
            <a:t> = 27,5 cm</a:t>
          </a:r>
          <a:endParaRPr lang="en-US" sz="2400" baseline="300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0.63725</cdr:x>
      <cdr:y>0.74627</cdr:y>
    </cdr:from>
    <cdr:to>
      <cdr:x>0.81373</cdr:x>
      <cdr:y>0.85075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4643470" y="3571900"/>
          <a:ext cx="1285884" cy="5000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3600" baseline="30000" dirty="0" err="1" smtClean="0">
              <a:solidFill>
                <a:schemeClr val="tx1"/>
              </a:solidFill>
            </a:rPr>
            <a:t>t</a:t>
          </a:r>
          <a:r>
            <a:rPr lang="en-US" sz="2400" baseline="30000" dirty="0" err="1" smtClean="0">
              <a:solidFill>
                <a:schemeClr val="tx1"/>
              </a:solidFill>
            </a:rPr>
            <a:t>i</a:t>
          </a:r>
          <a:r>
            <a:rPr lang="en-US" sz="2400" baseline="30000" dirty="0" smtClean="0">
              <a:solidFill>
                <a:schemeClr val="tx1"/>
              </a:solidFill>
            </a:rPr>
            <a:t> </a:t>
          </a:r>
          <a:r>
            <a:rPr lang="en-US" sz="3200" baseline="30000" dirty="0" smtClean="0">
              <a:solidFill>
                <a:schemeClr val="tx1"/>
              </a:solidFill>
            </a:rPr>
            <a:t>=55 </a:t>
          </a:r>
          <a:r>
            <a:rPr lang="en-US" sz="3200" baseline="30000" dirty="0" smtClean="0">
              <a:solidFill>
                <a:schemeClr val="tx1"/>
              </a:solidFill>
            </a:rPr>
            <a:t>min </a:t>
          </a:r>
          <a:endParaRPr lang="en-US" sz="3200" baseline="300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0.13725</cdr:x>
      <cdr:y>0.47761</cdr:y>
    </cdr:from>
    <cdr:to>
      <cdr:x>0.31373</cdr:x>
      <cdr:y>0.79104</cdr:y>
    </cdr:to>
    <cdr:sp macro="" textlink="">
      <cdr:nvSpPr>
        <cdr:cNvPr id="8" name="Straight Arrow Connector 7"/>
        <cdr:cNvSpPr/>
      </cdr:nvSpPr>
      <cdr:spPr>
        <a:xfrm xmlns:a="http://schemas.openxmlformats.org/drawingml/2006/main" rot="5400000" flipH="1" flipV="1">
          <a:off x="892975" y="2393173"/>
          <a:ext cx="1500198" cy="128588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FF00"/>
          </a:solidFill>
          <a:prstDash val="dash"/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0.13725</cdr:x>
      <cdr:y>0.47761</cdr:y>
    </cdr:from>
    <cdr:to>
      <cdr:x>0.32353</cdr:x>
      <cdr:y>0.79104</cdr:y>
    </cdr:to>
    <cdr:sp macro="" textlink="">
      <cdr:nvSpPr>
        <cdr:cNvPr id="3" name="Straight Arrow Connector 2"/>
        <cdr:cNvSpPr/>
      </cdr:nvSpPr>
      <cdr:spPr>
        <a:xfrm xmlns:a="http://schemas.openxmlformats.org/drawingml/2006/main" rot="5400000" flipH="1" flipV="1">
          <a:off x="928687" y="2357424"/>
          <a:ext cx="1500175" cy="1357358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prstDash val="dash"/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0.11765</cdr:x>
      <cdr:y>0.44776</cdr:y>
    </cdr:from>
    <cdr:to>
      <cdr:x>0.33334</cdr:x>
      <cdr:y>0.50746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857256" y="2143140"/>
          <a:ext cx="1571663" cy="2857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3600" baseline="30000" dirty="0" smtClean="0">
              <a:ln>
                <a:solidFill>
                  <a:srgbClr val="FF0000"/>
                </a:solidFill>
              </a:ln>
            </a:rPr>
            <a:t>Z</a:t>
          </a:r>
          <a:r>
            <a:rPr lang="en-US" sz="2800" baseline="30000" dirty="0" smtClean="0">
              <a:ln>
                <a:solidFill>
                  <a:srgbClr val="FF0000"/>
                </a:solidFill>
              </a:ln>
            </a:rPr>
            <a:t>L</a:t>
          </a:r>
          <a:r>
            <a:rPr lang="en-US" sz="3600" baseline="30000" dirty="0" smtClean="0">
              <a:ln>
                <a:solidFill>
                  <a:srgbClr val="FF0000"/>
                </a:solidFill>
              </a:ln>
            </a:rPr>
            <a:t> = </a:t>
          </a:r>
          <a:r>
            <a:rPr lang="en-US" sz="3600" baseline="30000" dirty="0" smtClean="0">
              <a:ln>
                <a:solidFill>
                  <a:srgbClr val="FF0000"/>
                </a:solidFill>
              </a:ln>
            </a:rPr>
            <a:t>17,5 </a:t>
          </a:r>
          <a:r>
            <a:rPr lang="en-US" sz="3600" baseline="30000" dirty="0" smtClean="0">
              <a:ln>
                <a:solidFill>
                  <a:srgbClr val="FF0000"/>
                </a:solidFill>
              </a:ln>
            </a:rPr>
            <a:t>cm</a:t>
          </a:r>
          <a:endParaRPr lang="en-US" sz="2400" baseline="30000" dirty="0">
            <a:ln>
              <a:solidFill>
                <a:srgbClr val="FF0000"/>
              </a:solidFill>
            </a:ln>
          </a:endParaRPr>
        </a:p>
      </cdr:txBody>
    </cdr:sp>
  </cdr:relSizeAnchor>
  <cdr:relSizeAnchor xmlns:cdr="http://schemas.openxmlformats.org/drawingml/2006/chartDrawing">
    <cdr:from>
      <cdr:x>0.63725</cdr:x>
      <cdr:y>0.74627</cdr:y>
    </cdr:from>
    <cdr:to>
      <cdr:x>0.81373</cdr:x>
      <cdr:y>0.85075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4643470" y="3571900"/>
          <a:ext cx="1285884" cy="5000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3600" baseline="30000" dirty="0" err="1" smtClean="0">
              <a:ln>
                <a:solidFill>
                  <a:schemeClr val="tx1"/>
                </a:solidFill>
              </a:ln>
            </a:rPr>
            <a:t>t</a:t>
          </a:r>
          <a:r>
            <a:rPr lang="en-US" sz="2400" baseline="30000" dirty="0" err="1" smtClean="0">
              <a:ln>
                <a:solidFill>
                  <a:schemeClr val="tx1"/>
                </a:solidFill>
              </a:ln>
            </a:rPr>
            <a:t>i</a:t>
          </a:r>
          <a:r>
            <a:rPr lang="en-US" sz="2400" baseline="30000" dirty="0" smtClean="0">
              <a:ln>
                <a:solidFill>
                  <a:schemeClr val="tx1"/>
                </a:solidFill>
              </a:ln>
            </a:rPr>
            <a:t> </a:t>
          </a:r>
          <a:r>
            <a:rPr lang="en-US" sz="3200" baseline="30000" dirty="0" smtClean="0">
              <a:ln>
                <a:solidFill>
                  <a:schemeClr val="tx1"/>
                </a:solidFill>
              </a:ln>
            </a:rPr>
            <a:t>=60 min </a:t>
          </a:r>
          <a:endParaRPr lang="en-US" sz="3200" baseline="30000" dirty="0">
            <a:ln>
              <a:solidFill>
                <a:schemeClr val="tx1"/>
              </a:solidFill>
            </a:ln>
          </a:endParaRPr>
        </a:p>
      </cdr:txBody>
    </cdr:sp>
  </cdr:relSizeAnchor>
  <cdr:relSizeAnchor xmlns:cdr="http://schemas.openxmlformats.org/drawingml/2006/chartDrawing">
    <cdr:from>
      <cdr:x>0.12745</cdr:x>
      <cdr:y>0.49254</cdr:y>
    </cdr:from>
    <cdr:to>
      <cdr:x>0.30392</cdr:x>
      <cdr:y>0.49287</cdr:y>
    </cdr:to>
    <cdr:sp macro="" textlink="">
      <cdr:nvSpPr>
        <cdr:cNvPr id="8" name="Straight Arrow Connector 7"/>
        <cdr:cNvSpPr/>
      </cdr:nvSpPr>
      <cdr:spPr>
        <a:xfrm xmlns:a="http://schemas.openxmlformats.org/drawingml/2006/main" rot="10800000">
          <a:off x="928694" y="2357454"/>
          <a:ext cx="1285885" cy="1589"/>
        </a:xfrm>
        <a:prstGeom xmlns:a="http://schemas.openxmlformats.org/drawingml/2006/main" prst="straightConnector1">
          <a:avLst/>
        </a:prstGeom>
        <a:ln xmlns:a="http://schemas.openxmlformats.org/drawingml/2006/main">
          <a:prstDash val="dash"/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0.15686</cdr:x>
      <cdr:y>0.70149</cdr:y>
    </cdr:from>
    <cdr:to>
      <cdr:x>0.37255</cdr:x>
      <cdr:y>0.80597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1143008" y="3357586"/>
          <a:ext cx="1571663" cy="5000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3600" baseline="30000" dirty="0" err="1" smtClean="0"/>
            <a:t>Ztthg</a:t>
          </a:r>
          <a:r>
            <a:rPr lang="en-US" sz="3600" baseline="30000" dirty="0" smtClean="0"/>
            <a:t>  =   6 cm</a:t>
          </a:r>
          <a:endParaRPr lang="en-US" sz="2400" baseline="300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9768-315E-4B49-8A55-6DDCF22E3B81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C8839-EC49-4335-B0A1-70962EFBC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9768-315E-4B49-8A55-6DDCF22E3B81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C8839-EC49-4335-B0A1-70962EFBC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9768-315E-4B49-8A55-6DDCF22E3B81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C8839-EC49-4335-B0A1-70962EFBC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9768-315E-4B49-8A55-6DDCF22E3B81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C8839-EC49-4335-B0A1-70962EFBC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9768-315E-4B49-8A55-6DDCF22E3B81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C8839-EC49-4335-B0A1-70962EFBC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9768-315E-4B49-8A55-6DDCF22E3B81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C8839-EC49-4335-B0A1-70962EFBC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9768-315E-4B49-8A55-6DDCF22E3B81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C8839-EC49-4335-B0A1-70962EFBC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9768-315E-4B49-8A55-6DDCF22E3B81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3C8839-EC49-4335-B0A1-70962EFBCF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9768-315E-4B49-8A55-6DDCF22E3B81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C8839-EC49-4335-B0A1-70962EFBC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9768-315E-4B49-8A55-6DDCF22E3B81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83C8839-EC49-4335-B0A1-70962EFBC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95D9768-315E-4B49-8A55-6DDCF22E3B81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C8839-EC49-4335-B0A1-70962EFBC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95D9768-315E-4B49-8A55-6DDCF22E3B81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83C8839-EC49-4335-B0A1-70962EFBC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1"/>
            <a:ext cx="7772400" cy="714356"/>
          </a:xfr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</a:rPr>
              <a:t>Sedimentasi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Praktis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714356"/>
            <a:ext cx="8715436" cy="5500726"/>
          </a:xfrm>
          <a:solidFill>
            <a:schemeClr val="bg1">
              <a:lumMod val="50000"/>
            </a:schemeClr>
          </a:solidFill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857232"/>
            <a:ext cx="8215370" cy="435771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714357"/>
            <a:ext cx="7786742" cy="412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71480"/>
            <a:ext cx="7786742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785794"/>
            <a:ext cx="8358246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dirty="0"/>
              <a:t>A</a:t>
            </a:r>
            <a:r>
              <a:rPr lang="en-US" dirty="0" smtClean="0"/>
              <a:t>NALISIS</a:t>
            </a:r>
            <a:endParaRPr lang="en-US" dirty="0"/>
          </a:p>
        </p:txBody>
      </p:sp>
      <p:sp>
        <p:nvSpPr>
          <p:cNvPr id="3" name="Flowchart: Merge 2"/>
          <p:cNvSpPr/>
          <p:nvPr/>
        </p:nvSpPr>
        <p:spPr>
          <a:xfrm>
            <a:off x="1785918" y="3643314"/>
            <a:ext cx="5143536" cy="2500330"/>
          </a:xfrm>
          <a:prstGeom prst="flowChartMerg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85918" y="2714620"/>
            <a:ext cx="5143536" cy="914400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1409678" y="2838446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7014386" y="2837652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571604" y="3000372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929454" y="2947984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643306" y="2428868"/>
            <a:ext cx="7143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4214016" y="2428074"/>
            <a:ext cx="7143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3857620" y="1928802"/>
            <a:ext cx="85725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143768" y="2857496"/>
            <a:ext cx="71438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3" idx="2"/>
          </p:cNvCxnSpPr>
          <p:nvPr/>
        </p:nvCxnSpPr>
        <p:spPr>
          <a:xfrm rot="5400000">
            <a:off x="4179091" y="6322239"/>
            <a:ext cx="35719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4376736" y="6500834"/>
            <a:ext cx="121444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500562" y="1357298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Umpan</a:t>
            </a:r>
            <a:r>
              <a:rPr lang="en-US" dirty="0" smtClean="0"/>
              <a:t> (F )</a:t>
            </a:r>
          </a:p>
          <a:p>
            <a:r>
              <a:rPr lang="en-US" dirty="0" err="1" smtClean="0"/>
              <a:t>Konsentrasi</a:t>
            </a:r>
            <a:r>
              <a:rPr lang="en-US" dirty="0" smtClean="0"/>
              <a:t>  C </a:t>
            </a:r>
            <a:r>
              <a:rPr lang="en-US" baseline="-25000" dirty="0" smtClean="0"/>
              <a:t>0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7072330" y="3000372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(V ) 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786446" y="6060064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(L )</a:t>
            </a:r>
          </a:p>
          <a:p>
            <a:r>
              <a:rPr lang="en-US" dirty="0" err="1" smtClean="0"/>
              <a:t>Konsentrasi</a:t>
            </a:r>
            <a:r>
              <a:rPr lang="en-US" dirty="0" smtClean="0"/>
              <a:t> C</a:t>
            </a:r>
            <a:r>
              <a:rPr lang="en-US" baseline="-25000" dirty="0" smtClean="0"/>
              <a:t>U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1" name="Bent Arrow 20"/>
          <p:cNvSpPr/>
          <p:nvPr/>
        </p:nvSpPr>
        <p:spPr>
          <a:xfrm rot="4368604">
            <a:off x="6763745" y="2635799"/>
            <a:ext cx="360381" cy="306865"/>
          </a:xfrm>
          <a:prstGeom prst="bentArrow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57422" y="1285860"/>
            <a:ext cx="5072098" cy="4857784"/>
          </a:xfrm>
          <a:prstGeom prst="ellipse">
            <a:avLst/>
          </a:prstGeom>
          <a:solidFill>
            <a:schemeClr val="tx1">
              <a:lumMod val="75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714612" y="1571612"/>
            <a:ext cx="4357718" cy="428628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572000" y="3429000"/>
            <a:ext cx="642942" cy="571504"/>
          </a:xfrm>
          <a:prstGeom prst="ellipse">
            <a:avLst/>
          </a:prstGeom>
          <a:solidFill>
            <a:schemeClr val="tx1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714612" y="428604"/>
            <a:ext cx="3500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Tampak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endParaRPr lang="en-US" sz="2400" dirty="0"/>
          </a:p>
        </p:txBody>
      </p:sp>
      <p:cxnSp>
        <p:nvCxnSpPr>
          <p:cNvPr id="7" name="Straight Arrow Connector 6"/>
          <p:cNvCxnSpPr>
            <a:stCxn id="2" idx="6"/>
          </p:cNvCxnSpPr>
          <p:nvPr/>
        </p:nvCxnSpPr>
        <p:spPr>
          <a:xfrm>
            <a:off x="7429520" y="3714752"/>
            <a:ext cx="85725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857356" y="3714752"/>
            <a:ext cx="307183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8929718" cy="714356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tx1"/>
                </a:solidFill>
              </a:rPr>
              <a:t>(thickener zone</a:t>
            </a:r>
            <a:r>
              <a:rPr sz="3200" smtClean="0">
                <a:solidFill>
                  <a:schemeClr val="tx1"/>
                </a:solidFill>
              </a:rPr>
              <a:t>) Menghitung luas alat 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857232"/>
            <a:ext cx="8929718" cy="6000768"/>
          </a:xfrm>
        </p:spPr>
        <p:txBody>
          <a:bodyPr anchor="t"/>
          <a:lstStyle/>
          <a:p>
            <a:pPr algn="l"/>
            <a:r>
              <a:rPr lang="en-US" sz="2400" dirty="0" smtClean="0"/>
              <a:t>L = volume </a:t>
            </a:r>
            <a:r>
              <a:rPr lang="en-US" sz="2400" dirty="0" err="1" smtClean="0"/>
              <a:t>cairan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padatan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keluar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bawah</a:t>
            </a:r>
            <a:endParaRPr lang="en-US" sz="2400" dirty="0" smtClean="0"/>
          </a:p>
          <a:p>
            <a:pPr algn="l"/>
            <a:r>
              <a:rPr lang="en-US" sz="2400" dirty="0" smtClean="0"/>
              <a:t>F = volume </a:t>
            </a:r>
            <a:r>
              <a:rPr lang="en-US" sz="2400" dirty="0" err="1" smtClean="0"/>
              <a:t>cairan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padatan</a:t>
            </a:r>
            <a:r>
              <a:rPr lang="en-US" sz="2400" dirty="0" smtClean="0"/>
              <a:t> </a:t>
            </a:r>
            <a:r>
              <a:rPr lang="en-US" sz="2400" dirty="0" err="1" smtClean="0"/>
              <a:t>masuk</a:t>
            </a:r>
            <a:endParaRPr lang="en-US" sz="2400" dirty="0" smtClean="0"/>
          </a:p>
          <a:p>
            <a:pPr algn="l"/>
            <a:r>
              <a:rPr lang="en-US" sz="2400" dirty="0" err="1" smtClean="0"/>
              <a:t>Neraca</a:t>
            </a:r>
            <a:r>
              <a:rPr lang="en-US" sz="2400" dirty="0" smtClean="0"/>
              <a:t> </a:t>
            </a:r>
            <a:r>
              <a:rPr lang="en-US" sz="2400" dirty="0" err="1" smtClean="0"/>
              <a:t>padatan</a:t>
            </a:r>
            <a:endParaRPr lang="en-US" sz="2400" dirty="0" smtClean="0"/>
          </a:p>
          <a:p>
            <a:pPr algn="l"/>
            <a:r>
              <a:rPr lang="en-US" sz="2400" dirty="0"/>
              <a:t> </a:t>
            </a:r>
            <a:r>
              <a:rPr lang="en-US" sz="2400" dirty="0" smtClean="0"/>
              <a:t>   F C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 = L C</a:t>
            </a:r>
            <a:r>
              <a:rPr lang="en-US" sz="2400" baseline="-25000" dirty="0" smtClean="0"/>
              <a:t>U</a:t>
            </a:r>
            <a:r>
              <a:rPr lang="en-US" sz="2400" dirty="0" smtClean="0"/>
              <a:t> 					</a:t>
            </a:r>
          </a:p>
          <a:p>
            <a:pPr algn="l"/>
            <a:r>
              <a:rPr lang="en-US" sz="2400" dirty="0"/>
              <a:t> </a:t>
            </a:r>
            <a:r>
              <a:rPr lang="en-US" sz="2400" dirty="0" smtClean="0"/>
              <a:t>    L = F C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/ C</a:t>
            </a:r>
            <a:r>
              <a:rPr lang="en-US" sz="2400" baseline="-25000" dirty="0" smtClean="0"/>
              <a:t>U</a:t>
            </a:r>
            <a:r>
              <a:rPr lang="en-US" sz="2400" dirty="0" smtClean="0"/>
              <a:t> 					 (1)</a:t>
            </a:r>
          </a:p>
          <a:p>
            <a:pPr algn="l"/>
            <a:r>
              <a:rPr lang="en-US" sz="2400" dirty="0" err="1" smtClean="0"/>
              <a:t>Neraca</a:t>
            </a:r>
            <a:r>
              <a:rPr lang="en-US" sz="2400" dirty="0" smtClean="0"/>
              <a:t> </a:t>
            </a:r>
            <a:r>
              <a:rPr lang="en-US" sz="2400" dirty="0" err="1" smtClean="0"/>
              <a:t>cairan</a:t>
            </a:r>
            <a:endParaRPr lang="en-US" sz="2400" dirty="0" smtClean="0"/>
          </a:p>
          <a:p>
            <a:pPr algn="l"/>
            <a:r>
              <a:rPr lang="en-US" sz="2400" dirty="0"/>
              <a:t> </a:t>
            </a:r>
            <a:r>
              <a:rPr lang="en-US" sz="2400" dirty="0" smtClean="0"/>
              <a:t>F (1- C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 – L (1- C</a:t>
            </a:r>
            <a:r>
              <a:rPr lang="en-US" sz="2400" baseline="-25000" dirty="0" smtClean="0"/>
              <a:t>U</a:t>
            </a:r>
            <a:r>
              <a:rPr lang="en-US" sz="2400" dirty="0" smtClean="0"/>
              <a:t>) = V			   (2)</a:t>
            </a:r>
          </a:p>
          <a:p>
            <a:pPr algn="l"/>
            <a:r>
              <a:rPr lang="en-US" sz="2400" dirty="0" smtClean="0"/>
              <a:t>L </a:t>
            </a:r>
            <a:r>
              <a:rPr lang="en-US" sz="2400" dirty="0" err="1" smtClean="0"/>
              <a:t>Pers</a:t>
            </a:r>
            <a:r>
              <a:rPr lang="en-US" sz="2400" dirty="0" smtClean="0"/>
              <a:t> (1) </a:t>
            </a:r>
            <a:r>
              <a:rPr lang="en-US" sz="2400" dirty="0" err="1" smtClean="0"/>
              <a:t>disubstitusi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pers</a:t>
            </a:r>
            <a:r>
              <a:rPr lang="en-US" sz="2400" dirty="0" smtClean="0"/>
              <a:t> (2)</a:t>
            </a:r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09" y="4714884"/>
            <a:ext cx="4220337" cy="8572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57232"/>
            <a:ext cx="9144000" cy="6000768"/>
          </a:xfrm>
        </p:spPr>
        <p:txBody>
          <a:bodyPr anchor="t">
            <a:normAutofit/>
          </a:bodyPr>
          <a:lstStyle/>
          <a:p>
            <a:pPr algn="l"/>
            <a:r>
              <a:rPr lang="en-US" sz="2400" dirty="0" smtClean="0"/>
              <a:t>F{(1- C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 –  (C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/C</a:t>
            </a:r>
            <a:r>
              <a:rPr lang="en-US" sz="2400" baseline="-25000" dirty="0" smtClean="0"/>
              <a:t>U</a:t>
            </a:r>
            <a:r>
              <a:rPr lang="en-US" sz="2400" dirty="0" smtClean="0"/>
              <a:t>- C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)} = V</a:t>
            </a:r>
          </a:p>
          <a:p>
            <a:pPr algn="l"/>
            <a:r>
              <a:rPr lang="en-US" sz="2400" dirty="0" smtClean="0"/>
              <a:t>F{1- C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– C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/C</a:t>
            </a:r>
            <a:r>
              <a:rPr lang="en-US" sz="2400" baseline="-25000" dirty="0" smtClean="0"/>
              <a:t>U</a:t>
            </a:r>
            <a:r>
              <a:rPr lang="en-US" sz="2400" dirty="0"/>
              <a:t> </a:t>
            </a:r>
            <a:r>
              <a:rPr lang="en-US" sz="2400" dirty="0" smtClean="0"/>
              <a:t>+ C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} = V</a:t>
            </a:r>
          </a:p>
          <a:p>
            <a:pPr algn="l"/>
            <a:r>
              <a:rPr lang="en-US" sz="2400" dirty="0" smtClean="0"/>
              <a:t>F C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{1/C</a:t>
            </a:r>
            <a:r>
              <a:rPr lang="en-US" sz="2400" baseline="-25000" dirty="0" smtClean="0"/>
              <a:t>0 </a:t>
            </a:r>
            <a:r>
              <a:rPr lang="en-US" sz="2400" dirty="0" smtClean="0"/>
              <a:t> –1 - 1/C</a:t>
            </a:r>
            <a:r>
              <a:rPr lang="en-US" sz="2400" baseline="-25000" dirty="0" smtClean="0"/>
              <a:t>U</a:t>
            </a:r>
            <a:r>
              <a:rPr lang="en-US" sz="2400" dirty="0" smtClean="0"/>
              <a:t> + 1} = V</a:t>
            </a:r>
          </a:p>
          <a:p>
            <a:pPr algn="l"/>
            <a:r>
              <a:rPr lang="en-US" sz="2400" dirty="0" smtClean="0"/>
              <a:t>							(3)</a:t>
            </a:r>
          </a:p>
          <a:p>
            <a:pPr algn="l"/>
            <a:endParaRPr lang="en-US" sz="2400" dirty="0" smtClean="0"/>
          </a:p>
          <a:p>
            <a:pPr algn="l"/>
            <a:r>
              <a:rPr lang="en-US" sz="2400" dirty="0" err="1" smtClean="0"/>
              <a:t>Luas</a:t>
            </a:r>
            <a:r>
              <a:rPr lang="en-US" sz="2400" dirty="0" smtClean="0"/>
              <a:t>  thickener = A cm</a:t>
            </a:r>
            <a:r>
              <a:rPr lang="en-US" sz="2400" baseline="30000" dirty="0" smtClean="0"/>
              <a:t>2</a:t>
            </a:r>
          </a:p>
          <a:p>
            <a:pPr algn="l"/>
            <a:r>
              <a:rPr lang="en-US" sz="2400" dirty="0" smtClean="0"/>
              <a:t> </a:t>
            </a:r>
          </a:p>
          <a:p>
            <a:pPr algn="l"/>
            <a:r>
              <a:rPr lang="en-US" sz="2400" dirty="0" smtClean="0"/>
              <a:t>                                       = </a:t>
            </a:r>
            <a:r>
              <a:rPr lang="en-US" sz="2400" dirty="0" err="1" smtClean="0"/>
              <a:t>kecepatan</a:t>
            </a:r>
            <a:r>
              <a:rPr lang="en-US" sz="2400" dirty="0" smtClean="0"/>
              <a:t> </a:t>
            </a:r>
            <a:r>
              <a:rPr lang="en-US" sz="2400" dirty="0" err="1" smtClean="0"/>
              <a:t>cairan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= v 			</a:t>
            </a:r>
          </a:p>
          <a:p>
            <a:pPr algn="l"/>
            <a:endParaRPr lang="en-US" sz="2400" dirty="0" smtClean="0"/>
          </a:p>
          <a:p>
            <a:pPr algn="l"/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aliran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bawah</a:t>
            </a:r>
            <a:r>
              <a:rPr lang="en-US" sz="2400" dirty="0" smtClean="0"/>
              <a:t> L = 0 </a:t>
            </a:r>
            <a:r>
              <a:rPr lang="en-US" sz="2400" dirty="0" err="1" smtClean="0"/>
              <a:t>maka</a:t>
            </a:r>
            <a:r>
              <a:rPr lang="en-US" sz="2400" dirty="0" smtClean="0"/>
              <a:t>, </a:t>
            </a:r>
            <a:r>
              <a:rPr lang="en-US" sz="2400" dirty="0" err="1" smtClean="0"/>
              <a:t>pers</a:t>
            </a:r>
            <a:r>
              <a:rPr lang="en-US" sz="2400" dirty="0" smtClean="0"/>
              <a:t>  ;</a:t>
            </a:r>
          </a:p>
          <a:p>
            <a:pPr algn="l"/>
            <a:r>
              <a:rPr lang="en-US" sz="2400" dirty="0" smtClean="0"/>
              <a:t>    </a:t>
            </a:r>
          </a:p>
          <a:p>
            <a:pPr algn="l"/>
            <a:r>
              <a:rPr lang="en-US" sz="2400" dirty="0" smtClean="0"/>
              <a:t>F C</a:t>
            </a:r>
            <a:r>
              <a:rPr lang="en-US" sz="2400" baseline="-25000" dirty="0" smtClean="0"/>
              <a:t>0 </a:t>
            </a:r>
            <a:r>
              <a:rPr lang="en-US" sz="2400" dirty="0" smtClean="0"/>
              <a:t>/A{1/C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} = v  </a:t>
            </a:r>
            <a:r>
              <a:rPr lang="en-US" sz="2400" dirty="0" err="1" smtClean="0"/>
              <a:t>shngg</a:t>
            </a:r>
            <a:r>
              <a:rPr lang="en-US" sz="2400" dirty="0" smtClean="0"/>
              <a:t>    F/A = v </a:t>
            </a:r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rot="16200000" flipH="1">
            <a:off x="285721" y="6143644"/>
            <a:ext cx="428628" cy="28575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1285853" y="6143644"/>
            <a:ext cx="428628" cy="28575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10410" y="142852"/>
            <a:ext cx="3590218" cy="7143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44" y="2143116"/>
            <a:ext cx="3643338" cy="8572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3786190"/>
            <a:ext cx="2928958" cy="7048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714480" y="0"/>
            <a:ext cx="6480048" cy="2301240"/>
          </a:xfrm>
        </p:spPr>
        <p:txBody>
          <a:bodyPr/>
          <a:lstStyle/>
          <a:p>
            <a:r>
              <a:rPr smtClean="0"/>
              <a:t>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1"/>
            <a:ext cx="7772400" cy="642918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Contoh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soal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42918"/>
            <a:ext cx="8858280" cy="5929354"/>
          </a:xfrm>
        </p:spPr>
        <p:txBody>
          <a:bodyPr anchor="t"/>
          <a:lstStyle/>
          <a:p>
            <a:pPr algn="l"/>
            <a:r>
              <a:rPr lang="en-US" sz="2800" dirty="0" err="1" smtClean="0"/>
              <a:t>Limbah</a:t>
            </a:r>
            <a:r>
              <a:rPr lang="en-US" sz="2800" dirty="0" smtClean="0"/>
              <a:t> </a:t>
            </a:r>
            <a:r>
              <a:rPr lang="en-US" sz="2800" dirty="0" err="1" smtClean="0"/>
              <a:t>pabrik</a:t>
            </a:r>
            <a:r>
              <a:rPr lang="en-US" sz="2800" dirty="0" smtClean="0"/>
              <a:t> </a:t>
            </a:r>
            <a:r>
              <a:rPr lang="en-US" sz="2800" dirty="0" err="1" smtClean="0"/>
              <a:t>tepung</a:t>
            </a:r>
            <a:r>
              <a:rPr lang="en-US" sz="2800" dirty="0" smtClean="0"/>
              <a:t> </a:t>
            </a:r>
            <a:r>
              <a:rPr lang="en-US" sz="2800" dirty="0" err="1" smtClean="0"/>
              <a:t>tapioka</a:t>
            </a:r>
            <a:r>
              <a:rPr lang="en-US" sz="2800" dirty="0" smtClean="0"/>
              <a:t> </a:t>
            </a:r>
            <a:r>
              <a:rPr lang="en-US" sz="2800" dirty="0" err="1" smtClean="0"/>
              <a:t>mengandung</a:t>
            </a:r>
            <a:r>
              <a:rPr lang="en-US" sz="2800" dirty="0" smtClean="0"/>
              <a:t> </a:t>
            </a:r>
            <a:r>
              <a:rPr lang="en-US" sz="2800" dirty="0" err="1" smtClean="0"/>
              <a:t>zat</a:t>
            </a:r>
            <a:r>
              <a:rPr lang="en-US" sz="2800" dirty="0" smtClean="0"/>
              <a:t> </a:t>
            </a:r>
            <a:r>
              <a:rPr lang="en-US" sz="2800" dirty="0" err="1" smtClean="0"/>
              <a:t>padat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konsentrasi</a:t>
            </a:r>
            <a:r>
              <a:rPr lang="en-US" sz="2800" dirty="0" smtClean="0"/>
              <a:t> (C0)=5 %</a:t>
            </a:r>
          </a:p>
          <a:p>
            <a:pPr algn="l"/>
            <a:r>
              <a:rPr lang="en-US" sz="2800" dirty="0" err="1" smtClean="0"/>
              <a:t>Kecepatan</a:t>
            </a:r>
            <a:r>
              <a:rPr lang="en-US" sz="2800" dirty="0" smtClean="0"/>
              <a:t> </a:t>
            </a:r>
            <a:r>
              <a:rPr lang="en-US" sz="2800" dirty="0" err="1" smtClean="0"/>
              <a:t>umpan</a:t>
            </a:r>
            <a:r>
              <a:rPr lang="en-US" sz="2800" dirty="0" smtClean="0"/>
              <a:t> </a:t>
            </a:r>
            <a:r>
              <a:rPr lang="en-US" sz="2800" dirty="0" err="1" smtClean="0"/>
              <a:t>masuk</a:t>
            </a:r>
            <a:r>
              <a:rPr lang="en-US" sz="2800" dirty="0" smtClean="0"/>
              <a:t> (F) = 1000 cm</a:t>
            </a:r>
            <a:r>
              <a:rPr lang="en-US" sz="2800" baseline="30000" dirty="0" smtClean="0"/>
              <a:t>3</a:t>
            </a:r>
            <a:r>
              <a:rPr lang="en-US" sz="2800" dirty="0" smtClean="0"/>
              <a:t> /</a:t>
            </a:r>
            <a:r>
              <a:rPr lang="en-US" sz="2800" dirty="0" err="1" smtClean="0"/>
              <a:t>detik</a:t>
            </a:r>
            <a:endParaRPr lang="en-US" sz="2800" dirty="0" smtClean="0"/>
          </a:p>
          <a:p>
            <a:pPr algn="l"/>
            <a:r>
              <a:rPr lang="en-US" sz="2800" dirty="0" err="1" smtClean="0"/>
              <a:t>Kecepatan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pengendapan</a:t>
            </a:r>
            <a:r>
              <a:rPr lang="en-US" sz="2800" dirty="0" smtClean="0"/>
              <a:t> (v) = 0,01 cm/s</a:t>
            </a:r>
          </a:p>
          <a:p>
            <a:pPr algn="l"/>
            <a:r>
              <a:rPr lang="en-US" sz="2800" dirty="0" err="1" smtClean="0"/>
              <a:t>Konsentrasi</a:t>
            </a:r>
            <a:r>
              <a:rPr lang="en-US" sz="2800" dirty="0" smtClean="0"/>
              <a:t> under flow Cu = 5 g/cm</a:t>
            </a:r>
            <a:r>
              <a:rPr lang="en-US" sz="2800" baseline="30000" dirty="0" smtClean="0"/>
              <a:t>3</a:t>
            </a:r>
            <a:r>
              <a:rPr lang="en-US" sz="2800" dirty="0" smtClean="0"/>
              <a:t> </a:t>
            </a:r>
          </a:p>
          <a:p>
            <a:pPr algn="l"/>
            <a:r>
              <a:rPr lang="en-US" sz="2800" dirty="0" err="1" smtClean="0"/>
              <a:t>Hitung</a:t>
            </a:r>
            <a:r>
              <a:rPr lang="en-US" sz="2800" dirty="0" smtClean="0"/>
              <a:t> </a:t>
            </a:r>
            <a:r>
              <a:rPr lang="en-US" sz="2800" dirty="0" err="1" smtClean="0"/>
              <a:t>luas</a:t>
            </a:r>
            <a:r>
              <a:rPr lang="en-US" sz="2800" dirty="0" smtClean="0"/>
              <a:t> </a:t>
            </a:r>
            <a:r>
              <a:rPr lang="en-US" sz="2800" dirty="0" err="1" smtClean="0"/>
              <a:t>penampang</a:t>
            </a:r>
            <a:r>
              <a:rPr lang="en-US" sz="2800" dirty="0" smtClean="0"/>
              <a:t> </a:t>
            </a:r>
            <a:r>
              <a:rPr lang="en-US" sz="2800" dirty="0" err="1" smtClean="0"/>
              <a:t>alat</a:t>
            </a:r>
            <a:r>
              <a:rPr lang="en-US" sz="2800" dirty="0" smtClean="0"/>
              <a:t> (thickener)</a:t>
            </a:r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1"/>
            <a:ext cx="7772400" cy="642918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Penyelesaian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57232"/>
            <a:ext cx="9144000" cy="5357850"/>
          </a:xfrm>
        </p:spPr>
        <p:txBody>
          <a:bodyPr/>
          <a:lstStyle/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 </a:t>
            </a:r>
          </a:p>
          <a:p>
            <a:pPr algn="l"/>
            <a:endParaRPr lang="en-US" dirty="0" smtClean="0"/>
          </a:p>
          <a:p>
            <a:pPr algn="l"/>
            <a:r>
              <a:rPr lang="en-US" sz="2800" dirty="0" smtClean="0"/>
              <a:t>  (0,01 cm/s )A = 50 {19,8 cm</a:t>
            </a:r>
            <a:r>
              <a:rPr lang="en-US" sz="2800" baseline="30000" dirty="0" smtClean="0"/>
              <a:t>3</a:t>
            </a:r>
            <a:r>
              <a:rPr lang="en-US" sz="2800" dirty="0" smtClean="0"/>
              <a:t> /s} = 990 cm</a:t>
            </a:r>
            <a:r>
              <a:rPr lang="en-US" sz="2800" baseline="30000" dirty="0" smtClean="0"/>
              <a:t>3</a:t>
            </a:r>
            <a:r>
              <a:rPr lang="en-US" sz="2800" dirty="0" smtClean="0"/>
              <a:t> /s </a:t>
            </a:r>
          </a:p>
          <a:p>
            <a:pPr algn="l"/>
            <a:r>
              <a:rPr lang="en-US" sz="2800" dirty="0" smtClean="0"/>
              <a:t>                        A = 99000 cm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</a:t>
            </a:r>
          </a:p>
          <a:p>
            <a:pPr algn="l"/>
            <a:r>
              <a:rPr lang="en-US" sz="2800" dirty="0" smtClean="0"/>
              <a:t>		   </a:t>
            </a:r>
            <a:r>
              <a:rPr lang="el-GR" sz="2800" dirty="0" smtClean="0"/>
              <a:t>π</a:t>
            </a:r>
            <a:r>
              <a:rPr lang="en-US" sz="2800" dirty="0" smtClean="0"/>
              <a:t>/4 D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= 99000 cm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</a:t>
            </a:r>
          </a:p>
          <a:p>
            <a:pPr algn="l"/>
            <a:r>
              <a:rPr lang="en-US" sz="2800" dirty="0" smtClean="0"/>
              <a:t>  			D  = 1115,604 cm</a:t>
            </a:r>
          </a:p>
          <a:p>
            <a:pPr algn="l"/>
            <a:r>
              <a:rPr lang="en-US" sz="2800" dirty="0" smtClean="0"/>
              <a:t>			D  = 11,16 m</a:t>
            </a:r>
            <a:endParaRPr lang="en-US" sz="28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853365"/>
            <a:ext cx="4286280" cy="9325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2285992"/>
            <a:ext cx="7093529" cy="10001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0"/>
            <a:ext cx="6480048" cy="785794"/>
          </a:xfrm>
        </p:spPr>
        <p:txBody>
          <a:bodyPr>
            <a:normAutofit fontScale="90000"/>
          </a:bodyPr>
          <a:lstStyle/>
          <a:p>
            <a:pPr algn="l"/>
            <a:r>
              <a:rPr smtClean="0">
                <a:solidFill>
                  <a:schemeClr val="tx1"/>
                </a:solidFill>
              </a:rPr>
              <a:t>PR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85794"/>
            <a:ext cx="9144000" cy="6072206"/>
          </a:xfrm>
        </p:spPr>
        <p:txBody>
          <a:bodyPr anchor="t"/>
          <a:lstStyle/>
          <a:p>
            <a:pPr algn="l"/>
            <a:r>
              <a:rPr lang="en-US" dirty="0" smtClean="0"/>
              <a:t>Data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lapisan</a:t>
            </a:r>
            <a:r>
              <a:rPr lang="en-US" dirty="0" smtClean="0"/>
              <a:t> </a:t>
            </a:r>
            <a:r>
              <a:rPr lang="en-US" dirty="0" err="1" smtClean="0"/>
              <a:t>bening</a:t>
            </a:r>
            <a:r>
              <a:rPr lang="en-US" dirty="0" smtClean="0"/>
              <a:t> </a:t>
            </a:r>
            <a:r>
              <a:rPr lang="en-US" dirty="0" err="1" smtClean="0"/>
              <a:t>keruh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percobaan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: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     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Menit</a:t>
            </a:r>
            <a:r>
              <a:rPr lang="en-US" dirty="0" smtClean="0"/>
              <a:t>			     </a:t>
            </a:r>
            <a:r>
              <a:rPr lang="en-US" dirty="0" err="1" smtClean="0"/>
              <a:t>tinggi</a:t>
            </a:r>
            <a:r>
              <a:rPr lang="en-US" dirty="0" smtClean="0"/>
              <a:t> (cm)</a:t>
            </a:r>
          </a:p>
          <a:p>
            <a:pPr algn="l"/>
            <a:r>
              <a:rPr lang="en-US" dirty="0" smtClean="0"/>
              <a:t>             0				30</a:t>
            </a:r>
          </a:p>
          <a:p>
            <a:pPr algn="l"/>
            <a:r>
              <a:rPr lang="en-US" dirty="0" smtClean="0"/>
              <a:t>	8				25</a:t>
            </a:r>
          </a:p>
          <a:p>
            <a:pPr algn="l"/>
            <a:r>
              <a:rPr lang="en-US" dirty="0" smtClean="0"/>
              <a:t>	10				21</a:t>
            </a:r>
          </a:p>
          <a:p>
            <a:pPr algn="l"/>
            <a:r>
              <a:rPr lang="en-US" dirty="0" smtClean="0"/>
              <a:t>	15				14</a:t>
            </a:r>
          </a:p>
          <a:p>
            <a:pPr algn="l"/>
            <a:r>
              <a:rPr lang="en-US" dirty="0" smtClean="0"/>
              <a:t>	20				12</a:t>
            </a:r>
          </a:p>
          <a:p>
            <a:pPr algn="l"/>
            <a:r>
              <a:rPr lang="en-US" dirty="0" smtClean="0"/>
              <a:t>	25				10</a:t>
            </a:r>
          </a:p>
          <a:p>
            <a:pPr algn="l"/>
            <a:r>
              <a:rPr lang="en-US" dirty="0" smtClean="0"/>
              <a:t>	30				  9</a:t>
            </a:r>
          </a:p>
          <a:p>
            <a:pPr algn="l"/>
            <a:r>
              <a:rPr lang="en-US" dirty="0" smtClean="0"/>
              <a:t>	35				 8,5</a:t>
            </a:r>
          </a:p>
          <a:p>
            <a:pPr algn="l"/>
            <a:r>
              <a:rPr lang="en-US" dirty="0" smtClean="0"/>
              <a:t>	40				 8,2</a:t>
            </a:r>
          </a:p>
          <a:p>
            <a:pPr algn="l"/>
            <a:r>
              <a:rPr lang="en-US" dirty="0" err="1" smtClean="0"/>
              <a:t>Umpan</a:t>
            </a:r>
            <a:r>
              <a:rPr lang="en-US" dirty="0" smtClean="0"/>
              <a:t> (F)=1000 l/min, </a:t>
            </a:r>
            <a:r>
              <a:rPr lang="en-US" dirty="0" err="1" smtClean="0"/>
              <a:t>konsentrasi</a:t>
            </a:r>
            <a:r>
              <a:rPr lang="en-US" dirty="0" smtClean="0"/>
              <a:t> </a:t>
            </a:r>
            <a:r>
              <a:rPr lang="en-US" dirty="0" err="1" smtClean="0"/>
              <a:t>padatan</a:t>
            </a:r>
            <a:r>
              <a:rPr lang="en-US" dirty="0" smtClean="0"/>
              <a:t> (C</a:t>
            </a:r>
            <a:r>
              <a:rPr lang="en-US" baseline="-25000" dirty="0" smtClean="0"/>
              <a:t>0</a:t>
            </a:r>
            <a:r>
              <a:rPr lang="en-US" dirty="0" smtClean="0"/>
              <a:t>)=0,15 g/l, </a:t>
            </a:r>
            <a:r>
              <a:rPr lang="en-US" dirty="0" err="1" smtClean="0"/>
              <a:t>konsentrasi</a:t>
            </a:r>
            <a:r>
              <a:rPr lang="en-US" dirty="0" smtClean="0"/>
              <a:t> </a:t>
            </a:r>
            <a:r>
              <a:rPr lang="en-US" dirty="0" err="1" smtClean="0"/>
              <a:t>endapa</a:t>
            </a:r>
            <a:r>
              <a:rPr lang="en-US" dirty="0" smtClean="0"/>
              <a:t> (C</a:t>
            </a:r>
            <a:r>
              <a:rPr lang="en-US" baseline="-25000" dirty="0" smtClean="0"/>
              <a:t>U</a:t>
            </a:r>
            <a:r>
              <a:rPr lang="en-US" dirty="0" smtClean="0"/>
              <a:t>)= 350 g/l</a:t>
            </a:r>
          </a:p>
          <a:p>
            <a:pPr algn="l"/>
            <a:r>
              <a:rPr lang="en-US" dirty="0" err="1" smtClean="0"/>
              <a:t>Hitung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0"/>
            <a:ext cx="8929718" cy="6858000"/>
          </a:xfrm>
          <a:solidFill>
            <a:schemeClr val="bg1">
              <a:lumMod val="50000"/>
              <a:lumOff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laju</a:t>
            </a:r>
            <a:r>
              <a:rPr lang="en-US" dirty="0" smtClean="0"/>
              <a:t> </a:t>
            </a:r>
            <a:r>
              <a:rPr lang="en-US" dirty="0" err="1" smtClean="0"/>
              <a:t>pengendapan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praktis</a:t>
            </a:r>
            <a:r>
              <a:rPr lang="en-US" dirty="0" smtClean="0"/>
              <a:t>, 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grafik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  (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zona</a:t>
            </a:r>
            <a:r>
              <a:rPr lang="en-US" dirty="0" smtClean="0"/>
              <a:t> </a:t>
            </a:r>
            <a:r>
              <a:rPr lang="en-US" dirty="0" err="1" smtClean="0"/>
              <a:t>bening</a:t>
            </a:r>
            <a:r>
              <a:rPr lang="en-US" dirty="0" smtClean="0"/>
              <a:t>/</a:t>
            </a:r>
            <a:r>
              <a:rPr lang="en-US" dirty="0" err="1" smtClean="0"/>
              <a:t>keruh</a:t>
            </a:r>
            <a:r>
              <a:rPr lang="en-US" dirty="0" smtClean="0"/>
              <a:t>)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ditunjukan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. 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en-US" sz="3600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en-US" sz="1800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en-US" sz="1800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sz="1800" dirty="0" err="1" smtClean="0"/>
              <a:t>Gambar</a:t>
            </a:r>
            <a:r>
              <a:rPr lang="en-US" sz="1800" dirty="0" smtClean="0"/>
              <a:t> 1 </a:t>
            </a:r>
            <a:r>
              <a:rPr lang="en-US" sz="1800" dirty="0" err="1" smtClean="0"/>
              <a:t>Grafik</a:t>
            </a:r>
            <a:r>
              <a:rPr lang="en-US" sz="1800" dirty="0" smtClean="0"/>
              <a:t> </a:t>
            </a:r>
            <a:r>
              <a:rPr lang="en-US" sz="1800" dirty="0" err="1" smtClean="0"/>
              <a:t>hubungan</a:t>
            </a:r>
            <a:r>
              <a:rPr lang="en-US" sz="1800" dirty="0" smtClean="0"/>
              <a:t> </a:t>
            </a:r>
            <a:r>
              <a:rPr lang="en-US" sz="1800" dirty="0" err="1" smtClean="0"/>
              <a:t>antara</a:t>
            </a:r>
            <a:r>
              <a:rPr lang="en-US" sz="1800" dirty="0" smtClean="0"/>
              <a:t> </a:t>
            </a:r>
            <a:r>
              <a:rPr lang="en-US" sz="1800" dirty="0" err="1" smtClean="0"/>
              <a:t>permukaan</a:t>
            </a:r>
            <a:r>
              <a:rPr lang="en-US" sz="1800" dirty="0" smtClean="0"/>
              <a:t> </a:t>
            </a:r>
            <a:r>
              <a:rPr lang="en-US" sz="1800" dirty="0" err="1" smtClean="0"/>
              <a:t>sludg</a:t>
            </a:r>
            <a:r>
              <a:rPr lang="en-US" sz="1800" dirty="0" smtClean="0"/>
              <a:t> </a:t>
            </a:r>
            <a:r>
              <a:rPr lang="en-US" sz="1800" dirty="0" err="1" smtClean="0"/>
              <a:t>terhadap</a:t>
            </a:r>
            <a:r>
              <a:rPr lang="en-US" sz="1800" dirty="0" smtClean="0"/>
              <a:t> </a:t>
            </a:r>
            <a:r>
              <a:rPr lang="en-US" sz="1800" dirty="0" err="1" smtClean="0"/>
              <a:t>waktu</a:t>
            </a:r>
            <a:endParaRPr lang="en-US" dirty="0" smtClean="0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286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E6B59C-DE4C-4121-BA96-BB583249C48D}" type="slidenum">
              <a:rPr lang="en-US" smtClean="0"/>
              <a:pPr/>
              <a:t>2</a:t>
            </a:fld>
            <a:endParaRPr lang="en-US" smtClean="0"/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609600" y="2971800"/>
            <a:ext cx="6781800" cy="2957513"/>
            <a:chOff x="432" y="1872"/>
            <a:chExt cx="4368" cy="1980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480" y="1872"/>
              <a:ext cx="4320" cy="1776"/>
              <a:chOff x="2628" y="2460"/>
              <a:chExt cx="6840" cy="2521"/>
            </a:xfrm>
          </p:grpSpPr>
          <p:sp>
            <p:nvSpPr>
              <p:cNvPr id="28688" name="Line 5"/>
              <p:cNvSpPr>
                <a:spLocks noChangeShapeType="1"/>
              </p:cNvSpPr>
              <p:nvPr/>
            </p:nvSpPr>
            <p:spPr bwMode="auto">
              <a:xfrm>
                <a:off x="2808" y="2460"/>
                <a:ext cx="0" cy="25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89" name="Line 6"/>
              <p:cNvSpPr>
                <a:spLocks noChangeShapeType="1"/>
              </p:cNvSpPr>
              <p:nvPr/>
            </p:nvSpPr>
            <p:spPr bwMode="auto">
              <a:xfrm>
                <a:off x="3348" y="2460"/>
                <a:ext cx="0" cy="25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0" name="Line 7"/>
              <p:cNvSpPr>
                <a:spLocks noChangeShapeType="1"/>
              </p:cNvSpPr>
              <p:nvPr/>
            </p:nvSpPr>
            <p:spPr bwMode="auto">
              <a:xfrm>
                <a:off x="2808" y="4981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1" name="Line 8"/>
              <p:cNvSpPr>
                <a:spLocks noChangeShapeType="1"/>
              </p:cNvSpPr>
              <p:nvPr/>
            </p:nvSpPr>
            <p:spPr bwMode="auto">
              <a:xfrm>
                <a:off x="2808" y="2820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2" name="Line 9"/>
              <p:cNvSpPr>
                <a:spLocks noChangeShapeType="1"/>
              </p:cNvSpPr>
              <p:nvPr/>
            </p:nvSpPr>
            <p:spPr bwMode="auto">
              <a:xfrm>
                <a:off x="4068" y="2460"/>
                <a:ext cx="0" cy="25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3" name="Line 10"/>
              <p:cNvSpPr>
                <a:spLocks noChangeShapeType="1"/>
              </p:cNvSpPr>
              <p:nvPr/>
            </p:nvSpPr>
            <p:spPr bwMode="auto">
              <a:xfrm>
                <a:off x="4608" y="2460"/>
                <a:ext cx="0" cy="25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4" name="Line 11"/>
              <p:cNvSpPr>
                <a:spLocks noChangeShapeType="1"/>
              </p:cNvSpPr>
              <p:nvPr/>
            </p:nvSpPr>
            <p:spPr bwMode="auto">
              <a:xfrm>
                <a:off x="4068" y="4981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5" name="Line 12"/>
              <p:cNvSpPr>
                <a:spLocks noChangeShapeType="1"/>
              </p:cNvSpPr>
              <p:nvPr/>
            </p:nvSpPr>
            <p:spPr bwMode="auto">
              <a:xfrm>
                <a:off x="4068" y="2820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6" name="Line 13"/>
              <p:cNvSpPr>
                <a:spLocks noChangeShapeType="1"/>
              </p:cNvSpPr>
              <p:nvPr/>
            </p:nvSpPr>
            <p:spPr bwMode="auto">
              <a:xfrm>
                <a:off x="5148" y="2460"/>
                <a:ext cx="0" cy="25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7" name="Line 14"/>
              <p:cNvSpPr>
                <a:spLocks noChangeShapeType="1"/>
              </p:cNvSpPr>
              <p:nvPr/>
            </p:nvSpPr>
            <p:spPr bwMode="auto">
              <a:xfrm>
                <a:off x="5688" y="2460"/>
                <a:ext cx="0" cy="25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8" name="Line 15"/>
              <p:cNvSpPr>
                <a:spLocks noChangeShapeType="1"/>
              </p:cNvSpPr>
              <p:nvPr/>
            </p:nvSpPr>
            <p:spPr bwMode="auto">
              <a:xfrm>
                <a:off x="5148" y="4981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9" name="Line 16"/>
              <p:cNvSpPr>
                <a:spLocks noChangeShapeType="1"/>
              </p:cNvSpPr>
              <p:nvPr/>
            </p:nvSpPr>
            <p:spPr bwMode="auto">
              <a:xfrm>
                <a:off x="5148" y="2820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0" name="Line 17"/>
              <p:cNvSpPr>
                <a:spLocks noChangeShapeType="1"/>
              </p:cNvSpPr>
              <p:nvPr/>
            </p:nvSpPr>
            <p:spPr bwMode="auto">
              <a:xfrm>
                <a:off x="6408" y="2460"/>
                <a:ext cx="0" cy="25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1" name="Line 18"/>
              <p:cNvSpPr>
                <a:spLocks noChangeShapeType="1"/>
              </p:cNvSpPr>
              <p:nvPr/>
            </p:nvSpPr>
            <p:spPr bwMode="auto">
              <a:xfrm>
                <a:off x="6408" y="4981"/>
                <a:ext cx="30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2" name="Rectangle 19"/>
              <p:cNvSpPr>
                <a:spLocks noChangeArrowheads="1"/>
              </p:cNvSpPr>
              <p:nvPr/>
            </p:nvSpPr>
            <p:spPr bwMode="auto">
              <a:xfrm>
                <a:off x="2808" y="2820"/>
                <a:ext cx="540" cy="2160"/>
              </a:xfrm>
              <a:prstGeom prst="rect">
                <a:avLst/>
              </a:prstGeom>
              <a:solidFill>
                <a:srgbClr val="C0C0C0"/>
              </a:solidFill>
              <a:ln w="9525">
                <a:solidFill>
                  <a:schemeClr val="tx1">
                    <a:lumMod val="50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3" name="Rectangle 20"/>
              <p:cNvSpPr>
                <a:spLocks noChangeArrowheads="1"/>
              </p:cNvSpPr>
              <p:nvPr/>
            </p:nvSpPr>
            <p:spPr bwMode="auto">
              <a:xfrm>
                <a:off x="4068" y="3540"/>
                <a:ext cx="540" cy="1440"/>
              </a:xfrm>
              <a:prstGeom prst="rect">
                <a:avLst/>
              </a:prstGeom>
              <a:solidFill>
                <a:srgbClr val="96969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4" name="Freeform 21"/>
              <p:cNvSpPr>
                <a:spLocks/>
              </p:cNvSpPr>
              <p:nvPr/>
            </p:nvSpPr>
            <p:spPr bwMode="auto">
              <a:xfrm>
                <a:off x="6408" y="2820"/>
                <a:ext cx="3060" cy="1980"/>
              </a:xfrm>
              <a:custGeom>
                <a:avLst/>
                <a:gdLst>
                  <a:gd name="T0" fmla="*/ 0 w 3060"/>
                  <a:gd name="T1" fmla="*/ 0 h 1980"/>
                  <a:gd name="T2" fmla="*/ 720 w 3060"/>
                  <a:gd name="T3" fmla="*/ 1620 h 1980"/>
                  <a:gd name="T4" fmla="*/ 3060 w 3060"/>
                  <a:gd name="T5" fmla="*/ 1980 h 1980"/>
                  <a:gd name="T6" fmla="*/ 0 60000 65536"/>
                  <a:gd name="T7" fmla="*/ 0 60000 65536"/>
                  <a:gd name="T8" fmla="*/ 0 60000 65536"/>
                  <a:gd name="T9" fmla="*/ 0 w 3060"/>
                  <a:gd name="T10" fmla="*/ 0 h 1980"/>
                  <a:gd name="T11" fmla="*/ 3060 w 3060"/>
                  <a:gd name="T12" fmla="*/ 1980 h 198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60" h="1980">
                    <a:moveTo>
                      <a:pt x="0" y="0"/>
                    </a:moveTo>
                    <a:cubicBezTo>
                      <a:pt x="105" y="645"/>
                      <a:pt x="210" y="1290"/>
                      <a:pt x="720" y="1620"/>
                    </a:cubicBezTo>
                    <a:cubicBezTo>
                      <a:pt x="1230" y="1950"/>
                      <a:pt x="2670" y="1920"/>
                      <a:pt x="3060" y="198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5" name="Line 22"/>
              <p:cNvSpPr>
                <a:spLocks noChangeShapeType="1"/>
              </p:cNvSpPr>
              <p:nvPr/>
            </p:nvSpPr>
            <p:spPr bwMode="auto">
              <a:xfrm>
                <a:off x="6408" y="4260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6" name="Line 23"/>
              <p:cNvSpPr>
                <a:spLocks noChangeShapeType="1"/>
              </p:cNvSpPr>
              <p:nvPr/>
            </p:nvSpPr>
            <p:spPr bwMode="auto">
              <a:xfrm>
                <a:off x="6948" y="4260"/>
                <a:ext cx="0" cy="7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7" name="Line 24"/>
              <p:cNvSpPr>
                <a:spLocks noChangeShapeType="1"/>
              </p:cNvSpPr>
              <p:nvPr/>
            </p:nvSpPr>
            <p:spPr bwMode="auto">
              <a:xfrm>
                <a:off x="6408" y="3720"/>
                <a:ext cx="1260" cy="12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8" name="Rectangle 25"/>
              <p:cNvSpPr>
                <a:spLocks noChangeArrowheads="1"/>
              </p:cNvSpPr>
              <p:nvPr/>
            </p:nvSpPr>
            <p:spPr bwMode="auto">
              <a:xfrm>
                <a:off x="5148" y="4620"/>
                <a:ext cx="540" cy="360"/>
              </a:xfrm>
              <a:prstGeom prst="rect">
                <a:avLst/>
              </a:prstGeom>
              <a:solidFill>
                <a:srgbClr val="33333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9" name="Line 26"/>
              <p:cNvSpPr>
                <a:spLocks noChangeShapeType="1"/>
              </p:cNvSpPr>
              <p:nvPr/>
            </p:nvSpPr>
            <p:spPr bwMode="auto">
              <a:xfrm>
                <a:off x="2628" y="2820"/>
                <a:ext cx="0" cy="21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arrow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10" name="Line 27"/>
              <p:cNvSpPr>
                <a:spLocks noChangeShapeType="1"/>
              </p:cNvSpPr>
              <p:nvPr/>
            </p:nvSpPr>
            <p:spPr bwMode="auto">
              <a:xfrm>
                <a:off x="3888" y="3540"/>
                <a:ext cx="0" cy="14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arrow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11" name="Line 28"/>
              <p:cNvSpPr>
                <a:spLocks noChangeShapeType="1"/>
              </p:cNvSpPr>
              <p:nvPr/>
            </p:nvSpPr>
            <p:spPr bwMode="auto">
              <a:xfrm>
                <a:off x="4968" y="4620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arrow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12" name="Rectangle 29"/>
              <p:cNvSpPr>
                <a:spLocks noChangeArrowheads="1"/>
              </p:cNvSpPr>
              <p:nvPr/>
            </p:nvSpPr>
            <p:spPr bwMode="auto">
              <a:xfrm>
                <a:off x="4068" y="4801"/>
                <a:ext cx="540" cy="180"/>
              </a:xfrm>
              <a:prstGeom prst="rect">
                <a:avLst/>
              </a:prstGeom>
              <a:solidFill>
                <a:srgbClr val="33333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8679" name="Text Box 30"/>
            <p:cNvSpPr txBox="1">
              <a:spLocks noChangeArrowheads="1"/>
            </p:cNvSpPr>
            <p:nvPr/>
          </p:nvSpPr>
          <p:spPr bwMode="auto">
            <a:xfrm>
              <a:off x="432" y="2592"/>
              <a:ext cx="192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/>
                <a:t>Z</a:t>
              </a:r>
            </a:p>
          </p:txBody>
        </p:sp>
        <p:sp>
          <p:nvSpPr>
            <p:cNvPr id="28680" name="Text Box 31"/>
            <p:cNvSpPr txBox="1">
              <a:spLocks noChangeArrowheads="1"/>
            </p:cNvSpPr>
            <p:nvPr/>
          </p:nvSpPr>
          <p:spPr bwMode="auto">
            <a:xfrm>
              <a:off x="1218" y="3332"/>
              <a:ext cx="193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/>
                <a:t>Z</a:t>
              </a:r>
            </a:p>
          </p:txBody>
        </p:sp>
        <p:sp>
          <p:nvSpPr>
            <p:cNvPr id="28681" name="Text Box 32"/>
            <p:cNvSpPr txBox="1">
              <a:spLocks noChangeArrowheads="1"/>
            </p:cNvSpPr>
            <p:nvPr/>
          </p:nvSpPr>
          <p:spPr bwMode="auto">
            <a:xfrm>
              <a:off x="1782" y="3457"/>
              <a:ext cx="192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/>
                <a:t>Z</a:t>
              </a:r>
            </a:p>
          </p:txBody>
        </p:sp>
        <p:sp>
          <p:nvSpPr>
            <p:cNvPr id="28682" name="Text Box 33"/>
            <p:cNvSpPr txBox="1">
              <a:spLocks noChangeArrowheads="1"/>
            </p:cNvSpPr>
            <p:nvPr/>
          </p:nvSpPr>
          <p:spPr bwMode="auto">
            <a:xfrm>
              <a:off x="2640" y="3551"/>
              <a:ext cx="288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/>
                <a:t>Zo</a:t>
              </a:r>
              <a:endParaRPr lang="en-US" sz="1400" dirty="0"/>
            </a:p>
          </p:txBody>
        </p:sp>
        <p:sp>
          <p:nvSpPr>
            <p:cNvPr id="28683" name="Text Box 34"/>
            <p:cNvSpPr txBox="1">
              <a:spLocks noChangeArrowheads="1"/>
            </p:cNvSpPr>
            <p:nvPr/>
          </p:nvSpPr>
          <p:spPr bwMode="auto">
            <a:xfrm>
              <a:off x="2688" y="2640"/>
              <a:ext cx="288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/>
                <a:t>Zi</a:t>
              </a:r>
            </a:p>
          </p:txBody>
        </p:sp>
        <p:sp>
          <p:nvSpPr>
            <p:cNvPr id="28684" name="Text Box 35"/>
            <p:cNvSpPr txBox="1">
              <a:spLocks noChangeArrowheads="1"/>
            </p:cNvSpPr>
            <p:nvPr/>
          </p:nvSpPr>
          <p:spPr bwMode="auto">
            <a:xfrm>
              <a:off x="2478" y="2907"/>
              <a:ext cx="288" cy="2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Z</a:t>
              </a:r>
            </a:p>
          </p:txBody>
        </p:sp>
        <p:sp>
          <p:nvSpPr>
            <p:cNvPr id="28685" name="Text Box 36"/>
            <p:cNvSpPr txBox="1">
              <a:spLocks noChangeArrowheads="1"/>
            </p:cNvSpPr>
            <p:nvPr/>
          </p:nvSpPr>
          <p:spPr bwMode="auto">
            <a:xfrm>
              <a:off x="2688" y="3024"/>
              <a:ext cx="288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/>
                <a:t>Z</a:t>
              </a:r>
              <a:r>
                <a:rPr lang="en-US" sz="1400" baseline="-25000"/>
                <a:t>1</a:t>
              </a:r>
            </a:p>
          </p:txBody>
        </p:sp>
        <p:sp>
          <p:nvSpPr>
            <p:cNvPr id="28686" name="Text Box 37"/>
            <p:cNvSpPr txBox="1">
              <a:spLocks noChangeArrowheads="1"/>
            </p:cNvSpPr>
            <p:nvPr/>
          </p:nvSpPr>
          <p:spPr bwMode="auto">
            <a:xfrm>
              <a:off x="3120" y="3648"/>
              <a:ext cx="288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/>
                <a:t>t</a:t>
              </a:r>
              <a:r>
                <a:rPr lang="en-US" sz="1400" baseline="-25000"/>
                <a:t>1</a:t>
              </a:r>
            </a:p>
          </p:txBody>
        </p:sp>
        <p:sp>
          <p:nvSpPr>
            <p:cNvPr id="28687" name="Text Box 38"/>
            <p:cNvSpPr txBox="1">
              <a:spLocks noChangeArrowheads="1"/>
            </p:cNvSpPr>
            <p:nvPr/>
          </p:nvSpPr>
          <p:spPr bwMode="auto">
            <a:xfrm>
              <a:off x="2800" y="3618"/>
              <a:ext cx="288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/>
                <a:t>t</a:t>
              </a:r>
              <a:r>
                <a:rPr lang="en-US" sz="1400" baseline="-25000" dirty="0"/>
                <a:t>0</a:t>
              </a:r>
            </a:p>
          </p:txBody>
        </p:sp>
      </p:grpSp>
      <p:sp>
        <p:nvSpPr>
          <p:cNvPr id="28677" name="Footer Placeholder 4"/>
          <p:cNvSpPr txBox="1">
            <a:spLocks noGrp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1400" dirty="0" err="1"/>
              <a:t>Teknik</a:t>
            </a:r>
            <a:r>
              <a:rPr lang="en-US" sz="1400" dirty="0"/>
              <a:t> </a:t>
            </a:r>
            <a:r>
              <a:rPr lang="en-US" sz="1400" dirty="0" err="1"/>
              <a:t>Lingkungan</a:t>
            </a:r>
            <a:r>
              <a:rPr lang="en-US" sz="1400" dirty="0"/>
              <a:t> - UPNYK</a:t>
            </a:r>
          </a:p>
        </p:txBody>
      </p:sp>
      <p:sp>
        <p:nvSpPr>
          <p:cNvPr id="41" name="Text Box 33"/>
          <p:cNvSpPr txBox="1">
            <a:spLocks noChangeArrowheads="1"/>
          </p:cNvSpPr>
          <p:nvPr/>
        </p:nvSpPr>
        <p:spPr bwMode="auto">
          <a:xfrm>
            <a:off x="4124848" y="3143248"/>
            <a:ext cx="44715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Z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38"/>
          <p:cNvSpPr txBox="1">
            <a:spLocks noChangeArrowheads="1"/>
          </p:cNvSpPr>
          <p:nvPr/>
        </p:nvSpPr>
        <p:spPr bwMode="auto">
          <a:xfrm>
            <a:off x="5482170" y="5572140"/>
            <a:ext cx="4471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/>
              <a:t>t</a:t>
            </a:r>
            <a:r>
              <a:rPr lang="en-US" sz="1400" baseline="-25000" dirty="0" smtClean="0"/>
              <a:t>1</a:t>
            </a:r>
            <a:endParaRPr lang="en-US" sz="1400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55675"/>
            <a:ext cx="8229600" cy="4530725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konsentrasi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grafit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,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slope (–</a:t>
            </a:r>
            <a:r>
              <a:rPr lang="en-US" dirty="0" err="1" smtClean="0"/>
              <a:t>dz</a:t>
            </a:r>
            <a:r>
              <a:rPr lang="en-US" dirty="0" smtClean="0"/>
              <a:t>/</a:t>
            </a:r>
            <a:r>
              <a:rPr lang="en-US" dirty="0" err="1" smtClean="0"/>
              <a:t>dt</a:t>
            </a:r>
            <a:r>
              <a:rPr lang="en-US" dirty="0" smtClean="0"/>
              <a:t>) = v,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kurve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: 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–</a:t>
            </a:r>
            <a:r>
              <a:rPr lang="en-US" dirty="0" err="1" smtClean="0"/>
              <a:t>dz</a:t>
            </a:r>
            <a:r>
              <a:rPr lang="en-US" dirty="0" smtClean="0"/>
              <a:t>/</a:t>
            </a:r>
            <a:r>
              <a:rPr lang="en-US" dirty="0" err="1" smtClean="0"/>
              <a:t>dt</a:t>
            </a:r>
            <a:r>
              <a:rPr lang="en-US" dirty="0" smtClean="0"/>
              <a:t> = (</a:t>
            </a:r>
            <a:r>
              <a:rPr lang="en-US" dirty="0" err="1" smtClean="0"/>
              <a:t>z</a:t>
            </a:r>
            <a:r>
              <a:rPr lang="en-US" baseline="-25000" dirty="0" err="1" smtClean="0"/>
              <a:t>i</a:t>
            </a:r>
            <a:r>
              <a:rPr lang="en-US" dirty="0" smtClean="0"/>
              <a:t> – z</a:t>
            </a:r>
            <a:r>
              <a:rPr lang="en-US" baseline="-25000" dirty="0" smtClean="0"/>
              <a:t>1</a:t>
            </a:r>
            <a:r>
              <a:rPr lang="en-US" dirty="0" smtClean="0"/>
              <a:t> )/(t</a:t>
            </a:r>
            <a:r>
              <a:rPr lang="en-US" baseline="-25000" dirty="0" smtClean="0"/>
              <a:t>1</a:t>
            </a:r>
            <a:r>
              <a:rPr lang="en-US" dirty="0" smtClean="0"/>
              <a:t> – t</a:t>
            </a:r>
            <a:r>
              <a:rPr lang="en-US" baseline="-25000" dirty="0" smtClean="0"/>
              <a:t>0</a:t>
            </a:r>
            <a:r>
              <a:rPr lang="en-US" dirty="0" smtClean="0"/>
              <a:t>)                    (1)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r>
              <a:rPr lang="en-US" dirty="0" smtClean="0"/>
              <a:t>c</a:t>
            </a:r>
            <a:r>
              <a:rPr lang="en-US" baseline="-25000" dirty="0" smtClean="0"/>
              <a:t>i</a:t>
            </a:r>
            <a:r>
              <a:rPr lang="en-US" dirty="0" smtClean="0"/>
              <a:t> = c</a:t>
            </a:r>
            <a:r>
              <a:rPr lang="en-US" baseline="-25000" dirty="0" smtClean="0"/>
              <a:t>o</a:t>
            </a:r>
            <a:r>
              <a:rPr lang="en-US" dirty="0" smtClean="0"/>
              <a:t>z                                        (</a:t>
            </a:r>
            <a:r>
              <a:rPr lang="en-US" dirty="0"/>
              <a:t>2</a:t>
            </a:r>
            <a:r>
              <a:rPr lang="en-US" dirty="0" smtClean="0"/>
              <a:t>)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r>
              <a:rPr lang="en-US" dirty="0" smtClean="0"/>
              <a:t>  =  </a:t>
            </a:r>
            <a:r>
              <a:rPr lang="en-US" dirty="0" err="1" smtClean="0"/>
              <a:t>konsentrasi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1  </a:t>
            </a:r>
          </a:p>
        </p:txBody>
      </p:sp>
      <p:sp>
        <p:nvSpPr>
          <p:cNvPr id="2969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4DAD7D-1BD8-4D7C-BE5E-A188977908C0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9700" name="Footer Placeholder 4"/>
          <p:cNvSpPr txBox="1">
            <a:spLocks noGrp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1000"/>
              <a:t>Teknik Lingkungan - UPNYK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"/>
            <a:ext cx="7772400" cy="571480"/>
          </a:xfrm>
        </p:spPr>
        <p:txBody>
          <a:bodyPr>
            <a:noAutofit/>
          </a:bodyPr>
          <a:lstStyle/>
          <a:p>
            <a:pPr algn="l"/>
            <a:r>
              <a:rPr lang="en-US" sz="3600" dirty="0" err="1" smtClean="0">
                <a:solidFill>
                  <a:schemeClr val="tx1"/>
                </a:solidFill>
              </a:rPr>
              <a:t>Contoh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42918"/>
            <a:ext cx="9144000" cy="6215082"/>
          </a:xfrm>
        </p:spPr>
        <p:txBody>
          <a:bodyPr anchor="t">
            <a:normAutofit/>
          </a:bodyPr>
          <a:lstStyle/>
          <a:p>
            <a:pPr algn="l"/>
            <a:r>
              <a:rPr lang="en-US" sz="2400" dirty="0" smtClean="0"/>
              <a:t>Data </a:t>
            </a:r>
            <a:r>
              <a:rPr lang="en-US" sz="2400" dirty="0" err="1" smtClean="0"/>
              <a:t>percobaan</a:t>
            </a:r>
            <a:r>
              <a:rPr lang="en-US" sz="2400" dirty="0" smtClean="0"/>
              <a:t> </a:t>
            </a:r>
            <a:r>
              <a:rPr lang="en-US" sz="2400" dirty="0" err="1" smtClean="0"/>
              <a:t>hubungan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tinggi</a:t>
            </a:r>
            <a:r>
              <a:rPr lang="en-US" sz="2400" dirty="0" smtClean="0"/>
              <a:t> </a:t>
            </a:r>
            <a:r>
              <a:rPr lang="en-US" sz="2400" dirty="0" err="1" smtClean="0"/>
              <a:t>bidang</a:t>
            </a:r>
            <a:r>
              <a:rPr lang="en-US" sz="2400" dirty="0" smtClean="0"/>
              <a:t> </a:t>
            </a:r>
            <a:r>
              <a:rPr lang="en-US" sz="2400" dirty="0" err="1" smtClean="0"/>
              <a:t>batas</a:t>
            </a:r>
            <a:r>
              <a:rPr lang="en-US" sz="2400" dirty="0" smtClean="0"/>
              <a:t> (</a:t>
            </a:r>
            <a:r>
              <a:rPr lang="en-US" sz="2400" dirty="0" err="1" smtClean="0"/>
              <a:t>bening-keruh</a:t>
            </a:r>
            <a:r>
              <a:rPr lang="en-US" sz="2400" dirty="0" smtClean="0"/>
              <a:t>) </a:t>
            </a:r>
            <a:r>
              <a:rPr lang="en-US" sz="2400" dirty="0" err="1" smtClean="0"/>
              <a:t>sbb</a:t>
            </a:r>
            <a:r>
              <a:rPr lang="en-US" sz="2400" dirty="0" smtClean="0"/>
              <a:t>:</a:t>
            </a:r>
          </a:p>
          <a:p>
            <a:pPr algn="l"/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Waktu</a:t>
            </a:r>
            <a:r>
              <a:rPr lang="en-US" sz="2400" dirty="0" smtClean="0"/>
              <a:t> (min)		       </a:t>
            </a:r>
            <a:r>
              <a:rPr lang="en-US" sz="2400" dirty="0" err="1" smtClean="0"/>
              <a:t>Tinggi</a:t>
            </a:r>
            <a:r>
              <a:rPr lang="en-US" sz="2400" dirty="0" smtClean="0"/>
              <a:t> (cm)</a:t>
            </a:r>
          </a:p>
          <a:p>
            <a:pPr algn="l"/>
            <a:r>
              <a:rPr lang="en-US" sz="2400" dirty="0"/>
              <a:t>	</a:t>
            </a:r>
            <a:r>
              <a:rPr lang="en-US" sz="2400" dirty="0" smtClean="0"/>
              <a:t>0				34</a:t>
            </a:r>
          </a:p>
          <a:p>
            <a:pPr algn="l"/>
            <a:r>
              <a:rPr lang="en-US" sz="2400" dirty="0"/>
              <a:t>	</a:t>
            </a:r>
            <a:r>
              <a:rPr lang="en-US" sz="2400" dirty="0" smtClean="0"/>
              <a:t>10,8				25</a:t>
            </a:r>
          </a:p>
          <a:p>
            <a:pPr algn="l"/>
            <a:r>
              <a:rPr lang="en-US" sz="2400" dirty="0"/>
              <a:t>	</a:t>
            </a:r>
            <a:r>
              <a:rPr lang="en-US" sz="2400" dirty="0" smtClean="0"/>
              <a:t>16,8				20</a:t>
            </a:r>
          </a:p>
          <a:p>
            <a:pPr algn="l"/>
            <a:r>
              <a:rPr lang="en-US" sz="2400" dirty="0"/>
              <a:t>	</a:t>
            </a:r>
            <a:r>
              <a:rPr lang="en-US" sz="2400" dirty="0" smtClean="0"/>
              <a:t>26,4				15</a:t>
            </a:r>
          </a:p>
          <a:p>
            <a:pPr algn="l"/>
            <a:r>
              <a:rPr lang="en-US" sz="2400" dirty="0"/>
              <a:t>	</a:t>
            </a:r>
            <a:r>
              <a:rPr lang="en-US" sz="2400" dirty="0" smtClean="0"/>
              <a:t>43,1				10</a:t>
            </a:r>
          </a:p>
          <a:p>
            <a:pPr algn="l"/>
            <a:r>
              <a:rPr lang="en-US" sz="2400" dirty="0"/>
              <a:t>	</a:t>
            </a:r>
            <a:r>
              <a:rPr lang="en-US" sz="2400" dirty="0" smtClean="0"/>
              <a:t>65,8				7,5</a:t>
            </a:r>
          </a:p>
          <a:p>
            <a:pPr algn="l"/>
            <a:r>
              <a:rPr lang="en-US" sz="2400" dirty="0"/>
              <a:t>	</a:t>
            </a:r>
            <a:r>
              <a:rPr lang="en-US" sz="2400" dirty="0" smtClean="0"/>
              <a:t>89,5				6,4</a:t>
            </a:r>
          </a:p>
          <a:p>
            <a:pPr algn="l"/>
            <a:r>
              <a:rPr lang="en-US" sz="2400" dirty="0" smtClean="0"/>
              <a:t>	100				6,1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grafik</a:t>
            </a:r>
            <a:r>
              <a:rPr lang="en-US" dirty="0" smtClean="0"/>
              <a:t> (</a:t>
            </a:r>
            <a:r>
              <a:rPr lang="en-US" dirty="0" err="1" smtClean="0"/>
              <a:t>titik</a:t>
            </a:r>
            <a:r>
              <a:rPr lang="en-US" dirty="0" smtClean="0"/>
              <a:t> 2 </a:t>
            </a:r>
            <a:r>
              <a:rPr lang="en-US" dirty="0" err="1" smtClean="0"/>
              <a:t>koordinat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3" name="Chart 2"/>
          <p:cNvGraphicFramePr/>
          <p:nvPr/>
        </p:nvGraphicFramePr>
        <p:xfrm>
          <a:off x="1000100" y="928670"/>
          <a:ext cx="6858048" cy="5072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14356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>
                <a:solidFill>
                  <a:schemeClr val="tx1"/>
                </a:solidFill>
              </a:rPr>
              <a:t>Hitung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kecepatan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sedimentasi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7072330" cy="714356"/>
          </a:xfrm>
        </p:spPr>
        <p:txBody>
          <a:bodyPr>
            <a:normAutofit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8" name="Chart 7"/>
          <p:cNvGraphicFramePr/>
          <p:nvPr/>
        </p:nvGraphicFramePr>
        <p:xfrm>
          <a:off x="571472" y="1214422"/>
          <a:ext cx="7286676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1500166" y="2500306"/>
            <a:ext cx="3357586" cy="257176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Arc 11"/>
          <p:cNvSpPr/>
          <p:nvPr/>
        </p:nvSpPr>
        <p:spPr>
          <a:xfrm>
            <a:off x="0" y="3214686"/>
            <a:ext cx="3571868" cy="3286148"/>
          </a:xfrm>
          <a:prstGeom prst="arc">
            <a:avLst>
              <a:gd name="adj1" fmla="val 16200000"/>
              <a:gd name="adj2" fmla="val 21571602"/>
            </a:avLst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rot="10800000">
            <a:off x="1643042" y="3500438"/>
            <a:ext cx="1214446" cy="1588"/>
          </a:xfrm>
          <a:prstGeom prst="straightConnector1">
            <a:avLst/>
          </a:prstGeom>
          <a:ln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85786" y="3286124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rgbClr val="FF0000"/>
                  </a:solidFill>
                </a:ln>
              </a:rPr>
              <a:t>17,5</a:t>
            </a:r>
            <a:endParaRPr lang="en-US" dirty="0">
              <a:ln>
                <a:solidFill>
                  <a:srgbClr val="FF0000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12" grpId="0" animBg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"/>
            <a:ext cx="7772400" cy="857232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Kecepatan</a:t>
            </a:r>
            <a:r>
              <a:rPr lang="en-US" dirty="0" smtClean="0">
                <a:solidFill>
                  <a:schemeClr val="tx1"/>
                </a:solidFill>
              </a:rPr>
              <a:t> (v) = </a:t>
            </a:r>
            <a:r>
              <a:rPr lang="en-US" dirty="0" err="1" smtClean="0">
                <a:solidFill>
                  <a:schemeClr val="tx1"/>
                </a:solidFill>
              </a:rPr>
              <a:t>Z</a:t>
            </a:r>
            <a:r>
              <a:rPr lang="en-US" baseline="-25000" dirty="0" err="1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 - O /</a:t>
            </a:r>
            <a:r>
              <a:rPr lang="en-US" dirty="0" err="1" smtClean="0">
                <a:solidFill>
                  <a:schemeClr val="tx1"/>
                </a:solidFill>
              </a:rPr>
              <a:t>t</a:t>
            </a:r>
            <a:r>
              <a:rPr lang="en-US" baseline="-25000" dirty="0" err="1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 - 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928670"/>
            <a:ext cx="8501122" cy="5929330"/>
          </a:xfrm>
        </p:spPr>
        <p:txBody>
          <a:bodyPr/>
          <a:lstStyle/>
          <a:p>
            <a:pPr algn="l"/>
            <a:endParaRPr lang="en-US" dirty="0" smtClean="0"/>
          </a:p>
          <a:p>
            <a:pPr algn="l"/>
            <a:r>
              <a:rPr lang="en-US" sz="2800" dirty="0" smtClean="0"/>
              <a:t>V = (27,5 – 0) cm </a:t>
            </a:r>
            <a:r>
              <a:rPr lang="en-US" sz="2800" dirty="0" smtClean="0"/>
              <a:t>/(55 </a:t>
            </a:r>
            <a:r>
              <a:rPr lang="en-US" sz="2800" dirty="0" smtClean="0"/>
              <a:t>– 0) </a:t>
            </a:r>
            <a:r>
              <a:rPr lang="en-US" sz="2800" dirty="0" err="1" smtClean="0"/>
              <a:t>menit</a:t>
            </a:r>
            <a:endParaRPr lang="en-US" sz="2800" dirty="0" smtClean="0"/>
          </a:p>
          <a:p>
            <a:pPr algn="l"/>
            <a:r>
              <a:rPr lang="en-US" sz="2800" dirty="0"/>
              <a:t> </a:t>
            </a:r>
            <a:r>
              <a:rPr lang="en-US" sz="2800" dirty="0" smtClean="0"/>
              <a:t>v = </a:t>
            </a:r>
            <a:r>
              <a:rPr lang="en-US" sz="2800" dirty="0" smtClean="0"/>
              <a:t>0,50 </a:t>
            </a:r>
            <a:r>
              <a:rPr lang="en-US" sz="2800" dirty="0" smtClean="0"/>
              <a:t>cm/</a:t>
            </a:r>
            <a:r>
              <a:rPr lang="en-US" sz="2800" dirty="0" err="1" smtClean="0"/>
              <a:t>menit</a:t>
            </a:r>
            <a:endParaRPr lang="en-US" sz="2800" dirty="0" smtClean="0"/>
          </a:p>
          <a:p>
            <a:pPr algn="l"/>
            <a:r>
              <a:rPr lang="en-US" sz="2800" dirty="0" smtClean="0"/>
              <a:t> 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 smtClean="0"/>
              <a:t>C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 </a:t>
            </a:r>
            <a:r>
              <a:rPr lang="en-US" sz="2800" dirty="0" smtClean="0"/>
              <a:t>= (</a:t>
            </a:r>
            <a:r>
              <a:rPr lang="en-US" sz="2800" dirty="0" smtClean="0"/>
              <a:t>Z</a:t>
            </a:r>
            <a:r>
              <a:rPr lang="en-US" sz="2800" baseline="30000" dirty="0" smtClean="0"/>
              <a:t> </a:t>
            </a:r>
            <a:r>
              <a:rPr lang="en-US" sz="2800" dirty="0" smtClean="0"/>
              <a:t> </a:t>
            </a:r>
            <a:r>
              <a:rPr lang="en-US" sz="2800" dirty="0" smtClean="0"/>
              <a:t>/ </a:t>
            </a:r>
            <a:r>
              <a:rPr lang="en-US" sz="2800" dirty="0" err="1" smtClean="0"/>
              <a:t>Z</a:t>
            </a:r>
            <a:r>
              <a:rPr lang="en-US" sz="2800" baseline="-25000" dirty="0" err="1" smtClean="0"/>
              <a:t>i</a:t>
            </a:r>
            <a:r>
              <a:rPr lang="en-US" sz="2800" dirty="0" smtClean="0"/>
              <a:t> )C</a:t>
            </a:r>
            <a:r>
              <a:rPr lang="en-US" sz="2800" baseline="-25000" dirty="0" smtClean="0"/>
              <a:t>0</a:t>
            </a:r>
            <a:r>
              <a:rPr lang="en-US" sz="2800" dirty="0" smtClean="0"/>
              <a:t>  = (34 /17,5) C</a:t>
            </a:r>
            <a:r>
              <a:rPr lang="en-US" sz="2800" baseline="-25000" dirty="0" smtClean="0"/>
              <a:t>0</a:t>
            </a:r>
            <a:r>
              <a:rPr lang="en-US" sz="2800" dirty="0" smtClean="0"/>
              <a:t> </a:t>
            </a:r>
          </a:p>
          <a:p>
            <a:pPr algn="l"/>
            <a:r>
              <a:rPr lang="en-US" sz="2800" dirty="0"/>
              <a:t> </a:t>
            </a:r>
            <a:r>
              <a:rPr lang="en-US" sz="2800" dirty="0" smtClean="0"/>
              <a:t>    = . . . . . . . g/cm</a:t>
            </a:r>
            <a:r>
              <a:rPr lang="en-US" sz="2800" baseline="30000" dirty="0" smtClean="0"/>
              <a:t>3</a:t>
            </a:r>
            <a:r>
              <a:rPr lang="en-US" sz="2800" dirty="0" smtClean="0"/>
              <a:t> </a:t>
            </a:r>
          </a:p>
          <a:p>
            <a:pPr algn="l"/>
            <a:endParaRPr lang="en-US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357298"/>
            <a:ext cx="5486400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14356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>
                <a:solidFill>
                  <a:schemeClr val="tx1"/>
                </a:solidFill>
              </a:rPr>
              <a:t>Hitung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kecepatan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sedimentasi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714356"/>
            <a:ext cx="6186486" cy="35719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graphicFrame>
        <p:nvGraphicFramePr>
          <p:cNvPr id="8" name="Chart 7"/>
          <p:cNvGraphicFramePr/>
          <p:nvPr/>
        </p:nvGraphicFramePr>
        <p:xfrm>
          <a:off x="571472" y="1214422"/>
          <a:ext cx="7286676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1500166" y="2500306"/>
            <a:ext cx="3357586" cy="257176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Arc 11"/>
          <p:cNvSpPr/>
          <p:nvPr/>
        </p:nvSpPr>
        <p:spPr>
          <a:xfrm>
            <a:off x="0" y="3143248"/>
            <a:ext cx="3571868" cy="3286148"/>
          </a:xfrm>
          <a:prstGeom prst="arc">
            <a:avLst>
              <a:gd name="adj1" fmla="val 16200000"/>
              <a:gd name="adj2" fmla="val 21571602"/>
            </a:avLst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rot="10800000">
            <a:off x="1571604" y="4500570"/>
            <a:ext cx="5929354" cy="1588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"/>
            <a:ext cx="7772400" cy="71435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PERALATAN SEDIMENTASI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642918"/>
            <a:ext cx="8715436" cy="5715040"/>
          </a:xfrm>
        </p:spPr>
        <p:txBody>
          <a:bodyPr/>
          <a:lstStyle/>
          <a:p>
            <a:pPr algn="l"/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714356"/>
            <a:ext cx="7929618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429</TotalTime>
  <Words>434</Words>
  <Application>Microsoft Office PowerPoint</Application>
  <PresentationFormat>On-screen Show (4:3)</PresentationFormat>
  <Paragraphs>131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Technic</vt:lpstr>
      <vt:lpstr>Sedimentasi Praktis</vt:lpstr>
      <vt:lpstr>Slide 2</vt:lpstr>
      <vt:lpstr>Slide 3</vt:lpstr>
      <vt:lpstr>Contoh</vt:lpstr>
      <vt:lpstr>Dibuat grafik (titik 2 koordinat)</vt:lpstr>
      <vt:lpstr>Hitung kecepatan sedimentasi</vt:lpstr>
      <vt:lpstr>Kecepatan (v) = Zi - O /ti - O</vt:lpstr>
      <vt:lpstr>Hitung kecepatan sedimentasi</vt:lpstr>
      <vt:lpstr>PERALATAN SEDIMENTASI</vt:lpstr>
      <vt:lpstr>Slide 10</vt:lpstr>
      <vt:lpstr>Slide 11</vt:lpstr>
      <vt:lpstr>Slide 12</vt:lpstr>
      <vt:lpstr>ANALISIS</vt:lpstr>
      <vt:lpstr>Slide 14</vt:lpstr>
      <vt:lpstr>(thickener zone) Menghitung luas alat </vt:lpstr>
      <vt:lpstr> .</vt:lpstr>
      <vt:lpstr>Contoh soal</vt:lpstr>
      <vt:lpstr>Penyelesaian</vt:lpstr>
      <vt:lpstr>PR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Sedimentasi Praktis</dc:title>
  <dc:creator>MY COMP</dc:creator>
  <cp:lastModifiedBy>MyComp</cp:lastModifiedBy>
  <cp:revision>49</cp:revision>
  <dcterms:created xsi:type="dcterms:W3CDTF">2013-03-17T08:32:14Z</dcterms:created>
  <dcterms:modified xsi:type="dcterms:W3CDTF">2015-03-18T15:46:54Z</dcterms:modified>
</cp:coreProperties>
</file>