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300" r:id="rId39"/>
    <p:sldId id="301" r:id="rId40"/>
    <p:sldId id="302" r:id="rId41"/>
    <p:sldId id="320" r:id="rId42"/>
    <p:sldId id="321" r:id="rId4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09600"/>
            <a:ext cx="3810000" cy="609600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Mata </a:t>
            </a:r>
            <a:r>
              <a:rPr lang="en-US" dirty="0" err="1" smtClean="0"/>
              <a:t>Kuliah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1295400"/>
            <a:ext cx="2286000" cy="4572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latin typeface="+mn-lt"/>
              </a:defRPr>
            </a:lvl1pPr>
          </a:lstStyle>
          <a:p>
            <a:pPr lvl="0"/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403412" y="3429000"/>
            <a:ext cx="1676400" cy="38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8" hasCustomPrompt="1"/>
          </p:nvPr>
        </p:nvSpPr>
        <p:spPr>
          <a:xfrm>
            <a:off x="403412" y="3886200"/>
            <a:ext cx="1676400" cy="38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 smtClean="0"/>
              <a:t>Semester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9" hasCustomPrompt="1"/>
          </p:nvPr>
        </p:nvSpPr>
        <p:spPr>
          <a:xfrm>
            <a:off x="398929" y="4724400"/>
            <a:ext cx="1658471" cy="38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0" hasCustomPrompt="1"/>
          </p:nvPr>
        </p:nvSpPr>
        <p:spPr>
          <a:xfrm>
            <a:off x="7467600" y="6324600"/>
            <a:ext cx="1371600" cy="3810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589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8065" y="457200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3200" b="1" baseline="0">
                <a:latin typeface="+mn-lt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Mata </a:t>
            </a:r>
            <a:r>
              <a:rPr lang="en-US" dirty="0" err="1" smtClean="0"/>
              <a:t>Kuliah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0927" y="1066800"/>
            <a:ext cx="3720073" cy="3810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latin typeface="+mn-lt"/>
              </a:defRPr>
            </a:lvl1pPr>
          </a:lstStyle>
          <a:p>
            <a:pPr lvl="0"/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2895600"/>
            <a:ext cx="1905000" cy="381000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352800"/>
            <a:ext cx="1905000" cy="381000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en-US" dirty="0" smtClean="0"/>
              <a:t>Semester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191000"/>
            <a:ext cx="1895475" cy="381000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400800"/>
            <a:ext cx="1752600" cy="228600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365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7411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990600"/>
            <a:ext cx="3657600" cy="685800"/>
          </a:xfr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209800" y="1752600"/>
            <a:ext cx="6400800" cy="4724400"/>
          </a:xfrm>
        </p:spPr>
        <p:txBody>
          <a:bodyPr/>
          <a:lstStyle>
            <a:lvl1pPr marL="0" indent="0" algn="r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7239000" y="152400"/>
            <a:ext cx="1402976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 b="1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3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685800"/>
            <a:ext cx="3657600" cy="6858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7543800" cy="3962400"/>
          </a:xfrm>
        </p:spPr>
        <p:txBody>
          <a:bodyPr/>
          <a:lstStyle>
            <a:lvl1pPr marL="0" indent="0" algn="l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295400" y="6019800"/>
            <a:ext cx="1402976" cy="304800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85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57200"/>
            <a:ext cx="3657600" cy="5334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9600" y="1524000"/>
            <a:ext cx="7543800" cy="4572000"/>
          </a:xfrm>
        </p:spPr>
        <p:txBody>
          <a:bodyPr/>
          <a:lstStyle>
            <a:lvl1pPr marL="0" indent="0" algn="l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324600"/>
            <a:ext cx="1402976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6088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81000"/>
            <a:ext cx="3657600" cy="6096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3400" y="1600200"/>
            <a:ext cx="7620000" cy="4419600"/>
          </a:xfrm>
        </p:spPr>
        <p:txBody>
          <a:bodyPr/>
          <a:lstStyle>
            <a:lvl1pPr marL="0" indent="0" algn="l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3400" y="6400800"/>
            <a:ext cx="1402976" cy="304800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057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A2768-B7D7-4EC3-9221-3895F975A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C4E55-E434-4624-8AF4-D7D044E8E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" y="0"/>
            <a:ext cx="905892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649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Peta/Pwr_abt2003.WOR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83568" y="620688"/>
            <a:ext cx="5343128" cy="2027312"/>
          </a:xfrm>
          <a:blipFill>
            <a:blip r:embed="rId2"/>
            <a:tile tx="0" ty="0" sx="100000" sy="100000" flip="none" algn="tl"/>
          </a:blipFill>
          <a:scene3d>
            <a:camera prst="perspectiveHeroicExtremeRightFacing"/>
            <a:lightRig rig="threePt" dir="t"/>
          </a:scene3d>
          <a:sp3d>
            <a:bevelT prst="relaxedInset"/>
          </a:sp3d>
        </p:spPr>
        <p:txBody>
          <a:bodyPr anchor="ctr" anchorCtr="1"/>
          <a:lstStyle/>
          <a:p>
            <a:r>
              <a:rPr lang="en-GB" altLang="id-ID" sz="4400" dirty="0">
                <a:latin typeface="Bauhaus 93" panose="04030905020B02020C02" pitchFamily="82" charset="0"/>
                <a:cs typeface="Times New Roman" pitchFamily="18" charset="0"/>
              </a:rPr>
              <a:t>KOMUNIKASI VISUAL</a:t>
            </a:r>
            <a:endParaRPr lang="en-US" sz="4400" dirty="0">
              <a:latin typeface="Bauhaus 93" panose="04030905020B02020C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5536" y="4293096"/>
            <a:ext cx="22860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398929" y="4724400"/>
            <a:ext cx="3669015" cy="381000"/>
          </a:xfrm>
        </p:spPr>
        <p:txBody>
          <a:bodyPr/>
          <a:lstStyle/>
          <a:p>
            <a:r>
              <a:rPr lang="id-ID" b="1" dirty="0" smtClean="0"/>
              <a:t>Prof. Dr. Ir. Sari Bahagiarti, M.Sc.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id-ID" smtClean="0"/>
              <a:t>Teknik Geologi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9428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52736"/>
            <a:ext cx="8553450" cy="31242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601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0"/>
            <a:ext cx="7596336" cy="14847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id-ID" dirty="0" smtClean="0">
                <a:latin typeface="Gill Sans Ultra Bold Condensed" panose="020B0A06020104020203" pitchFamily="34" charset="0"/>
              </a:rPr>
              <a:t>Perspektif Satu Titik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34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44218"/>
            <a:ext cx="4238625" cy="27924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5043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1640" y="0"/>
            <a:ext cx="781236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id-ID" dirty="0" smtClean="0">
                <a:latin typeface="Cooper Std Black" pitchFamily="18" charset="0"/>
              </a:rPr>
              <a:t>Perspektif Dua Titik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803400"/>
            <a:ext cx="9036496" cy="32512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7276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1640" y="0"/>
            <a:ext cx="7812360" cy="11430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id-ID" dirty="0" smtClean="0">
                <a:latin typeface="Dutch801 XBd BT" panose="02020903060505020304" pitchFamily="18" charset="0"/>
              </a:rPr>
              <a:t>Perspektif Tiga Titik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46" y="1268760"/>
            <a:ext cx="5278438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26780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1640" y="0"/>
            <a:ext cx="781236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id-ID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Proyeksi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412776"/>
            <a:ext cx="7758113" cy="48245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altLang="id-ID" sz="2600" dirty="0" smtClean="0"/>
              <a:t>Proyeksi adalah gambar dari benda yang dilukiskan menurut garis-garis pandangan pengamat pada suatu bidang datar/ bidang gambar. </a:t>
            </a:r>
          </a:p>
          <a:p>
            <a:r>
              <a:rPr lang="id-ID" altLang="id-ID" sz="2600" dirty="0" smtClean="0"/>
              <a:t>Untuk membuat </a:t>
            </a:r>
            <a:r>
              <a:rPr lang="id-ID" altLang="id-ID" sz="2600" i="1" dirty="0" smtClean="0"/>
              <a:t>block diagram </a:t>
            </a:r>
            <a:r>
              <a:rPr lang="id-ID" altLang="id-ID" sz="2600" dirty="0" smtClean="0"/>
              <a:t>geologi dapat dilakukan dengan:</a:t>
            </a:r>
          </a:p>
          <a:p>
            <a:pPr lvl="1"/>
            <a:r>
              <a:rPr lang="id-ID" altLang="id-ID" sz="2600" dirty="0" smtClean="0"/>
              <a:t>Proyeksi Kabinet</a:t>
            </a:r>
          </a:p>
          <a:p>
            <a:pPr lvl="1"/>
            <a:r>
              <a:rPr lang="id-ID" altLang="id-ID" sz="2600" dirty="0" smtClean="0"/>
              <a:t>Proyeksi Ortogonal</a:t>
            </a:r>
          </a:p>
        </p:txBody>
      </p:sp>
    </p:spTree>
    <p:extLst>
      <p:ext uri="{BB962C8B-B14F-4D97-AF65-F5344CB8AC3E}">
        <p14:creationId xmlns="" xmlns:p14="http://schemas.microsoft.com/office/powerpoint/2010/main" val="3017276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0869" y="0"/>
            <a:ext cx="7743131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id-ID" dirty="0" smtClean="0">
                <a:latin typeface="Impact" panose="020B0806030902050204" pitchFamily="34" charset="0"/>
              </a:rPr>
              <a:t>Proyeksi Kabinet dan Ortogonal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741738" cy="202247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3351213" cy="2384425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6780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71600" y="0"/>
            <a:ext cx="7772400" cy="1371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91436" tIns="45718" rIns="91436" bIns="4571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4000" b="1" dirty="0"/>
              <a:t>SKETSA: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3187700"/>
            <a:ext cx="7343775" cy="28335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altLang="id-ID" sz="3600" dirty="0" smtClean="0">
                <a:cs typeface="Times New Roman" pitchFamily="18" charset="0"/>
              </a:rPr>
              <a:t>Hand </a:t>
            </a:r>
            <a:r>
              <a:rPr lang="en-US" altLang="id-ID" sz="3600" dirty="0" err="1" smtClean="0">
                <a:cs typeface="Times New Roman" pitchFamily="18" charset="0"/>
              </a:rPr>
              <a:t>Speciment</a:t>
            </a:r>
            <a:r>
              <a:rPr lang="en-US" altLang="id-ID" sz="3600" dirty="0" smtClean="0">
                <a:cs typeface="Times New Roman" pitchFamily="18" charset="0"/>
              </a:rPr>
              <a:t> (Close up)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id-ID" sz="3600" dirty="0" err="1" smtClean="0">
                <a:cs typeface="Times New Roman" pitchFamily="18" charset="0"/>
              </a:rPr>
              <a:t>Singkapan</a:t>
            </a:r>
            <a:endParaRPr lang="en-US" altLang="id-ID" sz="3600" dirty="0" smtClean="0"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en-US" altLang="id-ID" sz="3600" dirty="0" err="1" smtClean="0">
                <a:cs typeface="Times New Roman" pitchFamily="18" charset="0"/>
              </a:rPr>
              <a:t>Bentang</a:t>
            </a:r>
            <a:r>
              <a:rPr lang="en-US" altLang="id-ID" sz="3600" dirty="0" smtClean="0">
                <a:cs typeface="Times New Roman" pitchFamily="18" charset="0"/>
              </a:rPr>
              <a:t> </a:t>
            </a:r>
            <a:r>
              <a:rPr lang="en-US" altLang="id-ID" sz="3600" dirty="0" err="1" smtClean="0">
                <a:cs typeface="Times New Roman" pitchFamily="18" charset="0"/>
              </a:rPr>
              <a:t>Alam</a:t>
            </a:r>
            <a:endParaRPr lang="en-US" altLang="id-ID" sz="3600" dirty="0" smtClean="0"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en-US" altLang="id-ID" sz="3600" dirty="0" smtClean="0">
                <a:cs typeface="Times New Roman" pitchFamily="18" charset="0"/>
              </a:rPr>
              <a:t>Model </a:t>
            </a:r>
            <a:r>
              <a:rPr lang="en-US" altLang="id-ID" sz="3600" dirty="0" err="1" smtClean="0">
                <a:cs typeface="Times New Roman" pitchFamily="18" charset="0"/>
              </a:rPr>
              <a:t>Geologi</a:t>
            </a:r>
            <a:endParaRPr lang="id-ID" altLang="id-ID" sz="3600" dirty="0" smtClean="0"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</a:pPr>
            <a:endParaRPr lang="en-US" altLang="id-ID" sz="2400" dirty="0" smtClean="0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685800" y="1371600"/>
            <a:ext cx="6858000" cy="1816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2800" dirty="0" err="1"/>
              <a:t>adalah</a:t>
            </a:r>
            <a:r>
              <a:rPr lang="en-US" altLang="id-ID" sz="2800" dirty="0"/>
              <a:t> </a:t>
            </a:r>
            <a:r>
              <a:rPr lang="en-US" altLang="id-ID" sz="2800" dirty="0" err="1"/>
              <a:t>goresan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pena</a:t>
            </a:r>
            <a:r>
              <a:rPr lang="en-US" altLang="id-ID" sz="2800" dirty="0"/>
              <a:t> </a:t>
            </a:r>
          </a:p>
          <a:p>
            <a:pPr eaLnBrk="1" hangingPunct="1"/>
            <a:r>
              <a:rPr lang="en-US" altLang="id-ID" sz="2800" dirty="0" err="1"/>
              <a:t>dua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atau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tiga</a:t>
            </a:r>
            <a:r>
              <a:rPr lang="en-US" altLang="id-ID" sz="2800" dirty="0"/>
              <a:t> -dimensional yang </a:t>
            </a:r>
            <a:r>
              <a:rPr lang="en-US" altLang="id-ID" sz="2800" dirty="0" err="1"/>
              <a:t>menggambarkan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bentuk</a:t>
            </a:r>
            <a:r>
              <a:rPr lang="en-US" altLang="id-ID" sz="2800" dirty="0"/>
              <a:t> </a:t>
            </a:r>
            <a:r>
              <a:rPr lang="en-US" altLang="id-ID" sz="2800" dirty="0" err="1"/>
              <a:t>sederhana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dari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keadaan</a:t>
            </a:r>
            <a:r>
              <a:rPr lang="en-US" altLang="id-ID" sz="2800" dirty="0"/>
              <a:t> yang </a:t>
            </a:r>
            <a:r>
              <a:rPr lang="en-US" altLang="id-ID" sz="2800" dirty="0" err="1"/>
              <a:t>sebenarnya</a:t>
            </a:r>
            <a:r>
              <a:rPr lang="en-US" altLang="id-ID" sz="2800" dirty="0"/>
              <a:t>. </a:t>
            </a: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10950" y="5733256"/>
            <a:ext cx="1360650" cy="27520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d-ID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F52EE316-A4C4-4242-B383-AF04E779DA1B}" type="datetime1">
              <a:rPr lang="en-US" altLang="id-ID" smtClean="0"/>
              <a:pPr eaLnBrk="1" hangingPunct="1"/>
              <a:t>11/8/2017</a:t>
            </a:fld>
            <a:endParaRPr lang="en-US" altLang="id-ID" dirty="0"/>
          </a:p>
        </p:txBody>
      </p:sp>
    </p:spTree>
    <p:extLst>
      <p:ext uri="{BB962C8B-B14F-4D97-AF65-F5344CB8AC3E}">
        <p14:creationId xmlns="" xmlns:p14="http://schemas.microsoft.com/office/powerpoint/2010/main" val="2216013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62100" y="620688"/>
            <a:ext cx="2937892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Sketsa</a:t>
            </a:r>
            <a:endParaRPr lang="en-US" altLang="id-I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4008" y="3217403"/>
            <a:ext cx="2819400" cy="479425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id-ID" sz="2000" dirty="0" err="1" smtClean="0"/>
              <a:t>Sketsa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Bentang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Alam</a:t>
            </a:r>
            <a:endParaRPr lang="en-US" altLang="id-ID" sz="2000" dirty="0" smtClean="0"/>
          </a:p>
        </p:txBody>
      </p:sp>
      <p:pic>
        <p:nvPicPr>
          <p:cNvPr id="7" name="Picture 4" descr="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3726129"/>
            <a:ext cx="2544763" cy="21875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Picture 8" descr="spheroid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803"/>
            <a:ext cx="2693988" cy="2805113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139952" y="5913704"/>
            <a:ext cx="2514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id-ID" sz="2000" dirty="0" err="1"/>
              <a:t>Sketsa</a:t>
            </a:r>
            <a:r>
              <a:rPr lang="en-US" altLang="id-ID" sz="2000" dirty="0"/>
              <a:t> “close up”</a:t>
            </a:r>
          </a:p>
        </p:txBody>
      </p:sp>
      <p:pic>
        <p:nvPicPr>
          <p:cNvPr id="10" name="Picture 11" descr="blas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844824"/>
            <a:ext cx="2951163" cy="2187575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762000" y="4086374"/>
            <a:ext cx="2514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id-ID" sz="2000" dirty="0" err="1"/>
              <a:t>Sketsa</a:t>
            </a:r>
            <a:r>
              <a:rPr lang="en-US" altLang="id-ID" sz="2000" dirty="0"/>
              <a:t> </a:t>
            </a:r>
            <a:r>
              <a:rPr lang="en-US" altLang="id-ID" sz="2000" dirty="0" err="1"/>
              <a:t>Singkapan</a:t>
            </a:r>
            <a:endParaRPr lang="en-US" altLang="id-ID" sz="2000" dirty="0"/>
          </a:p>
        </p:txBody>
      </p:sp>
    </p:spTree>
    <p:extLst>
      <p:ext uri="{BB962C8B-B14F-4D97-AF65-F5344CB8AC3E}">
        <p14:creationId xmlns="" xmlns:p14="http://schemas.microsoft.com/office/powerpoint/2010/main" val="2995043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331640" y="0"/>
            <a:ext cx="6699523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latin typeface="Britannic Bold" panose="020B0903060703020204" pitchFamily="34" charset="0"/>
              </a:rPr>
              <a:t>Sketsa</a:t>
            </a:r>
            <a:r>
              <a:rPr lang="en-US" altLang="id-ID" dirty="0" smtClean="0">
                <a:latin typeface="Britannic Bold" panose="020B0903060703020204" pitchFamily="34" charset="0"/>
              </a:rPr>
              <a:t> Hand </a:t>
            </a:r>
            <a:r>
              <a:rPr lang="en-US" altLang="id-ID" dirty="0" err="1" smtClean="0">
                <a:latin typeface="Britannic Bold" panose="020B0903060703020204" pitchFamily="34" charset="0"/>
              </a:rPr>
              <a:t>Speciment</a:t>
            </a:r>
            <a:endParaRPr lang="id-ID" altLang="id-ID" dirty="0" smtClean="0">
              <a:latin typeface="Britannic Bold" panose="020B0903060703020204" pitchFamily="34" charset="0"/>
            </a:endParaRPr>
          </a:p>
        </p:txBody>
      </p:sp>
      <p:pic>
        <p:nvPicPr>
          <p:cNvPr id="6" name="Picture 4" descr="Hand spec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638" y="1577975"/>
            <a:ext cx="5532437" cy="4527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017276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Sket Long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2904" y="692696"/>
            <a:ext cx="3813175" cy="54102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02678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21910" y="404664"/>
            <a:ext cx="7694613" cy="2880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latin typeface="Adobe Caslon Pro Bold" pitchFamily="18" charset="0"/>
              </a:rPr>
              <a:t>Komunikasi</a:t>
            </a:r>
            <a:r>
              <a:rPr lang="en-US" altLang="id-ID" dirty="0" smtClean="0">
                <a:latin typeface="Adobe Caslon Pro Bold" pitchFamily="18" charset="0"/>
              </a:rPr>
              <a:t> Visual </a:t>
            </a:r>
            <a:r>
              <a:rPr lang="en-US" altLang="id-ID" dirty="0" err="1" smtClean="0">
                <a:latin typeface="Adobe Caslon Pro Bold" pitchFamily="18" charset="0"/>
              </a:rPr>
              <a:t>adalah</a:t>
            </a:r>
            <a:r>
              <a:rPr lang="en-US" altLang="id-ID" dirty="0" smtClean="0">
                <a:latin typeface="Adobe Caslon Pro Bold" pitchFamily="18" charset="0"/>
              </a:rPr>
              <a:t> </a:t>
            </a:r>
            <a:r>
              <a:rPr lang="en-US" altLang="id-ID" dirty="0" err="1" smtClean="0">
                <a:latin typeface="Adobe Caslon Pro Bold" pitchFamily="18" charset="0"/>
              </a:rPr>
              <a:t>cara</a:t>
            </a:r>
            <a:r>
              <a:rPr lang="en-US" altLang="id-ID" dirty="0" smtClean="0">
                <a:latin typeface="Adobe Caslon Pro Bold" pitchFamily="18" charset="0"/>
              </a:rPr>
              <a:t> </a:t>
            </a:r>
            <a:r>
              <a:rPr lang="en-US" altLang="id-ID" dirty="0" err="1" smtClean="0">
                <a:latin typeface="Adobe Caslon Pro Bold" pitchFamily="18" charset="0"/>
              </a:rPr>
              <a:t>berkomunikasi</a:t>
            </a:r>
            <a:r>
              <a:rPr lang="en-US" altLang="id-ID" dirty="0" smtClean="0">
                <a:latin typeface="Adobe Caslon Pro Bold" pitchFamily="18" charset="0"/>
              </a:rPr>
              <a:t> </a:t>
            </a:r>
            <a:r>
              <a:rPr lang="en-US" altLang="id-ID" dirty="0" err="1" smtClean="0">
                <a:latin typeface="Adobe Caslon Pro Bold" pitchFamily="18" charset="0"/>
              </a:rPr>
              <a:t>dengan</a:t>
            </a:r>
            <a:r>
              <a:rPr lang="en-US" altLang="id-ID" dirty="0" smtClean="0">
                <a:latin typeface="Adobe Caslon Pro Bold" pitchFamily="18" charset="0"/>
              </a:rPr>
              <a:t> </a:t>
            </a:r>
            <a:r>
              <a:rPr lang="en-US" altLang="id-ID" dirty="0" err="1" smtClean="0">
                <a:latin typeface="Adobe Caslon Pro Bold" pitchFamily="18" charset="0"/>
              </a:rPr>
              <a:t>menggunakan</a:t>
            </a:r>
            <a:r>
              <a:rPr lang="en-US" altLang="id-ID" dirty="0" smtClean="0">
                <a:latin typeface="Adobe Caslon Pro Bold" pitchFamily="18" charset="0"/>
              </a:rPr>
              <a:t> </a:t>
            </a:r>
            <a:r>
              <a:rPr lang="en-US" altLang="id-ID" dirty="0" err="1" smtClean="0">
                <a:latin typeface="Adobe Caslon Pro Bold" pitchFamily="18" charset="0"/>
              </a:rPr>
              <a:t>gambar</a:t>
            </a:r>
            <a:r>
              <a:rPr lang="en-US" altLang="id-ID" dirty="0" smtClean="0">
                <a:latin typeface="Adobe Caslon Pro Bold" pitchFamily="18" charset="0"/>
              </a:rPr>
              <a:t> </a:t>
            </a:r>
            <a:r>
              <a:rPr lang="en-US" altLang="id-ID" dirty="0" err="1" smtClean="0">
                <a:latin typeface="Adobe Caslon Pro Bold" pitchFamily="18" charset="0"/>
              </a:rPr>
              <a:t>baik</a:t>
            </a:r>
            <a:r>
              <a:rPr lang="en-US" altLang="id-ID" dirty="0" smtClean="0">
                <a:latin typeface="Adobe Caslon Pro Bold" pitchFamily="18" charset="0"/>
              </a:rPr>
              <a:t> </a:t>
            </a:r>
            <a:r>
              <a:rPr lang="en-US" altLang="id-ID" dirty="0" err="1" smtClean="0">
                <a:latin typeface="Adobe Caslon Pro Bold" pitchFamily="18" charset="0"/>
              </a:rPr>
              <a:t>diam</a:t>
            </a:r>
            <a:r>
              <a:rPr lang="en-US" altLang="id-ID" dirty="0" smtClean="0">
                <a:latin typeface="Adobe Caslon Pro Bold" pitchFamily="18" charset="0"/>
              </a:rPr>
              <a:t> </a:t>
            </a:r>
            <a:r>
              <a:rPr lang="en-US" altLang="id-ID" dirty="0" err="1" smtClean="0">
                <a:latin typeface="Adobe Caslon Pro Bold" pitchFamily="18" charset="0"/>
              </a:rPr>
              <a:t>maupun</a:t>
            </a:r>
            <a:r>
              <a:rPr lang="en-US" altLang="id-ID" dirty="0" smtClean="0">
                <a:latin typeface="Adobe Caslon Pro Bold" pitchFamily="18" charset="0"/>
              </a:rPr>
              <a:t> </a:t>
            </a:r>
            <a:r>
              <a:rPr lang="en-US" altLang="id-ID" dirty="0" err="1" smtClean="0">
                <a:latin typeface="Adobe Caslon Pro Bold" pitchFamily="18" charset="0"/>
              </a:rPr>
              <a:t>bergerak</a:t>
            </a:r>
            <a:r>
              <a:rPr lang="en-US" altLang="id-ID" dirty="0" smtClean="0">
                <a:latin typeface="Adobe Caslon Pro Bold" pitchFamily="18" charset="0"/>
                <a:cs typeface="Times New Roman" pitchFamily="18" charset="0"/>
              </a:rPr>
              <a:t/>
            </a:r>
            <a:br>
              <a:rPr lang="en-US" altLang="id-ID" dirty="0" smtClean="0">
                <a:latin typeface="Adobe Caslon Pro Bold" pitchFamily="18" charset="0"/>
                <a:cs typeface="Times New Roman" pitchFamily="18" charset="0"/>
              </a:rPr>
            </a:br>
            <a:endParaRPr lang="en-US" altLang="id-ID" dirty="0" smtClean="0">
              <a:latin typeface="Adobe Caslon Pro Bold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" y="4293096"/>
            <a:ext cx="7694613" cy="15022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lIns="91434" tIns="45717" rIns="91434" bIns="4571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3200" dirty="0" err="1">
                <a:solidFill>
                  <a:schemeClr val="tx2"/>
                </a:solidFill>
              </a:rPr>
              <a:t>Dalam</a:t>
            </a:r>
            <a:r>
              <a:rPr lang="en-US" altLang="id-ID" sz="3200" dirty="0">
                <a:solidFill>
                  <a:schemeClr val="tx2"/>
                </a:solidFill>
              </a:rPr>
              <a:t> </a:t>
            </a:r>
            <a:r>
              <a:rPr lang="en-US" altLang="id-ID" sz="3200" dirty="0" err="1">
                <a:solidFill>
                  <a:schemeClr val="tx2"/>
                </a:solidFill>
              </a:rPr>
              <a:t>karya</a:t>
            </a:r>
            <a:r>
              <a:rPr lang="en-US" altLang="id-ID" sz="3200" dirty="0">
                <a:solidFill>
                  <a:schemeClr val="tx2"/>
                </a:solidFill>
              </a:rPr>
              <a:t> </a:t>
            </a:r>
            <a:r>
              <a:rPr lang="en-US" altLang="id-ID" sz="3200" dirty="0" err="1">
                <a:solidFill>
                  <a:schemeClr val="tx2"/>
                </a:solidFill>
              </a:rPr>
              <a:t>tulis</a:t>
            </a:r>
            <a:r>
              <a:rPr lang="en-US" altLang="id-ID" sz="3200" dirty="0">
                <a:solidFill>
                  <a:schemeClr val="tx2"/>
                </a:solidFill>
              </a:rPr>
              <a:t>, </a:t>
            </a:r>
            <a:r>
              <a:rPr lang="en-US" altLang="id-ID" sz="3200" dirty="0" err="1">
                <a:solidFill>
                  <a:schemeClr val="tx2"/>
                </a:solidFill>
              </a:rPr>
              <a:t>komunikasi</a:t>
            </a:r>
            <a:r>
              <a:rPr lang="en-US" altLang="id-ID" sz="3200" dirty="0">
                <a:solidFill>
                  <a:schemeClr val="tx2"/>
                </a:solidFill>
              </a:rPr>
              <a:t> visual </a:t>
            </a:r>
            <a:r>
              <a:rPr lang="en-US" altLang="id-ID" sz="3200" dirty="0" err="1">
                <a:solidFill>
                  <a:schemeClr val="tx2"/>
                </a:solidFill>
              </a:rPr>
              <a:t>digunakan</a:t>
            </a:r>
            <a:r>
              <a:rPr lang="en-US" altLang="id-ID" sz="3200" dirty="0">
                <a:solidFill>
                  <a:schemeClr val="tx2"/>
                </a:solidFill>
              </a:rPr>
              <a:t> </a:t>
            </a:r>
            <a:r>
              <a:rPr lang="en-US" altLang="id-ID" sz="3200" dirty="0" err="1">
                <a:solidFill>
                  <a:schemeClr val="tx2"/>
                </a:solidFill>
              </a:rPr>
              <a:t>sebagai</a:t>
            </a:r>
            <a:r>
              <a:rPr lang="en-US" altLang="id-ID" sz="3200" dirty="0">
                <a:solidFill>
                  <a:schemeClr val="tx2"/>
                </a:solidFill>
              </a:rPr>
              <a:t> </a:t>
            </a:r>
            <a:r>
              <a:rPr lang="en-US" altLang="id-ID" sz="3200" dirty="0" err="1">
                <a:solidFill>
                  <a:schemeClr val="tx2"/>
                </a:solidFill>
              </a:rPr>
              <a:t>ilustrasi</a:t>
            </a:r>
            <a:r>
              <a:rPr lang="en-US" altLang="id-ID" sz="3200" dirty="0">
                <a:solidFill>
                  <a:schemeClr val="tx2"/>
                </a:solidFill>
              </a:rPr>
              <a:t> </a:t>
            </a:r>
            <a:r>
              <a:rPr lang="en-US" altLang="id-ID" sz="3200" dirty="0" err="1">
                <a:solidFill>
                  <a:schemeClr val="tx2"/>
                </a:solidFill>
              </a:rPr>
              <a:t>karangan</a:t>
            </a:r>
            <a:r>
              <a:rPr lang="en-US" altLang="id-ID" sz="3200" dirty="0">
                <a:solidFill>
                  <a:schemeClr val="tx2"/>
                </a:solidFill>
              </a:rPr>
              <a:t> </a:t>
            </a:r>
            <a:r>
              <a:rPr lang="en-US" altLang="id-ID" sz="3200" dirty="0" err="1">
                <a:solidFill>
                  <a:schemeClr val="tx2"/>
                </a:solidFill>
              </a:rPr>
              <a:t>atau</a:t>
            </a:r>
            <a:r>
              <a:rPr lang="en-US" altLang="id-ID" sz="3200" dirty="0">
                <a:solidFill>
                  <a:schemeClr val="tx2"/>
                </a:solidFill>
              </a:rPr>
              <a:t> </a:t>
            </a:r>
            <a:r>
              <a:rPr lang="en-US" altLang="id-ID" sz="3200" dirty="0" err="1">
                <a:solidFill>
                  <a:schemeClr val="tx2"/>
                </a:solidFill>
              </a:rPr>
              <a:t>penyajian</a:t>
            </a:r>
            <a:r>
              <a:rPr lang="en-US" altLang="id-ID" sz="3200" dirty="0">
                <a:solidFill>
                  <a:schemeClr val="tx2"/>
                </a:solidFill>
              </a:rPr>
              <a:t> </a:t>
            </a:r>
            <a:r>
              <a:rPr lang="en-US" altLang="id-ID" sz="3200" dirty="0" smtClean="0">
                <a:solidFill>
                  <a:schemeClr val="tx2"/>
                </a:solidFill>
              </a:rPr>
              <a:t>data</a:t>
            </a:r>
            <a:endParaRPr lang="en-US" altLang="id-ID" sz="37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114800" y="3356992"/>
            <a:ext cx="685800" cy="762000"/>
          </a:xfrm>
          <a:prstGeom prst="downArrow">
            <a:avLst>
              <a:gd name="adj1" fmla="val 50000"/>
              <a:gd name="adj2" fmla="val 2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d-ID" altLang="id-ID"/>
          </a:p>
        </p:txBody>
      </p:sp>
    </p:spTree>
    <p:extLst>
      <p:ext uri="{BB962C8B-B14F-4D97-AF65-F5344CB8AC3E}">
        <p14:creationId xmlns="" xmlns:p14="http://schemas.microsoft.com/office/powerpoint/2010/main" val="2216013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latin typeface="Elephant" panose="02020904090505020303" pitchFamily="18" charset="0"/>
              </a:rPr>
              <a:t>Sketsa</a:t>
            </a:r>
            <a:r>
              <a:rPr lang="en-US" altLang="id-ID" dirty="0" smtClean="0">
                <a:latin typeface="Elephant" panose="02020904090505020303" pitchFamily="18" charset="0"/>
              </a:rPr>
              <a:t> Panorama</a:t>
            </a:r>
            <a:endParaRPr lang="id-ID" altLang="id-ID" dirty="0" smtClean="0">
              <a:latin typeface="Elephant" panose="02020904090505020303" pitchFamily="18" charset="0"/>
            </a:endParaRPr>
          </a:p>
        </p:txBody>
      </p:sp>
      <p:pic>
        <p:nvPicPr>
          <p:cNvPr id="7" name="Picture 4" descr="Krsamb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325" y="1268760"/>
            <a:ext cx="7499350" cy="452755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216013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620688"/>
            <a:ext cx="7010400" cy="895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smtClean="0">
                <a:latin typeface="Forte" panose="03060902040502070203" pitchFamily="66" charset="0"/>
              </a:rPr>
              <a:t>SKETSA MODEL GEOLOGI</a:t>
            </a:r>
          </a:p>
        </p:txBody>
      </p:sp>
      <p:sp>
        <p:nvSpPr>
          <p:cNvPr id="6" name="Date Placeholder 2"/>
          <p:cNvSpPr txBox="1">
            <a:spLocks/>
          </p:cNvSpPr>
          <p:nvPr/>
        </p:nvSpPr>
        <p:spPr>
          <a:xfrm>
            <a:off x="0" y="6651625"/>
            <a:ext cx="1166813" cy="203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0" latinLnBrk="0" hangingPunct="0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158CBEC3-A29D-4898-86B7-810A7F5E3887}" type="datetime1">
              <a:rPr lang="en-US" altLang="id-ID" smtClean="0"/>
              <a:pPr eaLnBrk="1" hangingPunct="1"/>
              <a:t>11/8/2017</a:t>
            </a:fld>
            <a:endParaRPr lang="en-US" altLang="id-ID" smtClean="0"/>
          </a:p>
        </p:txBody>
      </p:sp>
      <p:pic>
        <p:nvPicPr>
          <p:cNvPr id="7" name="Picture 6" descr="a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32" y="1828799"/>
            <a:ext cx="8423540" cy="3859513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5043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03648" y="304800"/>
            <a:ext cx="6824365" cy="8199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latin typeface="Gill Sans Ultra Bold Condensed" panose="020B0A06020104020203" pitchFamily="34" charset="0"/>
              </a:rPr>
              <a:t>Sketsa</a:t>
            </a:r>
            <a:r>
              <a:rPr lang="en-US" altLang="id-ID" dirty="0" smtClean="0">
                <a:latin typeface="Gill Sans Ultra Bold Condensed" panose="020B0A06020104020203" pitchFamily="34" charset="0"/>
              </a:rPr>
              <a:t> yang </a:t>
            </a:r>
            <a:r>
              <a:rPr lang="en-US" altLang="id-ID" dirty="0" err="1" smtClean="0">
                <a:latin typeface="Gill Sans Ultra Bold Condensed" panose="020B0A06020104020203" pitchFamily="34" charset="0"/>
              </a:rPr>
              <a:t>Baik</a:t>
            </a:r>
            <a:r>
              <a:rPr lang="en-US" altLang="id-ID" dirty="0" smtClean="0">
                <a:latin typeface="Gill Sans Ultra Bold Condensed" panose="020B0A06020104020203" pitchFamily="34" charset="0"/>
              </a:rPr>
              <a:t>, </a:t>
            </a:r>
            <a:r>
              <a:rPr lang="en-US" altLang="id-ID" dirty="0" err="1" smtClean="0">
                <a:latin typeface="Gill Sans Ultra Bold Condensed" panose="020B0A06020104020203" pitchFamily="34" charset="0"/>
              </a:rPr>
              <a:t>memuat</a:t>
            </a:r>
            <a:r>
              <a:rPr lang="en-US" altLang="id-ID" dirty="0" smtClean="0">
                <a:latin typeface="Gill Sans Ultra Bold Condensed" panose="020B0A06020104020203" pitchFamily="34" charset="0"/>
              </a:rPr>
              <a:t>: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340768"/>
            <a:ext cx="6781800" cy="30243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d-ID" dirty="0" err="1" smtClean="0"/>
              <a:t>Judul</a:t>
            </a:r>
            <a:endParaRPr lang="en-US" altLang="id-ID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id-ID" dirty="0" err="1" smtClean="0"/>
              <a:t>Skala</a:t>
            </a:r>
            <a:endParaRPr lang="en-US" altLang="id-ID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id-ID" dirty="0" err="1" smtClean="0"/>
              <a:t>Arah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mata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angin</a:t>
            </a:r>
            <a:endParaRPr lang="en-US" altLang="id-ID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id-ID" dirty="0" err="1" smtClean="0"/>
              <a:t>Keterangan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secukupnya</a:t>
            </a:r>
            <a:endParaRPr lang="en-US" altLang="id-ID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id-ID" i="1" dirty="0" smtClean="0"/>
              <a:t>Point of interest</a:t>
            </a:r>
          </a:p>
          <a:p>
            <a:pPr eaLnBrk="1" hangingPunct="1">
              <a:lnSpc>
                <a:spcPct val="90000"/>
              </a:lnSpc>
            </a:pPr>
            <a:endParaRPr lang="en-US" altLang="id-ID" dirty="0" smtClean="0"/>
          </a:p>
        </p:txBody>
      </p:sp>
    </p:spTree>
    <p:extLst>
      <p:ext uri="{BB962C8B-B14F-4D97-AF65-F5344CB8AC3E}">
        <p14:creationId xmlns="" xmlns:p14="http://schemas.microsoft.com/office/powerpoint/2010/main" val="3017276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1905000"/>
            <a:ext cx="7694613" cy="1600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2400" dirty="0" smtClean="0"/>
              <a:t>Diagram </a:t>
            </a:r>
            <a:r>
              <a:rPr lang="en-US" altLang="id-ID" sz="2400" dirty="0" err="1" smtClean="0"/>
              <a:t>merupakan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gambar</a:t>
            </a:r>
            <a:r>
              <a:rPr lang="en-US" altLang="id-ID" sz="2400" dirty="0" smtClean="0"/>
              <a:t> yang </a:t>
            </a:r>
            <a:r>
              <a:rPr lang="en-US" altLang="id-ID" sz="2400" dirty="0" err="1" smtClean="0"/>
              <a:t>terdiri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dari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garis-garis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lurus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atau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lengkung</a:t>
            </a:r>
            <a:r>
              <a:rPr lang="en-US" altLang="id-ID" sz="2400" dirty="0" smtClean="0"/>
              <a:t>, </a:t>
            </a:r>
            <a:r>
              <a:rPr lang="en-US" altLang="id-ID" sz="2400" dirty="0" err="1" smtClean="0"/>
              <a:t>vertikal</a:t>
            </a:r>
            <a:r>
              <a:rPr lang="en-US" altLang="id-ID" sz="2400" dirty="0" smtClean="0"/>
              <a:t>, horizontal </a:t>
            </a:r>
            <a:r>
              <a:rPr lang="en-US" altLang="id-ID" sz="2400" dirty="0" err="1" smtClean="0"/>
              <a:t>maupun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tangensial</a:t>
            </a:r>
            <a:r>
              <a:rPr lang="en-US" altLang="id-ID" sz="2400" dirty="0" smtClean="0"/>
              <a:t>, </a:t>
            </a:r>
            <a:r>
              <a:rPr lang="en-US" altLang="id-ID" sz="2400" dirty="0" err="1" smtClean="0"/>
              <a:t>serta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bentuk-bentuk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geometris</a:t>
            </a:r>
            <a:r>
              <a:rPr lang="en-US" altLang="id-ID" sz="2400" dirty="0" smtClean="0"/>
              <a:t> lain, yang </a:t>
            </a:r>
            <a:r>
              <a:rPr lang="en-US" altLang="id-ID" sz="2400" dirty="0" err="1" smtClean="0"/>
              <a:t>mempunyai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makna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ilmiah</a:t>
            </a:r>
            <a:r>
              <a:rPr lang="en-US" altLang="id-ID" sz="2400" dirty="0" smtClean="0"/>
              <a:t>.</a:t>
            </a:r>
            <a:r>
              <a:rPr lang="en-US" altLang="id-ID" sz="3300" dirty="0" smtClean="0"/>
              <a:t>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03648" y="116632"/>
            <a:ext cx="774035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lIns="91434" tIns="45717" rIns="91434" bIns="4571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3600" dirty="0">
                <a:solidFill>
                  <a:schemeClr val="tx2"/>
                </a:solidFill>
                <a:latin typeface="Algerian" panose="04020705040A02060702" pitchFamily="82" charset="0"/>
              </a:rPr>
              <a:t>DIAGRAM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584" y="3717032"/>
            <a:ext cx="54102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34" tIns="45717" rIns="91434" bIns="4571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2800" dirty="0" err="1">
                <a:solidFill>
                  <a:schemeClr val="tx2"/>
                </a:solidFill>
              </a:rPr>
              <a:t>Digunakan</a:t>
            </a:r>
            <a:r>
              <a:rPr lang="en-US" altLang="id-ID" sz="2800" dirty="0">
                <a:solidFill>
                  <a:schemeClr val="tx2"/>
                </a:solidFill>
              </a:rPr>
              <a:t> </a:t>
            </a:r>
            <a:r>
              <a:rPr lang="en-US" altLang="id-ID" sz="2800" dirty="0" err="1">
                <a:solidFill>
                  <a:schemeClr val="tx2"/>
                </a:solidFill>
              </a:rPr>
              <a:t>untuk</a:t>
            </a:r>
            <a:r>
              <a:rPr lang="en-US" altLang="id-ID" sz="2800" dirty="0">
                <a:solidFill>
                  <a:schemeClr val="tx2"/>
                </a:solidFill>
              </a:rPr>
              <a:t> </a:t>
            </a:r>
            <a:r>
              <a:rPr lang="en-US" altLang="id-ID" sz="2800" dirty="0" err="1">
                <a:solidFill>
                  <a:schemeClr val="tx2"/>
                </a:solidFill>
              </a:rPr>
              <a:t>penyajian</a:t>
            </a:r>
            <a:r>
              <a:rPr lang="en-US" altLang="id-ID" sz="2800" dirty="0">
                <a:solidFill>
                  <a:schemeClr val="tx2"/>
                </a:solidFill>
              </a:rPr>
              <a:t> </a:t>
            </a:r>
            <a:r>
              <a:rPr lang="en-US" altLang="id-ID" sz="2800" dirty="0" err="1">
                <a:solidFill>
                  <a:schemeClr val="tx2"/>
                </a:solidFill>
              </a:rPr>
              <a:t>hasil</a:t>
            </a:r>
            <a:r>
              <a:rPr lang="en-US" altLang="id-ID" sz="2800" dirty="0">
                <a:solidFill>
                  <a:schemeClr val="tx2"/>
                </a:solidFill>
              </a:rPr>
              <a:t> </a:t>
            </a:r>
            <a:r>
              <a:rPr lang="en-US" altLang="id-ID" sz="2800" dirty="0" err="1">
                <a:solidFill>
                  <a:schemeClr val="tx2"/>
                </a:solidFill>
              </a:rPr>
              <a:t>analisis</a:t>
            </a:r>
            <a:r>
              <a:rPr lang="en-US" altLang="id-ID" sz="2800" dirty="0">
                <a:solidFill>
                  <a:schemeClr val="tx2"/>
                </a:solidFill>
              </a:rPr>
              <a:t>/</a:t>
            </a:r>
            <a:r>
              <a:rPr lang="en-US" altLang="id-ID" sz="2800" dirty="0" err="1">
                <a:solidFill>
                  <a:schemeClr val="tx2"/>
                </a:solidFill>
              </a:rPr>
              <a:t>perhitungan</a:t>
            </a:r>
            <a:r>
              <a:rPr lang="en-US" altLang="id-ID" sz="2800" dirty="0">
                <a:solidFill>
                  <a:schemeClr val="tx2"/>
                </a:solidFill>
              </a:rPr>
              <a:t>/</a:t>
            </a:r>
            <a:r>
              <a:rPr lang="en-US" altLang="id-ID" sz="2800" dirty="0" err="1">
                <a:solidFill>
                  <a:schemeClr val="tx2"/>
                </a:solidFill>
              </a:rPr>
              <a:t>pengujian</a:t>
            </a:r>
            <a:endParaRPr lang="en-US" altLang="id-ID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6780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Diagram Piper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484313"/>
            <a:ext cx="6700838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16013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547664" y="304800"/>
            <a:ext cx="7596336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smtClean="0">
                <a:latin typeface="Hobo Std" pitchFamily="34" charset="0"/>
              </a:rPr>
              <a:t>Diagram </a:t>
            </a:r>
            <a:r>
              <a:rPr lang="en-US" altLang="id-ID" dirty="0" err="1" smtClean="0">
                <a:latin typeface="Hobo Std" pitchFamily="34" charset="0"/>
              </a:rPr>
              <a:t>Kipas</a:t>
            </a:r>
            <a:r>
              <a:rPr lang="en-US" altLang="id-ID" dirty="0" smtClean="0">
                <a:latin typeface="Hobo Std" pitchFamily="34" charset="0"/>
              </a:rPr>
              <a:t> (</a:t>
            </a:r>
            <a:r>
              <a:rPr lang="en-US" altLang="id-ID" dirty="0" err="1" smtClean="0">
                <a:latin typeface="Hobo Std" pitchFamily="34" charset="0"/>
              </a:rPr>
              <a:t>Roset</a:t>
            </a:r>
            <a:r>
              <a:rPr lang="en-US" altLang="id-ID" dirty="0" smtClean="0">
                <a:latin typeface="Hobo Std" pitchFamily="34" charset="0"/>
              </a:rPr>
              <a:t>)</a:t>
            </a:r>
          </a:p>
        </p:txBody>
      </p:sp>
      <p:pic>
        <p:nvPicPr>
          <p:cNvPr id="6" name="Picture 4" descr="Roskek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286000"/>
            <a:ext cx="6324600" cy="3224213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995043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1640" y="0"/>
            <a:ext cx="781236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smtClean="0">
                <a:latin typeface="Imprint MT Shadow" panose="04020605060303030202" pitchFamily="82" charset="0"/>
              </a:rPr>
              <a:t>Diagram Radial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8" y="2276475"/>
            <a:ext cx="4265612" cy="2862263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6596" y="2259013"/>
            <a:ext cx="4279900" cy="2895600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017276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Organization Chart 3"/>
          <p:cNvGrpSpPr>
            <a:grpSpLocks/>
          </p:cNvGrpSpPr>
          <p:nvPr/>
        </p:nvGrpSpPr>
        <p:grpSpPr bwMode="auto">
          <a:xfrm>
            <a:off x="611560" y="1772816"/>
            <a:ext cx="7696200" cy="4475163"/>
            <a:chOff x="754" y="970"/>
            <a:chExt cx="4664" cy="2819"/>
          </a:xfrm>
        </p:grpSpPr>
        <p:cxnSp>
          <p:nvCxnSpPr>
            <p:cNvPr id="1028" name="_s1028"/>
            <p:cNvCxnSpPr>
              <a:cxnSpLocks noChangeShapeType="1"/>
              <a:stCxn id="16" idx="1"/>
              <a:endCxn id="14" idx="2"/>
            </p:cNvCxnSpPr>
            <p:nvPr/>
          </p:nvCxnSpPr>
          <p:spPr bwMode="auto">
            <a:xfrm rot="10800000">
              <a:off x="4241" y="2904"/>
              <a:ext cx="144" cy="49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15" idx="1"/>
              <a:endCxn id="13" idx="2"/>
            </p:cNvCxnSpPr>
            <p:nvPr/>
          </p:nvCxnSpPr>
          <p:spPr bwMode="auto">
            <a:xfrm rot="10800000">
              <a:off x="2921" y="2904"/>
              <a:ext cx="143" cy="49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4079" y="2453"/>
              <a:ext cx="144" cy="18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3419" y="1974"/>
              <a:ext cx="144" cy="113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  <a:stCxn id="12" idx="0"/>
              <a:endCxn id="10" idx="2"/>
            </p:cNvCxnSpPr>
            <p:nvPr/>
          </p:nvCxnSpPr>
          <p:spPr bwMode="auto">
            <a:xfrm rot="16200000">
              <a:off x="1679" y="2543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/>
            <p:cNvCxnSpPr>
              <a:cxnSpLocks noChangeShapeType="1"/>
              <a:stCxn id="11" idx="0"/>
              <a:endCxn id="9" idx="2"/>
            </p:cNvCxnSpPr>
            <p:nvPr/>
          </p:nvCxnSpPr>
          <p:spPr bwMode="auto">
            <a:xfrm rot="5400000" flipH="1">
              <a:off x="3502" y="1312"/>
              <a:ext cx="144" cy="97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" name="_s1034"/>
            <p:cNvCxnSpPr>
              <a:cxnSpLocks noChangeShapeType="1"/>
              <a:stCxn id="10" idx="0"/>
              <a:endCxn id="9" idx="2"/>
            </p:cNvCxnSpPr>
            <p:nvPr/>
          </p:nvCxnSpPr>
          <p:spPr bwMode="auto">
            <a:xfrm rot="16200000">
              <a:off x="2347" y="1130"/>
              <a:ext cx="144" cy="133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_s1035"/>
            <p:cNvSpPr>
              <a:spLocks noChangeArrowheads="1"/>
            </p:cNvSpPr>
            <p:nvPr/>
          </p:nvSpPr>
          <p:spPr bwMode="auto">
            <a:xfrm>
              <a:off x="2476" y="1439"/>
              <a:ext cx="1221" cy="288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4329" tIns="37165" rIns="74329" bIns="3716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d-ID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KARYA TULIS</a:t>
              </a:r>
            </a:p>
          </p:txBody>
        </p:sp>
        <p:sp>
          <p:nvSpPr>
            <p:cNvPr id="10" name="_s1036"/>
            <p:cNvSpPr>
              <a:spLocks noChangeArrowheads="1"/>
            </p:cNvSpPr>
            <p:nvPr/>
          </p:nvSpPr>
          <p:spPr bwMode="auto">
            <a:xfrm>
              <a:off x="754" y="1871"/>
              <a:ext cx="1990" cy="601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4329" tIns="37165" rIns="74329" bIns="3716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d-ID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NON ILMIAH: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d-ID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Menyajikan fakta pribadi</a:t>
              </a:r>
            </a:p>
          </p:txBody>
        </p:sp>
        <p:sp>
          <p:nvSpPr>
            <p:cNvPr id="11" name="_s1037"/>
            <p:cNvSpPr>
              <a:spLocks noChangeArrowheads="1"/>
            </p:cNvSpPr>
            <p:nvPr/>
          </p:nvSpPr>
          <p:spPr bwMode="auto">
            <a:xfrm>
              <a:off x="3064" y="1871"/>
              <a:ext cx="1990" cy="601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4329" tIns="37165" rIns="74329" bIns="3716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ILMIAH: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en-US" altLang="id-ID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Menyajikan</a:t>
              </a: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en-US" altLang="id-ID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fakta</a:t>
              </a: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en-US" altLang="id-ID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umum</a:t>
              </a: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en-US" altLang="id-ID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ilmiah</a:t>
              </a:r>
              <a:endParaRPr kumimoji="0" lang="en-US" altLang="id-ID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en-US" altLang="id-ID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menggunakan</a:t>
              </a: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en-US" altLang="id-ID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metodologi</a:t>
              </a: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en-US" altLang="id-ID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baku</a:t>
              </a:r>
              <a:endParaRPr kumimoji="0" lang="en-US" altLang="id-ID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_s1038"/>
            <p:cNvSpPr>
              <a:spLocks noChangeArrowheads="1"/>
            </p:cNvSpPr>
            <p:nvPr/>
          </p:nvSpPr>
          <p:spPr bwMode="auto">
            <a:xfrm>
              <a:off x="1236" y="2616"/>
              <a:ext cx="1027" cy="288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4329" tIns="37165" rIns="74329" bIns="3716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TIDAK DIBAHAS</a:t>
              </a:r>
            </a:p>
          </p:txBody>
        </p:sp>
        <p:sp>
          <p:nvSpPr>
            <p:cNvPr id="13" name="_s1039"/>
            <p:cNvSpPr>
              <a:spLocks noChangeArrowheads="1"/>
            </p:cNvSpPr>
            <p:nvPr/>
          </p:nvSpPr>
          <p:spPr bwMode="auto">
            <a:xfrm>
              <a:off x="2407" y="2616"/>
              <a:ext cx="1027" cy="288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4329" tIns="37165" rIns="74329" bIns="3716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MURNI</a:t>
              </a:r>
            </a:p>
          </p:txBody>
        </p:sp>
        <p:sp>
          <p:nvSpPr>
            <p:cNvPr id="14" name="_s1040"/>
            <p:cNvSpPr>
              <a:spLocks noChangeArrowheads="1"/>
            </p:cNvSpPr>
            <p:nvPr/>
          </p:nvSpPr>
          <p:spPr bwMode="auto">
            <a:xfrm>
              <a:off x="3728" y="2616"/>
              <a:ext cx="1027" cy="288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4329" tIns="37165" rIns="74329" bIns="3716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POPULER</a:t>
              </a:r>
            </a:p>
          </p:txBody>
        </p:sp>
        <p:sp>
          <p:nvSpPr>
            <p:cNvPr id="15" name="_s1041"/>
            <p:cNvSpPr>
              <a:spLocks noChangeArrowheads="1"/>
            </p:cNvSpPr>
            <p:nvPr/>
          </p:nvSpPr>
          <p:spPr bwMode="auto">
            <a:xfrm>
              <a:off x="3064" y="3048"/>
              <a:ext cx="1033" cy="69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1546" tIns="40773" rIns="81546" bIns="4077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Proposal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0" lang="en-US" altLang="id-ID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Laporan</a:t>
              </a: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en-US" altLang="id-ID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Penel</a:t>
              </a:r>
              <a:endParaRPr kumimoji="0" lang="en-US" altLang="id-ID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0" lang="en-US" altLang="id-ID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Makalah</a:t>
              </a:r>
              <a:endParaRPr kumimoji="0" lang="en-US" altLang="id-ID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0" lang="en-US" altLang="id-ID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Tesis</a:t>
              </a: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, </a:t>
              </a:r>
              <a:r>
                <a:rPr kumimoji="0" lang="en-US" altLang="id-ID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Desertasi</a:t>
              </a:r>
              <a:endParaRPr kumimoji="0" lang="en-US" altLang="id-ID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_s1042"/>
            <p:cNvSpPr>
              <a:spLocks noChangeArrowheads="1"/>
            </p:cNvSpPr>
            <p:nvPr/>
          </p:nvSpPr>
          <p:spPr bwMode="auto">
            <a:xfrm>
              <a:off x="4385" y="3048"/>
              <a:ext cx="1033" cy="69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3210" tIns="41605" rIns="83210" bIns="4160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0" lang="en-US" altLang="id-ID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Artikel</a:t>
              </a:r>
              <a:endParaRPr kumimoji="0" lang="en-US" altLang="id-ID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0" lang="en-US" altLang="id-ID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Opini</a:t>
              </a:r>
              <a:endParaRPr kumimoji="0" lang="en-US" altLang="id-ID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0" lang="en-US" altLang="id-ID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Buku</a:t>
              </a:r>
              <a:endParaRPr kumimoji="0" lang="en-US" altLang="id-ID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Rectangle 20"/>
          <p:cNvSpPr txBox="1">
            <a:spLocks noChangeArrowheads="1"/>
          </p:cNvSpPr>
          <p:nvPr/>
        </p:nvSpPr>
        <p:spPr>
          <a:xfrm>
            <a:off x="304800" y="1268760"/>
            <a:ext cx="7694613" cy="11430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2400" dirty="0" smtClean="0"/>
              <a:t>Bagan </a:t>
            </a:r>
            <a:r>
              <a:rPr lang="en-US" altLang="id-ID" sz="2400" dirty="0" err="1" smtClean="0"/>
              <a:t>dibuat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untuk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mengungkapkan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urut-urutan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atau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hierarkhis</a:t>
            </a:r>
            <a:r>
              <a:rPr lang="en-US" altLang="id-ID" sz="2400" dirty="0" smtClean="0"/>
              <a:t>, </a:t>
            </a:r>
            <a:r>
              <a:rPr lang="en-US" altLang="id-ID" sz="2400" dirty="0" err="1" smtClean="0"/>
              <a:t>aliran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dan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hubungan</a:t>
            </a:r>
            <a:r>
              <a:rPr lang="en-US" altLang="id-ID" sz="2400" dirty="0" smtClean="0"/>
              <a:t>, </a:t>
            </a:r>
            <a:r>
              <a:rPr lang="en-US" altLang="id-ID" sz="2400" dirty="0" err="1" smtClean="0"/>
              <a:t>tahapan-tahapan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suatu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telaahan</a:t>
            </a:r>
            <a:endParaRPr lang="en-US" altLang="id-ID" sz="2400" dirty="0" smtClean="0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1331640" y="0"/>
            <a:ext cx="781236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lIns="91434" tIns="45717" rIns="91434" bIns="4571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3700" dirty="0">
                <a:solidFill>
                  <a:schemeClr val="tx2"/>
                </a:solidFill>
                <a:latin typeface="Goudy Stout" panose="0202090407030B020401" pitchFamily="18" charset="0"/>
              </a:rPr>
              <a:t>Bagan</a:t>
            </a:r>
          </a:p>
        </p:txBody>
      </p:sp>
    </p:spTree>
    <p:extLst>
      <p:ext uri="{BB962C8B-B14F-4D97-AF65-F5344CB8AC3E}">
        <p14:creationId xmlns="" xmlns:p14="http://schemas.microsoft.com/office/powerpoint/2010/main" val="3026780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44763" y="2048917"/>
            <a:ext cx="1004887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d-ID" sz="1000">
                <a:solidFill>
                  <a:srgbClr val="000000"/>
                </a:solidFill>
              </a:rPr>
              <a:t>Peta-peta dan </a:t>
            </a:r>
          </a:p>
          <a:p>
            <a:pPr algn="ctr" eaLnBrk="1" hangingPunct="1"/>
            <a:r>
              <a:rPr lang="en-US" altLang="id-ID" sz="1000">
                <a:solidFill>
                  <a:srgbClr val="000000"/>
                </a:solidFill>
              </a:rPr>
              <a:t>Foto Udara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51500" y="2048917"/>
            <a:ext cx="1006475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d-ID" sz="1200">
                <a:solidFill>
                  <a:srgbClr val="000000"/>
                </a:solidFill>
              </a:rPr>
              <a:t>Rencana Tata Ruang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098925" y="859879"/>
            <a:ext cx="1006475" cy="5540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d-ID" sz="1000">
                <a:solidFill>
                  <a:srgbClr val="000000"/>
                </a:solidFill>
              </a:rPr>
              <a:t>Hasil penelitian terdahulu</a:t>
            </a:r>
            <a:endParaRPr lang="en-US" altLang="id-ID" sz="240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544763" y="2861717"/>
            <a:ext cx="1004887" cy="549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d-ID" sz="1000">
                <a:solidFill>
                  <a:srgbClr val="000000"/>
                </a:solidFill>
              </a:rPr>
              <a:t>Pengukuran Lapangan dan Sampling</a:t>
            </a:r>
            <a:endParaRPr lang="en-US" altLang="id-ID" sz="240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508625" y="2861717"/>
            <a:ext cx="1295400" cy="4238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d-ID" sz="1200">
                <a:solidFill>
                  <a:srgbClr val="000000"/>
                </a:solidFill>
              </a:rPr>
              <a:t>Kawasan Pengembangan </a:t>
            </a:r>
            <a:endParaRPr lang="en-US" altLang="id-ID" sz="2400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098925" y="1629817"/>
            <a:ext cx="1006475" cy="431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d-ID" sz="1200" dirty="0">
                <a:solidFill>
                  <a:srgbClr val="000000"/>
                </a:solidFill>
              </a:rPr>
              <a:t>Data </a:t>
            </a:r>
            <a:r>
              <a:rPr lang="en-US" altLang="id-ID" sz="1200" dirty="0" err="1">
                <a:solidFill>
                  <a:srgbClr val="000000"/>
                </a:solidFill>
              </a:rPr>
              <a:t>Sekunder</a:t>
            </a:r>
            <a:endParaRPr lang="en-US" altLang="id-ID" sz="1200" dirty="0">
              <a:solidFill>
                <a:srgbClr val="000000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544763" y="3776117"/>
            <a:ext cx="1004887" cy="488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d-ID" sz="1000">
                <a:solidFill>
                  <a:srgbClr val="000000"/>
                </a:solidFill>
              </a:rPr>
              <a:t>Pengolahan &amp; Analisis  Data</a:t>
            </a:r>
            <a:endParaRPr lang="en-US" altLang="id-ID" sz="2400">
              <a:solidFill>
                <a:srgbClr val="000000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653088" y="3776117"/>
            <a:ext cx="1006475" cy="3667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d-ID" sz="1200">
                <a:solidFill>
                  <a:srgbClr val="000000"/>
                </a:solidFill>
              </a:rPr>
              <a:t>Analisis</a:t>
            </a: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4070350" y="128042"/>
            <a:ext cx="1006475" cy="5492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d-ID" sz="1000">
                <a:solidFill>
                  <a:srgbClr val="000000"/>
                </a:solidFill>
              </a:rPr>
              <a:t>Studi pustaka</a:t>
            </a:r>
            <a:endParaRPr lang="en-US" altLang="id-ID" sz="2400">
              <a:solidFill>
                <a:srgbClr val="000000"/>
              </a:solidFill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544763" y="4538117"/>
            <a:ext cx="1004887" cy="869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d-ID" sz="1000">
                <a:solidFill>
                  <a:srgbClr val="000000"/>
                </a:solidFill>
              </a:rPr>
              <a:t>Peta Hidrogelogi, Peta Peta Kualitas Air Bawah Tanah</a:t>
            </a:r>
            <a:endParaRPr lang="en-US" altLang="id-ID" sz="2400">
              <a:solidFill>
                <a:srgbClr val="000000"/>
              </a:solidFill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098925" y="4538117"/>
            <a:ext cx="1006475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d-ID" sz="1200">
                <a:solidFill>
                  <a:srgbClr val="000000"/>
                </a:solidFill>
              </a:rPr>
              <a:t>Overlay </a:t>
            </a:r>
          </a:p>
          <a:p>
            <a:pPr algn="ctr" eaLnBrk="1" hangingPunct="1"/>
            <a:r>
              <a:rPr lang="en-US" altLang="id-ID" sz="1200">
                <a:solidFill>
                  <a:srgbClr val="000000"/>
                </a:solidFill>
              </a:rPr>
              <a:t>Peta-Peta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556125" y="677317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4572000" y="1413917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3708400" y="5362029"/>
            <a:ext cx="1727200" cy="803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d-ID" sz="1200">
                <a:solidFill>
                  <a:srgbClr val="000000"/>
                </a:solidFill>
              </a:rPr>
              <a:t>Peta Potensi dan Arahan Pengambilan dan Penurapan Air Bawah Tanah</a:t>
            </a: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4556125" y="4995317"/>
            <a:ext cx="0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3549650" y="4782592"/>
            <a:ext cx="549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3001963" y="4265067"/>
            <a:ext cx="0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6110288" y="4142829"/>
            <a:ext cx="0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H="1">
            <a:off x="5105400" y="4782592"/>
            <a:ext cx="1004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3001963" y="3410992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6156325" y="3285579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3001963" y="2506117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6156325" y="2506117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5105400" y="1772692"/>
            <a:ext cx="1050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6156325" y="1772692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2987675" y="1772692"/>
            <a:ext cx="1111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2987675" y="1772692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4098925" y="2429917"/>
            <a:ext cx="1006475" cy="639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d-ID" sz="1200">
                <a:solidFill>
                  <a:srgbClr val="000000"/>
                </a:solidFill>
              </a:rPr>
              <a:t>Peta Tataguna Lahan</a:t>
            </a: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>
            <a:off x="4572000" y="2061617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H="1">
            <a:off x="4572000" y="3069679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216013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620688"/>
            <a:ext cx="7596336" cy="8640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smtClean="0">
                <a:latin typeface="Wide Latin" panose="020A0A07050505020404" pitchFamily="18" charset="0"/>
              </a:rPr>
              <a:t>Peta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772815"/>
            <a:ext cx="7758113" cy="18722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dirty="0" err="1" smtClean="0"/>
              <a:t>Menunjukkan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lokasi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geografik</a:t>
            </a:r>
            <a:endParaRPr lang="en-US" altLang="id-ID" dirty="0" smtClean="0"/>
          </a:p>
          <a:p>
            <a:r>
              <a:rPr lang="en-US" altLang="id-ID" dirty="0" err="1" smtClean="0"/>
              <a:t>Distribusi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secara</a:t>
            </a:r>
            <a:r>
              <a:rPr lang="en-US" altLang="id-ID" dirty="0" smtClean="0"/>
              <a:t> lateral</a:t>
            </a:r>
          </a:p>
          <a:p>
            <a:r>
              <a:rPr lang="en-US" altLang="id-ID" dirty="0" err="1" smtClean="0"/>
              <a:t>Memuat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legenda</a:t>
            </a:r>
            <a:r>
              <a:rPr lang="en-US" altLang="id-ID" dirty="0" smtClean="0"/>
              <a:t>/</a:t>
            </a:r>
            <a:r>
              <a:rPr lang="en-US" altLang="id-ID" dirty="0" err="1" smtClean="0"/>
              <a:t>keterangan</a:t>
            </a:r>
            <a:endParaRPr lang="en-US" altLang="id-ID" dirty="0" smtClean="0"/>
          </a:p>
        </p:txBody>
      </p:sp>
    </p:spTree>
    <p:extLst>
      <p:ext uri="{BB962C8B-B14F-4D97-AF65-F5344CB8AC3E}">
        <p14:creationId xmlns="" xmlns:p14="http://schemas.microsoft.com/office/powerpoint/2010/main" val="299504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7664" y="457200"/>
            <a:ext cx="6768752" cy="10275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4000" dirty="0" err="1" smtClean="0">
                <a:latin typeface="Adobe Garamond Pro Bold" pitchFamily="18" charset="0"/>
                <a:cs typeface="Times New Roman" pitchFamily="18" charset="0"/>
              </a:rPr>
              <a:t>Ilustrasi</a:t>
            </a:r>
            <a:r>
              <a:rPr lang="en-US" altLang="id-ID" sz="4000" dirty="0" smtClean="0">
                <a:latin typeface="Adobe Garamond Pro Bold" pitchFamily="18" charset="0"/>
                <a:cs typeface="Times New Roman" pitchFamily="18" charset="0"/>
              </a:rPr>
              <a:t> </a:t>
            </a:r>
            <a:r>
              <a:rPr lang="en-US" altLang="id-ID" sz="4000" dirty="0" err="1" smtClean="0">
                <a:latin typeface="Adobe Garamond Pro Bold" pitchFamily="18" charset="0"/>
                <a:cs typeface="Times New Roman" pitchFamily="18" charset="0"/>
              </a:rPr>
              <a:t>Karangan</a:t>
            </a:r>
            <a:r>
              <a:rPr lang="en-US" altLang="id-ID" sz="4000" dirty="0" smtClean="0">
                <a:latin typeface="Adobe Garamond Pro Bold" pitchFamily="18" charset="0"/>
                <a:cs typeface="Times New Roman" pitchFamily="18" charset="0"/>
              </a:rPr>
              <a:t>:</a:t>
            </a:r>
            <a:r>
              <a:rPr lang="en-US" altLang="id-ID" dirty="0" smtClean="0">
                <a:latin typeface="Adobe Garamond Pro Bold" pitchFamily="18" charset="0"/>
              </a:rPr>
              <a:t>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27784" y="1772816"/>
            <a:ext cx="3962400" cy="4248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id-ID" sz="2800" dirty="0" err="1" smtClean="0"/>
              <a:t>Tabel</a:t>
            </a:r>
            <a:endParaRPr lang="en-US" altLang="id-ID" sz="2800" dirty="0" smtClean="0"/>
          </a:p>
          <a:p>
            <a:pPr eaLnBrk="1" hangingPunct="1"/>
            <a:r>
              <a:rPr lang="en-US" altLang="id-ID" sz="2800" dirty="0" err="1" smtClean="0"/>
              <a:t>Gambar</a:t>
            </a:r>
            <a:r>
              <a:rPr lang="en-US" altLang="id-ID" sz="2800" dirty="0" smtClean="0"/>
              <a:t> </a:t>
            </a:r>
          </a:p>
          <a:p>
            <a:pPr lvl="1" eaLnBrk="1" hangingPunct="1"/>
            <a:r>
              <a:rPr lang="en-US" altLang="id-ID" sz="2800" dirty="0" err="1" smtClean="0"/>
              <a:t>sketsa</a:t>
            </a:r>
            <a:r>
              <a:rPr lang="en-US" altLang="id-ID" sz="2800" dirty="0" smtClean="0"/>
              <a:t>, </a:t>
            </a:r>
          </a:p>
          <a:p>
            <a:pPr lvl="1" eaLnBrk="1" hangingPunct="1"/>
            <a:r>
              <a:rPr lang="en-US" altLang="id-ID" sz="2800" dirty="0" err="1" smtClean="0"/>
              <a:t>grafik</a:t>
            </a:r>
            <a:r>
              <a:rPr lang="en-US" altLang="id-ID" sz="2800" dirty="0" smtClean="0"/>
              <a:t>, </a:t>
            </a:r>
          </a:p>
          <a:p>
            <a:pPr lvl="1" eaLnBrk="1" hangingPunct="1"/>
            <a:r>
              <a:rPr lang="en-US" altLang="id-ID" sz="2800" dirty="0" smtClean="0"/>
              <a:t>diagram, </a:t>
            </a:r>
          </a:p>
          <a:p>
            <a:pPr lvl="1" eaLnBrk="1" hangingPunct="1"/>
            <a:r>
              <a:rPr lang="en-US" altLang="id-ID" sz="2800" dirty="0" err="1" smtClean="0"/>
              <a:t>bagan</a:t>
            </a:r>
            <a:r>
              <a:rPr lang="en-US" altLang="id-ID" sz="2800" dirty="0" smtClean="0"/>
              <a:t>, </a:t>
            </a:r>
          </a:p>
          <a:p>
            <a:pPr lvl="1" eaLnBrk="1" hangingPunct="1"/>
            <a:r>
              <a:rPr lang="en-US" altLang="id-ID" sz="2800" dirty="0" err="1" smtClean="0"/>
              <a:t>Foto</a:t>
            </a:r>
            <a:endParaRPr lang="en-US" altLang="id-ID" sz="2800" dirty="0" smtClean="0"/>
          </a:p>
          <a:p>
            <a:pPr lvl="1" eaLnBrk="1" hangingPunct="1"/>
            <a:r>
              <a:rPr lang="en-US" altLang="id-ID" sz="2800" dirty="0" err="1" smtClean="0"/>
              <a:t>peta</a:t>
            </a:r>
            <a:r>
              <a:rPr lang="en-US" altLang="id-ID" sz="2800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995043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03648" y="188640"/>
            <a:ext cx="7740352" cy="9361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Peta </a:t>
            </a:r>
            <a:r>
              <a:rPr lang="en-US" altLang="id-ID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Lokasi</a:t>
            </a:r>
            <a:r>
              <a:rPr lang="en-US" altLang="id-ID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 </a:t>
            </a:r>
            <a:r>
              <a:rPr lang="en-US" altLang="id-ID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Penelitian</a:t>
            </a:r>
            <a:endParaRPr lang="en-US" altLang="id-ID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51025" y="1647395"/>
            <a:ext cx="6696075" cy="4059237"/>
            <a:chOff x="1331913" y="1052513"/>
            <a:chExt cx="6696075" cy="4059237"/>
          </a:xfrm>
        </p:grpSpPr>
        <p:pic>
          <p:nvPicPr>
            <p:cNvPr id="6" name="Picture 4" descr="ptjtg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31913" y="1052513"/>
              <a:ext cx="6696075" cy="4059237"/>
            </a:xfrm>
            <a:prstGeom prst="rect">
              <a:avLst/>
            </a:prstGeom>
            <a:noFill/>
          </p:spPr>
        </p:pic>
        <p:sp>
          <p:nvSpPr>
            <p:cNvPr id="7" name="Freeform 5">
              <a:hlinkClick r:id="rId3" action="ppaction://hlinkfile"/>
            </p:cNvPr>
            <p:cNvSpPr>
              <a:spLocks/>
            </p:cNvSpPr>
            <p:nvPr/>
          </p:nvSpPr>
          <p:spPr bwMode="auto">
            <a:xfrm>
              <a:off x="3943350" y="3540125"/>
              <a:ext cx="823913" cy="754063"/>
            </a:xfrm>
            <a:custGeom>
              <a:avLst/>
              <a:gdLst>
                <a:gd name="T0" fmla="*/ 2147483647 w 552"/>
                <a:gd name="T1" fmla="*/ 2147483647 h 501"/>
                <a:gd name="T2" fmla="*/ 2147483647 w 552"/>
                <a:gd name="T3" fmla="*/ 2147483647 h 501"/>
                <a:gd name="T4" fmla="*/ 2147483647 w 552"/>
                <a:gd name="T5" fmla="*/ 2147483647 h 501"/>
                <a:gd name="T6" fmla="*/ 2147483647 w 552"/>
                <a:gd name="T7" fmla="*/ 2147483647 h 501"/>
                <a:gd name="T8" fmla="*/ 0 w 552"/>
                <a:gd name="T9" fmla="*/ 2147483647 h 501"/>
                <a:gd name="T10" fmla="*/ 2147483647 w 552"/>
                <a:gd name="T11" fmla="*/ 2147483647 h 501"/>
                <a:gd name="T12" fmla="*/ 2147483647 w 552"/>
                <a:gd name="T13" fmla="*/ 2147483647 h 501"/>
                <a:gd name="T14" fmla="*/ 2147483647 w 552"/>
                <a:gd name="T15" fmla="*/ 0 h 501"/>
                <a:gd name="T16" fmla="*/ 2147483647 w 552"/>
                <a:gd name="T17" fmla="*/ 2147483647 h 501"/>
                <a:gd name="T18" fmla="*/ 2147483647 w 552"/>
                <a:gd name="T19" fmla="*/ 2147483647 h 501"/>
                <a:gd name="T20" fmla="*/ 2147483647 w 552"/>
                <a:gd name="T21" fmla="*/ 2147483647 h 501"/>
                <a:gd name="T22" fmla="*/ 2147483647 w 552"/>
                <a:gd name="T23" fmla="*/ 2147483647 h 501"/>
                <a:gd name="T24" fmla="*/ 2147483647 w 552"/>
                <a:gd name="T25" fmla="*/ 2147483647 h 501"/>
                <a:gd name="T26" fmla="*/ 2147483647 w 552"/>
                <a:gd name="T27" fmla="*/ 2147483647 h 501"/>
                <a:gd name="T28" fmla="*/ 2147483647 w 552"/>
                <a:gd name="T29" fmla="*/ 2147483647 h 501"/>
                <a:gd name="T30" fmla="*/ 2147483647 w 552"/>
                <a:gd name="T31" fmla="*/ 2147483647 h 501"/>
                <a:gd name="T32" fmla="*/ 2147483647 w 552"/>
                <a:gd name="T33" fmla="*/ 2147483647 h 501"/>
                <a:gd name="T34" fmla="*/ 2147483647 w 552"/>
                <a:gd name="T35" fmla="*/ 2147483647 h 501"/>
                <a:gd name="T36" fmla="*/ 2147483647 w 552"/>
                <a:gd name="T37" fmla="*/ 2147483647 h 501"/>
                <a:gd name="T38" fmla="*/ 2147483647 w 552"/>
                <a:gd name="T39" fmla="*/ 2147483647 h 501"/>
                <a:gd name="T40" fmla="*/ 2147483647 w 552"/>
                <a:gd name="T41" fmla="*/ 2147483647 h 501"/>
                <a:gd name="T42" fmla="*/ 2147483647 w 552"/>
                <a:gd name="T43" fmla="*/ 2147483647 h 501"/>
                <a:gd name="T44" fmla="*/ 2147483647 w 552"/>
                <a:gd name="T45" fmla="*/ 2147483647 h 501"/>
                <a:gd name="T46" fmla="*/ 2147483647 w 552"/>
                <a:gd name="T47" fmla="*/ 2147483647 h 501"/>
                <a:gd name="T48" fmla="*/ 2147483647 w 552"/>
                <a:gd name="T49" fmla="*/ 2147483647 h 501"/>
                <a:gd name="T50" fmla="*/ 2147483647 w 552"/>
                <a:gd name="T51" fmla="*/ 2147483647 h 5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2"/>
                <a:gd name="T79" fmla="*/ 0 h 501"/>
                <a:gd name="T80" fmla="*/ 552 w 552"/>
                <a:gd name="T81" fmla="*/ 501 h 50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2" h="501">
                  <a:moveTo>
                    <a:pt x="39" y="414"/>
                  </a:moveTo>
                  <a:lnTo>
                    <a:pt x="48" y="309"/>
                  </a:lnTo>
                  <a:lnTo>
                    <a:pt x="18" y="252"/>
                  </a:lnTo>
                  <a:lnTo>
                    <a:pt x="24" y="207"/>
                  </a:lnTo>
                  <a:lnTo>
                    <a:pt x="0" y="156"/>
                  </a:lnTo>
                  <a:lnTo>
                    <a:pt x="18" y="93"/>
                  </a:lnTo>
                  <a:lnTo>
                    <a:pt x="57" y="36"/>
                  </a:lnTo>
                  <a:lnTo>
                    <a:pt x="132" y="0"/>
                  </a:lnTo>
                  <a:lnTo>
                    <a:pt x="198" y="28"/>
                  </a:lnTo>
                  <a:lnTo>
                    <a:pt x="243" y="63"/>
                  </a:lnTo>
                  <a:lnTo>
                    <a:pt x="324" y="6"/>
                  </a:lnTo>
                  <a:lnTo>
                    <a:pt x="357" y="39"/>
                  </a:lnTo>
                  <a:lnTo>
                    <a:pt x="399" y="39"/>
                  </a:lnTo>
                  <a:lnTo>
                    <a:pt x="435" y="84"/>
                  </a:lnTo>
                  <a:lnTo>
                    <a:pt x="489" y="69"/>
                  </a:lnTo>
                  <a:lnTo>
                    <a:pt x="534" y="105"/>
                  </a:lnTo>
                  <a:lnTo>
                    <a:pt x="552" y="159"/>
                  </a:lnTo>
                  <a:lnTo>
                    <a:pt x="507" y="150"/>
                  </a:lnTo>
                  <a:lnTo>
                    <a:pt x="477" y="201"/>
                  </a:lnTo>
                  <a:lnTo>
                    <a:pt x="480" y="267"/>
                  </a:lnTo>
                  <a:lnTo>
                    <a:pt x="438" y="348"/>
                  </a:lnTo>
                  <a:lnTo>
                    <a:pt x="381" y="435"/>
                  </a:lnTo>
                  <a:lnTo>
                    <a:pt x="351" y="501"/>
                  </a:lnTo>
                  <a:lnTo>
                    <a:pt x="237" y="471"/>
                  </a:lnTo>
                  <a:lnTo>
                    <a:pt x="129" y="444"/>
                  </a:lnTo>
                  <a:lnTo>
                    <a:pt x="39" y="414"/>
                  </a:lnTo>
                  <a:close/>
                </a:path>
              </a:pathLst>
            </a:custGeom>
            <a:solidFill>
              <a:srgbClr val="CC00FF">
                <a:alpha val="50195"/>
              </a:srgbClr>
            </a:solidFill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2481263" y="4538663"/>
              <a:ext cx="2028825" cy="411162"/>
            </a:xfrm>
            <a:prstGeom prst="wedgeRectCallout">
              <a:avLst>
                <a:gd name="adj1" fmla="val 45810"/>
                <a:gd name="adj2" fmla="val -195787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id-ID" sz="1600" b="1">
                  <a:solidFill>
                    <a:srgbClr val="000000"/>
                  </a:solidFill>
                  <a:latin typeface="Tahoma" pitchFamily="34" charset="0"/>
                </a:rPr>
                <a:t>Lokasi Penelitian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017276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3" descr="hidrogeolo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95400"/>
            <a:ext cx="7435850" cy="5124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26780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60212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Peta </a:t>
            </a:r>
            <a:r>
              <a:rPr lang="en-US" altLang="id-ID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Geologi</a:t>
            </a:r>
            <a:endParaRPr lang="en-US" altLang="id-ID" dirty="0" smtClean="0">
              <a:solidFill>
                <a:schemeClr val="accent5">
                  <a:lumMod val="20000"/>
                  <a:lumOff val="80000"/>
                </a:schemeClr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7" name="Picture 4" descr="di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04" y="908720"/>
            <a:ext cx="7824818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16013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7664" y="457200"/>
            <a:ext cx="7596336" cy="10275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b="1" dirty="0" err="1" smtClean="0">
                <a:latin typeface="Vineta BT" panose="04020906050602070202" pitchFamily="82" charset="0"/>
              </a:rPr>
              <a:t>Grafik</a:t>
            </a:r>
            <a:r>
              <a:rPr lang="en-US" altLang="id-ID" dirty="0" smtClean="0">
                <a:latin typeface="Vineta BT" panose="04020906050602070202" pitchFamily="82" charset="0"/>
              </a:rPr>
              <a:t>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21795" y="2334296"/>
            <a:ext cx="3886200" cy="21558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id-ID" dirty="0" err="1" smtClean="0"/>
              <a:t>Grafik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Batang</a:t>
            </a:r>
            <a:endParaRPr lang="en-US" altLang="id-ID" dirty="0" smtClean="0"/>
          </a:p>
          <a:p>
            <a:pPr eaLnBrk="1" hangingPunct="1"/>
            <a:r>
              <a:rPr lang="en-US" altLang="id-ID" dirty="0" err="1" smtClean="0"/>
              <a:t>Grafik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Garis</a:t>
            </a:r>
            <a:endParaRPr lang="en-US" altLang="id-ID" dirty="0" smtClean="0"/>
          </a:p>
          <a:p>
            <a:pPr eaLnBrk="1" hangingPunct="1"/>
            <a:r>
              <a:rPr lang="en-US" altLang="id-ID" dirty="0" err="1" smtClean="0"/>
              <a:t>Grafik</a:t>
            </a:r>
            <a:r>
              <a:rPr lang="en-US" altLang="id-ID" dirty="0" smtClean="0"/>
              <a:t> X – Y</a:t>
            </a:r>
          </a:p>
          <a:p>
            <a:pPr eaLnBrk="1" hangingPunct="1"/>
            <a:r>
              <a:rPr lang="en-US" altLang="id-ID" dirty="0" err="1" smtClean="0"/>
              <a:t>Grafik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Lingkaran</a:t>
            </a:r>
            <a:endParaRPr lang="en-US" altLang="id-ID" dirty="0" smtClean="0"/>
          </a:p>
          <a:p>
            <a:pPr eaLnBrk="1" hangingPunct="1"/>
            <a:endParaRPr lang="en-US" altLang="id-ID" dirty="0" smtClean="0"/>
          </a:p>
        </p:txBody>
      </p:sp>
    </p:spTree>
    <p:extLst>
      <p:ext uri="{BB962C8B-B14F-4D97-AF65-F5344CB8AC3E}">
        <p14:creationId xmlns="" xmlns:p14="http://schemas.microsoft.com/office/powerpoint/2010/main" val="2995043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67544" y="5877272"/>
            <a:ext cx="1368152" cy="27520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0" latinLnBrk="0" hangingPunct="0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30C6459-E8E2-45F0-86AA-4E80069EAD70}" type="datetime1">
              <a:rPr lang="en-US" altLang="id-ID" smtClean="0"/>
              <a:pPr eaLnBrk="1" hangingPunct="1"/>
              <a:t>11/8/2017</a:t>
            </a:fld>
            <a:endParaRPr lang="en-US" altLang="id-ID" dirty="0" smtClean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30155444"/>
              </p:ext>
            </p:extLst>
          </p:nvPr>
        </p:nvGraphicFramePr>
        <p:xfrm>
          <a:off x="755576" y="1188740"/>
          <a:ext cx="8610600" cy="5408612"/>
        </p:xfrm>
        <a:graphic>
          <a:graphicData uri="http://schemas.openxmlformats.org/presentationml/2006/ole">
            <p:oleObj spid="_x0000_s1056" name="Document" r:id="rId3" imgW="5486400" imgH="3449320" progId="Word.Document.8">
              <p:embed/>
            </p:oleObj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331640" y="304800"/>
            <a:ext cx="7812360" cy="8199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latin typeface="Adobe Fan Heiti Std B" pitchFamily="34" charset="-128"/>
                <a:ea typeface="Adobe Fan Heiti Std B" pitchFamily="34" charset="-128"/>
              </a:rPr>
              <a:t>Grafik</a:t>
            </a:r>
            <a:r>
              <a:rPr lang="en-US" altLang="id-ID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id-ID" dirty="0" err="1" smtClean="0">
                <a:latin typeface="Adobe Fan Heiti Std B" pitchFamily="34" charset="-128"/>
                <a:ea typeface="Adobe Fan Heiti Std B" pitchFamily="34" charset="-128"/>
              </a:rPr>
              <a:t>Batang</a:t>
            </a:r>
            <a:endParaRPr lang="en-US" altLang="id-ID" dirty="0" smtClean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7276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331640" y="381000"/>
            <a:ext cx="7812360" cy="7437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latin typeface="Adobe Gothic Std B" pitchFamily="34" charset="-128"/>
                <a:ea typeface="Adobe Gothic Std B" pitchFamily="34" charset="-128"/>
              </a:rPr>
              <a:t>Grafik</a:t>
            </a:r>
            <a:r>
              <a:rPr lang="en-US" altLang="id-ID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altLang="id-ID" dirty="0" err="1" smtClean="0">
                <a:latin typeface="Adobe Gothic Std B" pitchFamily="34" charset="-128"/>
                <a:ea typeface="Adobe Gothic Std B" pitchFamily="34" charset="-128"/>
              </a:rPr>
              <a:t>Garis</a:t>
            </a:r>
            <a:endParaRPr lang="en-US" altLang="id-ID" dirty="0" smtClean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634" y="1340768"/>
            <a:ext cx="7385050" cy="4767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26780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Grafik</a:t>
            </a:r>
            <a:r>
              <a:rPr lang="en-US" altLang="id-ID" dirty="0" smtClean="0">
                <a:latin typeface="Aharoni" panose="02010803020104030203" pitchFamily="2" charset="-79"/>
                <a:cs typeface="Aharoni" panose="02010803020104030203" pitchFamily="2" charset="-79"/>
              </a:rPr>
              <a:t> X - Y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33155642"/>
              </p:ext>
            </p:extLst>
          </p:nvPr>
        </p:nvGraphicFramePr>
        <p:xfrm>
          <a:off x="2368550" y="1124744"/>
          <a:ext cx="4406900" cy="4572000"/>
        </p:xfrm>
        <a:graphic>
          <a:graphicData uri="http://schemas.openxmlformats.org/presentationml/2006/ole">
            <p:oleObj spid="_x0000_s2078" name="Worksheet" r:id="rId3" imgW="2790749" imgH="2895600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16013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7664" y="0"/>
            <a:ext cx="7596336" cy="14847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latin typeface="Algerian" panose="04020705040A02060702" pitchFamily="82" charset="0"/>
              </a:rPr>
              <a:t>Grafik</a:t>
            </a:r>
            <a:r>
              <a:rPr lang="en-US" altLang="id-ID" dirty="0" smtClean="0">
                <a:latin typeface="Algerian" panose="04020705040A02060702" pitchFamily="82" charset="0"/>
              </a:rPr>
              <a:t> </a:t>
            </a:r>
            <a:r>
              <a:rPr lang="en-US" altLang="id-ID" dirty="0" err="1" smtClean="0">
                <a:latin typeface="Algerian" panose="04020705040A02060702" pitchFamily="82" charset="0"/>
              </a:rPr>
              <a:t>Lingkaran</a:t>
            </a:r>
            <a:r>
              <a:rPr lang="en-US" altLang="id-ID" dirty="0" smtClean="0">
                <a:latin typeface="Algerian" panose="04020705040A02060702" pitchFamily="82" charset="0"/>
              </a:rPr>
              <a:t> (Pie)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00200"/>
            <a:ext cx="6705600" cy="4498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50438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1640" y="188640"/>
            <a:ext cx="7355160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smtClean="0">
                <a:latin typeface="Berlin Sans FB Demi" panose="020E0802020502020306" pitchFamily="34" charset="0"/>
              </a:rPr>
              <a:t>FOTO/POTRET YANG BAIK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412777"/>
            <a:ext cx="7402016" cy="46805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en-US" altLang="id-ID" dirty="0" err="1" smtClean="0"/>
              <a:t>Obyek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jelas</a:t>
            </a:r>
            <a:endParaRPr lang="en-US" altLang="id-ID" dirty="0" smtClean="0"/>
          </a:p>
          <a:p>
            <a:pPr eaLnBrk="1" hangingPunct="1"/>
            <a:r>
              <a:rPr lang="en-US" altLang="id-ID" dirty="0" err="1" smtClean="0"/>
              <a:t>Penyinaran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baik</a:t>
            </a:r>
            <a:endParaRPr lang="en-US" altLang="id-ID" dirty="0" smtClean="0"/>
          </a:p>
          <a:p>
            <a:pPr eaLnBrk="1" hangingPunct="1"/>
            <a:r>
              <a:rPr lang="en-US" altLang="id-ID" dirty="0" err="1" smtClean="0"/>
              <a:t>Proporsional</a:t>
            </a:r>
            <a:endParaRPr lang="en-US" altLang="id-ID" dirty="0" smtClean="0"/>
          </a:p>
          <a:p>
            <a:pPr eaLnBrk="1" hangingPunct="1"/>
            <a:r>
              <a:rPr lang="en-US" altLang="id-ID" dirty="0" err="1" smtClean="0"/>
              <a:t>Memperhatikan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komposisi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warna</a:t>
            </a:r>
            <a:endParaRPr lang="en-US" altLang="id-ID" dirty="0" smtClean="0"/>
          </a:p>
          <a:p>
            <a:pPr eaLnBrk="1" hangingPunct="1"/>
            <a:r>
              <a:rPr lang="en-US" altLang="id-ID" dirty="0" err="1" smtClean="0"/>
              <a:t>Memperhatikan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tata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letak</a:t>
            </a:r>
            <a:endParaRPr lang="en-US" altLang="id-ID" dirty="0" smtClean="0"/>
          </a:p>
          <a:p>
            <a:pPr eaLnBrk="1" hangingPunct="1"/>
            <a:r>
              <a:rPr lang="en-US" altLang="id-ID" dirty="0" err="1" smtClean="0"/>
              <a:t>Memperhatikan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geometrik</a:t>
            </a:r>
            <a:endParaRPr lang="en-US" altLang="id-ID" dirty="0" smtClean="0"/>
          </a:p>
          <a:p>
            <a:pPr eaLnBrk="1" hangingPunct="1"/>
            <a:r>
              <a:rPr lang="en-US" altLang="id-ID" dirty="0" err="1" smtClean="0"/>
              <a:t>Memperhatikan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seni</a:t>
            </a:r>
            <a:r>
              <a:rPr lang="en-US" altLang="id-ID" dirty="0" smtClean="0"/>
              <a:t>/</a:t>
            </a:r>
            <a:r>
              <a:rPr lang="en-US" altLang="id-ID" dirty="0" err="1" smtClean="0"/>
              <a:t>keindahan</a:t>
            </a:r>
            <a:endParaRPr lang="en-US" altLang="id-ID" dirty="0" smtClean="0"/>
          </a:p>
        </p:txBody>
      </p:sp>
    </p:spTree>
    <p:extLst>
      <p:ext uri="{BB962C8B-B14F-4D97-AF65-F5344CB8AC3E}">
        <p14:creationId xmlns="" xmlns:p14="http://schemas.microsoft.com/office/powerpoint/2010/main" val="3017276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1640" y="188640"/>
            <a:ext cx="781236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33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FOTO PANORAMA / BENTANG ALAM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86601" y="2276872"/>
            <a:ext cx="6823075" cy="312578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d-ID" dirty="0" err="1" smtClean="0"/>
              <a:t>Diafragma</a:t>
            </a:r>
            <a:r>
              <a:rPr lang="en-US" altLang="id-ID" dirty="0" smtClean="0"/>
              <a:t>/aperture </a:t>
            </a:r>
            <a:r>
              <a:rPr lang="en-US" altLang="id-ID" dirty="0" err="1" smtClean="0"/>
              <a:t>kecil</a:t>
            </a:r>
            <a:endParaRPr lang="en-US" altLang="id-ID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id-ID" dirty="0" smtClean="0"/>
              <a:t>Speed </a:t>
            </a:r>
            <a:r>
              <a:rPr lang="en-US" altLang="id-ID" dirty="0" err="1" smtClean="0"/>
              <a:t>disesuaikan</a:t>
            </a:r>
            <a:endParaRPr lang="en-US" altLang="id-ID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id-ID" dirty="0" err="1" smtClean="0"/>
              <a:t>Fokus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tak</a:t>
            </a:r>
            <a:r>
              <a:rPr lang="en-US" altLang="id-ID" dirty="0" smtClean="0"/>
              <a:t> “</a:t>
            </a:r>
            <a:r>
              <a:rPr lang="en-US" altLang="id-ID" dirty="0" err="1" smtClean="0"/>
              <a:t>terhingga</a:t>
            </a:r>
            <a:r>
              <a:rPr lang="en-US" altLang="id-ID" dirty="0" smtClean="0"/>
              <a:t>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dirty="0" err="1" smtClean="0"/>
              <a:t>Gunakan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penyinaran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alami</a:t>
            </a:r>
            <a:r>
              <a:rPr lang="en-US" altLang="id-ID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dirty="0" err="1" smtClean="0"/>
              <a:t>Perhatikan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arah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datangnya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sinar</a:t>
            </a:r>
            <a:r>
              <a:rPr lang="en-US" altLang="id-ID" dirty="0" smtClean="0"/>
              <a:t> (</a:t>
            </a:r>
            <a:r>
              <a:rPr lang="en-US" altLang="id-ID" dirty="0" err="1" smtClean="0"/>
              <a:t>matahari</a:t>
            </a:r>
            <a:r>
              <a:rPr lang="en-US" altLang="id-ID" dirty="0" smtClean="0"/>
              <a:t>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66800" y="1484514"/>
            <a:ext cx="716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3600" dirty="0" err="1"/>
              <a:t>Semua</a:t>
            </a:r>
            <a:r>
              <a:rPr lang="en-US" altLang="id-ID" sz="3600" dirty="0"/>
              <a:t> </a:t>
            </a:r>
            <a:r>
              <a:rPr lang="en-US" altLang="id-ID" sz="3600" dirty="0" err="1"/>
              <a:t>obyek</a:t>
            </a:r>
            <a:r>
              <a:rPr lang="en-US" altLang="id-ID" sz="3600" dirty="0"/>
              <a:t> </a:t>
            </a:r>
            <a:r>
              <a:rPr lang="en-US" altLang="id-ID" sz="3600" dirty="0" err="1"/>
              <a:t>harus</a:t>
            </a:r>
            <a:r>
              <a:rPr lang="en-US" altLang="id-ID" sz="3600" dirty="0"/>
              <a:t> </a:t>
            </a:r>
            <a:r>
              <a:rPr lang="en-US" altLang="id-ID" sz="3600" dirty="0" err="1"/>
              <a:t>nampak</a:t>
            </a:r>
            <a:r>
              <a:rPr lang="en-US" altLang="id-ID" sz="3600" dirty="0"/>
              <a:t> </a:t>
            </a:r>
            <a:r>
              <a:rPr lang="en-US" altLang="id-ID" sz="3600" dirty="0" err="1"/>
              <a:t>jelas</a:t>
            </a:r>
            <a:endParaRPr lang="en-US" altLang="id-ID" sz="3600" dirty="0"/>
          </a:p>
        </p:txBody>
      </p:sp>
    </p:spTree>
    <p:extLst>
      <p:ext uri="{BB962C8B-B14F-4D97-AF65-F5344CB8AC3E}">
        <p14:creationId xmlns="" xmlns:p14="http://schemas.microsoft.com/office/powerpoint/2010/main" val="302678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82216" y="-27384"/>
            <a:ext cx="69342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latin typeface="Vineta BT" panose="04020906050602070202" pitchFamily="82" charset="0"/>
              </a:rPr>
              <a:t>Tabel</a:t>
            </a:r>
            <a:endParaRPr lang="en-US" altLang="id-ID" dirty="0" smtClean="0">
              <a:latin typeface="Vineta BT" panose="04020906050602070202" pitchFamily="82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82216" y="1340768"/>
            <a:ext cx="6934200" cy="4968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id-ID" sz="3200" dirty="0" err="1" smtClean="0"/>
              <a:t>Merupakan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bentuk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penyajian</a:t>
            </a:r>
            <a:r>
              <a:rPr lang="en-US" altLang="id-ID" sz="3200" dirty="0" smtClean="0"/>
              <a:t> data </a:t>
            </a:r>
            <a:r>
              <a:rPr lang="en-US" altLang="id-ID" sz="3200" dirty="0" err="1" smtClean="0"/>
              <a:t>dan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atau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hasil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analisis</a:t>
            </a:r>
            <a:r>
              <a:rPr lang="en-US" altLang="id-ID" sz="3200" dirty="0" smtClean="0"/>
              <a:t> yang </a:t>
            </a:r>
            <a:r>
              <a:rPr lang="en-US" altLang="id-ID" sz="3200" dirty="0" err="1" smtClean="0"/>
              <a:t>terdiri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dari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kolom-kolom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dan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baris-baris</a:t>
            </a:r>
            <a:endParaRPr lang="en-US" altLang="id-ID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3017276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b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5400" dirty="0" smtClean="0">
                <a:latin typeface="Bauhaus 93" panose="04030905020B02020C02" pitchFamily="82" charset="0"/>
              </a:rPr>
              <a:t>FOTO CLOSE UP</a:t>
            </a:r>
            <a:endParaRPr lang="en-US" altLang="id-ID" sz="5400" dirty="0" smtClean="0">
              <a:solidFill>
                <a:srgbClr val="FFFF99"/>
              </a:solidFill>
              <a:latin typeface="Bauhaus 93" panose="04030905020B02020C02" pitchFamily="82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98960" y="2564904"/>
            <a:ext cx="7162800" cy="307816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id-ID" sz="2800" dirty="0" err="1" smtClean="0"/>
              <a:t>Diafragma</a:t>
            </a:r>
            <a:r>
              <a:rPr lang="en-US" altLang="id-ID" sz="2800" dirty="0" smtClean="0"/>
              <a:t>/aperture </a:t>
            </a:r>
            <a:r>
              <a:rPr lang="en-US" altLang="id-ID" sz="2800" dirty="0" err="1" smtClean="0"/>
              <a:t>dibuka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selebar-lebarnya</a:t>
            </a:r>
            <a:endParaRPr lang="en-US" altLang="id-ID" sz="2800" dirty="0" smtClean="0"/>
          </a:p>
          <a:p>
            <a:pPr eaLnBrk="1" hangingPunct="1"/>
            <a:r>
              <a:rPr lang="en-US" altLang="id-ID" sz="2800" dirty="0" smtClean="0"/>
              <a:t>Speed </a:t>
            </a:r>
            <a:r>
              <a:rPr lang="en-US" altLang="id-ID" sz="2800" dirty="0" err="1" smtClean="0"/>
              <a:t>cepat</a:t>
            </a:r>
            <a:endParaRPr lang="en-US" altLang="id-ID" sz="2800" dirty="0" smtClean="0"/>
          </a:p>
          <a:p>
            <a:pPr eaLnBrk="1" hangingPunct="1"/>
            <a:r>
              <a:rPr lang="en-US" altLang="id-ID" sz="2800" dirty="0" err="1" smtClean="0"/>
              <a:t>Fokus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terpusat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pada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obyek</a:t>
            </a:r>
            <a:endParaRPr lang="en-US" altLang="id-ID" sz="2800" dirty="0" smtClean="0"/>
          </a:p>
          <a:p>
            <a:pPr eaLnBrk="1" hangingPunct="1"/>
            <a:r>
              <a:rPr lang="en-US" altLang="id-ID" sz="2800" dirty="0" err="1" smtClean="0"/>
              <a:t>Atur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arah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datangnya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sinar</a:t>
            </a:r>
            <a:endParaRPr lang="en-US" altLang="id-ID" sz="2800" dirty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22760" y="1412776"/>
            <a:ext cx="73152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3200" dirty="0" err="1"/>
              <a:t>Obyek</a:t>
            </a:r>
            <a:r>
              <a:rPr lang="en-US" altLang="id-ID" sz="3200" dirty="0"/>
              <a:t> </a:t>
            </a:r>
            <a:r>
              <a:rPr lang="en-US" altLang="id-ID" sz="3200" dirty="0" err="1"/>
              <a:t>harus</a:t>
            </a:r>
            <a:r>
              <a:rPr lang="en-US" altLang="id-ID" sz="3200" dirty="0"/>
              <a:t> </a:t>
            </a:r>
            <a:r>
              <a:rPr lang="en-US" altLang="id-ID" sz="3200" dirty="0" err="1"/>
              <a:t>jelas</a:t>
            </a:r>
            <a:r>
              <a:rPr lang="en-US" altLang="id-ID" sz="3200" dirty="0"/>
              <a:t> </a:t>
            </a:r>
          </a:p>
          <a:p>
            <a:pPr eaLnBrk="1" hangingPunct="1"/>
            <a:r>
              <a:rPr lang="en-US" altLang="id-ID" sz="3200" dirty="0"/>
              <a:t>Background </a:t>
            </a:r>
            <a:r>
              <a:rPr lang="en-US" altLang="id-ID" sz="3200" dirty="0" err="1"/>
              <a:t>sebaiknya</a:t>
            </a:r>
            <a:r>
              <a:rPr lang="en-US" altLang="id-ID" sz="3200" dirty="0"/>
              <a:t> </a:t>
            </a:r>
            <a:r>
              <a:rPr lang="en-US" altLang="id-ID" sz="3200" dirty="0" err="1"/>
              <a:t>dibuat</a:t>
            </a:r>
            <a:r>
              <a:rPr lang="en-US" altLang="id-ID" sz="3200" dirty="0"/>
              <a:t> </a:t>
            </a:r>
            <a:r>
              <a:rPr lang="en-US" altLang="id-ID" sz="3200" dirty="0" err="1"/>
              <a:t>kabur</a:t>
            </a:r>
            <a:endParaRPr lang="en-US" altLang="id-ID" sz="3200" dirty="0"/>
          </a:p>
        </p:txBody>
      </p:sp>
    </p:spTree>
    <p:extLst>
      <p:ext uri="{BB962C8B-B14F-4D97-AF65-F5344CB8AC3E}">
        <p14:creationId xmlns="" xmlns:p14="http://schemas.microsoft.com/office/powerpoint/2010/main" val="2216013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31640" y="0"/>
            <a:ext cx="781236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latin typeface="Franklin Gothic Heavy" panose="020B0903020102020204" pitchFamily="34" charset="0"/>
              </a:rPr>
              <a:t>Latihan</a:t>
            </a:r>
            <a:r>
              <a:rPr lang="en-US" altLang="id-ID" dirty="0" smtClean="0">
                <a:latin typeface="Franklin Gothic Heavy" panose="020B0903020102020204" pitchFamily="34" charset="0"/>
              </a:rPr>
              <a:t>/</a:t>
            </a:r>
            <a:r>
              <a:rPr lang="en-US" altLang="id-ID" dirty="0" err="1" smtClean="0">
                <a:latin typeface="Franklin Gothic Heavy" panose="020B0903020102020204" pitchFamily="34" charset="0"/>
              </a:rPr>
              <a:t>Tugas</a:t>
            </a:r>
            <a:endParaRPr lang="en-US" altLang="id-ID" dirty="0" smtClean="0">
              <a:latin typeface="Franklin Gothic Heavy" panose="020B09030201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1520" y="1268760"/>
            <a:ext cx="889248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id-ID" sz="2400" dirty="0" err="1">
                <a:cs typeface="Times New Roman" pitchFamily="18" charset="0"/>
              </a:rPr>
              <a:t>Dalam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melakukan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tugas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akhir</a:t>
            </a:r>
            <a:r>
              <a:rPr lang="en-US" altLang="id-ID" sz="2400" dirty="0">
                <a:cs typeface="Times New Roman" pitchFamily="18" charset="0"/>
              </a:rPr>
              <a:t>, </a:t>
            </a:r>
            <a:r>
              <a:rPr lang="en-US" altLang="id-ID" sz="2400" dirty="0" err="1">
                <a:cs typeface="Times New Roman" pitchFamily="18" charset="0"/>
              </a:rPr>
              <a:t>mahasiswa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diharuskan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melakukan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pemetaan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geologi</a:t>
            </a:r>
            <a:r>
              <a:rPr lang="en-US" altLang="id-ID" sz="2400" dirty="0">
                <a:cs typeface="Times New Roman" pitchFamily="18" charset="0"/>
              </a:rPr>
              <a:t> di </a:t>
            </a:r>
            <a:r>
              <a:rPr lang="en-US" altLang="id-ID" sz="2400" dirty="0" err="1">
                <a:cs typeface="Times New Roman" pitchFamily="18" charset="0"/>
              </a:rPr>
              <a:t>suatu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daerah</a:t>
            </a:r>
            <a:r>
              <a:rPr lang="en-US" altLang="id-ID" sz="2400" dirty="0">
                <a:cs typeface="Times New Roman" pitchFamily="18" charset="0"/>
              </a:rPr>
              <a:t>. </a:t>
            </a:r>
            <a:r>
              <a:rPr lang="en-US" altLang="id-ID" sz="2400" dirty="0" err="1">
                <a:cs typeface="Times New Roman" pitchFamily="18" charset="0"/>
              </a:rPr>
              <a:t>Unruk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itu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diperlukan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serangkaian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kegiatan</a:t>
            </a:r>
            <a:r>
              <a:rPr lang="en-US" altLang="id-ID" sz="2400" dirty="0">
                <a:cs typeface="Times New Roman" pitchFamily="18" charset="0"/>
              </a:rPr>
              <a:t> yang </a:t>
            </a:r>
            <a:r>
              <a:rPr lang="en-US" altLang="id-ID" sz="2400" dirty="0" err="1">
                <a:cs typeface="Times New Roman" pitchFamily="18" charset="0"/>
              </a:rPr>
              <a:t>diawali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dari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pengumpulan</a:t>
            </a:r>
            <a:r>
              <a:rPr lang="en-US" altLang="id-ID" sz="2400" dirty="0">
                <a:cs typeface="Times New Roman" pitchFamily="18" charset="0"/>
              </a:rPr>
              <a:t> data yang </a:t>
            </a:r>
            <a:r>
              <a:rPr lang="en-US" altLang="id-ID" sz="2400" dirty="0" err="1">
                <a:cs typeface="Times New Roman" pitchFamily="18" charset="0"/>
              </a:rPr>
              <a:t>sudah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ada</a:t>
            </a:r>
            <a:r>
              <a:rPr lang="en-US" altLang="id-ID" sz="2400" dirty="0">
                <a:cs typeface="Times New Roman" pitchFamily="18" charset="0"/>
              </a:rPr>
              <a:t>, </a:t>
            </a:r>
            <a:r>
              <a:rPr lang="en-US" altLang="id-ID" sz="2400" dirty="0" err="1">
                <a:cs typeface="Times New Roman" pitchFamily="18" charset="0"/>
              </a:rPr>
              <a:t>studi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pustaka</a:t>
            </a:r>
            <a:r>
              <a:rPr lang="en-US" altLang="id-ID" sz="2400" dirty="0">
                <a:cs typeface="Times New Roman" pitchFamily="18" charset="0"/>
              </a:rPr>
              <a:t>, </a:t>
            </a:r>
            <a:r>
              <a:rPr lang="en-US" altLang="id-ID" sz="2400" dirty="0" err="1">
                <a:cs typeface="Times New Roman" pitchFamily="18" charset="0"/>
              </a:rPr>
              <a:t>analisis</a:t>
            </a:r>
            <a:r>
              <a:rPr lang="en-US" altLang="id-ID" sz="2400" dirty="0">
                <a:cs typeface="Times New Roman" pitchFamily="18" charset="0"/>
              </a:rPr>
              <a:t> data </a:t>
            </a:r>
            <a:r>
              <a:rPr lang="en-US" altLang="id-ID" sz="2400" dirty="0" err="1">
                <a:cs typeface="Times New Roman" pitchFamily="18" charset="0"/>
              </a:rPr>
              <a:t>sekunder</a:t>
            </a:r>
            <a:r>
              <a:rPr lang="en-US" altLang="id-ID" sz="2400" dirty="0">
                <a:cs typeface="Times New Roman" pitchFamily="18" charset="0"/>
              </a:rPr>
              <a:t>, </a:t>
            </a:r>
            <a:r>
              <a:rPr lang="en-US" altLang="id-ID" sz="2400" dirty="0" err="1">
                <a:cs typeface="Times New Roman" pitchFamily="18" charset="0"/>
              </a:rPr>
              <a:t>interpretasi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foto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udara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dan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citra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satelit</a:t>
            </a:r>
            <a:r>
              <a:rPr lang="en-US" altLang="id-ID" sz="2400" dirty="0">
                <a:cs typeface="Times New Roman" pitchFamily="18" charset="0"/>
              </a:rPr>
              <a:t>. </a:t>
            </a:r>
            <a:r>
              <a:rPr lang="en-US" altLang="id-ID" sz="2400" dirty="0" err="1">
                <a:cs typeface="Times New Roman" pitchFamily="18" charset="0"/>
              </a:rPr>
              <a:t>Kemudian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diteruskan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dengan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pekerjaan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lapangan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untuk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mengidentifikasi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dan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pengukuran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terhadap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kemiringan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lereng</a:t>
            </a:r>
            <a:r>
              <a:rPr lang="en-US" altLang="id-ID" sz="2400" dirty="0">
                <a:cs typeface="Times New Roman" pitchFamily="18" charset="0"/>
              </a:rPr>
              <a:t>, </a:t>
            </a:r>
            <a:r>
              <a:rPr lang="en-US" altLang="id-ID" sz="2400" dirty="0" err="1">
                <a:cs typeface="Times New Roman" pitchFamily="18" charset="0"/>
              </a:rPr>
              <a:t>geomorfologi</a:t>
            </a:r>
            <a:r>
              <a:rPr lang="en-US" altLang="id-ID" sz="2400" dirty="0">
                <a:cs typeface="Times New Roman" pitchFamily="18" charset="0"/>
              </a:rPr>
              <a:t>, </a:t>
            </a:r>
            <a:r>
              <a:rPr lang="en-US" altLang="id-ID" sz="2400" dirty="0" err="1">
                <a:cs typeface="Times New Roman" pitchFamily="18" charset="0"/>
              </a:rPr>
              <a:t>sebaran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litologi</a:t>
            </a:r>
            <a:r>
              <a:rPr lang="en-US" altLang="id-ID" sz="2400" dirty="0">
                <a:cs typeface="Times New Roman" pitchFamily="18" charset="0"/>
              </a:rPr>
              <a:t>, </a:t>
            </a:r>
            <a:r>
              <a:rPr lang="en-US" altLang="id-ID" sz="2400" dirty="0" err="1">
                <a:cs typeface="Times New Roman" pitchFamily="18" charset="0"/>
              </a:rPr>
              <a:t>dan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struktur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geologi</a:t>
            </a:r>
            <a:r>
              <a:rPr lang="en-US" altLang="id-ID" sz="2400" dirty="0">
                <a:cs typeface="Times New Roman" pitchFamily="18" charset="0"/>
              </a:rPr>
              <a:t> di </a:t>
            </a:r>
            <a:r>
              <a:rPr lang="en-US" altLang="id-ID" sz="2400" dirty="0" err="1">
                <a:cs typeface="Times New Roman" pitchFamily="18" charset="0"/>
              </a:rPr>
              <a:t>daerah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penelitian</a:t>
            </a:r>
            <a:r>
              <a:rPr lang="en-US" altLang="id-ID" sz="2400" dirty="0">
                <a:cs typeface="Times New Roman" pitchFamily="18" charset="0"/>
              </a:rPr>
              <a:t>. </a:t>
            </a:r>
            <a:r>
              <a:rPr lang="en-US" altLang="id-ID" sz="2400" dirty="0" err="1">
                <a:cs typeface="Times New Roman" pitchFamily="18" charset="0"/>
              </a:rPr>
              <a:t>Selanjutnya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dilakukan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pengambilan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sampel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batuan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untuk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analisis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petrografi</a:t>
            </a:r>
            <a:r>
              <a:rPr lang="en-US" altLang="id-ID" sz="2400" dirty="0">
                <a:cs typeface="Times New Roman" pitchFamily="18" charset="0"/>
              </a:rPr>
              <a:t>, </a:t>
            </a:r>
            <a:r>
              <a:rPr lang="en-US" altLang="id-ID" sz="2400" dirty="0" err="1">
                <a:cs typeface="Times New Roman" pitchFamily="18" charset="0"/>
              </a:rPr>
              <a:t>sedimentologi</a:t>
            </a:r>
            <a:r>
              <a:rPr lang="en-US" altLang="id-ID" sz="2400" dirty="0">
                <a:cs typeface="Times New Roman" pitchFamily="18" charset="0"/>
              </a:rPr>
              <a:t>, </a:t>
            </a:r>
            <a:r>
              <a:rPr lang="en-US" altLang="id-ID" sz="2400" dirty="0" err="1">
                <a:cs typeface="Times New Roman" pitchFamily="18" charset="0"/>
              </a:rPr>
              <a:t>dan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paleontologi</a:t>
            </a:r>
            <a:r>
              <a:rPr lang="en-US" altLang="id-ID" sz="2400" dirty="0">
                <a:cs typeface="Times New Roman" pitchFamily="18" charset="0"/>
              </a:rPr>
              <a:t>. </a:t>
            </a:r>
            <a:r>
              <a:rPr lang="en-US" altLang="id-ID" sz="2400" dirty="0" err="1">
                <a:cs typeface="Times New Roman" pitchFamily="18" charset="0"/>
              </a:rPr>
              <a:t>Sasaran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akhir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dari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penelitian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tersebut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adalah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sebuah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peta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geologi</a:t>
            </a:r>
            <a:r>
              <a:rPr lang="en-US" altLang="id-ID" sz="2400" dirty="0">
                <a:cs typeface="Times New Roman" pitchFamily="18" charset="0"/>
              </a:rPr>
              <a:t>.</a:t>
            </a:r>
          </a:p>
          <a:p>
            <a:r>
              <a:rPr lang="en-US" altLang="id-ID" sz="2400" dirty="0">
                <a:cs typeface="Times New Roman" pitchFamily="18" charset="0"/>
              </a:rPr>
              <a:t>	</a:t>
            </a:r>
          </a:p>
          <a:p>
            <a:r>
              <a:rPr lang="en-US" altLang="id-ID" sz="2400" dirty="0" err="1">
                <a:cs typeface="Times New Roman" pitchFamily="18" charset="0"/>
              </a:rPr>
              <a:t>Buatlah</a:t>
            </a:r>
            <a:r>
              <a:rPr lang="en-US" altLang="id-ID" sz="2400" dirty="0">
                <a:cs typeface="Times New Roman" pitchFamily="18" charset="0"/>
              </a:rPr>
              <a:t> diagram </a:t>
            </a:r>
            <a:r>
              <a:rPr lang="en-US" altLang="id-ID" sz="2400" dirty="0" err="1">
                <a:cs typeface="Times New Roman" pitchFamily="18" charset="0"/>
              </a:rPr>
              <a:t>alir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dari</a:t>
            </a:r>
            <a:r>
              <a:rPr lang="en-US" altLang="id-ID" sz="2400" dirty="0">
                <a:cs typeface="Times New Roman" pitchFamily="18" charset="0"/>
              </a:rPr>
              <a:t> </a:t>
            </a:r>
            <a:r>
              <a:rPr lang="en-US" altLang="id-ID" sz="2400" dirty="0" err="1">
                <a:cs typeface="Times New Roman" pitchFamily="18" charset="0"/>
              </a:rPr>
              <a:t>ceritera</a:t>
            </a:r>
            <a:r>
              <a:rPr lang="en-US" altLang="id-ID" sz="2400" dirty="0">
                <a:cs typeface="Times New Roman" pitchFamily="18" charset="0"/>
              </a:rPr>
              <a:t> di </a:t>
            </a:r>
            <a:r>
              <a:rPr lang="en-US" altLang="id-ID" sz="2400" dirty="0" err="1">
                <a:cs typeface="Times New Roman" pitchFamily="18" charset="0"/>
              </a:rPr>
              <a:t>atas</a:t>
            </a:r>
            <a:r>
              <a:rPr lang="en-US" altLang="id-ID" sz="2400" dirty="0">
                <a:cs typeface="Times New Roman" pitchFamily="18" charset="0"/>
              </a:rPr>
              <a:t>. </a:t>
            </a:r>
            <a:endParaRPr lang="en-US" altLang="id-ID" sz="2400" dirty="0"/>
          </a:p>
        </p:txBody>
      </p:sp>
    </p:spTree>
    <p:extLst>
      <p:ext uri="{BB962C8B-B14F-4D97-AF65-F5344CB8AC3E}">
        <p14:creationId xmlns="" xmlns:p14="http://schemas.microsoft.com/office/powerpoint/2010/main" val="30172763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447800" y="2209800"/>
            <a:ext cx="6477000" cy="2667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id-ID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Terima Kasih</a:t>
            </a:r>
          </a:p>
        </p:txBody>
      </p:sp>
    </p:spTree>
    <p:extLst>
      <p:ext uri="{BB962C8B-B14F-4D97-AF65-F5344CB8AC3E}">
        <p14:creationId xmlns="" xmlns:p14="http://schemas.microsoft.com/office/powerpoint/2010/main" val="302678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379"/>
          <p:cNvSpPr txBox="1">
            <a:spLocks noChangeArrowheads="1"/>
          </p:cNvSpPr>
          <p:nvPr/>
        </p:nvSpPr>
        <p:spPr>
          <a:xfrm>
            <a:off x="1331640" y="152400"/>
            <a:ext cx="7694613" cy="9723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2400" dirty="0" err="1" smtClean="0">
                <a:latin typeface="Adobe Heiti Std R" pitchFamily="34" charset="-128"/>
                <a:ea typeface="Adobe Heiti Std R" pitchFamily="34" charset="-128"/>
              </a:rPr>
              <a:t>Tabel</a:t>
            </a:r>
            <a:r>
              <a:rPr lang="en-US" altLang="id-ID" sz="2400" dirty="0" smtClean="0">
                <a:latin typeface="Adobe Heiti Std R" pitchFamily="34" charset="-128"/>
                <a:ea typeface="Adobe Heiti Std R" pitchFamily="34" charset="-128"/>
              </a:rPr>
              <a:t> 02 Curah </a:t>
            </a:r>
            <a:r>
              <a:rPr lang="en-US" altLang="id-ID" sz="2400" dirty="0" err="1" smtClean="0">
                <a:latin typeface="Adobe Heiti Std R" pitchFamily="34" charset="-128"/>
                <a:ea typeface="Adobe Heiti Std R" pitchFamily="34" charset="-128"/>
              </a:rPr>
              <a:t>Hujan</a:t>
            </a:r>
            <a:r>
              <a:rPr lang="en-US" altLang="id-ID" sz="2400" dirty="0" smtClean="0">
                <a:latin typeface="Adobe Heiti Std R" pitchFamily="34" charset="-128"/>
                <a:ea typeface="Adobe Heiti Std R" pitchFamily="34" charset="-128"/>
              </a:rPr>
              <a:t> di Daerah </a:t>
            </a:r>
            <a:r>
              <a:rPr lang="en-US" altLang="id-ID" sz="2400" dirty="0" err="1" smtClean="0">
                <a:latin typeface="Adobe Heiti Std R" pitchFamily="34" charset="-128"/>
                <a:ea typeface="Adobe Heiti Std R" pitchFamily="34" charset="-128"/>
              </a:rPr>
              <a:t>Gunungkidul</a:t>
            </a:r>
            <a:endParaRPr lang="en-US" altLang="id-ID" sz="2400" dirty="0" smtClean="0">
              <a:latin typeface="Adobe Heiti Std R" pitchFamily="34" charset="-128"/>
              <a:ea typeface="Adobe Heiti Std R" pitchFamily="34" charset="-128"/>
            </a:endParaRPr>
          </a:p>
        </p:txBody>
      </p:sp>
      <p:graphicFrame>
        <p:nvGraphicFramePr>
          <p:cNvPr id="6" name="Group 37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76128611"/>
              </p:ext>
            </p:extLst>
          </p:nvPr>
        </p:nvGraphicFramePr>
        <p:xfrm>
          <a:off x="533400" y="1412776"/>
          <a:ext cx="7758113" cy="4527553"/>
        </p:xfrm>
        <a:graphic>
          <a:graphicData uri="http://schemas.openxmlformats.org/drawingml/2006/table">
            <a:tbl>
              <a:tblPr/>
              <a:tblGrid>
                <a:gridCol w="1339850"/>
                <a:gridCol w="1284288"/>
                <a:gridCol w="1282700"/>
                <a:gridCol w="1284287"/>
                <a:gridCol w="1282700"/>
                <a:gridCol w="1284288"/>
              </a:tblGrid>
              <a:tr h="450850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STASIUN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A H U N / CURAH HUJAN (mm)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5243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Panggang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Paliyan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Playen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Wonosari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Semanu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Ponjong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Rongkop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Tepus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5717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2678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6" name="Table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0759256"/>
              </p:ext>
            </p:extLst>
          </p:nvPr>
        </p:nvGraphicFramePr>
        <p:xfrm>
          <a:off x="838200" y="1124744"/>
          <a:ext cx="7391400" cy="4402140"/>
        </p:xfrm>
        <a:graphic>
          <a:graphicData uri="http://schemas.openxmlformats.org/drawingml/2006/table">
            <a:tbl>
              <a:tblPr/>
              <a:tblGrid>
                <a:gridCol w="1754188"/>
                <a:gridCol w="1397000"/>
                <a:gridCol w="1462087"/>
                <a:gridCol w="1462088"/>
                <a:gridCol w="1316037"/>
              </a:tblGrid>
              <a:tr h="84124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Element / Parameter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</a:t>
                      </a: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2006 eruption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(15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sampl</a:t>
                      </a:r>
                      <a:r>
                        <a:rPr kumimoji="0" lang="id-ID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Kusumayudha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2003)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Post 2006 eruption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(19 samples)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6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Concentration range (mg/l)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Average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(mg/l)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Concentration Range (mg/l)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Average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(mg/l)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Iron (Fe)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0,05 – 0,9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0,22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&lt; 0,03 -  2,50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Calsium (Ca)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3,03 – 29,1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22,65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8,78 - 27,14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18,37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Magnesium (Mg)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0,4 – 25,71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9,73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1,03 - 23,1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10,85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Sodium (Na)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1,71 – 17,75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5,91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19 - 43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34,17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Potasium (K)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0,6 – 4,0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3 - 14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8,42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Chloride (Cl)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2,63 – 9,2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5,54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3,1 - 15,9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6,78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Sulfate 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(SO4)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1,5 – 21,9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6,42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&lt; 2 - 30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8,83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3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Bicarbonate (HCO3)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65,6 – 198,4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113,7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66,82 - 186,07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130,83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0"/>
          <p:cNvSpPr txBox="1">
            <a:spLocks noChangeArrowheads="1"/>
          </p:cNvSpPr>
          <p:nvPr/>
        </p:nvSpPr>
        <p:spPr>
          <a:xfrm>
            <a:off x="0" y="0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id-ID" sz="2000" dirty="0" smtClean="0">
                <a:latin typeface="Britannic Bold" panose="020B0903060703020204" pitchFamily="34" charset="0"/>
                <a:ea typeface="Calibri" pitchFamily="34" charset="0"/>
                <a:cs typeface="Times New Roman" pitchFamily="18" charset="0"/>
              </a:rPr>
              <a:t>Tabl</a:t>
            </a:r>
            <a:r>
              <a:rPr lang="id-ID" altLang="id-ID" sz="2000" dirty="0" smtClean="0">
                <a:latin typeface="Britannic Bold" panose="020B0903060703020204" pitchFamily="34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sv-SE" altLang="id-ID" sz="2000" dirty="0" smtClean="0">
                <a:latin typeface="Britannic Bold" panose="020B0903060703020204" pitchFamily="34" charset="0"/>
                <a:ea typeface="Calibri" pitchFamily="34" charset="0"/>
                <a:cs typeface="Times New Roman" pitchFamily="18" charset="0"/>
              </a:rPr>
              <a:t>  3. Concentrations of ellements in groundwater pre and post 2006 Merapi eruption </a:t>
            </a:r>
          </a:p>
        </p:txBody>
      </p:sp>
    </p:spTree>
    <p:extLst>
      <p:ext uri="{BB962C8B-B14F-4D97-AF65-F5344CB8AC3E}">
        <p14:creationId xmlns="" xmlns:p14="http://schemas.microsoft.com/office/powerpoint/2010/main" val="221601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7665" y="332656"/>
            <a:ext cx="7596336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3300" dirty="0" err="1" smtClean="0">
                <a:latin typeface="Berlin Sans FB" panose="020E0602020502020306" pitchFamily="34" charset="0"/>
              </a:rPr>
              <a:t>Tugas</a:t>
            </a:r>
            <a:r>
              <a:rPr lang="en-US" altLang="id-ID" sz="3300" dirty="0" smtClean="0">
                <a:latin typeface="Berlin Sans FB" panose="020E0602020502020306" pitchFamily="34" charset="0"/>
              </a:rPr>
              <a:t>: </a:t>
            </a:r>
            <a:r>
              <a:rPr lang="en-US" altLang="id-ID" sz="3300" dirty="0" err="1" smtClean="0">
                <a:latin typeface="Berlin Sans FB" panose="020E0602020502020306" pitchFamily="34" charset="0"/>
              </a:rPr>
              <a:t>Buatlah</a:t>
            </a:r>
            <a:r>
              <a:rPr lang="en-US" altLang="id-ID" sz="3300" dirty="0" smtClean="0">
                <a:latin typeface="Berlin Sans FB" panose="020E0602020502020306" pitchFamily="34" charset="0"/>
              </a:rPr>
              <a:t> </a:t>
            </a:r>
            <a:r>
              <a:rPr lang="en-US" altLang="id-ID" sz="3300" dirty="0" err="1" smtClean="0">
                <a:latin typeface="Berlin Sans FB" panose="020E0602020502020306" pitchFamily="34" charset="0"/>
              </a:rPr>
              <a:t>tabel</a:t>
            </a:r>
            <a:r>
              <a:rPr lang="en-US" altLang="id-ID" sz="3300" dirty="0" smtClean="0">
                <a:latin typeface="Berlin Sans FB" panose="020E0602020502020306" pitchFamily="34" charset="0"/>
              </a:rPr>
              <a:t> </a:t>
            </a:r>
            <a:r>
              <a:rPr lang="en-US" altLang="id-ID" sz="3300" dirty="0" err="1" smtClean="0">
                <a:latin typeface="Berlin Sans FB" panose="020E0602020502020306" pitchFamily="34" charset="0"/>
              </a:rPr>
              <a:t>dari</a:t>
            </a:r>
            <a:r>
              <a:rPr lang="en-US" altLang="id-ID" sz="3300" dirty="0" smtClean="0">
                <a:latin typeface="Berlin Sans FB" panose="020E0602020502020306" pitchFamily="34" charset="0"/>
              </a:rPr>
              <a:t> </a:t>
            </a:r>
            <a:r>
              <a:rPr lang="en-US" altLang="id-ID" sz="3300" dirty="0" err="1" smtClean="0">
                <a:latin typeface="Berlin Sans FB" panose="020E0602020502020306" pitchFamily="34" charset="0"/>
              </a:rPr>
              <a:t>penjelasan</a:t>
            </a:r>
            <a:r>
              <a:rPr lang="en-US" altLang="id-ID" sz="3300" dirty="0" smtClean="0">
                <a:latin typeface="Berlin Sans FB" panose="020E0602020502020306" pitchFamily="34" charset="0"/>
              </a:rPr>
              <a:t> di </a:t>
            </a:r>
            <a:r>
              <a:rPr lang="en-US" altLang="id-ID" sz="3300" dirty="0" err="1" smtClean="0">
                <a:latin typeface="Berlin Sans FB" panose="020E0602020502020306" pitchFamily="34" charset="0"/>
              </a:rPr>
              <a:t>bawah</a:t>
            </a:r>
            <a:r>
              <a:rPr lang="en-US" altLang="id-ID" sz="3300" dirty="0" smtClean="0">
                <a:latin typeface="Berlin Sans FB" panose="020E0602020502020306" pitchFamily="34" charset="0"/>
              </a:rPr>
              <a:t> </a:t>
            </a:r>
            <a:r>
              <a:rPr lang="en-US" altLang="id-ID" sz="3300" dirty="0" err="1" smtClean="0">
                <a:latin typeface="Berlin Sans FB" panose="020E0602020502020306" pitchFamily="34" charset="0"/>
              </a:rPr>
              <a:t>ini</a:t>
            </a:r>
            <a:endParaRPr lang="en-US" altLang="id-ID" sz="3300" dirty="0" smtClean="0">
              <a:latin typeface="Berlin Sans FB" panose="020E0602020502020306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0" y="1772816"/>
            <a:ext cx="7618413" cy="41084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id-ID" sz="2400" dirty="0"/>
              <a:t>Dari </a:t>
            </a:r>
            <a:r>
              <a:rPr lang="en-US" altLang="id-ID" sz="2400" dirty="0" err="1"/>
              <a:t>dua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stasiun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pengamatan</a:t>
            </a:r>
            <a:r>
              <a:rPr lang="en-US" altLang="id-ID" sz="2400" dirty="0"/>
              <a:t> yang </a:t>
            </a:r>
            <a:r>
              <a:rPr lang="en-US" altLang="id-ID" sz="2400" dirty="0" err="1"/>
              <a:t>masing-masing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berlokasi</a:t>
            </a:r>
            <a:r>
              <a:rPr lang="en-US" altLang="id-ID" sz="2400" dirty="0"/>
              <a:t> di </a:t>
            </a:r>
            <a:r>
              <a:rPr lang="en-US" altLang="id-ID" sz="2400" dirty="0" err="1"/>
              <a:t>Playen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Ponjong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diketahui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bahwa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penguapan</a:t>
            </a:r>
            <a:r>
              <a:rPr lang="en-US" altLang="id-ID" sz="2400" dirty="0"/>
              <a:t> di Daerah </a:t>
            </a:r>
            <a:r>
              <a:rPr lang="en-US" altLang="id-ID" sz="2400" dirty="0" err="1"/>
              <a:t>Gunungsewu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dalam</a:t>
            </a:r>
            <a:r>
              <a:rPr lang="en-US" altLang="id-ID" sz="2400" dirty="0"/>
              <a:t> 5 </a:t>
            </a:r>
            <a:r>
              <a:rPr lang="en-US" altLang="id-ID" sz="2400" dirty="0" err="1"/>
              <a:t>tahun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terakhir</a:t>
            </a:r>
            <a:r>
              <a:rPr lang="en-US" altLang="id-ID" sz="2400" dirty="0"/>
              <a:t> (1994 – 1998) </a:t>
            </a:r>
            <a:r>
              <a:rPr lang="en-US" altLang="id-ID" sz="2400" dirty="0" err="1"/>
              <a:t>adalah</a:t>
            </a:r>
            <a:r>
              <a:rPr lang="en-US" altLang="id-ID" sz="2400" dirty="0"/>
              <a:t> </a:t>
            </a:r>
            <a:r>
              <a:rPr lang="en-US" altLang="id-ID" sz="2400" dirty="0" err="1"/>
              <a:t>berturut-turut</a:t>
            </a:r>
            <a:r>
              <a:rPr lang="en-US" altLang="id-ID" sz="2400" dirty="0"/>
              <a:t> 2809 mm, 2862 mm, 2330 mm, 2637 mm, </a:t>
            </a:r>
            <a:r>
              <a:rPr lang="en-US" altLang="id-ID" sz="2400" dirty="0" err="1"/>
              <a:t>dan</a:t>
            </a:r>
            <a:r>
              <a:rPr lang="en-US" altLang="id-ID" sz="2400" dirty="0"/>
              <a:t> 3585 mm, </a:t>
            </a:r>
            <a:r>
              <a:rPr lang="en-US" altLang="id-ID" sz="2400" dirty="0" err="1"/>
              <a:t>serta</a:t>
            </a:r>
            <a:r>
              <a:rPr lang="en-US" altLang="id-ID" sz="2400" dirty="0"/>
              <a:t> 1445 mm, 1890 mm, 1396 mm, 1196 mm, </a:t>
            </a:r>
            <a:r>
              <a:rPr lang="en-US" altLang="id-ID" sz="2400" dirty="0" err="1"/>
              <a:t>dan</a:t>
            </a:r>
            <a:r>
              <a:rPr lang="en-US" altLang="id-ID" sz="2400" dirty="0"/>
              <a:t> 1627 mm. </a:t>
            </a:r>
            <a:r>
              <a:rPr lang="en-US" altLang="id-ID" sz="2400" dirty="0" err="1"/>
              <a:t>Setiap</a:t>
            </a:r>
            <a:r>
              <a:rPr lang="en-US" altLang="id-ID" sz="2400" dirty="0"/>
              <a:t> </a:t>
            </a:r>
            <a:r>
              <a:rPr lang="en-US" altLang="id-ID" sz="2400" dirty="0" err="1"/>
              <a:t>hari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terjadi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penguapan</a:t>
            </a:r>
            <a:r>
              <a:rPr lang="en-US" altLang="id-ID" sz="2400" dirty="0"/>
              <a:t> rata-rata 6,25 mm/</a:t>
            </a:r>
            <a:r>
              <a:rPr lang="en-US" altLang="id-ID" sz="2400" dirty="0" err="1"/>
              <a:t>hari</a:t>
            </a:r>
            <a:r>
              <a:rPr lang="en-US" altLang="id-ID" sz="2400" dirty="0"/>
              <a:t> di </a:t>
            </a:r>
            <a:r>
              <a:rPr lang="en-US" altLang="id-ID" sz="2400" dirty="0" err="1"/>
              <a:t>Kecamatan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Playen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dan</a:t>
            </a:r>
            <a:r>
              <a:rPr lang="en-US" altLang="id-ID" sz="2400" dirty="0"/>
              <a:t> 4,14 mm/</a:t>
            </a:r>
            <a:r>
              <a:rPr lang="en-US" altLang="id-ID" sz="2400" dirty="0" err="1"/>
              <a:t>hari</a:t>
            </a:r>
            <a:r>
              <a:rPr lang="en-US" altLang="id-ID" sz="2400" dirty="0"/>
              <a:t> di </a:t>
            </a:r>
            <a:r>
              <a:rPr lang="en-US" altLang="id-ID" sz="2400" dirty="0" err="1"/>
              <a:t>Kecamatan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Ponjong</a:t>
            </a:r>
            <a:r>
              <a:rPr lang="en-US" altLang="id-ID" sz="2400" dirty="0"/>
              <a:t>, </a:t>
            </a:r>
            <a:r>
              <a:rPr lang="en-US" altLang="id-ID" sz="2400" dirty="0" err="1"/>
              <a:t>sedangkan</a:t>
            </a:r>
            <a:r>
              <a:rPr lang="en-US" altLang="id-ID" sz="2400" dirty="0"/>
              <a:t> </a:t>
            </a:r>
            <a:r>
              <a:rPr lang="en-US" altLang="id-ID" sz="2400" dirty="0" err="1"/>
              <a:t>penguapan</a:t>
            </a:r>
            <a:r>
              <a:rPr lang="en-US" altLang="id-ID" sz="2400" dirty="0"/>
              <a:t> rata-rata </a:t>
            </a:r>
            <a:r>
              <a:rPr lang="en-US" altLang="id-ID" sz="2400" dirty="0" err="1"/>
              <a:t>untuk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seluruh</a:t>
            </a:r>
            <a:r>
              <a:rPr lang="en-US" altLang="id-ID" sz="2400" dirty="0"/>
              <a:t> Daerah </a:t>
            </a:r>
            <a:r>
              <a:rPr lang="en-US" altLang="id-ID" sz="2400" dirty="0" err="1"/>
              <a:t>Gunungsewu</a:t>
            </a:r>
            <a:r>
              <a:rPr lang="en-US" altLang="id-ID" sz="2400" dirty="0"/>
              <a:t> </a:t>
            </a:r>
            <a:r>
              <a:rPr lang="en-US" altLang="id-ID" sz="2400" dirty="0" err="1"/>
              <a:t>sebesar</a:t>
            </a:r>
            <a:r>
              <a:rPr lang="en-US" altLang="id-ID" sz="2400" dirty="0"/>
              <a:t> 5,86 mm/h. </a:t>
            </a:r>
          </a:p>
        </p:txBody>
      </p:sp>
    </p:spTree>
    <p:extLst>
      <p:ext uri="{BB962C8B-B14F-4D97-AF65-F5344CB8AC3E}">
        <p14:creationId xmlns="" xmlns:p14="http://schemas.microsoft.com/office/powerpoint/2010/main" val="299504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332656"/>
            <a:ext cx="7622605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28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Tugas</a:t>
            </a:r>
            <a:r>
              <a:rPr lang="en-US" altLang="id-ID" sz="28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en-US" altLang="id-ID" sz="28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Buatlah</a:t>
            </a:r>
            <a:r>
              <a:rPr lang="en-US" altLang="id-ID" sz="28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n-US" altLang="id-ID" sz="28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tabulasi</a:t>
            </a:r>
            <a:r>
              <a:rPr lang="en-US" altLang="id-ID" sz="28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data </a:t>
            </a:r>
            <a:r>
              <a:rPr lang="en-US" altLang="id-ID" sz="28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gempa</a:t>
            </a:r>
            <a:r>
              <a:rPr lang="en-US" altLang="id-ID" sz="28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n-US" altLang="id-ID" sz="28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bumi</a:t>
            </a:r>
            <a:r>
              <a:rPr lang="en-US" altLang="id-ID" sz="28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n-US" altLang="id-ID" sz="28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berikut</a:t>
            </a:r>
            <a:r>
              <a:rPr lang="en-US" altLang="id-ID" sz="28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n-US" altLang="id-ID" sz="28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ini</a:t>
            </a:r>
            <a:endParaRPr lang="en-US" altLang="id-ID" sz="28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51519" y="1340768"/>
            <a:ext cx="8774733" cy="4968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sz="1700" dirty="0" smtClean="0"/>
              <a:t>6 </a:t>
            </a:r>
            <a:r>
              <a:rPr lang="en-US" altLang="id-ID" sz="1700" dirty="0" err="1" smtClean="0"/>
              <a:t>Februari</a:t>
            </a:r>
            <a:r>
              <a:rPr lang="en-US" altLang="id-ID" sz="1700" dirty="0" smtClean="0"/>
              <a:t> 2015, </a:t>
            </a:r>
            <a:r>
              <a:rPr lang="en-US" altLang="id-ID" sz="1700" dirty="0" err="1" smtClean="0"/>
              <a:t>gempa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bumi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tektonik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mengguncang</a:t>
            </a:r>
            <a:r>
              <a:rPr lang="en-US" altLang="id-ID" sz="1700" dirty="0" smtClean="0"/>
              <a:t> Taiwan, 6,4 </a:t>
            </a:r>
            <a:r>
              <a:rPr lang="en-US" altLang="id-ID" sz="1700" dirty="0" err="1" smtClean="0"/>
              <a:t>skala</a:t>
            </a:r>
            <a:r>
              <a:rPr lang="en-US" altLang="id-ID" sz="1700" dirty="0" smtClean="0"/>
              <a:t> Richter, </a:t>
            </a:r>
            <a:r>
              <a:rPr lang="en-US" altLang="id-ID" sz="1700" dirty="0" err="1" smtClean="0"/>
              <a:t>menewaskan</a:t>
            </a:r>
            <a:r>
              <a:rPr lang="en-US" altLang="id-ID" sz="1700" dirty="0" smtClean="0"/>
              <a:t> 24 orang , 103 orang </a:t>
            </a:r>
            <a:r>
              <a:rPr lang="en-US" altLang="id-ID" sz="1700" dirty="0" err="1" smtClean="0"/>
              <a:t>terkubur</a:t>
            </a:r>
            <a:r>
              <a:rPr lang="en-US" altLang="id-ID" sz="1700" dirty="0" smtClean="0"/>
              <a:t>, </a:t>
            </a:r>
            <a:r>
              <a:rPr lang="en-US" altLang="id-ID" sz="1700" dirty="0" err="1" smtClean="0"/>
              <a:t>dan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menderita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luka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berat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dan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ringan</a:t>
            </a:r>
            <a:r>
              <a:rPr lang="en-US" altLang="id-ID" sz="1700" dirty="0" smtClean="0"/>
              <a:t>.</a:t>
            </a:r>
          </a:p>
          <a:p>
            <a:r>
              <a:rPr lang="en-US" altLang="id-ID" sz="1700" dirty="0" err="1" smtClean="0"/>
              <a:t>Gempa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bumi</a:t>
            </a:r>
            <a:r>
              <a:rPr lang="en-US" altLang="id-ID" sz="1700" dirty="0" smtClean="0"/>
              <a:t> Nepal 25 April 2015 </a:t>
            </a:r>
            <a:r>
              <a:rPr lang="en-US" altLang="id-ID" sz="1700" u="sng" dirty="0" err="1" smtClean="0"/>
              <a:t>berkukuatan</a:t>
            </a:r>
            <a:r>
              <a:rPr lang="en-US" altLang="id-ID" sz="1700" u="sng" dirty="0" smtClean="0"/>
              <a:t> </a:t>
            </a:r>
            <a:r>
              <a:rPr lang="en-US" altLang="id-ID" sz="1700" dirty="0" smtClean="0"/>
              <a:t>7,8 SR. </a:t>
            </a:r>
            <a:r>
              <a:rPr lang="en-US" altLang="id-ID" sz="1700" dirty="0" err="1" smtClean="0"/>
              <a:t>Setidaknya</a:t>
            </a:r>
            <a:r>
              <a:rPr lang="en-US" altLang="id-ID" sz="1700" dirty="0" smtClean="0"/>
              <a:t> 8,947 orang </a:t>
            </a:r>
            <a:r>
              <a:rPr lang="en-US" altLang="id-ID" sz="1700" dirty="0" err="1" smtClean="0"/>
              <a:t>diketahui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tewas</a:t>
            </a:r>
            <a:r>
              <a:rPr lang="en-US" altLang="id-ID" sz="1700" dirty="0" smtClean="0"/>
              <a:t> </a:t>
            </a:r>
          </a:p>
          <a:p>
            <a:r>
              <a:rPr lang="en-US" altLang="id-ID" sz="1700" dirty="0" err="1" smtClean="0"/>
              <a:t>Gempa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Bumi</a:t>
            </a:r>
            <a:r>
              <a:rPr lang="en-US" altLang="id-ID" sz="1700" dirty="0" smtClean="0"/>
              <a:t> Chili 2010 </a:t>
            </a:r>
            <a:r>
              <a:rPr lang="en-US" altLang="id-ID" sz="1700" dirty="0" err="1" smtClean="0"/>
              <a:t>terjadi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dengan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kekuatan</a:t>
            </a:r>
            <a:r>
              <a:rPr lang="en-US" altLang="id-ID" sz="1700" dirty="0" smtClean="0"/>
              <a:t> 8,8 </a:t>
            </a:r>
            <a:r>
              <a:rPr lang="en-US" altLang="id-ID" sz="1700" dirty="0" err="1" smtClean="0"/>
              <a:t>Skala</a:t>
            </a:r>
            <a:r>
              <a:rPr lang="en-US" altLang="id-ID" sz="1700" dirty="0" smtClean="0"/>
              <a:t> Richter </a:t>
            </a:r>
            <a:r>
              <a:rPr lang="en-US" altLang="id-ID" sz="1700" dirty="0" err="1" smtClean="0"/>
              <a:t>pada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tanggal</a:t>
            </a:r>
            <a:r>
              <a:rPr lang="en-US" altLang="id-ID" sz="1700" dirty="0" smtClean="0"/>
              <a:t> 27 </a:t>
            </a:r>
            <a:r>
              <a:rPr lang="en-US" altLang="id-ID" sz="1700" dirty="0" err="1" smtClean="0"/>
              <a:t>Februari</a:t>
            </a:r>
            <a:r>
              <a:rPr lang="en-US" altLang="id-ID" sz="1700" dirty="0" smtClean="0"/>
              <a:t> 2010</a:t>
            </a:r>
            <a:r>
              <a:rPr lang="en-US" altLang="id-ID" sz="1700" u="sng" dirty="0" smtClean="0"/>
              <a:t> </a:t>
            </a:r>
            <a:r>
              <a:rPr lang="en-US" altLang="id-ID" sz="1700" dirty="0" smtClean="0"/>
              <a:t>di </a:t>
            </a:r>
            <a:r>
              <a:rPr lang="en-US" altLang="id-ID" sz="1700" dirty="0" err="1" smtClean="0"/>
              <a:t>lepas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pantai</a:t>
            </a:r>
            <a:r>
              <a:rPr lang="en-US" altLang="id-ID" sz="1700" dirty="0" smtClean="0"/>
              <a:t>, korban </a:t>
            </a:r>
            <a:r>
              <a:rPr lang="en-US" altLang="id-ID" sz="1700" dirty="0" err="1" smtClean="0"/>
              <a:t>meninggal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berjumlah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lebih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dari</a:t>
            </a:r>
            <a:r>
              <a:rPr lang="en-US" altLang="id-ID" sz="1700" dirty="0" smtClean="0"/>
              <a:t> 700 orang.</a:t>
            </a:r>
          </a:p>
          <a:p>
            <a:r>
              <a:rPr lang="en-US" altLang="id-ID" sz="1700" u="sng" dirty="0" smtClean="0"/>
              <a:t>27 Mei 2006 </a:t>
            </a:r>
            <a:r>
              <a:rPr lang="en-US" altLang="id-ID" sz="1700" u="sng" dirty="0" err="1" smtClean="0"/>
              <a:t>gempa</a:t>
            </a:r>
            <a:r>
              <a:rPr lang="en-US" altLang="id-ID" sz="1700" u="sng" dirty="0" smtClean="0"/>
              <a:t> </a:t>
            </a:r>
            <a:r>
              <a:rPr lang="en-US" altLang="id-ID" sz="1700" dirty="0" err="1" smtClean="0"/>
              <a:t>tektonik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mengguncang</a:t>
            </a:r>
            <a:r>
              <a:rPr lang="en-US" altLang="id-ID" sz="1700" dirty="0" smtClean="0"/>
              <a:t> DIY </a:t>
            </a:r>
            <a:r>
              <a:rPr lang="en-US" altLang="id-ID" sz="1700" dirty="0" err="1" smtClean="0"/>
              <a:t>dan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Jawa</a:t>
            </a:r>
            <a:r>
              <a:rPr lang="en-US" altLang="id-ID" sz="1700" dirty="0" smtClean="0"/>
              <a:t> Tengah </a:t>
            </a:r>
            <a:r>
              <a:rPr lang="en-US" altLang="id-ID" sz="1700" dirty="0" err="1" smtClean="0"/>
              <a:t>lebih-kurang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pukul</a:t>
            </a:r>
            <a:r>
              <a:rPr lang="en-US" altLang="id-ID" sz="1700" dirty="0" smtClean="0"/>
              <a:t> 05.55 WIB </a:t>
            </a:r>
            <a:r>
              <a:rPr lang="en-US" altLang="id-ID" sz="1700" dirty="0" err="1" smtClean="0"/>
              <a:t>selama</a:t>
            </a:r>
            <a:r>
              <a:rPr lang="en-US" altLang="id-ID" sz="1700" dirty="0" smtClean="0"/>
              <a:t> 57 </a:t>
            </a:r>
            <a:r>
              <a:rPr lang="en-US" altLang="id-ID" sz="1700" dirty="0" err="1" smtClean="0"/>
              <a:t>detik</a:t>
            </a:r>
            <a:r>
              <a:rPr lang="en-US" altLang="id-ID" sz="1700" dirty="0" smtClean="0"/>
              <a:t>. </a:t>
            </a:r>
            <a:r>
              <a:rPr lang="en-US" altLang="id-ID" sz="1700" dirty="0" err="1" smtClean="0"/>
              <a:t>Gempa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bumi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tersebut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berkekuatan</a:t>
            </a:r>
            <a:r>
              <a:rPr lang="en-US" altLang="id-ID" sz="1700" dirty="0" smtClean="0"/>
              <a:t> 5,9 </a:t>
            </a:r>
            <a:r>
              <a:rPr lang="en-US" altLang="id-ID" sz="1700" dirty="0" err="1" smtClean="0"/>
              <a:t>pada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skala</a:t>
            </a:r>
            <a:r>
              <a:rPr lang="en-US" altLang="id-ID" sz="1700" dirty="0" smtClean="0"/>
              <a:t> Richter; </a:t>
            </a:r>
            <a:r>
              <a:rPr lang="en-US" altLang="id-ID" sz="1700" dirty="0" err="1" smtClean="0"/>
              <a:t>lebih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dari</a:t>
            </a:r>
            <a:r>
              <a:rPr lang="en-US" altLang="id-ID" sz="1700" dirty="0" smtClean="0"/>
              <a:t> 6.000 orang </a:t>
            </a:r>
            <a:r>
              <a:rPr lang="en-US" altLang="id-ID" sz="1700" dirty="0" err="1" smtClean="0"/>
              <a:t>tewas</a:t>
            </a:r>
            <a:r>
              <a:rPr lang="en-US" altLang="id-ID" sz="1700" dirty="0" smtClean="0"/>
              <a:t>, </a:t>
            </a:r>
            <a:r>
              <a:rPr lang="en-US" altLang="id-ID" sz="1700" dirty="0" err="1" smtClean="0"/>
              <a:t>dan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lebih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dari</a:t>
            </a:r>
            <a:r>
              <a:rPr lang="en-US" altLang="id-ID" sz="1700" dirty="0" smtClean="0"/>
              <a:t> 300.000 </a:t>
            </a:r>
            <a:r>
              <a:rPr lang="en-US" altLang="id-ID" sz="1700" dirty="0" err="1" smtClean="0"/>
              <a:t>keluarga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kehilangan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tempat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tinggal</a:t>
            </a:r>
            <a:r>
              <a:rPr lang="en-US" altLang="id-ID" sz="1700" dirty="0" smtClean="0"/>
              <a:t>. </a:t>
            </a:r>
          </a:p>
          <a:p>
            <a:r>
              <a:rPr lang="en-US" altLang="id-ID" sz="1700" u="sng" dirty="0" smtClean="0"/>
              <a:t>8 </a:t>
            </a:r>
            <a:r>
              <a:rPr lang="en-US" altLang="id-ID" sz="1700" u="sng" dirty="0" err="1" smtClean="0"/>
              <a:t>Oktober</a:t>
            </a:r>
            <a:r>
              <a:rPr lang="en-US" altLang="id-ID" sz="1700" u="sng" dirty="0" smtClean="0"/>
              <a:t> 2005</a:t>
            </a:r>
            <a:r>
              <a:rPr lang="en-US" altLang="id-ID" sz="1700" dirty="0" smtClean="0"/>
              <a:t>- </a:t>
            </a:r>
            <a:r>
              <a:rPr lang="en-US" altLang="id-ID" sz="1700" u="sng" dirty="0" err="1" smtClean="0"/>
              <a:t>gempa</a:t>
            </a:r>
            <a:r>
              <a:rPr lang="en-US" altLang="id-ID" sz="1700" u="sng" dirty="0" smtClean="0"/>
              <a:t> </a:t>
            </a:r>
            <a:r>
              <a:rPr lang="en-US" altLang="id-ID" sz="1700" u="sng" dirty="0" err="1" smtClean="0"/>
              <a:t>bumi</a:t>
            </a:r>
            <a:r>
              <a:rPr lang="en-US" altLang="id-ID" sz="1700" u="sng" dirty="0" smtClean="0"/>
              <a:t> </a:t>
            </a:r>
            <a:r>
              <a:rPr lang="en-US" altLang="id-ID" sz="1700" dirty="0" err="1" smtClean="0"/>
              <a:t>berkekuatan</a:t>
            </a:r>
            <a:r>
              <a:rPr lang="en-US" altLang="id-ID" sz="1700" dirty="0" smtClean="0"/>
              <a:t> 7,6 </a:t>
            </a:r>
            <a:r>
              <a:rPr lang="en-US" altLang="id-ID" sz="1700" u="sng" dirty="0" smtClean="0"/>
              <a:t>SR </a:t>
            </a:r>
            <a:r>
              <a:rPr lang="en-US" altLang="id-ID" sz="1700" dirty="0" smtClean="0"/>
              <a:t>di </a:t>
            </a:r>
            <a:r>
              <a:rPr lang="en-US" altLang="id-ID" sz="1700" u="sng" dirty="0" smtClean="0"/>
              <a:t>Asia Selatan</a:t>
            </a:r>
            <a:r>
              <a:rPr lang="en-US" altLang="id-ID" sz="1700" dirty="0" smtClean="0"/>
              <a:t>, </a:t>
            </a:r>
            <a:r>
              <a:rPr lang="en-US" altLang="id-ID" sz="1700" dirty="0" err="1" smtClean="0"/>
              <a:t>berpusat</a:t>
            </a:r>
            <a:r>
              <a:rPr lang="en-US" altLang="id-ID" sz="1700" dirty="0" smtClean="0"/>
              <a:t> di </a:t>
            </a:r>
            <a:r>
              <a:rPr lang="en-US" altLang="id-ID" sz="1700" u="sng" dirty="0" smtClean="0"/>
              <a:t>Kashmir, </a:t>
            </a:r>
            <a:r>
              <a:rPr lang="en-US" altLang="id-ID" sz="1700" dirty="0" smtClean="0"/>
              <a:t> </a:t>
            </a:r>
            <a:r>
              <a:rPr lang="en-US" altLang="id-ID" sz="1700" u="sng" dirty="0" smtClean="0"/>
              <a:t>Pakistan</a:t>
            </a:r>
            <a:r>
              <a:rPr lang="en-US" altLang="id-ID" sz="1700" dirty="0" smtClean="0"/>
              <a:t>; </a:t>
            </a:r>
            <a:r>
              <a:rPr lang="en-US" altLang="id-ID" sz="1700" dirty="0" err="1" smtClean="0"/>
              <a:t>lebih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dari</a:t>
            </a:r>
            <a:r>
              <a:rPr lang="en-US" altLang="id-ID" sz="1700" dirty="0" smtClean="0"/>
              <a:t> 1.500 orang </a:t>
            </a:r>
            <a:r>
              <a:rPr lang="en-US" altLang="id-ID" sz="1700" dirty="0" err="1" smtClean="0"/>
              <a:t>tewas</a:t>
            </a:r>
            <a:r>
              <a:rPr lang="en-US" altLang="id-ID" sz="1700" dirty="0" smtClean="0"/>
              <a:t>. </a:t>
            </a:r>
          </a:p>
          <a:p>
            <a:r>
              <a:rPr lang="en-US" altLang="id-ID" sz="1700" u="sng" dirty="0" smtClean="0"/>
              <a:t>26 </a:t>
            </a:r>
            <a:r>
              <a:rPr lang="en-US" altLang="id-ID" sz="1700" u="sng" dirty="0" err="1" smtClean="0"/>
              <a:t>Desember</a:t>
            </a:r>
            <a:r>
              <a:rPr lang="en-US" altLang="id-ID" sz="1700" u="sng" dirty="0" smtClean="0"/>
              <a:t> 2004 </a:t>
            </a:r>
            <a:r>
              <a:rPr lang="en-US" altLang="id-ID" sz="1700" dirty="0" smtClean="0"/>
              <a:t>– </a:t>
            </a:r>
            <a:r>
              <a:rPr lang="en-US" altLang="id-ID" sz="1700" u="sng" dirty="0" err="1" smtClean="0"/>
              <a:t>gempa</a:t>
            </a:r>
            <a:r>
              <a:rPr lang="en-US" altLang="id-ID" sz="1700" u="sng" dirty="0" smtClean="0"/>
              <a:t> </a:t>
            </a:r>
            <a:r>
              <a:rPr lang="en-US" altLang="id-ID" sz="1700" u="sng" dirty="0" err="1" smtClean="0"/>
              <a:t>bumi</a:t>
            </a:r>
            <a:r>
              <a:rPr lang="en-US" altLang="id-ID" sz="1700" u="sng" dirty="0" smtClean="0"/>
              <a:t> </a:t>
            </a:r>
            <a:r>
              <a:rPr lang="en-US" altLang="id-ID" sz="1700" u="sng" dirty="0" err="1" smtClean="0"/>
              <a:t>dahsyat</a:t>
            </a:r>
            <a:r>
              <a:rPr lang="en-US" altLang="id-ID" sz="1700" u="sng" dirty="0" smtClean="0"/>
              <a:t> </a:t>
            </a:r>
            <a:r>
              <a:rPr lang="en-US" altLang="id-ID" sz="1700" dirty="0" err="1" smtClean="0"/>
              <a:t>berkekuatan</a:t>
            </a:r>
            <a:r>
              <a:rPr lang="en-US" altLang="id-ID" sz="1700" dirty="0" smtClean="0"/>
              <a:t> 9,3 </a:t>
            </a:r>
            <a:r>
              <a:rPr lang="en-US" altLang="id-ID" sz="1700" dirty="0" err="1" smtClean="0"/>
              <a:t>skala</a:t>
            </a:r>
            <a:r>
              <a:rPr lang="en-US" altLang="id-ID" sz="1700" dirty="0" smtClean="0"/>
              <a:t> Richter </a:t>
            </a:r>
            <a:r>
              <a:rPr lang="en-US" altLang="id-ID" sz="1700" dirty="0" err="1" smtClean="0"/>
              <a:t>mengguncang</a:t>
            </a:r>
            <a:r>
              <a:rPr lang="en-US" altLang="id-ID" sz="1700" dirty="0" smtClean="0"/>
              <a:t> </a:t>
            </a:r>
            <a:r>
              <a:rPr lang="en-US" altLang="id-ID" sz="1700" u="sng" dirty="0" smtClean="0"/>
              <a:t>Aceh </a:t>
            </a:r>
            <a:r>
              <a:rPr lang="en-US" altLang="id-ID" sz="1700" dirty="0" err="1" smtClean="0"/>
              <a:t>dan</a:t>
            </a:r>
            <a:r>
              <a:rPr lang="en-US" altLang="id-ID" sz="1700" dirty="0" smtClean="0"/>
              <a:t> </a:t>
            </a:r>
            <a:r>
              <a:rPr lang="en-US" altLang="id-ID" sz="1700" u="sng" dirty="0" smtClean="0"/>
              <a:t>Sumatera Utara, </a:t>
            </a:r>
            <a:r>
              <a:rPr lang="en-US" altLang="id-ID" sz="1700" dirty="0" err="1" smtClean="0"/>
              <a:t>sekaligus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menimbulkan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gelombang</a:t>
            </a:r>
            <a:r>
              <a:rPr lang="en-US" altLang="id-ID" sz="1700" dirty="0" smtClean="0"/>
              <a:t> </a:t>
            </a:r>
            <a:r>
              <a:rPr lang="en-US" altLang="id-ID" sz="1700" u="sng" dirty="0" smtClean="0"/>
              <a:t>tsunami </a:t>
            </a:r>
            <a:r>
              <a:rPr lang="en-US" altLang="id-ID" sz="1700" dirty="0" smtClean="0"/>
              <a:t>di </a:t>
            </a:r>
            <a:r>
              <a:rPr lang="en-US" altLang="id-ID" sz="1700" u="sng" dirty="0" err="1" smtClean="0"/>
              <a:t>Samudera</a:t>
            </a:r>
            <a:r>
              <a:rPr lang="en-US" altLang="id-ID" sz="1700" u="sng" dirty="0" smtClean="0"/>
              <a:t> </a:t>
            </a:r>
            <a:r>
              <a:rPr lang="en-US" altLang="id-ID" sz="1700" u="sng" dirty="0" err="1" smtClean="0"/>
              <a:t>Hindia</a:t>
            </a:r>
            <a:r>
              <a:rPr lang="en-US" altLang="id-ID" sz="1700" dirty="0" smtClean="0"/>
              <a:t>. </a:t>
            </a:r>
          </a:p>
          <a:p>
            <a:r>
              <a:rPr lang="en-US" altLang="id-ID" sz="1700" u="sng" dirty="0" smtClean="0"/>
              <a:t>26 </a:t>
            </a:r>
            <a:r>
              <a:rPr lang="en-US" altLang="id-ID" sz="1700" u="sng" dirty="0" err="1" smtClean="0"/>
              <a:t>Desember</a:t>
            </a:r>
            <a:r>
              <a:rPr lang="en-US" altLang="id-ID" sz="1700" u="sng" dirty="0" smtClean="0"/>
              <a:t> 2003</a:t>
            </a:r>
            <a:r>
              <a:rPr lang="en-US" altLang="id-ID" sz="1700" dirty="0" smtClean="0"/>
              <a:t>- </a:t>
            </a:r>
            <a:r>
              <a:rPr lang="en-US" altLang="id-ID" sz="1700" dirty="0" err="1" smtClean="0"/>
              <a:t>Gempa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bumi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kuat</a:t>
            </a:r>
            <a:r>
              <a:rPr lang="en-US" altLang="id-ID" sz="1700" dirty="0" smtClean="0"/>
              <a:t> di Bam, </a:t>
            </a:r>
            <a:r>
              <a:rPr lang="en-US" altLang="id-ID" sz="1700" dirty="0" err="1" smtClean="0"/>
              <a:t>barat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daya</a:t>
            </a:r>
            <a:r>
              <a:rPr lang="en-US" altLang="id-ID" sz="1700" dirty="0" smtClean="0"/>
              <a:t> </a:t>
            </a:r>
            <a:r>
              <a:rPr lang="en-US" altLang="id-ID" sz="1700" u="sng" dirty="0" smtClean="0"/>
              <a:t>Iran, </a:t>
            </a:r>
            <a:r>
              <a:rPr lang="en-US" altLang="id-ID" sz="1700" dirty="0" err="1" smtClean="0"/>
              <a:t>berukuran</a:t>
            </a:r>
            <a:r>
              <a:rPr lang="en-US" altLang="id-ID" sz="1700" dirty="0" smtClean="0"/>
              <a:t> 6.5 </a:t>
            </a:r>
            <a:r>
              <a:rPr lang="en-US" altLang="id-ID" sz="1700" dirty="0" err="1" smtClean="0"/>
              <a:t>pada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skala</a:t>
            </a:r>
            <a:r>
              <a:rPr lang="en-US" altLang="id-ID" sz="1700" dirty="0" smtClean="0"/>
              <a:t> Richter </a:t>
            </a:r>
            <a:r>
              <a:rPr lang="en-US" altLang="id-ID" sz="1700" dirty="0" err="1" smtClean="0"/>
              <a:t>dan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menyebabkan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lebih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dari</a:t>
            </a:r>
            <a:r>
              <a:rPr lang="en-US" altLang="id-ID" sz="1700" dirty="0" smtClean="0"/>
              <a:t> 41.000 orang </a:t>
            </a:r>
            <a:r>
              <a:rPr lang="en-US" altLang="id-ID" sz="1700" dirty="0" err="1" smtClean="0"/>
              <a:t>tewas</a:t>
            </a:r>
            <a:r>
              <a:rPr lang="en-US" altLang="id-ID" sz="1700" dirty="0" smtClean="0"/>
              <a:t>. </a:t>
            </a:r>
          </a:p>
          <a:p>
            <a:r>
              <a:rPr lang="en-US" altLang="id-ID" sz="1700" u="sng" dirty="0" smtClean="0"/>
              <a:t>21 M2i 2002 </a:t>
            </a:r>
            <a:r>
              <a:rPr lang="en-US" altLang="id-ID" sz="1700" dirty="0" smtClean="0"/>
              <a:t>- Di </a:t>
            </a:r>
            <a:r>
              <a:rPr lang="en-US" altLang="id-ID" sz="1700" dirty="0" err="1" smtClean="0"/>
              <a:t>utara</a:t>
            </a:r>
            <a:r>
              <a:rPr lang="en-US" altLang="id-ID" sz="1700" dirty="0" smtClean="0"/>
              <a:t> </a:t>
            </a:r>
            <a:r>
              <a:rPr lang="en-US" altLang="id-ID" sz="1700" u="sng" dirty="0" err="1" smtClean="0"/>
              <a:t>Afganistan</a:t>
            </a:r>
            <a:r>
              <a:rPr lang="en-US" altLang="id-ID" sz="1700" dirty="0" smtClean="0"/>
              <a:t>, </a:t>
            </a:r>
            <a:r>
              <a:rPr lang="en-US" altLang="id-ID" sz="1700" dirty="0" err="1" smtClean="0"/>
              <a:t>berukuran</a:t>
            </a:r>
            <a:r>
              <a:rPr lang="en-US" altLang="id-ID" sz="1700" dirty="0" smtClean="0"/>
              <a:t> 5,8 </a:t>
            </a:r>
            <a:r>
              <a:rPr lang="en-US" altLang="id-ID" sz="1700" dirty="0" err="1" smtClean="0"/>
              <a:t>pada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skala</a:t>
            </a:r>
            <a:r>
              <a:rPr lang="en-US" altLang="id-ID" sz="1700" dirty="0" smtClean="0"/>
              <a:t> Richter </a:t>
            </a:r>
            <a:r>
              <a:rPr lang="en-US" altLang="id-ID" sz="1700" dirty="0" err="1" smtClean="0"/>
              <a:t>dan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menyebabkan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lebih</a:t>
            </a:r>
            <a:r>
              <a:rPr lang="en-US" altLang="id-ID" sz="1700" dirty="0" smtClean="0"/>
              <a:t> </a:t>
            </a:r>
            <a:r>
              <a:rPr lang="en-US" altLang="id-ID" sz="1700" dirty="0" err="1" smtClean="0"/>
              <a:t>dari</a:t>
            </a:r>
            <a:r>
              <a:rPr lang="en-US" altLang="id-ID" sz="1700" dirty="0" smtClean="0"/>
              <a:t> 1.000 orang </a:t>
            </a:r>
            <a:r>
              <a:rPr lang="en-US" altLang="id-ID" sz="1700" dirty="0" err="1" smtClean="0"/>
              <a:t>meninggal</a:t>
            </a:r>
            <a:r>
              <a:rPr lang="en-US" altLang="id-ID" sz="1700" dirty="0" smtClean="0"/>
              <a:t>.</a:t>
            </a:r>
          </a:p>
          <a:p>
            <a:endParaRPr lang="en-US" altLang="id-ID" sz="1400" dirty="0" smtClean="0"/>
          </a:p>
          <a:p>
            <a:endParaRPr lang="en-US" altLang="id-ID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3017276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68152" y="0"/>
            <a:ext cx="7775848" cy="1143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id-ID" b="1" dirty="0" smtClean="0">
                <a:latin typeface="Hobo Std" pitchFamily="34" charset="0"/>
              </a:rPr>
              <a:t>PERSPEKTIF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799" y="1340768"/>
            <a:ext cx="7758113" cy="49685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altLang="id-ID" sz="2800" dirty="0" smtClean="0"/>
              <a:t>Perspektif (Visual): </a:t>
            </a:r>
          </a:p>
          <a:p>
            <a:pPr lvl="1"/>
            <a:r>
              <a:rPr lang="id-ID" altLang="id-ID" sz="2600" dirty="0" smtClean="0"/>
              <a:t>sudut pandang terhadap suatu benda; </a:t>
            </a:r>
          </a:p>
          <a:p>
            <a:pPr lvl="1"/>
            <a:r>
              <a:rPr lang="id-ID" altLang="id-ID" sz="2600" dirty="0" smtClean="0"/>
              <a:t>bagaimana objek terlihat oleh mata manusia berdasarkan sifat spasial, atau posisi mata relatif terhadap objek</a:t>
            </a:r>
          </a:p>
          <a:p>
            <a:r>
              <a:rPr lang="id-ID" altLang="id-ID" sz="2800" dirty="0" smtClean="0"/>
              <a:t>Perspektif terdiri dari:</a:t>
            </a:r>
          </a:p>
          <a:p>
            <a:pPr lvl="1"/>
            <a:r>
              <a:rPr lang="id-ID" altLang="id-ID" sz="2600" dirty="0" smtClean="0"/>
              <a:t>Perspektif satu titik</a:t>
            </a:r>
          </a:p>
          <a:p>
            <a:pPr lvl="1"/>
            <a:r>
              <a:rPr lang="id-ID" altLang="id-ID" sz="2600" dirty="0" smtClean="0"/>
              <a:t>Perspektif dua titik</a:t>
            </a:r>
          </a:p>
          <a:p>
            <a:pPr lvl="1"/>
            <a:r>
              <a:rPr lang="id-ID" altLang="id-ID" sz="2600" dirty="0" smtClean="0"/>
              <a:t>Perspektif tiga titik</a:t>
            </a:r>
          </a:p>
        </p:txBody>
      </p:sp>
    </p:spTree>
    <p:extLst>
      <p:ext uri="{BB962C8B-B14F-4D97-AF65-F5344CB8AC3E}">
        <p14:creationId xmlns="" xmlns:p14="http://schemas.microsoft.com/office/powerpoint/2010/main" val="30267806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1024</Words>
  <Application>Microsoft Office PowerPoint</Application>
  <PresentationFormat>On-screen Show (4:3)</PresentationFormat>
  <Paragraphs>299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1_Office Theme</vt:lpstr>
      <vt:lpstr>Document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citrabhuwana</dc:creator>
  <cp:lastModifiedBy>Sari Bahagiarti</cp:lastModifiedBy>
  <cp:revision>66</cp:revision>
  <dcterms:created xsi:type="dcterms:W3CDTF">2017-01-18T13:05:37Z</dcterms:created>
  <dcterms:modified xsi:type="dcterms:W3CDTF">2017-11-08T05:17:03Z</dcterms:modified>
</cp:coreProperties>
</file>