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34"/>
  </p:notesMasterIdLst>
  <p:sldIdLst>
    <p:sldId id="256" r:id="rId4"/>
    <p:sldId id="301" r:id="rId5"/>
    <p:sldId id="302" r:id="rId6"/>
    <p:sldId id="264" r:id="rId7"/>
    <p:sldId id="303" r:id="rId8"/>
    <p:sldId id="304" r:id="rId9"/>
    <p:sldId id="308" r:id="rId10"/>
    <p:sldId id="265" r:id="rId11"/>
    <p:sldId id="305" r:id="rId12"/>
    <p:sldId id="306" r:id="rId13"/>
    <p:sldId id="307" r:id="rId14"/>
    <p:sldId id="309" r:id="rId15"/>
    <p:sldId id="327" r:id="rId16"/>
    <p:sldId id="328" r:id="rId17"/>
    <p:sldId id="311" r:id="rId18"/>
    <p:sldId id="312" r:id="rId19"/>
    <p:sldId id="317" r:id="rId20"/>
    <p:sldId id="316" r:id="rId21"/>
    <p:sldId id="318" r:id="rId22"/>
    <p:sldId id="315" r:id="rId23"/>
    <p:sldId id="319" r:id="rId24"/>
    <p:sldId id="321" r:id="rId25"/>
    <p:sldId id="322" r:id="rId26"/>
    <p:sldId id="320" r:id="rId27"/>
    <p:sldId id="314" r:id="rId28"/>
    <p:sldId id="323" r:id="rId29"/>
    <p:sldId id="313" r:id="rId30"/>
    <p:sldId id="326" r:id="rId31"/>
    <p:sldId id="325" r:id="rId32"/>
    <p:sldId id="324" r:id="rId3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6B0"/>
    <a:srgbClr val="F8B2A3"/>
    <a:srgbClr val="98DFBB"/>
    <a:srgbClr val="FFCCCC"/>
    <a:srgbClr val="9AD3E9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528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2018-09-05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xmlns="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xmlns="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xmlns="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xmlns="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xmlns="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0683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xmlns="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57842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xmlns="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xmlns="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  <p:sldLayoutId id="2147483682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31299" y="2643759"/>
            <a:ext cx="4441101" cy="1080120"/>
          </a:xfrm>
        </p:spPr>
        <p:txBody>
          <a:bodyPr/>
          <a:lstStyle/>
          <a:p>
            <a:pPr lvl="0" algn="ctr"/>
            <a:r>
              <a:rPr lang="en-GB" sz="3200" dirty="0" err="1">
                <a:cs typeface="Times New Roman" pitchFamily="18" charset="0"/>
              </a:rPr>
              <a:t>Aplikasi</a:t>
            </a:r>
            <a:r>
              <a:rPr lang="en-GB" sz="3200" dirty="0">
                <a:cs typeface="Times New Roman" pitchFamily="18" charset="0"/>
              </a:rPr>
              <a:t> </a:t>
            </a:r>
            <a:endParaRPr lang="id-ID" sz="3200" dirty="0" smtClean="0">
              <a:cs typeface="Times New Roman" pitchFamily="18" charset="0"/>
            </a:endParaRPr>
          </a:p>
          <a:p>
            <a:pPr lvl="0" algn="ctr"/>
            <a:r>
              <a:rPr lang="en-GB" sz="3200" dirty="0" err="1" smtClean="0">
                <a:cs typeface="Times New Roman" pitchFamily="18" charset="0"/>
              </a:rPr>
              <a:t>Sistem</a:t>
            </a:r>
            <a:r>
              <a:rPr lang="en-GB" sz="3200" dirty="0" smtClean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Teknologi</a:t>
            </a:r>
            <a:r>
              <a:rPr lang="en-GB" sz="3200" dirty="0">
                <a:cs typeface="Times New Roman" pitchFamily="18" charset="0"/>
              </a:rPr>
              <a:t> </a:t>
            </a:r>
            <a:endParaRPr lang="id-ID" sz="3200" dirty="0" smtClean="0">
              <a:cs typeface="Times New Roman" pitchFamily="18" charset="0"/>
            </a:endParaRPr>
          </a:p>
          <a:p>
            <a:pPr lvl="0" algn="ctr"/>
            <a:r>
              <a:rPr lang="en-GB" sz="3200" dirty="0" err="1" smtClean="0">
                <a:cs typeface="Times New Roman" pitchFamily="18" charset="0"/>
              </a:rPr>
              <a:t>Informasi</a:t>
            </a:r>
            <a:r>
              <a:rPr lang="en-GB" sz="3200" dirty="0" smtClean="0">
                <a:cs typeface="Times New Roman" pitchFamily="18" charset="0"/>
              </a:rPr>
              <a:t> </a:t>
            </a:r>
            <a:endParaRPr lang="id-ID" sz="3200" dirty="0" smtClean="0">
              <a:cs typeface="Times New Roman" pitchFamily="18" charset="0"/>
            </a:endParaRPr>
          </a:p>
          <a:p>
            <a:pPr lvl="0" algn="ctr"/>
            <a:r>
              <a:rPr lang="en-GB" sz="3200" dirty="0" smtClean="0">
                <a:cs typeface="Times New Roman" pitchFamily="18" charset="0"/>
              </a:rPr>
              <a:t>di </a:t>
            </a:r>
            <a:r>
              <a:rPr lang="en-GB" sz="3200" dirty="0" err="1" smtClean="0">
                <a:cs typeface="Times New Roman" pitchFamily="18" charset="0"/>
              </a:rPr>
              <a:t>Fungsi</a:t>
            </a:r>
            <a:r>
              <a:rPr lang="en-GB" sz="3200" dirty="0" smtClean="0">
                <a:cs typeface="Times New Roman" pitchFamily="18" charset="0"/>
              </a:rPr>
              <a:t> </a:t>
            </a:r>
            <a:r>
              <a:rPr lang="en-GB" sz="3200" dirty="0" err="1">
                <a:cs typeface="Times New Roman" pitchFamily="18" charset="0"/>
              </a:rPr>
              <a:t>Organisasi</a:t>
            </a:r>
            <a:endParaRPr lang="en-US" altLang="ko-KR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9279"/>
            <a:ext cx="1934344" cy="193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3376337"/>
            <a:ext cx="2088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Siklus-siklus</a:t>
            </a:r>
            <a:r>
              <a:rPr lang="en-GB" b="1" dirty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b="1" dirty="0" smtClean="0">
              <a:solidFill>
                <a:srgbClr val="1036B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GB" b="1" dirty="0" err="1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Akuntansi</a:t>
            </a:r>
            <a:endParaRPr lang="en-GB" b="1" dirty="0">
              <a:solidFill>
                <a:srgbClr val="1036B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GB" b="1" dirty="0" err="1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dan</a:t>
            </a:r>
            <a:r>
              <a:rPr lang="en-GB" b="1" dirty="0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komponen</a:t>
            </a:r>
            <a:r>
              <a:rPr lang="en-GB" b="1" dirty="0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-</a:t>
            </a:r>
            <a:endParaRPr lang="id-ID" b="1" dirty="0" smtClean="0">
              <a:solidFill>
                <a:srgbClr val="1036B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GB" b="1" dirty="0" err="1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komponen</a:t>
            </a:r>
            <a:r>
              <a:rPr lang="en-GB" b="1" dirty="0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b="1" dirty="0" smtClean="0">
              <a:solidFill>
                <a:srgbClr val="1036B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id-ID" b="1" dirty="0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SI </a:t>
            </a:r>
            <a:r>
              <a:rPr lang="en-GB" b="1" dirty="0" err="1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Akutansi</a:t>
            </a:r>
            <a:r>
              <a:rPr lang="en-US" b="1" dirty="0" smtClean="0">
                <a:solidFill>
                  <a:srgbClr val="1036B0"/>
                </a:solidFill>
                <a:latin typeface="Cambria" pitchFamily="18" charset="0"/>
                <a:ea typeface="Cambria" pitchFamily="18" charset="0"/>
              </a:rPr>
              <a:t> </a:t>
            </a:r>
            <a:endParaRPr lang="en-US" b="1" dirty="0">
              <a:solidFill>
                <a:srgbClr val="1036B0"/>
              </a:solidFill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92883" y="503438"/>
            <a:ext cx="6156176" cy="4191000"/>
            <a:chOff x="2133600" y="609600"/>
            <a:chExt cx="5867400" cy="4191000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2133600" y="609600"/>
              <a:ext cx="5867400" cy="4191000"/>
            </a:xfrm>
            <a:prstGeom prst="rect">
              <a:avLst/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9" name="Group 4"/>
            <p:cNvGrpSpPr>
              <a:grpSpLocks/>
            </p:cNvGrpSpPr>
            <p:nvPr/>
          </p:nvGrpSpPr>
          <p:grpSpPr bwMode="auto">
            <a:xfrm>
              <a:off x="2230438" y="844550"/>
              <a:ext cx="1135301" cy="3773488"/>
              <a:chOff x="3902" y="6218"/>
              <a:chExt cx="1648" cy="5039"/>
            </a:xfrm>
          </p:grpSpPr>
          <p:sp>
            <p:nvSpPr>
              <p:cNvPr id="28" name="Text Box 5"/>
              <p:cNvSpPr txBox="1">
                <a:spLocks noChangeArrowheads="1"/>
              </p:cNvSpPr>
              <p:nvPr/>
            </p:nvSpPr>
            <p:spPr bwMode="auto">
              <a:xfrm>
                <a:off x="3902" y="6218"/>
                <a:ext cx="162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 err="1"/>
                  <a:t>Siklus</a:t>
                </a:r>
                <a:r>
                  <a:rPr lang="en-US" sz="1400" dirty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Pendapatan</a:t>
                </a:r>
                <a:endParaRPr lang="en-US" sz="1400" dirty="0"/>
              </a:p>
            </p:txBody>
          </p:sp>
          <p:sp>
            <p:nvSpPr>
              <p:cNvPr id="29" name="Text Box 6"/>
              <p:cNvSpPr txBox="1">
                <a:spLocks noChangeArrowheads="1"/>
              </p:cNvSpPr>
              <p:nvPr/>
            </p:nvSpPr>
            <p:spPr bwMode="auto">
              <a:xfrm>
                <a:off x="3902" y="7118"/>
                <a:ext cx="1648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 err="1"/>
                  <a:t>Siklus</a:t>
                </a:r>
                <a:r>
                  <a:rPr lang="en-US" sz="1400" dirty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Pengeluaran</a:t>
                </a:r>
                <a:endParaRPr lang="en-US" sz="1400" dirty="0"/>
              </a:p>
            </p:txBody>
          </p:sp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902" y="8018"/>
                <a:ext cx="162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 err="1"/>
                  <a:t>Siklus</a:t>
                </a:r>
                <a:r>
                  <a:rPr lang="en-US" sz="1400" dirty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Konversi</a:t>
                </a:r>
                <a:endParaRPr lang="en-US" sz="1400" dirty="0"/>
              </a:p>
            </p:txBody>
          </p:sp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3902" y="8918"/>
                <a:ext cx="162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/>
                  <a:t>Siklus</a:t>
                </a:r>
                <a:r>
                  <a:rPr lang="en-US" sz="1400" dirty="0"/>
                  <a:t> </a:t>
                </a:r>
                <a:endParaRPr lang="id-ID" sz="1400" dirty="0" smtClean="0"/>
              </a:p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 smtClean="0"/>
                  <a:t>Sumber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 smtClean="0"/>
                  <a:t>Daya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 smtClean="0"/>
                  <a:t>Manusia</a:t>
                </a:r>
                <a:endParaRPr lang="en-US" sz="1400" dirty="0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3902" y="10177"/>
                <a:ext cx="162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/>
                  <a:t>Siklus</a:t>
                </a:r>
                <a:r>
                  <a:rPr lang="en-US" sz="1400" dirty="0"/>
                  <a:t> </a:t>
                </a:r>
                <a:r>
                  <a:rPr lang="en-US" sz="1400" dirty="0" err="1"/>
                  <a:t>BukuBesar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dan</a:t>
                </a:r>
                <a:r>
                  <a:rPr lang="en-US" sz="1400" dirty="0"/>
                  <a:t> </a:t>
                </a:r>
                <a:endParaRPr lang="id-ID" sz="1400" dirty="0" smtClean="0"/>
              </a:p>
              <a:p>
                <a:pPr algn="ctr" eaLnBrk="0" hangingPunct="0">
                  <a:lnSpc>
                    <a:spcPct val="85000"/>
                  </a:lnSpc>
                </a:pPr>
                <a:r>
                  <a:rPr lang="en-US" sz="1400" dirty="0" err="1" smtClean="0"/>
                  <a:t>Pelaporan</a:t>
                </a:r>
                <a:endParaRPr lang="en-US" sz="1400" dirty="0"/>
              </a:p>
            </p:txBody>
          </p:sp>
        </p:grp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648075" y="1114425"/>
              <a:ext cx="0" cy="31067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346450" y="3317875"/>
              <a:ext cx="3016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46450" y="2465388"/>
              <a:ext cx="4651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346450" y="1798638"/>
              <a:ext cx="3016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>
              <a:off x="3797300" y="2203450"/>
              <a:ext cx="2306638" cy="531813"/>
              <a:chOff x="5648" y="8018"/>
              <a:chExt cx="3240" cy="720"/>
            </a:xfrm>
          </p:grpSpPr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auto">
              <a:xfrm>
                <a:off x="5648" y="8018"/>
                <a:ext cx="14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/>
                  <a:t>Data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Keuangan</a:t>
                </a:r>
                <a:endParaRPr lang="en-US" sz="1400" dirty="0"/>
              </a:p>
            </p:txBody>
          </p: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7448" y="8018"/>
                <a:ext cx="14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/>
                  <a:t>Model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Akuntansi</a:t>
                </a:r>
                <a:endParaRPr lang="en-US" sz="1400" dirty="0"/>
              </a:p>
            </p:txBody>
          </p:sp>
        </p:grpSp>
        <p:grpSp>
          <p:nvGrpSpPr>
            <p:cNvPr id="15" name="Group 17"/>
            <p:cNvGrpSpPr>
              <a:grpSpLocks/>
            </p:cNvGrpSpPr>
            <p:nvPr/>
          </p:nvGrpSpPr>
          <p:grpSpPr bwMode="auto">
            <a:xfrm>
              <a:off x="6607175" y="844550"/>
              <a:ext cx="1303338" cy="3376613"/>
              <a:chOff x="8735" y="6218"/>
              <a:chExt cx="1620" cy="4500"/>
            </a:xfrm>
          </p:grpSpPr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8735" y="7478"/>
                <a:ext cx="1620" cy="1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400" dirty="0"/>
              </a:p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-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pengambilan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keputusan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manajerial</a:t>
                </a:r>
                <a:endParaRPr lang="en-US" sz="1400" dirty="0"/>
              </a:p>
            </p:txBody>
          </p:sp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8735" y="9458"/>
                <a:ext cx="1620" cy="12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-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smtClean="0"/>
                  <a:t>stewardship</a:t>
                </a:r>
                <a:endParaRPr lang="en-US" sz="1400" dirty="0"/>
              </a:p>
            </p:txBody>
          </p:sp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8735" y="6218"/>
                <a:ext cx="1620" cy="10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-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laporan</a:t>
                </a:r>
                <a:r>
                  <a:rPr lang="en-US" sz="1400" dirty="0" smtClean="0"/>
                  <a:t> </a:t>
                </a:r>
                <a:endParaRPr lang="id-ID" sz="1400" dirty="0" smtClean="0"/>
              </a:p>
              <a:p>
                <a:pPr algn="ctr" eaLnBrk="0" hangingPunct="0"/>
                <a:r>
                  <a:rPr lang="en-US" sz="1400" dirty="0" err="1" smtClean="0"/>
                  <a:t>operasi</a:t>
                </a:r>
                <a:endParaRPr lang="en-US" sz="1400" dirty="0"/>
              </a:p>
            </p:txBody>
          </p:sp>
        </p:grp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6443663" y="1114425"/>
              <a:ext cx="0" cy="2701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>
              <a:off x="6443663" y="1114425"/>
              <a:ext cx="1825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flipV="1">
              <a:off x="6118225" y="2473325"/>
              <a:ext cx="325438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6426200" y="3825875"/>
              <a:ext cx="1825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4813300" y="2465388"/>
              <a:ext cx="3270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3365500" y="1116013"/>
              <a:ext cx="29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3352800" y="4191000"/>
              <a:ext cx="29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9152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200" dirty="0" err="1">
                <a:solidFill>
                  <a:srgbClr val="0070C0"/>
                </a:solidFill>
                <a:cs typeface="Times New Roman" pitchFamily="18" charset="0"/>
              </a:rPr>
              <a:t>Sistem</a:t>
            </a:r>
            <a:r>
              <a:rPr lang="en-GB" sz="32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id-ID" sz="32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GB" sz="3200" dirty="0" err="1" smtClean="0">
                <a:solidFill>
                  <a:srgbClr val="0070C0"/>
                </a:solidFill>
                <a:cs typeface="Times New Roman" pitchFamily="18" charset="0"/>
              </a:rPr>
              <a:t>Informasi</a:t>
            </a:r>
            <a:r>
              <a:rPr lang="en-GB" sz="32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endParaRPr lang="id-ID" sz="32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r>
              <a:rPr lang="en-GB" sz="3200" dirty="0" err="1" smtClean="0">
                <a:solidFill>
                  <a:srgbClr val="0070C0"/>
                </a:solidFill>
                <a:cs typeface="Times New Roman" pitchFamily="18" charset="0"/>
              </a:rPr>
              <a:t>Pemasaran</a:t>
            </a:r>
            <a:endParaRPr lang="id-ID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4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419350" y="123825"/>
            <a:ext cx="6545138" cy="4862513"/>
            <a:chOff x="1981200" y="1371600"/>
            <a:chExt cx="6013450" cy="4862513"/>
          </a:xfrm>
        </p:grpSpPr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4086225" y="4986338"/>
              <a:ext cx="1528763" cy="969962"/>
            </a:xfrm>
            <a:prstGeom prst="can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50000">
                        <a:srgbClr val="FFFFFF"/>
                      </a:gs>
                      <a:gs pos="100000">
                        <a:srgbClr val="C0C0C0"/>
                      </a:gs>
                    </a:gsLst>
                    <a:lin ang="5400000" scaled="1"/>
                  </a:gradFill>
                </a14:hiddenFill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200"/>
                <a:t>BASIS</a:t>
              </a:r>
            </a:p>
            <a:p>
              <a:pPr algn="ctr" eaLnBrk="0" hangingPunct="0"/>
              <a:r>
                <a:rPr lang="en-US" sz="1200"/>
                <a:t>DATA</a:t>
              </a:r>
            </a:p>
            <a:p>
              <a:pPr algn="ctr" eaLnBrk="0" hangingPunct="0"/>
              <a:r>
                <a:rPr lang="en-US" sz="1200"/>
                <a:t>PEMASARAN</a:t>
              </a: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3779838" y="2708275"/>
              <a:ext cx="306387" cy="1290638"/>
              <a:chOff x="5315" y="4949"/>
              <a:chExt cx="720" cy="2160"/>
            </a:xfrm>
          </p:grpSpPr>
          <p:sp>
            <p:nvSpPr>
              <p:cNvPr id="36" name="Line 5"/>
              <p:cNvSpPr>
                <a:spLocks noChangeShapeType="1"/>
              </p:cNvSpPr>
              <p:nvPr/>
            </p:nvSpPr>
            <p:spPr bwMode="auto">
              <a:xfrm>
                <a:off x="5315" y="494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" name="Line 6"/>
              <p:cNvSpPr>
                <a:spLocks noChangeShapeType="1"/>
              </p:cNvSpPr>
              <p:nvPr/>
            </p:nvSpPr>
            <p:spPr bwMode="auto">
              <a:xfrm>
                <a:off x="5315" y="602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>
                <a:off x="5315" y="710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981200" y="1371600"/>
              <a:ext cx="6013450" cy="4862513"/>
              <a:chOff x="1248" y="864"/>
              <a:chExt cx="3788" cy="3063"/>
            </a:xfrm>
          </p:grpSpPr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>
                <a:off x="1248" y="864"/>
                <a:ext cx="3788" cy="306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>
                <a:off x="1360" y="960"/>
                <a:ext cx="3563" cy="27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1418" y="1215"/>
                <a:ext cx="963" cy="196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chemeClr val="tx1"/>
                    </a:solidFill>
                  </a:rPr>
                  <a:t>INPUT PEMASARAN</a:t>
                </a:r>
              </a:p>
              <a:p>
                <a:pPr eaLnBrk="0" hangingPunct="0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619" y="1117"/>
                <a:ext cx="867" cy="17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b="1" dirty="0">
                    <a:solidFill>
                      <a:schemeClr val="tx1"/>
                    </a:solidFill>
                  </a:rPr>
                  <a:t>MODEL</a:t>
                </a:r>
              </a:p>
              <a:p>
                <a:pPr algn="ctr" eaLnBrk="0" hangingPunct="0"/>
                <a:r>
                  <a:rPr lang="en-US" sz="1200" b="1" dirty="0">
                    <a:solidFill>
                      <a:schemeClr val="tx1"/>
                    </a:solidFill>
                  </a:rPr>
                  <a:t>PEMASARAN</a:t>
                </a: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3954" y="3520"/>
                <a:ext cx="996" cy="1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1200"/>
                  <a:t>TEKNOLOGI</a:t>
                </a:r>
              </a:p>
            </p:txBody>
          </p:sp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1547" y="1499"/>
                <a:ext cx="770" cy="271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C0C0C0"/>
                        </a:gs>
                        <a:gs pos="50000">
                          <a:srgbClr val="FFFFFF"/>
                        </a:gs>
                        <a:gs pos="100000">
                          <a:srgbClr val="C0C0C0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200"/>
                  <a:t>data eksternal</a:t>
                </a:r>
              </a:p>
              <a:p>
                <a:pPr algn="ctr" eaLnBrk="0" hangingPunct="0"/>
                <a:r>
                  <a:rPr lang="en-US" sz="1200"/>
                  <a:t>pemasaran</a:t>
                </a:r>
              </a:p>
            </p:txBody>
          </p:sp>
          <p:sp>
            <p:nvSpPr>
              <p:cNvPr id="16" name="Text Box 16"/>
              <p:cNvSpPr txBox="1">
                <a:spLocks noChangeArrowheads="1"/>
              </p:cNvSpPr>
              <p:nvPr/>
            </p:nvSpPr>
            <p:spPr bwMode="auto">
              <a:xfrm>
                <a:off x="1547" y="2380"/>
                <a:ext cx="770" cy="404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C0C0C0"/>
                        </a:gs>
                        <a:gs pos="50000">
                          <a:srgbClr val="FFFFFF"/>
                        </a:gs>
                        <a:gs pos="100000">
                          <a:srgbClr val="C0C0C0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200"/>
                  <a:t>Sistem informasi akuntansi</a:t>
                </a:r>
              </a:p>
              <a:p>
                <a:pPr eaLnBrk="0" hangingPunct="0"/>
                <a:endParaRPr lang="en-US" sz="1200"/>
              </a:p>
            </p:txBody>
          </p:sp>
          <p:sp>
            <p:nvSpPr>
              <p:cNvPr id="17" name="Text Box 17"/>
              <p:cNvSpPr txBox="1">
                <a:spLocks noChangeArrowheads="1"/>
              </p:cNvSpPr>
              <p:nvPr/>
            </p:nvSpPr>
            <p:spPr bwMode="auto">
              <a:xfrm>
                <a:off x="3762" y="1009"/>
                <a:ext cx="1059" cy="17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b="1" dirty="0">
                    <a:solidFill>
                      <a:schemeClr val="tx1"/>
                    </a:solidFill>
                  </a:rPr>
                  <a:t>OUPUT PEMASARAN</a:t>
                </a:r>
              </a:p>
              <a:p>
                <a:pPr eaLnBrk="0" hangingPunct="0"/>
                <a:endParaRPr lang="en-US" sz="1200" dirty="0"/>
              </a:p>
            </p:txBody>
          </p:sp>
          <p:sp>
            <p:nvSpPr>
              <p:cNvPr id="18" name="Text Box 18"/>
              <p:cNvSpPr txBox="1">
                <a:spLocks noChangeArrowheads="1"/>
              </p:cNvSpPr>
              <p:nvPr/>
            </p:nvSpPr>
            <p:spPr bwMode="auto">
              <a:xfrm>
                <a:off x="3840" y="1488"/>
                <a:ext cx="867" cy="27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informasi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produk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3826" y="1169"/>
                <a:ext cx="867" cy="27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informasi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tempat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3840" y="2112"/>
                <a:ext cx="867" cy="27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informasi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harga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3826" y="2448"/>
                <a:ext cx="867" cy="27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informasi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integrasi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Line 22"/>
              <p:cNvSpPr>
                <a:spLocks noChangeShapeType="1"/>
              </p:cNvSpPr>
              <p:nvPr/>
            </p:nvSpPr>
            <p:spPr bwMode="auto">
              <a:xfrm flipV="1">
                <a:off x="2863" y="2849"/>
                <a:ext cx="0" cy="2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3" name="Line 23"/>
              <p:cNvSpPr>
                <a:spLocks noChangeShapeType="1"/>
              </p:cNvSpPr>
              <p:nvPr/>
            </p:nvSpPr>
            <p:spPr bwMode="auto">
              <a:xfrm>
                <a:off x="3248" y="2849"/>
                <a:ext cx="0" cy="2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Text Box 24"/>
              <p:cNvSpPr txBox="1">
                <a:spLocks noChangeArrowheads="1"/>
              </p:cNvSpPr>
              <p:nvPr/>
            </p:nvSpPr>
            <p:spPr bwMode="auto">
              <a:xfrm>
                <a:off x="3840" y="1792"/>
                <a:ext cx="867" cy="27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informasi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promosi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Line 25"/>
              <p:cNvSpPr>
                <a:spLocks noChangeShapeType="1"/>
              </p:cNvSpPr>
              <p:nvPr/>
            </p:nvSpPr>
            <p:spPr bwMode="auto">
              <a:xfrm>
                <a:off x="3468" y="1350"/>
                <a:ext cx="2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6" name="Line 26"/>
              <p:cNvSpPr>
                <a:spLocks noChangeShapeType="1"/>
              </p:cNvSpPr>
              <p:nvPr/>
            </p:nvSpPr>
            <p:spPr bwMode="auto">
              <a:xfrm>
                <a:off x="3468" y="1680"/>
                <a:ext cx="2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7" name="Line 27"/>
              <p:cNvSpPr>
                <a:spLocks noChangeShapeType="1"/>
              </p:cNvSpPr>
              <p:nvPr/>
            </p:nvSpPr>
            <p:spPr bwMode="auto">
              <a:xfrm>
                <a:off x="3468" y="1960"/>
                <a:ext cx="2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8" name="Line 28"/>
              <p:cNvSpPr>
                <a:spLocks noChangeShapeType="1"/>
              </p:cNvSpPr>
              <p:nvPr/>
            </p:nvSpPr>
            <p:spPr bwMode="auto">
              <a:xfrm>
                <a:off x="3468" y="2299"/>
                <a:ext cx="2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9" name="Text Box 29"/>
              <p:cNvSpPr txBox="1">
                <a:spLocks noChangeArrowheads="1"/>
              </p:cNvSpPr>
              <p:nvPr/>
            </p:nvSpPr>
            <p:spPr bwMode="auto">
              <a:xfrm>
                <a:off x="1547" y="1905"/>
                <a:ext cx="770" cy="272"/>
              </a:xfrm>
              <a:prstGeom prst="rec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C0C0C0"/>
                        </a:gs>
                        <a:gs pos="50000">
                          <a:srgbClr val="FFFFFF"/>
                        </a:gs>
                        <a:gs pos="100000">
                          <a:srgbClr val="C0C0C0"/>
                        </a:gs>
                      </a:gsLst>
                      <a:lin ang="54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eaLnBrk="0" hangingPunct="0"/>
                <a:r>
                  <a:rPr lang="en-US" sz="1200"/>
                  <a:t>data internal</a:t>
                </a:r>
              </a:p>
              <a:p>
                <a:pPr algn="ctr" eaLnBrk="0" hangingPunct="0"/>
                <a:r>
                  <a:rPr lang="en-US" sz="1200"/>
                  <a:t>pemasaran</a:t>
                </a:r>
              </a:p>
            </p:txBody>
          </p:sp>
          <p:sp>
            <p:nvSpPr>
              <p:cNvPr id="30" name="Text Box 30"/>
              <p:cNvSpPr txBox="1">
                <a:spLocks noChangeArrowheads="1"/>
              </p:cNvSpPr>
              <p:nvPr/>
            </p:nvSpPr>
            <p:spPr bwMode="auto">
              <a:xfrm>
                <a:off x="3954" y="3791"/>
                <a:ext cx="1060" cy="1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sz="1200"/>
                  <a:t>KONTROL</a:t>
                </a:r>
              </a:p>
            </p:txBody>
          </p:sp>
          <p:sp>
            <p:nvSpPr>
              <p:cNvPr id="31" name="AutoShape 31"/>
              <p:cNvSpPr>
                <a:spLocks noChangeArrowheads="1"/>
              </p:cNvSpPr>
              <p:nvPr/>
            </p:nvSpPr>
            <p:spPr bwMode="auto">
              <a:xfrm>
                <a:off x="2688" y="3120"/>
                <a:ext cx="720" cy="528"/>
              </a:xfrm>
              <a:prstGeom prst="can">
                <a:avLst>
                  <a:gd name="adj" fmla="val 25000"/>
                </a:avLst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/>
                  <a:t>BASIS</a:t>
                </a:r>
              </a:p>
              <a:p>
                <a:pPr algn="ctr" eaLnBrk="0" hangingPunct="0"/>
                <a:r>
                  <a:rPr lang="en-US" sz="1200"/>
                  <a:t>DATA</a:t>
                </a:r>
              </a:p>
              <a:p>
                <a:pPr algn="ctr" eaLnBrk="0" hangingPunct="0"/>
                <a:r>
                  <a:rPr lang="en-US" sz="1200"/>
                  <a:t>PEMASARAN</a:t>
                </a:r>
              </a:p>
            </p:txBody>
          </p:sp>
          <p:sp>
            <p:nvSpPr>
              <p:cNvPr id="32" name="Line 32"/>
              <p:cNvSpPr>
                <a:spLocks noChangeShapeType="1"/>
              </p:cNvSpPr>
              <p:nvPr/>
            </p:nvSpPr>
            <p:spPr bwMode="auto">
              <a:xfrm>
                <a:off x="3482" y="2592"/>
                <a:ext cx="2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3" name="Line 33"/>
              <p:cNvSpPr>
                <a:spLocks noChangeShapeType="1"/>
              </p:cNvSpPr>
              <p:nvPr/>
            </p:nvSpPr>
            <p:spPr bwMode="auto">
              <a:xfrm>
                <a:off x="2385" y="1584"/>
                <a:ext cx="2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4" name="Line 34"/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2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2385" y="2544"/>
                <a:ext cx="20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925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619672" y="0"/>
            <a:ext cx="590465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2303944" y="612483"/>
            <a:ext cx="4032448" cy="945907"/>
            <a:chOff x="1151472" y="3187501"/>
            <a:chExt cx="6552728" cy="914400"/>
          </a:xfrm>
        </p:grpSpPr>
        <p:sp>
          <p:nvSpPr>
            <p:cNvPr id="6" name="Pentagon 5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Pentagon 6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" name="Diamond 7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987824" y="893130"/>
            <a:ext cx="27363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Lower  Management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7477" y="1707654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/>
              <a:t>PENGISIAN PESANAN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98588" y="1707654"/>
            <a:ext cx="1915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/>
              <a:t>PEMFAKTURAN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2160" y="174119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OPERASI PENJUALAN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91680" y="97369"/>
            <a:ext cx="4895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Sistem Informasi Pemasaran</a:t>
            </a:r>
            <a:endParaRPr lang="id-ID" sz="2800" b="1" i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6843" y="2211710"/>
            <a:ext cx="250202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Pesanan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endParaRPr lang="en-US" sz="1600" dirty="0"/>
          </a:p>
          <a:p>
            <a:pPr marL="342900" indent="-342900" eaLnBrk="0" hangingPunct="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 smtClean="0"/>
              <a:t>Pemenuhan</a:t>
            </a:r>
            <a:endParaRPr lang="id-ID" sz="1600" dirty="0" smtClean="0"/>
          </a:p>
          <a:p>
            <a:pPr eaLnBrk="0" hangingPunct="0">
              <a:spcAft>
                <a:spcPts val="300"/>
              </a:spcAft>
            </a:pPr>
            <a:r>
              <a:rPr lang="id-ID" sz="1600" dirty="0"/>
              <a:t> </a:t>
            </a:r>
            <a:r>
              <a:rPr lang="id-ID" sz="1600" dirty="0" smtClean="0"/>
              <a:t>     B</a:t>
            </a:r>
            <a:r>
              <a:rPr lang="en-US" sz="1600" dirty="0" err="1" smtClean="0"/>
              <a:t>ack</a:t>
            </a:r>
            <a:r>
              <a:rPr lang="en-US" sz="1600" dirty="0" smtClean="0"/>
              <a:t> </a:t>
            </a:r>
            <a:r>
              <a:rPr lang="en-US" sz="1600" dirty="0"/>
              <a:t>order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74727" y="2342515"/>
            <a:ext cx="11624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 err="1"/>
              <a:t>Penagihan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5772238" y="2227098"/>
            <a:ext cx="337176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</a:t>
            </a:r>
            <a:r>
              <a:rPr lang="id-ID" sz="1600" dirty="0"/>
              <a:t> </a:t>
            </a:r>
            <a:r>
              <a:rPr lang="en-US" sz="1600" dirty="0" err="1"/>
              <a:t>produk</a:t>
            </a:r>
            <a:endParaRPr lang="en-US" sz="1600" dirty="0"/>
          </a:p>
          <a:p>
            <a:pPr marL="342900" indent="-342900" eaLnBrk="0" hangingPunct="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id-ID" sz="1600" dirty="0"/>
              <a:t> </a:t>
            </a:r>
            <a:r>
              <a:rPr lang="en-US" sz="1600" dirty="0" err="1"/>
              <a:t>tempat</a:t>
            </a:r>
            <a:endParaRPr lang="en-US" sz="1600" dirty="0"/>
          </a:p>
          <a:p>
            <a:pPr marL="342900" indent="-342900" eaLnBrk="0" hangingPunct="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Penjualan</a:t>
            </a:r>
            <a:r>
              <a:rPr lang="en-US" sz="1600" dirty="0"/>
              <a:t> </a:t>
            </a:r>
            <a:r>
              <a:rPr lang="en-US" sz="1600" dirty="0" err="1"/>
              <a:t>menurut</a:t>
            </a:r>
            <a:r>
              <a:rPr lang="en-US" sz="1600" dirty="0"/>
              <a:t>  salesman</a:t>
            </a:r>
          </a:p>
        </p:txBody>
      </p:sp>
    </p:spTree>
    <p:extLst>
      <p:ext uri="{BB962C8B-B14F-4D97-AF65-F5344CB8AC3E}">
        <p14:creationId xmlns:p14="http://schemas.microsoft.com/office/powerpoint/2010/main" val="12083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979712" y="0"/>
            <a:ext cx="5184576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683568" y="1247292"/>
            <a:ext cx="2894893" cy="914400"/>
            <a:chOff x="1151472" y="3187501"/>
            <a:chExt cx="6552728" cy="914400"/>
          </a:xfrm>
        </p:grpSpPr>
        <p:sp>
          <p:nvSpPr>
            <p:cNvPr id="8" name="Pentagon 7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Pentagon 8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Diamond 9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259632" y="1344492"/>
            <a:ext cx="1659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Middle</a:t>
            </a:r>
          </a:p>
          <a:p>
            <a:pPr algn="ctr"/>
            <a:r>
              <a:rPr lang="id-ID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Management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97369"/>
            <a:ext cx="4895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</a:rPr>
              <a:t>Sistem Informasi Pemasaran</a:t>
            </a:r>
            <a:endParaRPr lang="id-ID" sz="2800" b="1" i="1" dirty="0">
              <a:solidFill>
                <a:srgbClr val="0070C0"/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4279" y="2140027"/>
            <a:ext cx="3510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dirty="0">
                <a:latin typeface="Cambria" pitchFamily="18" charset="0"/>
                <a:ea typeface="Cambria" pitchFamily="18" charset="0"/>
              </a:rPr>
              <a:t>SISTEM KONTROL PEMASARAN </a:t>
            </a:r>
            <a:endParaRPr lang="id-ID" dirty="0" smtClean="0">
              <a:latin typeface="Cambria" pitchFamily="18" charset="0"/>
              <a:ea typeface="Cambria" pitchFamily="18" charset="0"/>
            </a:endParaRPr>
          </a:p>
          <a:p>
            <a:pPr algn="ctr" eaLnBrk="0" hangingPunct="0"/>
            <a:r>
              <a:rPr lang="en-US" dirty="0" smtClean="0">
                <a:latin typeface="Cambria" pitchFamily="18" charset="0"/>
                <a:ea typeface="Cambria" pitchFamily="18" charset="0"/>
              </a:rPr>
              <a:t>DAN </a:t>
            </a:r>
            <a:r>
              <a:rPr lang="en-US" dirty="0">
                <a:latin typeface="Cambria" pitchFamily="18" charset="0"/>
                <a:ea typeface="Cambria" pitchFamily="18" charset="0"/>
              </a:rPr>
              <a:t>PENJUALAN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3982" y="2766916"/>
            <a:ext cx="41764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Pengeluaran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dan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Anggaran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Pemasaran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Distribusi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Pangsa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Pasar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Profitabilitas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Produk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/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Konsumen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>
                <a:latin typeface="Cambria" pitchFamily="18" charset="0"/>
                <a:ea typeface="Cambria" pitchFamily="18" charset="0"/>
              </a:rPr>
              <a:t>Performa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Jangkauan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Tenaga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Pemasar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Advertensi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Promosi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Pelayanan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Konsumen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Penjualan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Tren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23958" y="706057"/>
            <a:ext cx="2879568" cy="914400"/>
            <a:chOff x="1151472" y="3187501"/>
            <a:chExt cx="6552728" cy="914400"/>
          </a:xfrm>
        </p:grpSpPr>
        <p:sp>
          <p:nvSpPr>
            <p:cNvPr id="16" name="Pentagon 15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Pentagon 16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Diamond 17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6334027" y="781162"/>
            <a:ext cx="16594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Top</a:t>
            </a:r>
          </a:p>
          <a:p>
            <a:pPr algn="ctr"/>
            <a:r>
              <a:rPr lang="id-ID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Management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32710" y="1621491"/>
            <a:ext cx="26139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latin typeface="Cambria" pitchFamily="18" charset="0"/>
                <a:ea typeface="Cambria" pitchFamily="18" charset="0"/>
              </a:rPr>
              <a:t>SISTEM PERENCANAAN </a:t>
            </a:r>
            <a:endParaRPr lang="id-ID" dirty="0" smtClean="0">
              <a:latin typeface="Cambria" pitchFamily="18" charset="0"/>
              <a:ea typeface="Cambria" pitchFamily="18" charset="0"/>
            </a:endParaRPr>
          </a:p>
          <a:p>
            <a:pPr algn="ctr" eaLnBrk="0" hangingPunct="0"/>
            <a:r>
              <a:rPr lang="en-US" dirty="0" smtClean="0">
                <a:latin typeface="Cambria" pitchFamily="18" charset="0"/>
                <a:ea typeface="Cambria" pitchFamily="18" charset="0"/>
              </a:rPr>
              <a:t>PEMASARAN</a:t>
            </a:r>
            <a:endParaRPr lang="en-US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0112" y="2267822"/>
            <a:ext cx="345638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Produk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Riset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Pemasaran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Penentuan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Harga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Promosi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Pemrakiraan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Penjualan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 eaLnBrk="0" hangingPunct="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Kanal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Distribusi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3200" dirty="0" err="1">
                <a:solidFill>
                  <a:schemeClr val="tx1"/>
                </a:solidFill>
                <a:cs typeface="Times New Roman" pitchFamily="18" charset="0"/>
              </a:rPr>
              <a:t>Sistem</a:t>
            </a:r>
            <a:r>
              <a:rPr lang="en-GB" sz="32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sz="3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GB" sz="3200" dirty="0" err="1" smtClean="0">
                <a:solidFill>
                  <a:schemeClr val="tx1"/>
                </a:solidFill>
                <a:cs typeface="Times New Roman" pitchFamily="18" charset="0"/>
              </a:rPr>
              <a:t>Informasi</a:t>
            </a:r>
            <a:r>
              <a:rPr lang="en-GB" sz="32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sz="32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GB" sz="3200" dirty="0" err="1" smtClean="0">
                <a:solidFill>
                  <a:schemeClr val="tx1"/>
                </a:solidFill>
                <a:cs typeface="Times New Roman" pitchFamily="18" charset="0"/>
              </a:rPr>
              <a:t>Produksi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0756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894332" y="144777"/>
            <a:ext cx="6013450" cy="4862513"/>
            <a:chOff x="1981200" y="1371600"/>
            <a:chExt cx="6013450" cy="4862513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981200" y="1371600"/>
              <a:ext cx="6013450" cy="48625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149475" y="1524000"/>
              <a:ext cx="5656263" cy="43878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251075" y="1928813"/>
              <a:ext cx="1528763" cy="312102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INPUT PRODUKSI</a:t>
              </a:r>
            </a:p>
            <a:p>
              <a:endParaRPr lang="en-US" sz="1200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4086225" y="1620838"/>
              <a:ext cx="1376363" cy="2798762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r>
                <a:rPr lang="en-US" sz="1200"/>
                <a:t>MODEL</a:t>
              </a:r>
            </a:p>
            <a:p>
              <a:pPr algn="ctr"/>
              <a:r>
                <a:rPr lang="en-US" sz="1200"/>
                <a:t>PRODUKSI</a:t>
              </a:r>
            </a:p>
            <a:p>
              <a:pPr algn="ctr"/>
              <a:endParaRPr lang="en-US" sz="1200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6276975" y="5588000"/>
              <a:ext cx="1581150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TEKNOLOGI</a:t>
              </a: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404267" y="2379663"/>
              <a:ext cx="1222375" cy="4302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data eksternal</a:t>
              </a:r>
            </a:p>
            <a:p>
              <a:pPr algn="ctr"/>
              <a:r>
                <a:rPr lang="en-US" sz="1200"/>
                <a:t>produksi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362725" y="3778250"/>
              <a:ext cx="1315514" cy="64135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Sistem informasi akuntansi</a:t>
              </a:r>
            </a:p>
            <a:p>
              <a:endParaRPr lang="en-US" sz="120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5972175" y="1600200"/>
              <a:ext cx="1681163" cy="3122613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OUPUT PRODUKSI</a:t>
              </a:r>
            </a:p>
            <a:p>
              <a:endParaRPr lang="en-US" sz="120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115050" y="2590800"/>
              <a:ext cx="1376363" cy="43021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sediaan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6073775" y="1981200"/>
              <a:ext cx="1376363" cy="43021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proses produksi</a:t>
              </a: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124575" y="3987800"/>
              <a:ext cx="1376363" cy="431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Biaya produksi</a:t>
              </a:r>
            </a:p>
            <a:p>
              <a:pPr algn="ctr"/>
              <a:endParaRPr lang="en-US" sz="1200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4545013" y="4403725"/>
              <a:ext cx="0" cy="430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5156200" y="4403725"/>
              <a:ext cx="0" cy="430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124575" y="3276600"/>
              <a:ext cx="1376363" cy="431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kualitas produksi</a:t>
              </a: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505450" y="2209800"/>
              <a:ext cx="415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5505450" y="2819400"/>
              <a:ext cx="415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5505450" y="3505200"/>
              <a:ext cx="415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5505450" y="4191000"/>
              <a:ext cx="4159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2404268" y="3024188"/>
              <a:ext cx="1222375" cy="4318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data internal</a:t>
              </a:r>
            </a:p>
            <a:p>
              <a:pPr algn="ctr"/>
              <a:r>
                <a:rPr lang="en-US" sz="1200"/>
                <a:t>produksi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6276975" y="6018213"/>
              <a:ext cx="168275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KONTROL</a:t>
              </a:r>
            </a:p>
          </p:txBody>
        </p:sp>
        <p:sp>
          <p:nvSpPr>
            <p:cNvPr id="27" name="AutoShape 23"/>
            <p:cNvSpPr>
              <a:spLocks noChangeArrowheads="1"/>
            </p:cNvSpPr>
            <p:nvPr/>
          </p:nvSpPr>
          <p:spPr bwMode="auto">
            <a:xfrm>
              <a:off x="4267200" y="4800600"/>
              <a:ext cx="1143000" cy="1028700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200"/>
                <a:t>BASIS</a:t>
              </a:r>
            </a:p>
            <a:p>
              <a:pPr algn="ctr" eaLnBrk="0" hangingPunct="0"/>
              <a:r>
                <a:rPr lang="en-US" sz="1200"/>
                <a:t>DATA</a:t>
              </a:r>
            </a:p>
            <a:p>
              <a:pPr algn="ctr" eaLnBrk="0" hangingPunct="0"/>
              <a:r>
                <a:rPr lang="en-US" sz="1200"/>
                <a:t>PRODUKSI</a:t>
              </a: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786188" y="2514600"/>
              <a:ext cx="3286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3786188" y="3200400"/>
              <a:ext cx="3286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3786188" y="4038600"/>
              <a:ext cx="32861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136496" y="3495990"/>
            <a:ext cx="2665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Komponen-komponen</a:t>
            </a:r>
            <a:r>
              <a:rPr lang="en-GB" sz="1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endParaRPr lang="id-ID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  <a:p>
            <a:pPr algn="ctr"/>
            <a:r>
              <a:rPr lang="id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SI </a:t>
            </a:r>
            <a:r>
              <a:rPr lang="en-GB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Produksi</a:t>
            </a:r>
            <a:endParaRPr lang="en-US" sz="1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4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687012" y="2063118"/>
            <a:ext cx="1610734" cy="1411904"/>
          </a:xfrm>
          <a:custGeom>
            <a:avLst/>
            <a:gdLst>
              <a:gd name="connsiteX0" fmla="*/ 0 w 1711813"/>
              <a:gd name="connsiteY0" fmla="*/ 0 h 1500505"/>
              <a:gd name="connsiteX1" fmla="*/ 1711813 w 1711813"/>
              <a:gd name="connsiteY1" fmla="*/ 0 h 1500505"/>
              <a:gd name="connsiteX2" fmla="*/ 1711813 w 1711813"/>
              <a:gd name="connsiteY2" fmla="*/ 1500505 h 1500505"/>
              <a:gd name="connsiteX3" fmla="*/ 0 w 1711813"/>
              <a:gd name="connsiteY3" fmla="*/ 1500505 h 1500505"/>
              <a:gd name="connsiteX4" fmla="*/ 0 w 1711813"/>
              <a:gd name="connsiteY4" fmla="*/ 0 h 15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813" h="1500505">
                <a:moveTo>
                  <a:pt x="0" y="0"/>
                </a:moveTo>
                <a:lnTo>
                  <a:pt x="1711813" y="0"/>
                </a:lnTo>
                <a:lnTo>
                  <a:pt x="1711813" y="1500505"/>
                </a:lnTo>
                <a:lnTo>
                  <a:pt x="0" y="15005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l" defTabSz="2222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5000" kern="1200"/>
          </a:p>
        </p:txBody>
      </p:sp>
      <p:sp>
        <p:nvSpPr>
          <p:cNvPr id="8" name="L-Shape 7"/>
          <p:cNvSpPr/>
          <p:nvPr/>
        </p:nvSpPr>
        <p:spPr>
          <a:xfrm rot="5400000">
            <a:off x="3920465" y="-1918083"/>
            <a:ext cx="1232980" cy="8134986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Freeform 8"/>
          <p:cNvSpPr/>
          <p:nvPr/>
        </p:nvSpPr>
        <p:spPr>
          <a:xfrm>
            <a:off x="2638643" y="1999338"/>
            <a:ext cx="1610734" cy="1411904"/>
          </a:xfrm>
          <a:custGeom>
            <a:avLst/>
            <a:gdLst>
              <a:gd name="connsiteX0" fmla="*/ 0 w 1711813"/>
              <a:gd name="connsiteY0" fmla="*/ 0 h 1500505"/>
              <a:gd name="connsiteX1" fmla="*/ 1711813 w 1711813"/>
              <a:gd name="connsiteY1" fmla="*/ 0 h 1500505"/>
              <a:gd name="connsiteX2" fmla="*/ 1711813 w 1711813"/>
              <a:gd name="connsiteY2" fmla="*/ 1500505 h 1500505"/>
              <a:gd name="connsiteX3" fmla="*/ 0 w 1711813"/>
              <a:gd name="connsiteY3" fmla="*/ 1500505 h 1500505"/>
              <a:gd name="connsiteX4" fmla="*/ 0 w 1711813"/>
              <a:gd name="connsiteY4" fmla="*/ 0 h 15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813" h="1500505">
                <a:moveTo>
                  <a:pt x="0" y="0"/>
                </a:moveTo>
                <a:lnTo>
                  <a:pt x="1711813" y="0"/>
                </a:lnTo>
                <a:lnTo>
                  <a:pt x="1711813" y="1500505"/>
                </a:lnTo>
                <a:lnTo>
                  <a:pt x="0" y="15005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l" defTabSz="2222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5000" kern="1200"/>
          </a:p>
        </p:txBody>
      </p:sp>
      <p:sp>
        <p:nvSpPr>
          <p:cNvPr id="10" name="Isosceles Triangle 9"/>
          <p:cNvSpPr/>
          <p:nvPr/>
        </p:nvSpPr>
        <p:spPr>
          <a:xfrm flipH="1">
            <a:off x="508286" y="216196"/>
            <a:ext cx="375920" cy="411337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Rectangle 35"/>
          <p:cNvSpPr/>
          <p:nvPr/>
        </p:nvSpPr>
        <p:spPr>
          <a:xfrm>
            <a:off x="1022518" y="950102"/>
            <a:ext cx="165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PELAPORAN </a:t>
            </a:r>
            <a:endParaRPr lang="id-ID" sz="1400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sz="1400" dirty="0" smtClean="0">
                <a:latin typeface="Cambria" pitchFamily="18" charset="0"/>
                <a:ea typeface="Cambria" pitchFamily="18" charset="0"/>
              </a:rPr>
              <a:t>PROSES 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PRODUKSI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27584" y="1860838"/>
            <a:ext cx="2520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Penjadwalan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Produksi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Perawatan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Produktivitas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        </a:t>
            </a:r>
            <a:endParaRPr lang="id-ID" sz="14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Proses 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Produksi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Produktivitas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Mesin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Kualitas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        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Proses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Biaya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Produksi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Biaya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Produksi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51920" y="950102"/>
            <a:ext cx="1656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PELAPORAN </a:t>
            </a:r>
            <a:endParaRPr lang="id-ID" sz="1400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sz="1400" dirty="0" smtClean="0">
                <a:latin typeface="Cambria" pitchFamily="18" charset="0"/>
                <a:ea typeface="Cambria" pitchFamily="18" charset="0"/>
              </a:rPr>
              <a:t>PROSES 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PRODUKSI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563888" y="1779662"/>
            <a:ext cx="2660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Pemakaian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Material</a:t>
            </a:r>
          </a:p>
          <a:p>
            <a:pPr marL="263525" indent="-263525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Pemanfaatan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Mesin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63525" indent="-263525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Pemakaian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Tenaga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kerja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63525" indent="-263525">
              <a:spcAft>
                <a:spcPts val="300"/>
              </a:spcAft>
              <a:buFont typeface="+mj-lt"/>
              <a:buAutoNum type="arabicPeriod"/>
            </a:pPr>
            <a:r>
              <a:rPr lang="en-US" sz="1400" dirty="0">
                <a:latin typeface="Cambria" pitchFamily="18" charset="0"/>
                <a:ea typeface="Cambria" pitchFamily="18" charset="0"/>
              </a:rPr>
              <a:t>Status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Proses</a:t>
            </a:r>
          </a:p>
          <a:p>
            <a:pPr marL="263525" indent="-263525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Pemakaian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overhead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922205" y="1072145"/>
            <a:ext cx="916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  <a:ea typeface="Cambria" pitchFamily="18" charset="0"/>
              </a:rPr>
              <a:t>INSPEKS</a:t>
            </a:r>
            <a:r>
              <a:rPr lang="id-ID" sz="1400" dirty="0" smtClean="0">
                <a:latin typeface="Cambria" pitchFamily="18" charset="0"/>
                <a:ea typeface="Cambria" pitchFamily="18" charset="0"/>
              </a:rPr>
              <a:t>I</a:t>
            </a:r>
            <a:endParaRPr lang="id-ID" sz="1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87008" y="1891907"/>
            <a:ext cx="2505472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Pengerjaan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Ulang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Pengerjaan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Spesifikasi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khusus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4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4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mesin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400" dirty="0" err="1">
                <a:latin typeface="Cambria" pitchFamily="18" charset="0"/>
                <a:ea typeface="Cambria" pitchFamily="18" charset="0"/>
              </a:rPr>
              <a:t>dan</a:t>
            </a:r>
            <a:r>
              <a:rPr lang="en-US" sz="1400" dirty="0">
                <a:latin typeface="Cambria" pitchFamily="18" charset="0"/>
                <a:ea typeface="Cambria" pitchFamily="18" charset="0"/>
              </a:rPr>
              <a:t> robot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3873" y="202284"/>
            <a:ext cx="3033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ea typeface="Cambria" pitchFamily="18" charset="0"/>
              </a:rPr>
              <a:t>Manajemen Tingkat Bawah</a:t>
            </a:r>
            <a:endParaRPr lang="id-ID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62382" y="4227934"/>
            <a:ext cx="2230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 Produksi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3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2638642" y="2374977"/>
            <a:ext cx="1610734" cy="1411904"/>
          </a:xfrm>
          <a:custGeom>
            <a:avLst/>
            <a:gdLst>
              <a:gd name="connsiteX0" fmla="*/ 0 w 1711813"/>
              <a:gd name="connsiteY0" fmla="*/ 0 h 1500505"/>
              <a:gd name="connsiteX1" fmla="*/ 1711813 w 1711813"/>
              <a:gd name="connsiteY1" fmla="*/ 0 h 1500505"/>
              <a:gd name="connsiteX2" fmla="*/ 1711813 w 1711813"/>
              <a:gd name="connsiteY2" fmla="*/ 1500505 h 1500505"/>
              <a:gd name="connsiteX3" fmla="*/ 0 w 1711813"/>
              <a:gd name="connsiteY3" fmla="*/ 1500505 h 1500505"/>
              <a:gd name="connsiteX4" fmla="*/ 0 w 1711813"/>
              <a:gd name="connsiteY4" fmla="*/ 0 h 15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813" h="1500505">
                <a:moveTo>
                  <a:pt x="0" y="0"/>
                </a:moveTo>
                <a:lnTo>
                  <a:pt x="1711813" y="0"/>
                </a:lnTo>
                <a:lnTo>
                  <a:pt x="1711813" y="1500505"/>
                </a:lnTo>
                <a:lnTo>
                  <a:pt x="0" y="15005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l" defTabSz="2222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5000" kern="1200"/>
          </a:p>
        </p:txBody>
      </p:sp>
      <p:sp>
        <p:nvSpPr>
          <p:cNvPr id="11" name="L-Shape 10"/>
          <p:cNvSpPr/>
          <p:nvPr/>
        </p:nvSpPr>
        <p:spPr>
          <a:xfrm rot="5400000">
            <a:off x="2282568" y="1122408"/>
            <a:ext cx="1232982" cy="3422874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4610497" y="1511401"/>
            <a:ext cx="1610734" cy="1411904"/>
          </a:xfrm>
          <a:custGeom>
            <a:avLst/>
            <a:gdLst>
              <a:gd name="connsiteX0" fmla="*/ 0 w 1711813"/>
              <a:gd name="connsiteY0" fmla="*/ 0 h 1500505"/>
              <a:gd name="connsiteX1" fmla="*/ 1711813 w 1711813"/>
              <a:gd name="connsiteY1" fmla="*/ 0 h 1500505"/>
              <a:gd name="connsiteX2" fmla="*/ 1711813 w 1711813"/>
              <a:gd name="connsiteY2" fmla="*/ 1500505 h 1500505"/>
              <a:gd name="connsiteX3" fmla="*/ 0 w 1711813"/>
              <a:gd name="connsiteY3" fmla="*/ 1500505 h 1500505"/>
              <a:gd name="connsiteX4" fmla="*/ 0 w 1711813"/>
              <a:gd name="connsiteY4" fmla="*/ 0 h 150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1813" h="1500505">
                <a:moveTo>
                  <a:pt x="0" y="0"/>
                </a:moveTo>
                <a:lnTo>
                  <a:pt x="1711813" y="0"/>
                </a:lnTo>
                <a:lnTo>
                  <a:pt x="1711813" y="1500505"/>
                </a:lnTo>
                <a:lnTo>
                  <a:pt x="0" y="150050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l" defTabSz="2222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5000" kern="1200"/>
          </a:p>
        </p:txBody>
      </p:sp>
      <p:sp>
        <p:nvSpPr>
          <p:cNvPr id="13" name="Isosceles Triangle 12"/>
          <p:cNvSpPr/>
          <p:nvPr/>
        </p:nvSpPr>
        <p:spPr>
          <a:xfrm>
            <a:off x="4211676" y="1742422"/>
            <a:ext cx="303912" cy="303912"/>
          </a:xfrm>
          <a:prstGeom prst="triangle">
            <a:avLst>
              <a:gd name="adj" fmla="val 1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L-Shape 13"/>
          <p:cNvSpPr/>
          <p:nvPr/>
        </p:nvSpPr>
        <p:spPr>
          <a:xfrm rot="5400000">
            <a:off x="5469996" y="672282"/>
            <a:ext cx="1232981" cy="2748104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Rectangle 31"/>
          <p:cNvSpPr/>
          <p:nvPr/>
        </p:nvSpPr>
        <p:spPr>
          <a:xfrm>
            <a:off x="4712435" y="820290"/>
            <a:ext cx="26460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SISTEM PERENCANAAN </a:t>
            </a:r>
            <a:endParaRPr lang="id-ID" sz="1400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sz="1400" dirty="0" smtClean="0">
                <a:latin typeface="Cambria" pitchFamily="18" charset="0"/>
                <a:ea typeface="Cambria" pitchFamily="18" charset="0"/>
              </a:rPr>
              <a:t>PEMANUFAKTURAN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94312" y="1742422"/>
            <a:ext cx="3366120" cy="1192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produksi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manpower</a:t>
            </a:r>
          </a:p>
          <a:p>
            <a:pPr marL="182563" indent="-182563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kebutuhan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material</a:t>
            </a:r>
          </a:p>
          <a:p>
            <a:pPr marL="182563" indent="-182563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kebutuhan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kapasitas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35696" y="1602062"/>
            <a:ext cx="1763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mbria" pitchFamily="18" charset="0"/>
                <a:ea typeface="Cambria" pitchFamily="18" charset="0"/>
              </a:rPr>
              <a:t>SISTEM KONTROL </a:t>
            </a:r>
            <a:endParaRPr lang="id-ID" sz="1400" dirty="0" smtClean="0"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sz="1400" dirty="0" smtClean="0">
                <a:latin typeface="Cambria" pitchFamily="18" charset="0"/>
                <a:ea typeface="Cambria" pitchFamily="18" charset="0"/>
              </a:rPr>
              <a:t>PEMANUFAKTURAN</a:t>
            </a:r>
            <a:endParaRPr lang="en-US" sz="14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89039" y="2539552"/>
            <a:ext cx="3223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Penjadwalan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Produksi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Perawatan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Produktivitas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Produktivitas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Barang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Proses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Kontrol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Biaya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Produksi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182563" indent="-182563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Biaya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Produksi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33130" y="819266"/>
            <a:ext cx="23318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Manajemen </a:t>
            </a:r>
          </a:p>
          <a:p>
            <a:pPr algn="ctr"/>
            <a:r>
              <a:rPr lang="id-ID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Tingkat Menengah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7101518" y="959697"/>
            <a:ext cx="303912" cy="303912"/>
          </a:xfrm>
          <a:prstGeom prst="triangle">
            <a:avLst>
              <a:gd name="adj" fmla="val 100000"/>
            </a:avLst>
          </a:prstGeom>
          <a:solidFill>
            <a:srgbClr val="F8B2A3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5207599" y="123478"/>
            <a:ext cx="16557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1600" b="1" cap="all" spc="0" dirty="0" smtClean="0">
                <a:ln w="9000" cmpd="sng">
                  <a:solidFill>
                    <a:srgbClr val="F8B2A3"/>
                  </a:solidFill>
                  <a:prstDash val="solid"/>
                </a:ln>
                <a:solidFill>
                  <a:srgbClr val="F8B2A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Manajemen </a:t>
            </a:r>
          </a:p>
          <a:p>
            <a:pPr algn="ctr"/>
            <a:r>
              <a:rPr lang="id-ID" sz="1600" b="1" cap="all" spc="0" dirty="0" smtClean="0">
                <a:ln w="9000" cmpd="sng">
                  <a:solidFill>
                    <a:srgbClr val="F8B2A3"/>
                  </a:solidFill>
                  <a:prstDash val="solid"/>
                </a:ln>
                <a:solidFill>
                  <a:srgbClr val="F8B2A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Tingkat </a:t>
            </a:r>
            <a:r>
              <a:rPr lang="id-ID" sz="1600" b="1" cap="all" spc="0" dirty="0" smtClean="0">
                <a:ln w="9000" cmpd="sng">
                  <a:solidFill>
                    <a:srgbClr val="F8B2A3"/>
                  </a:solidFill>
                  <a:prstDash val="solid"/>
                </a:ln>
                <a:solidFill>
                  <a:srgbClr val="F8B2A3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ATAS</a:t>
            </a:r>
            <a:endParaRPr lang="en-US" sz="1600" b="1" cap="all" spc="0" dirty="0">
              <a:ln w="9000" cmpd="sng">
                <a:solidFill>
                  <a:srgbClr val="F8B2A3"/>
                </a:solidFill>
                <a:prstDash val="solid"/>
              </a:ln>
              <a:solidFill>
                <a:srgbClr val="F8B2A3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662382" y="4227934"/>
            <a:ext cx="2230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 Produksi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3161" y="226844"/>
            <a:ext cx="4672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675392" y="444024"/>
            <a:ext cx="4160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err="1">
                <a:cs typeface="Times New Roman" pitchFamily="18" charset="0"/>
              </a:rPr>
              <a:t>Pemakai</a:t>
            </a:r>
            <a:r>
              <a:rPr lang="en-GB" b="1" dirty="0">
                <a:cs typeface="Times New Roman" pitchFamily="18" charset="0"/>
              </a:rPr>
              <a:t> </a:t>
            </a:r>
            <a:r>
              <a:rPr lang="en-GB" b="1" dirty="0" err="1">
                <a:cs typeface="Times New Roman" pitchFamily="18" charset="0"/>
              </a:rPr>
              <a:t>Sistem</a:t>
            </a:r>
            <a:r>
              <a:rPr lang="en-GB" b="1" dirty="0">
                <a:cs typeface="Times New Roman" pitchFamily="18" charset="0"/>
              </a:rPr>
              <a:t> </a:t>
            </a:r>
            <a:r>
              <a:rPr lang="en-GB" b="1" dirty="0" err="1">
                <a:cs typeface="Times New Roman" pitchFamily="18" charset="0"/>
              </a:rPr>
              <a:t>Informasi</a:t>
            </a:r>
            <a:r>
              <a:rPr lang="en-GB" b="1" dirty="0">
                <a:cs typeface="Times New Roman" pitchFamily="18" charset="0"/>
              </a:rPr>
              <a:t> </a:t>
            </a:r>
            <a:r>
              <a:rPr lang="en-GB" b="1" dirty="0" err="1">
                <a:cs typeface="Times New Roman" pitchFamily="18" charset="0"/>
              </a:rPr>
              <a:t>Produksi</a:t>
            </a:r>
            <a:r>
              <a:rPr lang="en-US" b="1" dirty="0">
                <a:cs typeface="Times New Roman" pitchFamily="18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7544" y="419642"/>
            <a:ext cx="144016" cy="478500"/>
          </a:xfrm>
          <a:prstGeom prst="roundRect">
            <a:avLst/>
          </a:prstGeom>
          <a:solidFill>
            <a:srgbClr val="FFCCCC"/>
          </a:solidFill>
          <a:ln>
            <a:solidFill>
              <a:srgbClr val="FFCC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467544" y="1491630"/>
            <a:ext cx="8352927" cy="3200400"/>
            <a:chOff x="-4" y="-4"/>
            <a:chExt cx="3102" cy="2539"/>
          </a:xfrm>
        </p:grpSpPr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0" y="0"/>
              <a:ext cx="3094" cy="2531"/>
              <a:chOff x="0" y="0"/>
              <a:chExt cx="3094" cy="2531"/>
            </a:xfrm>
          </p:grpSpPr>
          <p:grpSp>
            <p:nvGrpSpPr>
              <p:cNvPr id="11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1094" cy="748"/>
                <a:chOff x="0" y="0"/>
                <a:chExt cx="1094" cy="748"/>
              </a:xfrm>
            </p:grpSpPr>
            <p:sp>
              <p:nvSpPr>
                <p:cNvPr id="39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08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 dirty="0"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Pemakai</a:t>
                  </a:r>
                  <a:r>
                    <a:rPr lang="en-US" sz="1600" b="1" dirty="0">
                      <a:cs typeface="Times New Roman" pitchFamily="18" charset="0"/>
                    </a:rPr>
                    <a:t> </a:t>
                  </a:r>
                  <a:r>
                    <a:rPr lang="en-US" sz="1600" b="1" dirty="0" err="1">
                      <a:cs typeface="Times New Roman" pitchFamily="18" charset="0"/>
                    </a:rPr>
                    <a:t>Sistem</a:t>
                  </a:r>
                  <a:endParaRPr lang="en-US" sz="1600" b="1" dirty="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2400" b="1" dirty="0"/>
                </a:p>
              </p:txBody>
            </p:sp>
            <p:sp>
              <p:nvSpPr>
                <p:cNvPr id="40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09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2" name="Group 22"/>
              <p:cNvGrpSpPr>
                <a:grpSpLocks/>
              </p:cNvGrpSpPr>
              <p:nvPr/>
            </p:nvGrpSpPr>
            <p:grpSpPr bwMode="auto">
              <a:xfrm>
                <a:off x="1094" y="0"/>
                <a:ext cx="518" cy="748"/>
                <a:chOff x="1094" y="0"/>
                <a:chExt cx="518" cy="748"/>
              </a:xfrm>
            </p:grpSpPr>
            <p:sp>
              <p:nvSpPr>
                <p:cNvPr id="37" name="Rectangle 23"/>
                <p:cNvSpPr>
                  <a:spLocks noChangeArrowheads="1"/>
                </p:cNvSpPr>
                <p:nvPr/>
              </p:nvSpPr>
              <p:spPr bwMode="auto">
                <a:xfrm>
                  <a:off x="1137" y="0"/>
                  <a:ext cx="432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sz="1600" b="1" dirty="0">
                      <a:cs typeface="Times New Roman" pitchFamily="18" charset="0"/>
                    </a:rPr>
                    <a:t>Proses</a:t>
                  </a:r>
                </a:p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Produksi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38" name="Rectangle 24"/>
                <p:cNvSpPr>
                  <a:spLocks noChangeArrowheads="1"/>
                </p:cNvSpPr>
                <p:nvPr/>
              </p:nvSpPr>
              <p:spPr bwMode="auto">
                <a:xfrm>
                  <a:off x="1094" y="0"/>
                  <a:ext cx="51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1612" y="0"/>
                <a:ext cx="446" cy="748"/>
                <a:chOff x="1612" y="0"/>
                <a:chExt cx="446" cy="748"/>
              </a:xfrm>
            </p:grpSpPr>
            <p:sp>
              <p:nvSpPr>
                <p:cNvPr id="35" name="Rectangle 26"/>
                <p:cNvSpPr>
                  <a:spLocks noChangeArrowheads="1"/>
                </p:cNvSpPr>
                <p:nvPr/>
              </p:nvSpPr>
              <p:spPr bwMode="auto">
                <a:xfrm>
                  <a:off x="1655" y="0"/>
                  <a:ext cx="360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 dirty="0">
                      <a:cs typeface="Times New Roman" pitchFamily="18" charset="0"/>
                    </a:rPr>
                    <a:t> </a:t>
                  </a:r>
                  <a:endParaRPr lang="en-US" sz="1200" dirty="0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Sediaan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eaLnBrk="0" hangingPunct="0"/>
                  <a:endParaRPr lang="en-US" dirty="0"/>
                </a:p>
              </p:txBody>
            </p:sp>
            <p:sp>
              <p:nvSpPr>
                <p:cNvPr id="36" name="Rectangle 27"/>
                <p:cNvSpPr>
                  <a:spLocks noChangeArrowheads="1"/>
                </p:cNvSpPr>
                <p:nvPr/>
              </p:nvSpPr>
              <p:spPr bwMode="auto">
                <a:xfrm>
                  <a:off x="1612" y="0"/>
                  <a:ext cx="44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28"/>
              <p:cNvGrpSpPr>
                <a:grpSpLocks/>
              </p:cNvGrpSpPr>
              <p:nvPr/>
            </p:nvGrpSpPr>
            <p:grpSpPr bwMode="auto">
              <a:xfrm>
                <a:off x="2058" y="0"/>
                <a:ext cx="518" cy="748"/>
                <a:chOff x="2058" y="0"/>
                <a:chExt cx="518" cy="748"/>
              </a:xfrm>
            </p:grpSpPr>
            <p:sp>
              <p:nvSpPr>
                <p:cNvPr id="33" name="Rectangle 29"/>
                <p:cNvSpPr>
                  <a:spLocks noChangeArrowheads="1"/>
                </p:cNvSpPr>
                <p:nvPr/>
              </p:nvSpPr>
              <p:spPr bwMode="auto">
                <a:xfrm>
                  <a:off x="2101" y="0"/>
                  <a:ext cx="432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Kualitas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Produksi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b="1" dirty="0"/>
                </a:p>
              </p:txBody>
            </p:sp>
            <p:sp>
              <p:nvSpPr>
                <p:cNvPr id="34" name="Rectangle 30"/>
                <p:cNvSpPr>
                  <a:spLocks noChangeArrowheads="1"/>
                </p:cNvSpPr>
                <p:nvPr/>
              </p:nvSpPr>
              <p:spPr bwMode="auto">
                <a:xfrm>
                  <a:off x="2058" y="0"/>
                  <a:ext cx="51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5" name="Group 31"/>
              <p:cNvGrpSpPr>
                <a:grpSpLocks/>
              </p:cNvGrpSpPr>
              <p:nvPr/>
            </p:nvGrpSpPr>
            <p:grpSpPr bwMode="auto">
              <a:xfrm>
                <a:off x="2576" y="0"/>
                <a:ext cx="518" cy="748"/>
                <a:chOff x="2576" y="0"/>
                <a:chExt cx="518" cy="748"/>
              </a:xfrm>
            </p:grpSpPr>
            <p:sp>
              <p:nvSpPr>
                <p:cNvPr id="31" name="Rectangle 32"/>
                <p:cNvSpPr>
                  <a:spLocks noChangeArrowheads="1"/>
                </p:cNvSpPr>
                <p:nvPr/>
              </p:nvSpPr>
              <p:spPr bwMode="auto">
                <a:xfrm>
                  <a:off x="2619" y="0"/>
                  <a:ext cx="432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Biaya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US" sz="1600" b="1" dirty="0" err="1">
                      <a:cs typeface="Times New Roman" pitchFamily="18" charset="0"/>
                    </a:rPr>
                    <a:t>Produksi</a:t>
                  </a:r>
                  <a:endParaRPr lang="en-US" sz="1600" b="1" dirty="0"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600" b="1" dirty="0">
                    <a:cs typeface="Times New Roman" pitchFamily="18" charset="0"/>
                  </a:endParaRPr>
                </a:p>
              </p:txBody>
            </p:sp>
            <p:sp>
              <p:nvSpPr>
                <p:cNvPr id="32" name="Rectangle 33"/>
                <p:cNvSpPr>
                  <a:spLocks noChangeArrowheads="1"/>
                </p:cNvSpPr>
                <p:nvPr/>
              </p:nvSpPr>
              <p:spPr bwMode="auto">
                <a:xfrm>
                  <a:off x="2576" y="0"/>
                  <a:ext cx="51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6" name="Group 34"/>
              <p:cNvGrpSpPr>
                <a:grpSpLocks/>
              </p:cNvGrpSpPr>
              <p:nvPr/>
            </p:nvGrpSpPr>
            <p:grpSpPr bwMode="auto">
              <a:xfrm>
                <a:off x="0" y="748"/>
                <a:ext cx="1094" cy="1783"/>
                <a:chOff x="0" y="748"/>
                <a:chExt cx="1094" cy="1783"/>
              </a:xfrm>
            </p:grpSpPr>
            <p:sp>
              <p:nvSpPr>
                <p:cNvPr id="29" name="Rectangle 35"/>
                <p:cNvSpPr>
                  <a:spLocks noChangeArrowheads="1"/>
                </p:cNvSpPr>
                <p:nvPr/>
              </p:nvSpPr>
              <p:spPr bwMode="auto">
                <a:xfrm>
                  <a:off x="43" y="748"/>
                  <a:ext cx="1008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Manajer Produksi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Eksekutif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Pengawas Pabrik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Perencanaan dan 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       Kontrol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Teknik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Pengendalian 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      Kualitas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Pembelian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Pengendalian 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      Sediaan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30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1094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7" name="Group 37"/>
              <p:cNvGrpSpPr>
                <a:grpSpLocks/>
              </p:cNvGrpSpPr>
              <p:nvPr/>
            </p:nvGrpSpPr>
            <p:grpSpPr bwMode="auto">
              <a:xfrm>
                <a:off x="1094" y="748"/>
                <a:ext cx="518" cy="1783"/>
                <a:chOff x="1094" y="748"/>
                <a:chExt cx="518" cy="1783"/>
              </a:xfrm>
            </p:grpSpPr>
            <p:sp>
              <p:nvSpPr>
                <p:cNvPr id="27" name="Rectangle 38"/>
                <p:cNvSpPr>
                  <a:spLocks noChangeArrowheads="1"/>
                </p:cNvSpPr>
                <p:nvPr/>
              </p:nvSpPr>
              <p:spPr bwMode="auto">
                <a:xfrm>
                  <a:off x="1137" y="748"/>
                  <a:ext cx="432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" name="Rectangle 39"/>
                <p:cNvSpPr>
                  <a:spLocks noChangeArrowheads="1"/>
                </p:cNvSpPr>
                <p:nvPr/>
              </p:nvSpPr>
              <p:spPr bwMode="auto">
                <a:xfrm>
                  <a:off x="1094" y="748"/>
                  <a:ext cx="518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8" name="Group 40"/>
              <p:cNvGrpSpPr>
                <a:grpSpLocks/>
              </p:cNvGrpSpPr>
              <p:nvPr/>
            </p:nvGrpSpPr>
            <p:grpSpPr bwMode="auto">
              <a:xfrm>
                <a:off x="1612" y="748"/>
                <a:ext cx="446" cy="1783"/>
                <a:chOff x="1612" y="748"/>
                <a:chExt cx="446" cy="1783"/>
              </a:xfrm>
            </p:grpSpPr>
            <p:sp>
              <p:nvSpPr>
                <p:cNvPr id="25" name="Rectangle 41"/>
                <p:cNvSpPr>
                  <a:spLocks noChangeArrowheads="1"/>
                </p:cNvSpPr>
                <p:nvPr/>
              </p:nvSpPr>
              <p:spPr bwMode="auto">
                <a:xfrm>
                  <a:off x="1655" y="748"/>
                  <a:ext cx="360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6" name="Rectangle 42"/>
                <p:cNvSpPr>
                  <a:spLocks noChangeArrowheads="1"/>
                </p:cNvSpPr>
                <p:nvPr/>
              </p:nvSpPr>
              <p:spPr bwMode="auto">
                <a:xfrm>
                  <a:off x="1612" y="748"/>
                  <a:ext cx="446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9" name="Group 43"/>
              <p:cNvGrpSpPr>
                <a:grpSpLocks/>
              </p:cNvGrpSpPr>
              <p:nvPr/>
            </p:nvGrpSpPr>
            <p:grpSpPr bwMode="auto">
              <a:xfrm>
                <a:off x="2058" y="748"/>
                <a:ext cx="518" cy="1783"/>
                <a:chOff x="2058" y="748"/>
                <a:chExt cx="518" cy="1783"/>
              </a:xfrm>
            </p:grpSpPr>
            <p:sp>
              <p:nvSpPr>
                <p:cNvPr id="23" name="Rectangle 44"/>
                <p:cNvSpPr>
                  <a:spLocks noChangeArrowheads="1"/>
                </p:cNvSpPr>
                <p:nvPr/>
              </p:nvSpPr>
              <p:spPr bwMode="auto">
                <a:xfrm>
                  <a:off x="2101" y="748"/>
                  <a:ext cx="432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4" name="Rectangle 45"/>
                <p:cNvSpPr>
                  <a:spLocks noChangeArrowheads="1"/>
                </p:cNvSpPr>
                <p:nvPr/>
              </p:nvSpPr>
              <p:spPr bwMode="auto">
                <a:xfrm>
                  <a:off x="2058" y="748"/>
                  <a:ext cx="518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20" name="Group 46"/>
              <p:cNvGrpSpPr>
                <a:grpSpLocks/>
              </p:cNvGrpSpPr>
              <p:nvPr/>
            </p:nvGrpSpPr>
            <p:grpSpPr bwMode="auto">
              <a:xfrm>
                <a:off x="2576" y="748"/>
                <a:ext cx="518" cy="1783"/>
                <a:chOff x="2576" y="748"/>
                <a:chExt cx="518" cy="1783"/>
              </a:xfrm>
            </p:grpSpPr>
            <p:sp>
              <p:nvSpPr>
                <p:cNvPr id="21" name="Rectangle 47"/>
                <p:cNvSpPr>
                  <a:spLocks noChangeArrowheads="1"/>
                </p:cNvSpPr>
                <p:nvPr/>
              </p:nvSpPr>
              <p:spPr bwMode="auto">
                <a:xfrm>
                  <a:off x="2619" y="748"/>
                  <a:ext cx="432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2" name="Rectangle 48"/>
                <p:cNvSpPr>
                  <a:spLocks noChangeArrowheads="1"/>
                </p:cNvSpPr>
                <p:nvPr/>
              </p:nvSpPr>
              <p:spPr bwMode="auto">
                <a:xfrm>
                  <a:off x="2576" y="748"/>
                  <a:ext cx="518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-4" y="-4"/>
              <a:ext cx="3102" cy="2539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2437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7" t="24915" r="5225" b="17615"/>
          <a:stretch/>
        </p:blipFill>
        <p:spPr bwMode="auto">
          <a:xfrm>
            <a:off x="1166416" y="555526"/>
            <a:ext cx="693049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36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03848" y="2211710"/>
            <a:ext cx="2736303" cy="5760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id-ID" sz="3200" dirty="0" smtClean="0"/>
              <a:t>SI </a:t>
            </a:r>
          </a:p>
          <a:p>
            <a:pPr>
              <a:spcBef>
                <a:spcPts val="0"/>
              </a:spcBef>
            </a:pPr>
            <a:r>
              <a:rPr lang="id-ID" sz="3200" dirty="0" smtClean="0"/>
              <a:t>Sumber </a:t>
            </a:r>
          </a:p>
          <a:p>
            <a:pPr>
              <a:spcBef>
                <a:spcPts val="0"/>
              </a:spcBef>
            </a:pPr>
            <a:r>
              <a:rPr lang="id-ID" sz="3200" dirty="0" smtClean="0"/>
              <a:t>Daya</a:t>
            </a:r>
          </a:p>
          <a:p>
            <a:pPr>
              <a:spcBef>
                <a:spcPts val="0"/>
              </a:spcBef>
            </a:pPr>
            <a:r>
              <a:rPr lang="id-ID" sz="3200" dirty="0" smtClean="0"/>
              <a:t>Manusia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13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iamond 34"/>
          <p:cNvSpPr/>
          <p:nvPr/>
        </p:nvSpPr>
        <p:spPr>
          <a:xfrm>
            <a:off x="1080863" y="1489500"/>
            <a:ext cx="362542" cy="362542"/>
          </a:xfrm>
          <a:prstGeom prst="diamond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83460" y="180567"/>
            <a:ext cx="6392995" cy="4800600"/>
            <a:chOff x="1248" y="441"/>
            <a:chExt cx="3788" cy="3063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248" y="441"/>
              <a:ext cx="3788" cy="30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54" y="537"/>
              <a:ext cx="3563" cy="27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18" y="792"/>
              <a:ext cx="963" cy="1966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INPUT SUMBER DAYA MANUSIA</a:t>
              </a:r>
            </a:p>
            <a:p>
              <a:endParaRPr lang="en-US" sz="1200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574" y="694"/>
              <a:ext cx="867" cy="1763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endParaRPr lang="en-US" sz="1200"/>
            </a:p>
            <a:p>
              <a:pPr algn="ctr"/>
              <a:r>
                <a:rPr lang="en-US" sz="1200"/>
                <a:t>MODEL</a:t>
              </a:r>
            </a:p>
            <a:p>
              <a:pPr algn="ctr"/>
              <a:r>
                <a:rPr lang="en-US" sz="1200"/>
                <a:t>SUMBER DAYA MANUSIA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954" y="3097"/>
              <a:ext cx="996" cy="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TEKNOLOGI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547" y="1076"/>
              <a:ext cx="770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data eksternal</a:t>
              </a:r>
            </a:p>
            <a:p>
              <a:pPr algn="ctr"/>
              <a:r>
                <a:rPr lang="en-US" sz="1200"/>
                <a:t>SDM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547" y="1957"/>
              <a:ext cx="770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Sistem informasi akuntansi</a:t>
              </a:r>
            </a:p>
            <a:p>
              <a:endParaRPr lang="en-US" sz="12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762" y="586"/>
              <a:ext cx="1059" cy="195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OUPUT SDM</a:t>
              </a:r>
            </a:p>
            <a:p>
              <a:endParaRPr lang="en-US" sz="120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3840" y="1152"/>
              <a:ext cx="867" cy="3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dirty="0" err="1"/>
                <a:t>Informasi</a:t>
              </a:r>
              <a:endParaRPr lang="en-US" sz="1200" dirty="0"/>
            </a:p>
            <a:p>
              <a:pPr algn="ctr"/>
              <a:r>
                <a:rPr lang="en-US" sz="1200" dirty="0" err="1"/>
                <a:t>Pengolah</a:t>
              </a:r>
              <a:r>
                <a:rPr lang="en-US" sz="1200" dirty="0"/>
                <a:t> </a:t>
              </a:r>
              <a:r>
                <a:rPr lang="en-US" sz="1200" dirty="0" err="1"/>
                <a:t>Tenaga</a:t>
              </a:r>
              <a:r>
                <a:rPr lang="en-US" sz="1200" dirty="0"/>
                <a:t> </a:t>
              </a:r>
              <a:endParaRPr lang="id-ID" sz="1200" dirty="0" smtClean="0"/>
            </a:p>
            <a:p>
              <a:pPr algn="ctr"/>
              <a:r>
                <a:rPr lang="en-US" sz="1200" dirty="0" err="1" smtClean="0"/>
                <a:t>Kerja</a:t>
              </a:r>
              <a:endParaRPr lang="en-US" sz="1200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826" y="746"/>
              <a:ext cx="867" cy="35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Perencanaan Tenaga Kerja</a:t>
              </a: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840" y="1888"/>
              <a:ext cx="867" cy="2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Benefit</a:t>
              </a:r>
            </a:p>
            <a:p>
              <a:pPr algn="ctr"/>
              <a:endParaRPr lang="en-US" sz="120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826" y="2208"/>
              <a:ext cx="867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Lingkungan Kerja</a:t>
              </a:r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863" y="2426"/>
              <a:ext cx="0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3248" y="2426"/>
              <a:ext cx="0" cy="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840" y="1552"/>
              <a:ext cx="867" cy="2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Informasi</a:t>
              </a:r>
            </a:p>
            <a:p>
              <a:pPr algn="ctr"/>
              <a:r>
                <a:rPr lang="en-US" sz="1200"/>
                <a:t>Recruitmen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468" y="927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468" y="1344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468" y="1728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468" y="2064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47" y="1482"/>
              <a:ext cx="770" cy="27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data internal</a:t>
              </a:r>
            </a:p>
            <a:p>
              <a:pPr algn="ctr"/>
              <a:r>
                <a:rPr lang="en-US" sz="1200"/>
                <a:t>pemasaran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3954" y="3368"/>
              <a:ext cx="1060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/>
                <a:t>KONTROL</a:t>
              </a:r>
            </a:p>
          </p:txBody>
        </p:sp>
        <p:sp>
          <p:nvSpPr>
            <p:cNvPr id="26" name="AutoShape 24"/>
            <p:cNvSpPr>
              <a:spLocks noChangeArrowheads="1"/>
            </p:cNvSpPr>
            <p:nvPr/>
          </p:nvSpPr>
          <p:spPr bwMode="auto">
            <a:xfrm>
              <a:off x="2688" y="2697"/>
              <a:ext cx="720" cy="528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200"/>
                <a:t>BASIS</a:t>
              </a:r>
            </a:p>
            <a:p>
              <a:pPr algn="ctr" eaLnBrk="0" hangingPunct="0"/>
              <a:r>
                <a:rPr lang="en-US" sz="1200"/>
                <a:t>DATA</a:t>
              </a:r>
            </a:p>
            <a:p>
              <a:pPr algn="ctr" eaLnBrk="0" hangingPunct="0"/>
              <a:r>
                <a:rPr lang="en-US" sz="1200"/>
                <a:t>SDM</a:t>
              </a: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482" y="2352"/>
              <a:ext cx="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85" y="1161"/>
              <a:ext cx="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400" y="1641"/>
              <a:ext cx="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385" y="2121"/>
              <a:ext cx="20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755576" y="2111212"/>
            <a:ext cx="1298646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d-ID" sz="2000" b="1" spc="50" dirty="0" smtClean="0">
                <a:ln w="11430"/>
                <a:solidFill>
                  <a:srgbClr val="1036B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SI </a:t>
            </a:r>
            <a:r>
              <a:rPr lang="en-GB" sz="2000" b="1" spc="50" dirty="0" smtClean="0">
                <a:ln w="11430"/>
                <a:solidFill>
                  <a:srgbClr val="1036B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S</a:t>
            </a:r>
            <a:r>
              <a:rPr lang="id-ID" sz="2000" b="1" spc="50" dirty="0" smtClean="0">
                <a:ln w="11430"/>
                <a:solidFill>
                  <a:srgbClr val="1036B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DM</a:t>
            </a:r>
            <a:endParaRPr lang="id-ID" sz="2000" b="1" spc="50" dirty="0">
              <a:ln w="11430"/>
              <a:solidFill>
                <a:srgbClr val="1036B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Block Arc 31"/>
          <p:cNvSpPr/>
          <p:nvPr/>
        </p:nvSpPr>
        <p:spPr>
          <a:xfrm>
            <a:off x="470046" y="1812113"/>
            <a:ext cx="1584176" cy="1377645"/>
          </a:xfrm>
          <a:prstGeom prst="blockArc">
            <a:avLst>
              <a:gd name="adj1" fmla="val 10705468"/>
              <a:gd name="adj2" fmla="val 229324"/>
              <a:gd name="adj3" fmla="val 773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3" name="Diamond 32"/>
          <p:cNvSpPr/>
          <p:nvPr/>
        </p:nvSpPr>
        <p:spPr>
          <a:xfrm>
            <a:off x="342234" y="2480144"/>
            <a:ext cx="362542" cy="362542"/>
          </a:xfrm>
          <a:prstGeom prst="diamon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4" name="Diamond 33"/>
          <p:cNvSpPr/>
          <p:nvPr/>
        </p:nvSpPr>
        <p:spPr>
          <a:xfrm>
            <a:off x="1835696" y="2497240"/>
            <a:ext cx="362542" cy="362542"/>
          </a:xfrm>
          <a:prstGeom prst="diamon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98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53766" y="1716484"/>
            <a:ext cx="2488332" cy="576064"/>
          </a:xfrm>
        </p:spPr>
        <p:txBody>
          <a:bodyPr/>
          <a:lstStyle/>
          <a:p>
            <a:pPr algn="l">
              <a:lnSpc>
                <a:spcPts val="3840"/>
              </a:lnSpc>
              <a:spcBef>
                <a:spcPts val="0"/>
              </a:spcBef>
            </a:pPr>
            <a:r>
              <a:rPr lang="id-ID" altLang="ko-KR" sz="3200" dirty="0" smtClean="0"/>
              <a:t>Tingkat </a:t>
            </a:r>
          </a:p>
          <a:p>
            <a:pPr algn="l">
              <a:lnSpc>
                <a:spcPts val="3840"/>
              </a:lnSpc>
              <a:spcBef>
                <a:spcPts val="0"/>
              </a:spcBef>
            </a:pPr>
            <a:r>
              <a:rPr lang="id-ID" altLang="ko-KR" sz="3200" dirty="0" smtClean="0"/>
              <a:t>Manajemen</a:t>
            </a:r>
          </a:p>
          <a:p>
            <a:pPr algn="l">
              <a:lnSpc>
                <a:spcPts val="3840"/>
              </a:lnSpc>
              <a:spcBef>
                <a:spcPts val="0"/>
              </a:spcBef>
            </a:pPr>
            <a:r>
              <a:rPr lang="id-ID" altLang="ko-KR" sz="3200" dirty="0" smtClean="0"/>
              <a:t> Bawah</a:t>
            </a:r>
            <a:endParaRPr lang="ko-KR" alt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3229757" y="2417777"/>
            <a:ext cx="2684487" cy="2314213"/>
            <a:chOff x="2925524" y="1738807"/>
            <a:chExt cx="3292952" cy="2838752"/>
          </a:xfrm>
        </p:grpSpPr>
        <p:sp>
          <p:nvSpPr>
            <p:cNvPr id="5" name="Isosceles Triangle 7"/>
            <p:cNvSpPr/>
            <p:nvPr/>
          </p:nvSpPr>
          <p:spPr>
            <a:xfrm>
              <a:off x="3753374" y="1738807"/>
              <a:ext cx="1637253" cy="1411425"/>
            </a:xfrm>
            <a:custGeom>
              <a:avLst/>
              <a:gdLst/>
              <a:ahLst/>
              <a:cxnLst/>
              <a:rect l="l" t="t" r="r" b="b"/>
              <a:pathLst>
                <a:path w="1637253" h="1411425">
                  <a:moveTo>
                    <a:pt x="818626" y="0"/>
                  </a:moveTo>
                  <a:lnTo>
                    <a:pt x="1637253" y="1411425"/>
                  </a:lnTo>
                  <a:lnTo>
                    <a:pt x="0" y="14114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Isosceles Triangle 1"/>
            <p:cNvSpPr/>
            <p:nvPr/>
          </p:nvSpPr>
          <p:spPr>
            <a:xfrm>
              <a:off x="4604253" y="3206774"/>
              <a:ext cx="1614223" cy="1370785"/>
            </a:xfrm>
            <a:custGeom>
              <a:avLst/>
              <a:gdLst/>
              <a:ahLst/>
              <a:cxnLst/>
              <a:rect l="l" t="t" r="r" b="b"/>
              <a:pathLst>
                <a:path w="1614223" h="1370785">
                  <a:moveTo>
                    <a:pt x="0" y="0"/>
                  </a:moveTo>
                  <a:lnTo>
                    <a:pt x="819168" y="0"/>
                  </a:lnTo>
                  <a:lnTo>
                    <a:pt x="1614223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925524" y="3206774"/>
              <a:ext cx="1598321" cy="1370785"/>
            </a:xfrm>
            <a:custGeom>
              <a:avLst/>
              <a:gdLst/>
              <a:ahLst/>
              <a:cxnLst/>
              <a:rect l="l" t="t" r="r" b="b"/>
              <a:pathLst>
                <a:path w="1598321" h="1370785">
                  <a:moveTo>
                    <a:pt x="795055" y="0"/>
                  </a:moveTo>
                  <a:lnTo>
                    <a:pt x="1598321" y="0"/>
                  </a:lnTo>
                  <a:lnTo>
                    <a:pt x="1598321" y="1370785"/>
                  </a:lnTo>
                  <a:lnTo>
                    <a:pt x="0" y="137078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" name="Rectangle 9"/>
          <p:cNvSpPr/>
          <p:nvPr/>
        </p:nvSpPr>
        <p:spPr>
          <a:xfrm>
            <a:off x="4411484" y="2994859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80822" y="3642825"/>
            <a:ext cx="2834220" cy="1107693"/>
            <a:chOff x="1030309" y="3441362"/>
            <a:chExt cx="2251881" cy="1107693"/>
          </a:xfrm>
        </p:grpSpPr>
        <p:sp>
          <p:nvSpPr>
            <p:cNvPr id="12" name="TextBox 11"/>
            <p:cNvSpPr txBox="1"/>
            <p:nvPr/>
          </p:nvSpPr>
          <p:spPr>
            <a:xfrm>
              <a:off x="1383053" y="3733447"/>
              <a:ext cx="1373105" cy="815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Pelatihan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Evaluasi</a:t>
              </a:r>
              <a:r>
                <a:rPr lang="en-US" sz="1400" dirty="0"/>
                <a:t> </a:t>
              </a:r>
              <a:r>
                <a:rPr lang="en-US" sz="1400" dirty="0" err="1"/>
                <a:t>Keahlian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Evaluasi</a:t>
              </a:r>
              <a:r>
                <a:rPr lang="en-US" sz="1400" dirty="0"/>
                <a:t> </a:t>
              </a:r>
              <a:r>
                <a:rPr lang="en-US" sz="1400" dirty="0" err="1"/>
                <a:t>Kinerja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30309" y="3441362"/>
              <a:ext cx="22518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US" sz="1200" b="1" dirty="0">
                  <a:solidFill>
                    <a:srgbClr val="0070C0"/>
                  </a:solidFill>
                </a:rPr>
                <a:t>PELATIHAN </a:t>
              </a:r>
              <a:r>
                <a:rPr lang="en-US" sz="1200" b="1" dirty="0" err="1">
                  <a:solidFill>
                    <a:srgbClr val="0070C0"/>
                  </a:solidFill>
                </a:rPr>
                <a:t>dan</a:t>
              </a:r>
              <a:r>
                <a:rPr lang="en-US" sz="1200" b="1" dirty="0">
                  <a:solidFill>
                    <a:srgbClr val="0070C0"/>
                  </a:solidFill>
                </a:rPr>
                <a:t> PENGEMBANGAN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915816" y="436751"/>
            <a:ext cx="3081152" cy="2323713"/>
            <a:chOff x="-4609749" y="78334"/>
            <a:chExt cx="2569398" cy="2323713"/>
          </a:xfrm>
        </p:grpSpPr>
        <p:sp>
          <p:nvSpPr>
            <p:cNvPr id="15" name="TextBox 14"/>
            <p:cNvSpPr txBox="1"/>
            <p:nvPr/>
          </p:nvSpPr>
          <p:spPr>
            <a:xfrm>
              <a:off x="-4100008" y="355333"/>
              <a:ext cx="2059657" cy="2046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Penggajian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Perhitungan</a:t>
              </a:r>
              <a:r>
                <a:rPr lang="en-US" sz="1400" dirty="0"/>
                <a:t> Bonus</a:t>
              </a:r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Perhitungan</a:t>
              </a:r>
              <a:r>
                <a:rPr lang="en-US" sz="1400" dirty="0"/>
                <a:t> Benefit</a:t>
              </a:r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Kehadiran</a:t>
              </a:r>
              <a:r>
                <a:rPr lang="en-US" sz="1400" dirty="0"/>
                <a:t> </a:t>
              </a:r>
              <a:r>
                <a:rPr lang="en-US" sz="1400" dirty="0" err="1"/>
                <a:t>dan</a:t>
              </a:r>
              <a:r>
                <a:rPr lang="en-US" sz="1400" dirty="0"/>
                <a:t> Jam </a:t>
              </a:r>
              <a:r>
                <a:rPr lang="en-US" sz="1400" dirty="0" err="1"/>
                <a:t>Kerja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Kecelakaan</a:t>
              </a:r>
              <a:r>
                <a:rPr lang="en-US" sz="1400" dirty="0"/>
                <a:t> </a:t>
              </a:r>
              <a:r>
                <a:rPr lang="en-US" sz="1400" dirty="0" err="1"/>
                <a:t>dan</a:t>
              </a:r>
              <a:r>
                <a:rPr lang="en-US" sz="1400" dirty="0"/>
                <a:t> </a:t>
              </a:r>
              <a:r>
                <a:rPr lang="en-US" sz="1400" dirty="0" err="1"/>
                <a:t>kesehatan</a:t>
              </a:r>
              <a:r>
                <a:rPr lang="en-US" sz="1400" dirty="0"/>
                <a:t> </a:t>
              </a:r>
              <a:r>
                <a:rPr lang="en-US" sz="1400" dirty="0" err="1"/>
                <a:t>Lingkungan</a:t>
              </a:r>
              <a:r>
                <a:rPr lang="en-US" sz="1400" dirty="0"/>
                <a:t> </a:t>
              </a:r>
              <a:r>
                <a:rPr lang="en-US" sz="1400" dirty="0" err="1"/>
                <a:t>Kerja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Kegiatan</a:t>
              </a:r>
              <a:r>
                <a:rPr lang="en-US" sz="1400" dirty="0"/>
                <a:t> </a:t>
              </a:r>
              <a:r>
                <a:rPr lang="en-US" sz="1400" dirty="0" err="1"/>
                <a:t>Karyawan</a:t>
              </a:r>
              <a:endParaRPr lang="en-US" sz="1400" dirty="0"/>
            </a:p>
            <a:p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-4609749" y="78334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lang="en-US" sz="1200" b="1" dirty="0">
                  <a:solidFill>
                    <a:srgbClr val="0070C0"/>
                  </a:solidFill>
                </a:rPr>
                <a:t>ADMINISTRASI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96136" y="3590895"/>
            <a:ext cx="2736304" cy="1346523"/>
            <a:chOff x="803640" y="3517497"/>
            <a:chExt cx="2174083" cy="1346523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794496"/>
              <a:ext cx="2174083" cy="1069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Perekruitan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Penjadwalan</a:t>
              </a:r>
              <a:r>
                <a:rPr lang="en-US" sz="1400" dirty="0"/>
                <a:t> </a:t>
              </a:r>
              <a:r>
                <a:rPr lang="en-US" sz="1400" dirty="0" err="1"/>
                <a:t>Wawancara</a:t>
              </a:r>
              <a:endParaRPr lang="en-US" sz="1400" dirty="0"/>
            </a:p>
            <a:p>
              <a:pPr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en-US" sz="1400" dirty="0" err="1"/>
                <a:t>Informasi</a:t>
              </a:r>
              <a:r>
                <a:rPr lang="en-US" sz="1400" dirty="0"/>
                <a:t> </a:t>
              </a:r>
              <a:r>
                <a:rPr lang="en-US" sz="1400" dirty="0" err="1"/>
                <a:t>Pasar</a:t>
              </a:r>
              <a:r>
                <a:rPr lang="en-US" sz="1400" dirty="0"/>
                <a:t> </a:t>
              </a:r>
              <a:r>
                <a:rPr lang="en-US" sz="1400" dirty="0" err="1"/>
                <a:t>Tenaga</a:t>
              </a:r>
              <a:r>
                <a:rPr lang="en-US" sz="1400" dirty="0"/>
                <a:t> </a:t>
              </a:r>
              <a:r>
                <a:rPr lang="en-US" sz="1400" dirty="0" err="1"/>
                <a:t>Kerja</a:t>
              </a:r>
              <a:endParaRPr lang="en-US" sz="1400" dirty="0"/>
            </a:p>
            <a:p>
              <a:pPr algn="ctr"/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51749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200" b="1" dirty="0">
                  <a:solidFill>
                    <a:srgbClr val="0070C0"/>
                  </a:solidFill>
                </a:rPr>
                <a:t>STAFFING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650784" y="195486"/>
            <a:ext cx="145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 SDM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Flowchart: Connector 21"/>
          <p:cNvSpPr/>
          <p:nvPr/>
        </p:nvSpPr>
        <p:spPr>
          <a:xfrm>
            <a:off x="4051444" y="3701072"/>
            <a:ext cx="360040" cy="360040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Flowchart: Connector 22"/>
          <p:cNvSpPr/>
          <p:nvPr/>
        </p:nvSpPr>
        <p:spPr>
          <a:xfrm>
            <a:off x="4723475" y="3701072"/>
            <a:ext cx="360040" cy="360040"/>
          </a:xfrm>
          <a:prstGeom prst="flowChartConnector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79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9632" y="915566"/>
            <a:ext cx="2483768" cy="576064"/>
          </a:xfrm>
          <a:prstGeom prst="rect">
            <a:avLst/>
          </a:prstGeom>
        </p:spPr>
        <p:txBody>
          <a:bodyPr/>
          <a:lstStyle/>
          <a:p>
            <a:r>
              <a:rPr lang="id-ID" altLang="ko-KR" sz="1800" dirty="0" smtClean="0">
                <a:solidFill>
                  <a:srgbClr val="00B050"/>
                </a:solidFill>
              </a:rPr>
              <a:t>Tingkat Manajemen Menengah</a:t>
            </a:r>
            <a:endParaRPr lang="ko-KR" altLang="en-US" sz="1800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14582" y="2520787"/>
            <a:ext cx="3485408" cy="2214317"/>
            <a:chOff x="204281" y="3350185"/>
            <a:chExt cx="1703422" cy="2214317"/>
          </a:xfrm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251520" y="3350185"/>
              <a:ext cx="1656183" cy="246087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300"/>
                </a:spcBef>
                <a:spcAft>
                  <a:spcPts val="300"/>
                </a:spcAft>
                <a:buNone/>
              </a:pPr>
              <a:r>
                <a:rPr lang="en-US" sz="1400" b="1" dirty="0"/>
                <a:t>SISTEM KONTROL </a:t>
              </a:r>
              <a:endParaRPr lang="id-ID" sz="1400" b="1" dirty="0" smtClean="0"/>
            </a:p>
            <a:p>
              <a:pPr marL="0" indent="0" algn="ctr">
                <a:spcBef>
                  <a:spcPts val="300"/>
                </a:spcBef>
                <a:spcAft>
                  <a:spcPts val="300"/>
                </a:spcAft>
                <a:buNone/>
              </a:pPr>
              <a:r>
                <a:rPr lang="en-US" sz="1400" b="1" dirty="0" smtClean="0"/>
                <a:t>SUMBER </a:t>
              </a:r>
              <a:r>
                <a:rPr lang="en-US" sz="1400" b="1" dirty="0"/>
                <a:t>DAYA MANUSIA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4281" y="3748620"/>
              <a:ext cx="1656183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Analisis</a:t>
              </a:r>
              <a:r>
                <a:rPr lang="en-US" sz="1400" dirty="0"/>
                <a:t> </a:t>
              </a:r>
              <a:r>
                <a:rPr lang="en-US" sz="1400" dirty="0" err="1"/>
                <a:t>Biaya</a:t>
              </a:r>
              <a:r>
                <a:rPr lang="en-US" sz="1400" dirty="0"/>
                <a:t> </a:t>
              </a:r>
              <a:r>
                <a:rPr lang="en-US" sz="1400" dirty="0" err="1"/>
                <a:t>Tenaga</a:t>
              </a:r>
              <a:r>
                <a:rPr lang="en-US" sz="1400" dirty="0"/>
                <a:t> </a:t>
              </a:r>
              <a:r>
                <a:rPr lang="en-US" sz="1400" dirty="0" err="1" smtClean="0"/>
                <a:t>Kerja</a:t>
              </a:r>
              <a:r>
                <a:rPr lang="id-ID" sz="1400" dirty="0" smtClean="0"/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Analisis</a:t>
              </a:r>
              <a:r>
                <a:rPr lang="en-US" sz="1400" dirty="0" smtClean="0"/>
                <a:t> </a:t>
              </a:r>
              <a:r>
                <a:rPr lang="en-US" sz="1400" dirty="0" err="1"/>
                <a:t>Kecocokan</a:t>
              </a:r>
              <a:r>
                <a:rPr lang="en-US" sz="1400" dirty="0"/>
                <a:t> </a:t>
              </a:r>
              <a:r>
                <a:rPr lang="en-US" sz="1400" dirty="0" err="1"/>
                <a:t>Karir</a:t>
              </a:r>
              <a:endParaRPr lang="en-US" sz="1400" dirty="0"/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Analisis</a:t>
              </a:r>
              <a:r>
                <a:rPr lang="en-US" sz="1400" dirty="0"/>
                <a:t> </a:t>
              </a:r>
              <a:r>
                <a:rPr lang="en-US" sz="1400" dirty="0" err="1"/>
                <a:t>Anggaran</a:t>
              </a:r>
              <a:r>
                <a:rPr lang="en-US" sz="1400" dirty="0"/>
                <a:t> </a:t>
              </a:r>
              <a:r>
                <a:rPr lang="en-US" sz="1400" dirty="0" err="1"/>
                <a:t>Tenaga</a:t>
              </a:r>
              <a:r>
                <a:rPr lang="en-US" sz="1400" dirty="0"/>
                <a:t> </a:t>
              </a:r>
              <a:r>
                <a:rPr lang="en-US" sz="1400" dirty="0" err="1" smtClean="0"/>
                <a:t>Kerja</a:t>
              </a:r>
              <a:r>
                <a:rPr lang="id-ID" sz="1400" dirty="0" smtClean="0"/>
                <a:t>  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Analisis</a:t>
              </a:r>
              <a:r>
                <a:rPr lang="en-US" sz="1400" dirty="0" smtClean="0"/>
                <a:t> </a:t>
              </a:r>
              <a:r>
                <a:rPr lang="en-US" sz="1400" dirty="0" err="1"/>
                <a:t>Kompensasi</a:t>
              </a:r>
              <a:endParaRPr lang="en-US" sz="1400" dirty="0"/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Analisis</a:t>
              </a:r>
              <a:r>
                <a:rPr lang="en-US" sz="1400" dirty="0"/>
                <a:t> </a:t>
              </a:r>
              <a:r>
                <a:rPr lang="en-US" sz="1400" dirty="0" err="1"/>
                <a:t>Perputaran</a:t>
              </a:r>
              <a:r>
                <a:rPr lang="en-US" sz="1400" dirty="0"/>
                <a:t> </a:t>
              </a:r>
              <a:r>
                <a:rPr lang="en-US" sz="1400" dirty="0" err="1"/>
                <a:t>Tenaga</a:t>
              </a:r>
              <a:r>
                <a:rPr lang="en-US" sz="1400" dirty="0"/>
                <a:t> </a:t>
              </a:r>
              <a:r>
                <a:rPr lang="en-US" sz="1400" dirty="0" err="1" smtClean="0"/>
                <a:t>Kerja</a:t>
              </a:r>
              <a:r>
                <a:rPr lang="id-ID" sz="1400" dirty="0" smtClean="0"/>
                <a:t>    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Analisis</a:t>
              </a:r>
              <a:r>
                <a:rPr lang="en-US" sz="1400" dirty="0" smtClean="0"/>
                <a:t> </a:t>
              </a:r>
              <a:r>
                <a:rPr lang="en-US" sz="1400" dirty="0" err="1"/>
                <a:t>Perekruitan</a:t>
              </a:r>
              <a:endParaRPr lang="en-US" sz="1400" dirty="0"/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Analisis</a:t>
              </a:r>
              <a:r>
                <a:rPr lang="en-US" sz="1400" dirty="0"/>
                <a:t> </a:t>
              </a:r>
              <a:r>
                <a:rPr lang="en-US" sz="1400" dirty="0" err="1"/>
                <a:t>Efektifitas</a:t>
              </a:r>
              <a:r>
                <a:rPr lang="en-US" sz="1400" dirty="0"/>
                <a:t> </a:t>
              </a:r>
              <a:r>
                <a:rPr lang="en-US" sz="1400" dirty="0" err="1" smtClean="0"/>
                <a:t>Pelatihan</a:t>
              </a:r>
              <a:r>
                <a:rPr lang="id-ID" sz="1400" dirty="0" smtClean="0"/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Statistik</a:t>
              </a:r>
              <a:r>
                <a:rPr lang="en-US" sz="1400" dirty="0" smtClean="0"/>
                <a:t> </a:t>
              </a:r>
              <a:r>
                <a:rPr lang="en-US" sz="1400" dirty="0" err="1"/>
                <a:t>Penggajian</a:t>
              </a:r>
              <a:endParaRPr lang="en-US" sz="14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56652" y="2554569"/>
            <a:ext cx="4144300" cy="1717184"/>
            <a:chOff x="161238" y="2506888"/>
            <a:chExt cx="1733020" cy="1717184"/>
          </a:xfrm>
        </p:grpSpPr>
        <p:sp>
          <p:nvSpPr>
            <p:cNvPr id="27" name="Text Placeholder 17"/>
            <p:cNvSpPr txBox="1">
              <a:spLocks/>
            </p:cNvSpPr>
            <p:nvPr/>
          </p:nvSpPr>
          <p:spPr>
            <a:xfrm>
              <a:off x="161238" y="2506888"/>
              <a:ext cx="1656184" cy="246087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Bef>
                  <a:spcPts val="300"/>
                </a:spcBef>
                <a:spcAft>
                  <a:spcPts val="300"/>
                </a:spcAft>
                <a:buNone/>
              </a:pPr>
              <a:r>
                <a:rPr lang="en-US" sz="1400" b="1" dirty="0"/>
                <a:t>SISTEM PERENCANAAN </a:t>
              </a:r>
              <a:endParaRPr lang="id-ID" sz="1400" b="1" dirty="0" smtClean="0"/>
            </a:p>
            <a:p>
              <a:pPr marL="0" indent="0" algn="ctr">
                <a:spcBef>
                  <a:spcPts val="300"/>
                </a:spcBef>
                <a:spcAft>
                  <a:spcPts val="300"/>
                </a:spcAft>
                <a:buNone/>
              </a:pPr>
              <a:r>
                <a:rPr lang="en-US" sz="1400" b="1" dirty="0" smtClean="0"/>
                <a:t>SUMBER </a:t>
              </a:r>
              <a:r>
                <a:rPr lang="en-US" sz="1400" b="1" dirty="0"/>
                <a:t>DAYA MANUSIA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38075" y="3054521"/>
              <a:ext cx="165618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Perencanaan</a:t>
              </a:r>
              <a:r>
                <a:rPr lang="en-US" sz="1400" dirty="0"/>
                <a:t> </a:t>
              </a:r>
              <a:r>
                <a:rPr lang="en-US" sz="1400" dirty="0" err="1"/>
                <a:t>Tenaga</a:t>
              </a:r>
              <a:r>
                <a:rPr lang="en-US" sz="1400" dirty="0"/>
                <a:t> </a:t>
              </a:r>
              <a:r>
                <a:rPr lang="en-US" sz="1400" dirty="0" err="1" smtClean="0"/>
                <a:t>Kerja</a:t>
              </a:r>
              <a:r>
                <a:rPr lang="id-ID" sz="1400" dirty="0" smtClean="0"/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Perencanaan</a:t>
              </a:r>
              <a:r>
                <a:rPr lang="en-US" sz="1400" dirty="0" smtClean="0"/>
                <a:t> </a:t>
              </a:r>
              <a:r>
                <a:rPr lang="id-ID" sz="1400" dirty="0" smtClean="0"/>
                <a:t> </a:t>
              </a:r>
              <a:r>
                <a:rPr lang="en-US" sz="1400" dirty="0" err="1" smtClean="0"/>
                <a:t>Penilaian</a:t>
              </a:r>
              <a:r>
                <a:rPr lang="en-US" sz="1400" dirty="0" smtClean="0"/>
                <a:t> </a:t>
              </a:r>
              <a:r>
                <a:rPr lang="en-US" sz="1400" dirty="0" err="1"/>
                <a:t>Kinerja</a:t>
              </a:r>
              <a:r>
                <a:rPr lang="en-US" sz="1400" dirty="0"/>
                <a:t> 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Perencanaan</a:t>
              </a:r>
              <a:r>
                <a:rPr lang="en-US" sz="1400" dirty="0" smtClean="0"/>
                <a:t> </a:t>
              </a:r>
              <a:r>
                <a:rPr lang="en-US" sz="1400" dirty="0" err="1"/>
                <a:t>Kompensasi</a:t>
              </a:r>
              <a:endParaRPr lang="en-US" sz="1400" dirty="0"/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/>
                <a:t>Perencanaan</a:t>
              </a:r>
              <a:r>
                <a:rPr lang="en-US" sz="1400" dirty="0"/>
                <a:t> </a:t>
              </a:r>
              <a:r>
                <a:rPr lang="en-US" sz="1400" dirty="0" err="1" smtClean="0"/>
                <a:t>Pelatihan</a:t>
              </a:r>
              <a:endParaRPr lang="id-ID" sz="1400" dirty="0" smtClean="0"/>
            </a:p>
            <a:p>
              <a:pPr marL="228600" indent="-228600">
                <a:buFont typeface="+mj-lt"/>
                <a:buAutoNum type="arabicPeriod"/>
              </a:pPr>
              <a:r>
                <a:rPr lang="en-US" sz="1400" dirty="0" err="1" smtClean="0"/>
                <a:t>Perencanaan</a:t>
              </a:r>
              <a:r>
                <a:rPr lang="en-US" sz="1400" dirty="0" smtClean="0"/>
                <a:t> </a:t>
              </a:r>
              <a:r>
                <a:rPr lang="en-US" sz="1400" dirty="0"/>
                <a:t>Benefit</a:t>
              </a:r>
            </a:p>
          </p:txBody>
        </p:sp>
      </p:grpSp>
      <p:sp>
        <p:nvSpPr>
          <p:cNvPr id="3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046" y="987574"/>
            <a:ext cx="2483768" cy="576064"/>
          </a:xfrm>
          <a:prstGeom prst="rect">
            <a:avLst/>
          </a:prstGeom>
        </p:spPr>
        <p:txBody>
          <a:bodyPr/>
          <a:lstStyle/>
          <a:p>
            <a:r>
              <a:rPr lang="id-ID" altLang="ko-KR" sz="1800" dirty="0" smtClean="0">
                <a:solidFill>
                  <a:srgbClr val="00B0F0"/>
                </a:solidFill>
              </a:rPr>
              <a:t>Tingkat Manajemen Atas</a:t>
            </a:r>
            <a:endParaRPr lang="ko-KR" altLang="en-US" sz="1800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08406" y="267494"/>
            <a:ext cx="145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 SDM</a:t>
            </a:r>
            <a:endParaRPr 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Flowchart: Connector 35"/>
          <p:cNvSpPr/>
          <p:nvPr/>
        </p:nvSpPr>
        <p:spPr>
          <a:xfrm>
            <a:off x="3809896" y="1848444"/>
            <a:ext cx="360040" cy="360040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Flowchart: Connector 36"/>
          <p:cNvSpPr/>
          <p:nvPr/>
        </p:nvSpPr>
        <p:spPr>
          <a:xfrm>
            <a:off x="931219" y="1846234"/>
            <a:ext cx="360040" cy="36004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Flowchart: Connector 37"/>
          <p:cNvSpPr/>
          <p:nvPr/>
        </p:nvSpPr>
        <p:spPr>
          <a:xfrm>
            <a:off x="5004048" y="1848444"/>
            <a:ext cx="360040" cy="36004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Flowchart: Connector 38"/>
          <p:cNvSpPr/>
          <p:nvPr/>
        </p:nvSpPr>
        <p:spPr>
          <a:xfrm>
            <a:off x="7761249" y="1835736"/>
            <a:ext cx="360040" cy="36004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744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b="1" dirty="0" err="1">
                <a:cs typeface="Times New Roman" pitchFamily="18" charset="0"/>
              </a:rPr>
              <a:t>Pemakai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Sistem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Informasi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Sumber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Daya</a:t>
            </a:r>
            <a:r>
              <a:rPr lang="en-GB" sz="2000" b="1" dirty="0">
                <a:cs typeface="Times New Roman" pitchFamily="18" charset="0"/>
              </a:rPr>
              <a:t> </a:t>
            </a:r>
            <a:r>
              <a:rPr lang="en-GB" sz="2000" b="1" dirty="0" err="1">
                <a:cs typeface="Times New Roman" pitchFamily="18" charset="0"/>
              </a:rPr>
              <a:t>Manusia</a:t>
            </a:r>
            <a:endParaRPr lang="en-US" sz="2000" b="1" dirty="0">
              <a:cs typeface="Times New Roman" pitchFamily="18" charset="0"/>
            </a:endParaRPr>
          </a:p>
          <a:p>
            <a:endParaRPr lang="id-ID" sz="2000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9512" y="1059582"/>
            <a:ext cx="8712968" cy="2743200"/>
            <a:chOff x="-4" y="-4"/>
            <a:chExt cx="3237" cy="3498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0" y="0"/>
              <a:ext cx="3229" cy="3490"/>
              <a:chOff x="0" y="0"/>
              <a:chExt cx="3229" cy="3490"/>
            </a:xfrm>
          </p:grpSpPr>
          <p:grpSp>
            <p:nvGrpSpPr>
              <p:cNvPr id="7" name="Group 19"/>
              <p:cNvGrpSpPr>
                <a:grpSpLocks/>
              </p:cNvGrpSpPr>
              <p:nvPr/>
            </p:nvGrpSpPr>
            <p:grpSpPr bwMode="auto">
              <a:xfrm>
                <a:off x="0" y="0"/>
                <a:ext cx="864" cy="672"/>
                <a:chOff x="0" y="0"/>
                <a:chExt cx="864" cy="672"/>
              </a:xfrm>
            </p:grpSpPr>
            <p:sp>
              <p:nvSpPr>
                <p:cNvPr id="47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778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000" dirty="0">
                      <a:cs typeface="Times New Roman" pitchFamily="18" charset="0"/>
                    </a:rPr>
                    <a:t> </a:t>
                  </a:r>
                  <a:endParaRPr lang="en-GB" sz="1200" dirty="0">
                    <a:cs typeface="Times New Roman" pitchFamily="18" charset="0"/>
                  </a:endParaRPr>
                </a:p>
                <a:p>
                  <a:pPr algn="just" eaLnBrk="0" hangingPunct="0"/>
                  <a:r>
                    <a:rPr lang="en-GB" sz="1600" dirty="0" err="1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Pemakai</a:t>
                  </a:r>
                  <a:r>
                    <a:rPr lang="en-GB" sz="1600" dirty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 </a:t>
                  </a:r>
                  <a:r>
                    <a:rPr lang="en-GB" sz="1600" dirty="0" err="1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Sistem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48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64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864" y="0"/>
                <a:ext cx="392" cy="672"/>
                <a:chOff x="864" y="0"/>
                <a:chExt cx="392" cy="672"/>
              </a:xfrm>
            </p:grpSpPr>
            <p:sp>
              <p:nvSpPr>
                <p:cNvPr id="45" name="Rectangle 23"/>
                <p:cNvSpPr>
                  <a:spLocks noChangeArrowheads="1"/>
                </p:cNvSpPr>
                <p:nvPr/>
              </p:nvSpPr>
              <p:spPr bwMode="auto">
                <a:xfrm>
                  <a:off x="907" y="0"/>
                  <a:ext cx="306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Peren</a:t>
                  </a:r>
                  <a:r>
                    <a:rPr lang="id-ID" sz="1600" dirty="0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-</a:t>
                  </a:r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cana</a:t>
                  </a:r>
                  <a:r>
                    <a:rPr lang="id-ID" sz="1600" dirty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an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46" name="Rectangle 24"/>
                <p:cNvSpPr>
                  <a:spLocks noChangeArrowheads="1"/>
                </p:cNvSpPr>
                <p:nvPr/>
              </p:nvSpPr>
              <p:spPr bwMode="auto">
                <a:xfrm>
                  <a:off x="864" y="0"/>
                  <a:ext cx="39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9" name="Group 25"/>
              <p:cNvGrpSpPr>
                <a:grpSpLocks/>
              </p:cNvGrpSpPr>
              <p:nvPr/>
            </p:nvGrpSpPr>
            <p:grpSpPr bwMode="auto">
              <a:xfrm>
                <a:off x="1256" y="0"/>
                <a:ext cx="406" cy="672"/>
                <a:chOff x="1256" y="0"/>
                <a:chExt cx="406" cy="672"/>
              </a:xfrm>
            </p:grpSpPr>
            <p:sp>
              <p:nvSpPr>
                <p:cNvPr id="43" name="Rectangle 26"/>
                <p:cNvSpPr>
                  <a:spLocks noChangeArrowheads="1"/>
                </p:cNvSpPr>
                <p:nvPr/>
              </p:nvSpPr>
              <p:spPr bwMode="auto">
                <a:xfrm>
                  <a:off x="1299" y="0"/>
                  <a:ext cx="320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err="1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Rekruitmen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44" name="Rectangle 27"/>
                <p:cNvSpPr>
                  <a:spLocks noChangeArrowheads="1"/>
                </p:cNvSpPr>
                <p:nvPr/>
              </p:nvSpPr>
              <p:spPr bwMode="auto">
                <a:xfrm>
                  <a:off x="1256" y="0"/>
                  <a:ext cx="406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1662" y="0"/>
                <a:ext cx="396" cy="672"/>
                <a:chOff x="1662" y="0"/>
                <a:chExt cx="396" cy="672"/>
              </a:xfrm>
            </p:grpSpPr>
            <p:sp>
              <p:nvSpPr>
                <p:cNvPr id="41" name="Rectangle 29"/>
                <p:cNvSpPr>
                  <a:spLocks noChangeArrowheads="1"/>
                </p:cNvSpPr>
                <p:nvPr/>
              </p:nvSpPr>
              <p:spPr bwMode="auto">
                <a:xfrm>
                  <a:off x="1705" y="0"/>
                  <a:ext cx="310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Penge</a:t>
                  </a:r>
                  <a:r>
                    <a:rPr lang="id-ID" sz="1600" dirty="0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- </a:t>
                  </a:r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lolaan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42" name="Rectangle 30"/>
                <p:cNvSpPr>
                  <a:spLocks noChangeArrowheads="1"/>
                </p:cNvSpPr>
                <p:nvPr/>
              </p:nvSpPr>
              <p:spPr bwMode="auto">
                <a:xfrm>
                  <a:off x="1662" y="0"/>
                  <a:ext cx="396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2058" y="0"/>
                <a:ext cx="424" cy="672"/>
                <a:chOff x="2058" y="0"/>
                <a:chExt cx="424" cy="672"/>
              </a:xfrm>
            </p:grpSpPr>
            <p:sp>
              <p:nvSpPr>
                <p:cNvPr id="39" name="Rectangle 32"/>
                <p:cNvSpPr>
                  <a:spLocks noChangeArrowheads="1"/>
                </p:cNvSpPr>
                <p:nvPr/>
              </p:nvSpPr>
              <p:spPr bwMode="auto">
                <a:xfrm>
                  <a:off x="2101" y="0"/>
                  <a:ext cx="338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Kompensasi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40" name="Rectangle 33"/>
                <p:cNvSpPr>
                  <a:spLocks noChangeArrowheads="1"/>
                </p:cNvSpPr>
                <p:nvPr/>
              </p:nvSpPr>
              <p:spPr bwMode="auto">
                <a:xfrm>
                  <a:off x="2058" y="0"/>
                  <a:ext cx="424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2482" y="0"/>
                <a:ext cx="324" cy="672"/>
                <a:chOff x="2482" y="0"/>
                <a:chExt cx="324" cy="672"/>
              </a:xfrm>
            </p:grpSpPr>
            <p:sp>
              <p:nvSpPr>
                <p:cNvPr id="37" name="Rectangle 35"/>
                <p:cNvSpPr>
                  <a:spLocks noChangeArrowheads="1"/>
                </p:cNvSpPr>
                <p:nvPr/>
              </p:nvSpPr>
              <p:spPr bwMode="auto">
                <a:xfrm>
                  <a:off x="2525" y="0"/>
                  <a:ext cx="238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Benefit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38" name="Rectangle 36"/>
                <p:cNvSpPr>
                  <a:spLocks noChangeArrowheads="1"/>
                </p:cNvSpPr>
                <p:nvPr/>
              </p:nvSpPr>
              <p:spPr bwMode="auto">
                <a:xfrm>
                  <a:off x="2482" y="0"/>
                  <a:ext cx="324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2806" y="0"/>
                <a:ext cx="423" cy="672"/>
                <a:chOff x="2806" y="0"/>
                <a:chExt cx="423" cy="672"/>
              </a:xfrm>
            </p:grpSpPr>
            <p:sp>
              <p:nvSpPr>
                <p:cNvPr id="35" name="Rectangle 38"/>
                <p:cNvSpPr>
                  <a:spLocks noChangeArrowheads="1"/>
                </p:cNvSpPr>
                <p:nvPr/>
              </p:nvSpPr>
              <p:spPr bwMode="auto">
                <a:xfrm>
                  <a:off x="2849" y="0"/>
                  <a:ext cx="337" cy="6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just" eaLnBrk="0" hangingPunct="0"/>
                  <a:r>
                    <a:rPr lang="en-GB" sz="1600" dirty="0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Ling</a:t>
                  </a:r>
                  <a:r>
                    <a:rPr lang="id-ID" sz="1600" dirty="0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-</a:t>
                  </a:r>
                </a:p>
                <a:p>
                  <a:pPr algn="just" eaLnBrk="0" hangingPunct="0"/>
                  <a:r>
                    <a:rPr lang="en-GB" sz="1600" dirty="0" err="1" smtClean="0">
                      <a:latin typeface="Cambria" pitchFamily="18" charset="0"/>
                      <a:ea typeface="Cambria" pitchFamily="18" charset="0"/>
                      <a:cs typeface="Times New Roman" pitchFamily="18" charset="0"/>
                    </a:rPr>
                    <a:t>kungan</a:t>
                  </a:r>
                  <a:endParaRPr lang="en-GB" sz="1600" dirty="0">
                    <a:latin typeface="Cambria" pitchFamily="18" charset="0"/>
                    <a:ea typeface="Cambria" pitchFamily="18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dirty="0"/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2806" y="0"/>
                  <a:ext cx="42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4" name="Group 40"/>
              <p:cNvGrpSpPr>
                <a:grpSpLocks/>
              </p:cNvGrpSpPr>
              <p:nvPr/>
            </p:nvGrpSpPr>
            <p:grpSpPr bwMode="auto">
              <a:xfrm>
                <a:off x="0" y="672"/>
                <a:ext cx="864" cy="2818"/>
                <a:chOff x="0" y="672"/>
                <a:chExt cx="864" cy="2818"/>
              </a:xfrm>
            </p:grpSpPr>
            <p:sp>
              <p:nvSpPr>
                <p:cNvPr id="33" name="Rectangle 41"/>
                <p:cNvSpPr>
                  <a:spLocks noChangeArrowheads="1"/>
                </p:cNvSpPr>
                <p:nvPr/>
              </p:nvSpPr>
              <p:spPr bwMode="auto">
                <a:xfrm>
                  <a:off x="43" y="672"/>
                  <a:ext cx="778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Manajer SDM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Eksekutif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kompensasi/benefit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Perencanaan SDM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hubungan     </a:t>
                  </a: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     karyawan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rekruitmen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    dan seleksi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pelatihan 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akuntansi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penggajian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Manajer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3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672"/>
                  <a:ext cx="864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5" name="Group 43"/>
              <p:cNvGrpSpPr>
                <a:grpSpLocks/>
              </p:cNvGrpSpPr>
              <p:nvPr/>
            </p:nvGrpSpPr>
            <p:grpSpPr bwMode="auto">
              <a:xfrm>
                <a:off x="864" y="672"/>
                <a:ext cx="392" cy="2818"/>
                <a:chOff x="864" y="672"/>
                <a:chExt cx="392" cy="2818"/>
              </a:xfrm>
            </p:grpSpPr>
            <p:sp>
              <p:nvSpPr>
                <p:cNvPr id="31" name="Rectangle 44"/>
                <p:cNvSpPr>
                  <a:spLocks noChangeArrowheads="1"/>
                </p:cNvSpPr>
                <p:nvPr/>
              </p:nvSpPr>
              <p:spPr bwMode="auto">
                <a:xfrm>
                  <a:off x="907" y="672"/>
                  <a:ext cx="306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32" name="Rectangle 45"/>
                <p:cNvSpPr>
                  <a:spLocks noChangeArrowheads="1"/>
                </p:cNvSpPr>
                <p:nvPr/>
              </p:nvSpPr>
              <p:spPr bwMode="auto">
                <a:xfrm>
                  <a:off x="864" y="672"/>
                  <a:ext cx="392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6" name="Group 46"/>
              <p:cNvGrpSpPr>
                <a:grpSpLocks/>
              </p:cNvGrpSpPr>
              <p:nvPr/>
            </p:nvGrpSpPr>
            <p:grpSpPr bwMode="auto">
              <a:xfrm>
                <a:off x="1256" y="672"/>
                <a:ext cx="406" cy="2818"/>
                <a:chOff x="1256" y="672"/>
                <a:chExt cx="406" cy="2818"/>
              </a:xfrm>
            </p:grpSpPr>
            <p:sp>
              <p:nvSpPr>
                <p:cNvPr id="29" name="Rectangle 47"/>
                <p:cNvSpPr>
                  <a:spLocks noChangeArrowheads="1"/>
                </p:cNvSpPr>
                <p:nvPr/>
              </p:nvSpPr>
              <p:spPr bwMode="auto">
                <a:xfrm>
                  <a:off x="1299" y="672"/>
                  <a:ext cx="320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30" name="Rectangle 48"/>
                <p:cNvSpPr>
                  <a:spLocks noChangeArrowheads="1"/>
                </p:cNvSpPr>
                <p:nvPr/>
              </p:nvSpPr>
              <p:spPr bwMode="auto">
                <a:xfrm>
                  <a:off x="1256" y="672"/>
                  <a:ext cx="406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1662" y="672"/>
                <a:ext cx="396" cy="2818"/>
                <a:chOff x="1662" y="672"/>
                <a:chExt cx="396" cy="2818"/>
              </a:xfrm>
            </p:grpSpPr>
            <p:sp>
              <p:nvSpPr>
                <p:cNvPr id="27" name="Rectangle 50"/>
                <p:cNvSpPr>
                  <a:spLocks noChangeArrowheads="1"/>
                </p:cNvSpPr>
                <p:nvPr/>
              </p:nvSpPr>
              <p:spPr bwMode="auto">
                <a:xfrm>
                  <a:off x="1705" y="672"/>
                  <a:ext cx="310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8" name="Rectangle 51"/>
                <p:cNvSpPr>
                  <a:spLocks noChangeArrowheads="1"/>
                </p:cNvSpPr>
                <p:nvPr/>
              </p:nvSpPr>
              <p:spPr bwMode="auto">
                <a:xfrm>
                  <a:off x="1662" y="672"/>
                  <a:ext cx="396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2058" y="672"/>
                <a:ext cx="424" cy="2818"/>
                <a:chOff x="2058" y="672"/>
                <a:chExt cx="424" cy="2818"/>
              </a:xfrm>
            </p:grpSpPr>
            <p:sp>
              <p:nvSpPr>
                <p:cNvPr id="25" name="Rectangle 53"/>
                <p:cNvSpPr>
                  <a:spLocks noChangeArrowheads="1"/>
                </p:cNvSpPr>
                <p:nvPr/>
              </p:nvSpPr>
              <p:spPr bwMode="auto">
                <a:xfrm>
                  <a:off x="2101" y="672"/>
                  <a:ext cx="338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6" name="Rectangle 54"/>
                <p:cNvSpPr>
                  <a:spLocks noChangeArrowheads="1"/>
                </p:cNvSpPr>
                <p:nvPr/>
              </p:nvSpPr>
              <p:spPr bwMode="auto">
                <a:xfrm>
                  <a:off x="2058" y="672"/>
                  <a:ext cx="424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19" name="Group 55"/>
              <p:cNvGrpSpPr>
                <a:grpSpLocks/>
              </p:cNvGrpSpPr>
              <p:nvPr/>
            </p:nvGrpSpPr>
            <p:grpSpPr bwMode="auto">
              <a:xfrm>
                <a:off x="2482" y="672"/>
                <a:ext cx="324" cy="2818"/>
                <a:chOff x="2482" y="672"/>
                <a:chExt cx="324" cy="2818"/>
              </a:xfrm>
            </p:grpSpPr>
            <p:sp>
              <p:nvSpPr>
                <p:cNvPr id="23" name="Rectangle 56"/>
                <p:cNvSpPr>
                  <a:spLocks noChangeArrowheads="1"/>
                </p:cNvSpPr>
                <p:nvPr/>
              </p:nvSpPr>
              <p:spPr bwMode="auto">
                <a:xfrm>
                  <a:off x="2525" y="672"/>
                  <a:ext cx="238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4" name="Rectangle 57"/>
                <p:cNvSpPr>
                  <a:spLocks noChangeArrowheads="1"/>
                </p:cNvSpPr>
                <p:nvPr/>
              </p:nvSpPr>
              <p:spPr bwMode="auto">
                <a:xfrm>
                  <a:off x="2482" y="672"/>
                  <a:ext cx="324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20" name="Group 58"/>
              <p:cNvGrpSpPr>
                <a:grpSpLocks/>
              </p:cNvGrpSpPr>
              <p:nvPr/>
            </p:nvGrpSpPr>
            <p:grpSpPr bwMode="auto">
              <a:xfrm>
                <a:off x="2806" y="672"/>
                <a:ext cx="423" cy="2818"/>
                <a:chOff x="2806" y="672"/>
                <a:chExt cx="423" cy="2818"/>
              </a:xfrm>
            </p:grpSpPr>
            <p:sp>
              <p:nvSpPr>
                <p:cNvPr id="21" name="Rectangle 59"/>
                <p:cNvSpPr>
                  <a:spLocks noChangeArrowheads="1"/>
                </p:cNvSpPr>
                <p:nvPr/>
              </p:nvSpPr>
              <p:spPr bwMode="auto">
                <a:xfrm>
                  <a:off x="2849" y="672"/>
                  <a:ext cx="337" cy="2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US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/>
                </a:p>
              </p:txBody>
            </p:sp>
            <p:sp>
              <p:nvSpPr>
                <p:cNvPr id="22" name="Rectangle 60"/>
                <p:cNvSpPr>
                  <a:spLocks noChangeArrowheads="1"/>
                </p:cNvSpPr>
                <p:nvPr/>
              </p:nvSpPr>
              <p:spPr bwMode="auto">
                <a:xfrm>
                  <a:off x="2806" y="672"/>
                  <a:ext cx="423" cy="28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6" name="Rectangle 61"/>
            <p:cNvSpPr>
              <a:spLocks noChangeArrowheads="1"/>
            </p:cNvSpPr>
            <p:nvPr/>
          </p:nvSpPr>
          <p:spPr bwMode="auto">
            <a:xfrm>
              <a:off x="-4" y="-4"/>
              <a:ext cx="3237" cy="3498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9409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  <a:cs typeface="Times New Roman" pitchFamily="18" charset="0"/>
              </a:rPr>
              <a:t>Sistem</a:t>
            </a:r>
            <a:r>
              <a:rPr lang="en-GB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GB" dirty="0" err="1" smtClean="0">
                <a:solidFill>
                  <a:schemeClr val="tx1"/>
                </a:solidFill>
                <a:cs typeface="Times New Roman" pitchFamily="18" charset="0"/>
              </a:rPr>
              <a:t>Informasi</a:t>
            </a:r>
            <a:r>
              <a:rPr lang="en-GB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id-ID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GB" dirty="0" err="1" smtClean="0">
                <a:solidFill>
                  <a:schemeClr val="tx1"/>
                </a:solidFill>
                <a:cs typeface="Times New Roman" pitchFamily="18" charset="0"/>
              </a:rPr>
              <a:t>Keuangan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38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227618" y="54929"/>
            <a:ext cx="5610820" cy="5029200"/>
            <a:chOff x="2209800" y="1219200"/>
            <a:chExt cx="5334000" cy="50292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209800" y="1219200"/>
              <a:ext cx="5334000" cy="5016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357438" y="1274763"/>
              <a:ext cx="5060950" cy="47085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457450" y="1398588"/>
              <a:ext cx="1368425" cy="318135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100"/>
                <a:t>INPUT KEUANGAN</a:t>
              </a:r>
            </a:p>
            <a:p>
              <a:endParaRPr lang="en-US" sz="1100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159250" y="1403350"/>
              <a:ext cx="1230313" cy="322103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sz="1100"/>
            </a:p>
            <a:p>
              <a:endParaRPr lang="en-US" sz="1100"/>
            </a:p>
            <a:p>
              <a:endParaRPr lang="en-US" sz="1100"/>
            </a:p>
            <a:p>
              <a:endParaRPr lang="en-US" sz="1100"/>
            </a:p>
            <a:p>
              <a:endParaRPr lang="en-US" sz="1100"/>
            </a:p>
            <a:p>
              <a:pPr algn="ctr"/>
              <a:endParaRPr lang="en-US" sz="1100"/>
            </a:p>
            <a:p>
              <a:pPr algn="ctr"/>
              <a:r>
                <a:rPr lang="en-US" sz="1100"/>
                <a:t>MODEL</a:t>
              </a:r>
            </a:p>
            <a:p>
              <a:pPr algn="ctr"/>
              <a:r>
                <a:rPr lang="en-US" sz="1100"/>
                <a:t>KEUANGAN</a:t>
              </a:r>
            </a:p>
            <a:p>
              <a:endParaRPr lang="en-US" sz="1100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4121150" y="5008563"/>
              <a:ext cx="1368425" cy="868362"/>
            </a:xfrm>
            <a:prstGeom prst="can">
              <a:avLst>
                <a:gd name="adj" fmla="val 25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100"/>
                <a:t>BASIS</a:t>
              </a:r>
            </a:p>
            <a:p>
              <a:pPr algn="ctr" eaLnBrk="0" hangingPunct="0"/>
              <a:r>
                <a:rPr lang="en-US" sz="1100"/>
                <a:t>DATA</a:t>
              </a:r>
            </a:p>
            <a:p>
              <a:pPr algn="ctr" eaLnBrk="0" hangingPunct="0"/>
              <a:r>
                <a:rPr lang="en-US" sz="1100"/>
                <a:t>KEUANGAN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173788" y="5505450"/>
              <a:ext cx="1093787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TEKNOLOGI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876925" y="6000750"/>
              <a:ext cx="1641475" cy="2476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KONTROL</a:t>
              </a:r>
            </a:p>
            <a:p>
              <a:endParaRPr lang="en-US" sz="1100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640013" y="2770188"/>
              <a:ext cx="1093787" cy="4937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dirty="0"/>
                <a:t>data internal</a:t>
              </a:r>
            </a:p>
            <a:p>
              <a:pPr algn="ctr"/>
              <a:r>
                <a:rPr lang="en-US" sz="1100" dirty="0" err="1"/>
                <a:t>keuangan</a:t>
              </a:r>
              <a:endParaRPr lang="en-US" sz="1100" dirty="0"/>
            </a:p>
            <a:p>
              <a:pPr algn="ctr"/>
              <a:endParaRPr lang="en-US" sz="1100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  <a:p>
              <a:pPr>
                <a:spcAft>
                  <a:spcPts val="600"/>
                </a:spcAft>
              </a:pPr>
              <a:endParaRPr lang="en-US" sz="1100" b="1" dirty="0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640013" y="1890713"/>
              <a:ext cx="1093787" cy="63023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data eksternal</a:t>
              </a:r>
            </a:p>
            <a:p>
              <a:pPr algn="ctr"/>
              <a:r>
                <a:rPr lang="en-US" sz="1100"/>
                <a:t>keuangan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640013" y="3636963"/>
              <a:ext cx="1093787" cy="61753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Sistem informasi akuntansi</a:t>
              </a:r>
            </a:p>
            <a:p>
              <a:endParaRPr lang="en-US" sz="1100"/>
            </a:p>
          </p:txBody>
        </p:sp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3848100" y="2306638"/>
              <a:ext cx="273050" cy="1487487"/>
              <a:chOff x="5315" y="4949"/>
              <a:chExt cx="720" cy="2160"/>
            </a:xfrm>
          </p:grpSpPr>
          <p:sp>
            <p:nvSpPr>
              <p:cNvPr id="34" name="Line 20"/>
              <p:cNvSpPr>
                <a:spLocks noChangeShapeType="1"/>
              </p:cNvSpPr>
              <p:nvPr/>
            </p:nvSpPr>
            <p:spPr bwMode="auto">
              <a:xfrm>
                <a:off x="5315" y="494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5" name="Line 21"/>
              <p:cNvSpPr>
                <a:spLocks noChangeShapeType="1"/>
              </p:cNvSpPr>
              <p:nvPr/>
            </p:nvSpPr>
            <p:spPr bwMode="auto">
              <a:xfrm>
                <a:off x="5315" y="602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>
                <a:off x="5315" y="7109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 flipH="1">
              <a:off x="5076825" y="4710113"/>
              <a:ext cx="1588" cy="338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5422900" y="1912938"/>
              <a:ext cx="371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26"/>
            <p:cNvSpPr>
              <a:spLocks noChangeShapeType="1"/>
            </p:cNvSpPr>
            <p:nvPr/>
          </p:nvSpPr>
          <p:spPr bwMode="auto">
            <a:xfrm>
              <a:off x="5422900" y="2892425"/>
              <a:ext cx="371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7"/>
            <p:cNvSpPr>
              <a:spLocks noChangeShapeType="1"/>
            </p:cNvSpPr>
            <p:nvPr/>
          </p:nvSpPr>
          <p:spPr bwMode="auto">
            <a:xfrm>
              <a:off x="5407025" y="3378200"/>
              <a:ext cx="371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>
              <a:off x="5400675" y="4445000"/>
              <a:ext cx="371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5800725" y="1320800"/>
              <a:ext cx="1503363" cy="3556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OUPUT KEUANGAN</a:t>
              </a:r>
            </a:p>
            <a:p>
              <a:endParaRPr lang="en-US" sz="1100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5937250" y="1597025"/>
              <a:ext cx="123031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 dirty="0" err="1"/>
                <a:t>informasi</a:t>
              </a:r>
              <a:endParaRPr lang="en-US" sz="1100" dirty="0"/>
            </a:p>
            <a:p>
              <a:pPr algn="ctr"/>
              <a:r>
                <a:rPr lang="en-US" sz="1100" dirty="0"/>
                <a:t>forecast </a:t>
              </a:r>
              <a:r>
                <a:rPr lang="en-US" sz="1100" dirty="0" err="1"/>
                <a:t>keuangan</a:t>
              </a:r>
              <a:endParaRPr lang="en-US" sz="1100" dirty="0"/>
            </a:p>
            <a:p>
              <a:endParaRPr lang="en-US" sz="1100" dirty="0"/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5937250" y="2144713"/>
              <a:ext cx="1230313" cy="4032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informasi</a:t>
              </a:r>
            </a:p>
            <a:p>
              <a:pPr algn="ctr"/>
              <a:r>
                <a:rPr lang="en-US" sz="1100"/>
                <a:t>modal kerja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926138" y="3125788"/>
              <a:ext cx="1230312" cy="4556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informasi</a:t>
              </a:r>
            </a:p>
            <a:p>
              <a:pPr algn="ctr"/>
              <a:r>
                <a:rPr lang="en-US" sz="1100"/>
                <a:t>pendanaan</a:t>
              </a:r>
            </a:p>
            <a:p>
              <a:pPr algn="ctr"/>
              <a:endParaRPr lang="en-US" sz="1100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5926138" y="2641600"/>
              <a:ext cx="1230312" cy="42386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informasi</a:t>
              </a:r>
            </a:p>
            <a:p>
              <a:pPr algn="ctr"/>
              <a:r>
                <a:rPr lang="en-US" sz="1100"/>
                <a:t>investasi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5926138" y="3656013"/>
              <a:ext cx="1230312" cy="44767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informasi</a:t>
              </a:r>
            </a:p>
            <a:p>
              <a:pPr algn="ctr"/>
              <a:r>
                <a:rPr lang="en-US" sz="1100"/>
                <a:t>budget modal</a:t>
              </a:r>
            </a:p>
            <a:p>
              <a:pPr algn="ctr"/>
              <a:endParaRPr lang="en-US" sz="1100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5915025" y="4186238"/>
              <a:ext cx="1230313" cy="58896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100"/>
                <a:t>informasi</a:t>
              </a:r>
            </a:p>
            <a:p>
              <a:pPr algn="ctr"/>
              <a:r>
                <a:rPr lang="en-US" sz="1100"/>
                <a:t>anggaran dan pajak</a:t>
              </a:r>
            </a:p>
            <a:p>
              <a:pPr algn="ctr"/>
              <a:endParaRPr lang="en-US" sz="1100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5426075" y="3886200"/>
              <a:ext cx="3714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5434013" y="2365375"/>
              <a:ext cx="3730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V="1">
              <a:off x="4508500" y="4648200"/>
              <a:ext cx="0" cy="371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37" name="Text Placeholder 1"/>
          <p:cNvSpPr txBox="1">
            <a:spLocks/>
          </p:cNvSpPr>
          <p:nvPr/>
        </p:nvSpPr>
        <p:spPr>
          <a:xfrm>
            <a:off x="1293064" y="2053791"/>
            <a:ext cx="2736303" cy="576063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Sistem</a:t>
            </a:r>
            <a:r>
              <a:rPr lang="en-GB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id-ID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Informasi</a:t>
            </a:r>
            <a:r>
              <a:rPr lang="en-GB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id-ID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pPr marL="0" indent="0">
              <a:buNone/>
            </a:pPr>
            <a:r>
              <a:rPr lang="en-GB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Keuangan</a:t>
            </a:r>
            <a:endParaRPr lang="id-ID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23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764368" y="2234490"/>
            <a:ext cx="7992888" cy="0"/>
          </a:xfrm>
          <a:prstGeom prst="line">
            <a:avLst/>
          </a:prstGeom>
          <a:ln w="25400">
            <a:solidFill>
              <a:schemeClr val="accent6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086285" y="1809854"/>
            <a:ext cx="792088" cy="792088"/>
            <a:chOff x="1835696" y="2517293"/>
            <a:chExt cx="792088" cy="792088"/>
          </a:xfrm>
        </p:grpSpPr>
        <p:sp>
          <p:nvSpPr>
            <p:cNvPr id="11" name="Diamond 10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Diamond 11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714015" y="1809854"/>
            <a:ext cx="792088" cy="792088"/>
            <a:chOff x="1835696" y="2517293"/>
            <a:chExt cx="792088" cy="792088"/>
          </a:xfrm>
        </p:grpSpPr>
        <p:sp>
          <p:nvSpPr>
            <p:cNvPr id="5" name="Diamond 4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Diamond 5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041661" y="1809854"/>
            <a:ext cx="833255" cy="792088"/>
            <a:chOff x="1835696" y="2517293"/>
            <a:chExt cx="792088" cy="792088"/>
          </a:xfrm>
        </p:grpSpPr>
        <p:sp>
          <p:nvSpPr>
            <p:cNvPr id="8" name="Diamond 7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" name="Diamond 8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503697" y="2615158"/>
            <a:ext cx="2242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/>
              <a:t>PENGELOLAAN KAS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72251" y="3118687"/>
            <a:ext cx="2505814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Kas</a:t>
            </a:r>
            <a:r>
              <a:rPr lang="en-US" sz="1600" dirty="0"/>
              <a:t> Kecil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Penerimaan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endParaRPr lang="id-ID" sz="1600" dirty="0" smtClean="0"/>
          </a:p>
          <a:p>
            <a:pPr indent="355600">
              <a:spcAft>
                <a:spcPts val="300"/>
              </a:spcAft>
            </a:pPr>
            <a:r>
              <a:rPr lang="en-US" sz="1600" dirty="0" err="1" smtClean="0"/>
              <a:t>Pengeluaran</a:t>
            </a:r>
            <a:r>
              <a:rPr lang="en-US" sz="1600" dirty="0" smtClean="0"/>
              <a:t> </a:t>
            </a:r>
            <a:r>
              <a:rPr lang="en-US" sz="1600" dirty="0" err="1"/>
              <a:t>Kas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987229" y="2615158"/>
            <a:ext cx="28295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b="1" dirty="0"/>
              <a:t>PIUTANG/UTANG DAGANG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87229" y="3046679"/>
            <a:ext cx="2641606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Umur</a:t>
            </a:r>
            <a:r>
              <a:rPr lang="en-US" sz="1600" dirty="0"/>
              <a:t> </a:t>
            </a:r>
            <a:r>
              <a:rPr lang="en-US" sz="1600" dirty="0" err="1"/>
              <a:t>Piutang</a:t>
            </a:r>
            <a:endParaRPr lang="en-US" sz="1600" dirty="0"/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Piutang</a:t>
            </a:r>
            <a:r>
              <a:rPr lang="en-US" sz="1600" dirty="0"/>
              <a:t> </a:t>
            </a:r>
            <a:r>
              <a:rPr lang="en-US" sz="1600" dirty="0" err="1"/>
              <a:t>jatuh</a:t>
            </a:r>
            <a:r>
              <a:rPr lang="en-US" sz="1600" dirty="0"/>
              <a:t> tempo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sz="1600" dirty="0" err="1"/>
              <a:t>Utang</a:t>
            </a:r>
            <a:r>
              <a:rPr lang="en-US" sz="1600" dirty="0"/>
              <a:t> </a:t>
            </a:r>
            <a:r>
              <a:rPr lang="en-US" sz="1600" dirty="0" err="1"/>
              <a:t>Jatuh</a:t>
            </a:r>
            <a:r>
              <a:rPr lang="en-US" sz="1600" dirty="0"/>
              <a:t> Tempo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85615" y="2584380"/>
            <a:ext cx="861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1600" b="1" dirty="0"/>
              <a:t>PAJAK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5389" y="3118687"/>
            <a:ext cx="2213992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buFont typeface="Symbol" pitchFamily="18" charset="2"/>
              <a:buChar char="·"/>
            </a:pPr>
            <a:r>
              <a:rPr lang="en-US" sz="1600" dirty="0" err="1"/>
              <a:t>Pusat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daerah</a:t>
            </a:r>
            <a:endParaRPr lang="en-US" sz="1600" dirty="0"/>
          </a:p>
          <a:p>
            <a:pPr>
              <a:spcAft>
                <a:spcPts val="300"/>
              </a:spcAft>
              <a:buFont typeface="Symbol" pitchFamily="18" charset="2"/>
              <a:buChar char="·"/>
            </a:pPr>
            <a:r>
              <a:rPr lang="en-US" sz="1600" dirty="0" err="1"/>
              <a:t>Administrasi</a:t>
            </a:r>
            <a:r>
              <a:rPr lang="en-US" sz="1600" dirty="0"/>
              <a:t> </a:t>
            </a:r>
            <a:r>
              <a:rPr lang="en-US" sz="1600" dirty="0" err="1"/>
              <a:t>Pajak</a:t>
            </a:r>
            <a:endParaRPr lang="en-US" sz="1600" dirty="0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1700051" y="218747"/>
            <a:ext cx="6090722" cy="576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Sistem</a:t>
            </a:r>
            <a:r>
              <a:rPr lang="id-ID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Informasi</a:t>
            </a:r>
            <a:r>
              <a:rPr lang="en-GB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Keuangan</a:t>
            </a:r>
            <a:endParaRPr lang="id-ID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1760" y="768446"/>
            <a:ext cx="3386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i="1" dirty="0" smtClean="0">
                <a:latin typeface="Cambria" pitchFamily="18" charset="0"/>
                <a:ea typeface="Cambria" pitchFamily="18" charset="0"/>
              </a:rPr>
              <a:t>Level Manajemen Tingkat Bawah</a:t>
            </a:r>
            <a:endParaRPr lang="id-ID" i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6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 txBox="1">
            <a:spLocks/>
          </p:cNvSpPr>
          <p:nvPr/>
        </p:nvSpPr>
        <p:spPr>
          <a:xfrm>
            <a:off x="1691325" y="42970"/>
            <a:ext cx="6090722" cy="5760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Sistem</a:t>
            </a:r>
            <a:r>
              <a:rPr lang="id-ID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Informasi</a:t>
            </a:r>
            <a:r>
              <a:rPr lang="en-GB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Keuangan</a:t>
            </a:r>
            <a:endParaRPr lang="id-ID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137778"/>
            <a:ext cx="371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i="1" dirty="0" smtClean="0">
                <a:latin typeface="Cambria" pitchFamily="18" charset="0"/>
                <a:ea typeface="Cambria" pitchFamily="18" charset="0"/>
              </a:rPr>
              <a:t>Level Manajemen Tingkat Menengah</a:t>
            </a:r>
            <a:endParaRPr lang="id-ID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0713" y="637483"/>
            <a:ext cx="3138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i="1" dirty="0" smtClean="0">
                <a:latin typeface="Cambria" pitchFamily="18" charset="0"/>
                <a:ea typeface="Cambria" pitchFamily="18" charset="0"/>
              </a:rPr>
              <a:t>Level Manajemen Tingkat Atas</a:t>
            </a:r>
            <a:endParaRPr lang="id-ID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8316" y="1955311"/>
            <a:ext cx="2934072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20"/>
              </a:lnSpc>
            </a:pPr>
            <a:r>
              <a:rPr lang="en-US" sz="1600" b="1" dirty="0">
                <a:latin typeface="Cambria" pitchFamily="18" charset="0"/>
                <a:ea typeface="Cambria" pitchFamily="18" charset="0"/>
              </a:rPr>
              <a:t>SISTEM KONTROL </a:t>
            </a:r>
            <a:endParaRPr lang="id-ID" sz="1600" b="1" dirty="0" smtClean="0"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ts val="1920"/>
              </a:lnSpc>
            </a:pPr>
            <a:r>
              <a:rPr lang="en-US" sz="1600" b="1" dirty="0" smtClean="0">
                <a:latin typeface="Cambria" pitchFamily="18" charset="0"/>
                <a:ea typeface="Cambria" pitchFamily="18" charset="0"/>
              </a:rPr>
              <a:t>KEUANGAN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7104" y="2441055"/>
            <a:ext cx="29523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Dana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Manajemen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Aktiva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Varian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Profitabilitas</a:t>
            </a:r>
            <a:r>
              <a:rPr lang="id-ID" sz="1600" dirty="0" smtClean="0">
                <a:latin typeface="Cambria" pitchFamily="18" charset="0"/>
                <a:ea typeface="Cambria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Biaya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Modal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Likuiditas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Diskon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Manajemen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Utang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Nilai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Pasar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Analisis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Budjet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Modal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95336" y="1360747"/>
            <a:ext cx="2364750" cy="579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920"/>
              </a:lnSpc>
            </a:pPr>
            <a:r>
              <a:rPr lang="en-US" sz="1600" b="1" dirty="0">
                <a:latin typeface="Cambria" pitchFamily="18" charset="0"/>
                <a:ea typeface="Cambria" pitchFamily="18" charset="0"/>
              </a:rPr>
              <a:t>SISTEM </a:t>
            </a:r>
            <a:r>
              <a:rPr lang="en-US" sz="1600" b="1" dirty="0" smtClean="0">
                <a:latin typeface="Cambria" pitchFamily="18" charset="0"/>
                <a:ea typeface="Cambria" pitchFamily="18" charset="0"/>
              </a:rPr>
              <a:t>PERENCANAAN</a:t>
            </a:r>
            <a:endParaRPr lang="id-ID" sz="1600" b="1" dirty="0" smtClean="0"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ts val="1920"/>
              </a:lnSpc>
            </a:pPr>
            <a:r>
              <a:rPr lang="en-US" sz="1600" b="1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b="1" dirty="0">
                <a:latin typeface="Cambria" pitchFamily="18" charset="0"/>
                <a:ea typeface="Cambria" pitchFamily="18" charset="0"/>
              </a:rPr>
              <a:t>KEUANGAN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7985" y="1868663"/>
            <a:ext cx="37679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Aliran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Kas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Struktur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Modal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Penggunaan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Modal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Investasi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Keuntungan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Tahunan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Budjet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Modal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Kebijakan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Dividen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Informasi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Pasar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Modal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Perencanaan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Manajemen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Pajak</a:t>
            </a:r>
            <a:endParaRPr lang="id-ID" sz="1600" dirty="0" smtClean="0">
              <a:latin typeface="Cambria" pitchFamily="18" charset="0"/>
              <a:ea typeface="Cambr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 smtClean="0">
                <a:latin typeface="Cambria" pitchFamily="18" charset="0"/>
                <a:ea typeface="Cambria" pitchFamily="18" charset="0"/>
              </a:rPr>
              <a:t>Informasi</a:t>
            </a:r>
            <a:r>
              <a:rPr lang="en-US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Pasar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Uang</a:t>
            </a:r>
            <a:endParaRPr lang="en-US" sz="1600" dirty="0"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062566" y="919873"/>
            <a:ext cx="625854" cy="535556"/>
            <a:chOff x="1835696" y="2517293"/>
            <a:chExt cx="792088" cy="792088"/>
          </a:xfrm>
        </p:grpSpPr>
        <p:sp>
          <p:nvSpPr>
            <p:cNvPr id="17" name="Diamond 16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Diamond 17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76818" y="1410830"/>
            <a:ext cx="660164" cy="660164"/>
            <a:chOff x="1835696" y="2517293"/>
            <a:chExt cx="792088" cy="792088"/>
          </a:xfrm>
        </p:grpSpPr>
        <p:sp>
          <p:nvSpPr>
            <p:cNvPr id="20" name="Diamond 19"/>
            <p:cNvSpPr/>
            <p:nvPr/>
          </p:nvSpPr>
          <p:spPr>
            <a:xfrm>
              <a:off x="1835696" y="2517293"/>
              <a:ext cx="792088" cy="792088"/>
            </a:xfrm>
            <a:prstGeom prst="diamond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Diamond 20"/>
            <p:cNvSpPr/>
            <p:nvPr/>
          </p:nvSpPr>
          <p:spPr>
            <a:xfrm>
              <a:off x="1901658" y="2583255"/>
              <a:ext cx="660164" cy="660164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3" name="Freeform 22"/>
          <p:cNvSpPr/>
          <p:nvPr/>
        </p:nvSpPr>
        <p:spPr>
          <a:xfrm>
            <a:off x="2225040" y="1188720"/>
            <a:ext cx="3840480" cy="798526"/>
          </a:xfrm>
          <a:custGeom>
            <a:avLst/>
            <a:gdLst>
              <a:gd name="connsiteX0" fmla="*/ 0 w 3840480"/>
              <a:gd name="connsiteY0" fmla="*/ 548640 h 798526"/>
              <a:gd name="connsiteX1" fmla="*/ 599440 w 3840480"/>
              <a:gd name="connsiteY1" fmla="*/ 792480 h 798526"/>
              <a:gd name="connsiteX2" fmla="*/ 873760 w 3840480"/>
              <a:gd name="connsiteY2" fmla="*/ 701040 h 798526"/>
              <a:gd name="connsiteX3" fmla="*/ 1259840 w 3840480"/>
              <a:gd name="connsiteY3" fmla="*/ 447040 h 798526"/>
              <a:gd name="connsiteX4" fmla="*/ 2052320 w 3840480"/>
              <a:gd name="connsiteY4" fmla="*/ 609600 h 798526"/>
              <a:gd name="connsiteX5" fmla="*/ 2336800 w 3840480"/>
              <a:gd name="connsiteY5" fmla="*/ 375920 h 798526"/>
              <a:gd name="connsiteX6" fmla="*/ 2641600 w 3840480"/>
              <a:gd name="connsiteY6" fmla="*/ 40640 h 798526"/>
              <a:gd name="connsiteX7" fmla="*/ 3241040 w 3840480"/>
              <a:gd name="connsiteY7" fmla="*/ 10160 h 798526"/>
              <a:gd name="connsiteX8" fmla="*/ 3840480 w 3840480"/>
              <a:gd name="connsiteY8" fmla="*/ 0 h 798526"/>
              <a:gd name="connsiteX9" fmla="*/ 3840480 w 3840480"/>
              <a:gd name="connsiteY9" fmla="*/ 0 h 798526"/>
              <a:gd name="connsiteX10" fmla="*/ 3840480 w 3840480"/>
              <a:gd name="connsiteY10" fmla="*/ 10160 h 79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40480" h="798526">
                <a:moveTo>
                  <a:pt x="0" y="548640"/>
                </a:moveTo>
                <a:cubicBezTo>
                  <a:pt x="226906" y="657860"/>
                  <a:pt x="453813" y="767080"/>
                  <a:pt x="599440" y="792480"/>
                </a:cubicBezTo>
                <a:cubicBezTo>
                  <a:pt x="745067" y="817880"/>
                  <a:pt x="763693" y="758613"/>
                  <a:pt x="873760" y="701040"/>
                </a:cubicBezTo>
                <a:cubicBezTo>
                  <a:pt x="983827" y="643467"/>
                  <a:pt x="1063413" y="462280"/>
                  <a:pt x="1259840" y="447040"/>
                </a:cubicBezTo>
                <a:cubicBezTo>
                  <a:pt x="1456267" y="431800"/>
                  <a:pt x="1872827" y="621453"/>
                  <a:pt x="2052320" y="609600"/>
                </a:cubicBezTo>
                <a:cubicBezTo>
                  <a:pt x="2231813" y="597747"/>
                  <a:pt x="2238587" y="470747"/>
                  <a:pt x="2336800" y="375920"/>
                </a:cubicBezTo>
                <a:cubicBezTo>
                  <a:pt x="2435013" y="281093"/>
                  <a:pt x="2490893" y="101600"/>
                  <a:pt x="2641600" y="40640"/>
                </a:cubicBezTo>
                <a:cubicBezTo>
                  <a:pt x="2792307" y="-20320"/>
                  <a:pt x="3041227" y="16933"/>
                  <a:pt x="3241040" y="10160"/>
                </a:cubicBezTo>
                <a:cubicBezTo>
                  <a:pt x="3440853" y="3387"/>
                  <a:pt x="3840480" y="0"/>
                  <a:pt x="3840480" y="0"/>
                </a:cubicBezTo>
                <a:lnTo>
                  <a:pt x="3840480" y="0"/>
                </a:lnTo>
                <a:lnTo>
                  <a:pt x="3840480" y="10160"/>
                </a:lnTo>
              </a:path>
            </a:pathLst>
          </a:cu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Freeform 23"/>
          <p:cNvSpPr/>
          <p:nvPr/>
        </p:nvSpPr>
        <p:spPr>
          <a:xfrm>
            <a:off x="558800" y="1621053"/>
            <a:ext cx="1005840" cy="319507"/>
          </a:xfrm>
          <a:custGeom>
            <a:avLst/>
            <a:gdLst>
              <a:gd name="connsiteX0" fmla="*/ 1005840 w 1005840"/>
              <a:gd name="connsiteY0" fmla="*/ 106147 h 319507"/>
              <a:gd name="connsiteX1" fmla="*/ 599440 w 1005840"/>
              <a:gd name="connsiteY1" fmla="*/ 4547 h 319507"/>
              <a:gd name="connsiteX2" fmla="*/ 355600 w 1005840"/>
              <a:gd name="connsiteY2" fmla="*/ 238227 h 319507"/>
              <a:gd name="connsiteX3" fmla="*/ 0 w 1005840"/>
              <a:gd name="connsiteY3" fmla="*/ 319507 h 319507"/>
              <a:gd name="connsiteX4" fmla="*/ 0 w 1005840"/>
              <a:gd name="connsiteY4" fmla="*/ 319507 h 3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" h="319507">
                <a:moveTo>
                  <a:pt x="1005840" y="106147"/>
                </a:moveTo>
                <a:cubicBezTo>
                  <a:pt x="856826" y="44340"/>
                  <a:pt x="707813" y="-17466"/>
                  <a:pt x="599440" y="4547"/>
                </a:cubicBezTo>
                <a:cubicBezTo>
                  <a:pt x="491067" y="26560"/>
                  <a:pt x="455507" y="185734"/>
                  <a:pt x="355600" y="238227"/>
                </a:cubicBezTo>
                <a:cubicBezTo>
                  <a:pt x="255693" y="290720"/>
                  <a:pt x="0" y="319507"/>
                  <a:pt x="0" y="319507"/>
                </a:cubicBezTo>
                <a:lnTo>
                  <a:pt x="0" y="319507"/>
                </a:lnTo>
              </a:path>
            </a:pathLst>
          </a:cu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Freeform 24"/>
          <p:cNvSpPr/>
          <p:nvPr/>
        </p:nvSpPr>
        <p:spPr>
          <a:xfrm>
            <a:off x="6705600" y="973154"/>
            <a:ext cx="944880" cy="222887"/>
          </a:xfrm>
          <a:custGeom>
            <a:avLst/>
            <a:gdLst>
              <a:gd name="connsiteX0" fmla="*/ 0 w 944880"/>
              <a:gd name="connsiteY0" fmla="*/ 215566 h 222887"/>
              <a:gd name="connsiteX1" fmla="*/ 335280 w 944880"/>
              <a:gd name="connsiteY1" fmla="*/ 205406 h 222887"/>
              <a:gd name="connsiteX2" fmla="*/ 447040 w 944880"/>
              <a:gd name="connsiteY2" fmla="*/ 63166 h 222887"/>
              <a:gd name="connsiteX3" fmla="*/ 690880 w 944880"/>
              <a:gd name="connsiteY3" fmla="*/ 2206 h 222887"/>
              <a:gd name="connsiteX4" fmla="*/ 944880 w 944880"/>
              <a:gd name="connsiteY4" fmla="*/ 12366 h 222887"/>
              <a:gd name="connsiteX5" fmla="*/ 944880 w 944880"/>
              <a:gd name="connsiteY5" fmla="*/ 12366 h 22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4880" h="222887">
                <a:moveTo>
                  <a:pt x="0" y="215566"/>
                </a:moveTo>
                <a:cubicBezTo>
                  <a:pt x="130386" y="223186"/>
                  <a:pt x="260773" y="230806"/>
                  <a:pt x="335280" y="205406"/>
                </a:cubicBezTo>
                <a:cubicBezTo>
                  <a:pt x="409787" y="180006"/>
                  <a:pt x="387773" y="97033"/>
                  <a:pt x="447040" y="63166"/>
                </a:cubicBezTo>
                <a:cubicBezTo>
                  <a:pt x="506307" y="29299"/>
                  <a:pt x="607907" y="10673"/>
                  <a:pt x="690880" y="2206"/>
                </a:cubicBezTo>
                <a:cubicBezTo>
                  <a:pt x="773853" y="-6261"/>
                  <a:pt x="944880" y="12366"/>
                  <a:pt x="944880" y="12366"/>
                </a:cubicBezTo>
                <a:lnTo>
                  <a:pt x="944880" y="12366"/>
                </a:lnTo>
              </a:path>
            </a:pathLst>
          </a:cu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1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0"/>
          </p:nvPr>
        </p:nvSpPr>
        <p:spPr>
          <a:xfrm>
            <a:off x="0" y="411510"/>
            <a:ext cx="9144000" cy="576064"/>
          </a:xfrm>
        </p:spPr>
        <p:txBody>
          <a:bodyPr/>
          <a:lstStyle/>
          <a:p>
            <a:endParaRPr lang="id-ID" sz="2800" b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GB" sz="2800" b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Pemakai</a:t>
            </a:r>
            <a:r>
              <a:rPr lang="en-GB" sz="2800" b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Sistem</a:t>
            </a:r>
            <a:r>
              <a:rPr lang="en-GB" sz="28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Informasi</a:t>
            </a:r>
            <a:r>
              <a:rPr lang="en-GB" sz="2800" b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Keuangan</a:t>
            </a:r>
            <a:endParaRPr lang="en-US" sz="2800" b="1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endParaRPr lang="id-ID" sz="2800" dirty="0">
              <a:latin typeface="Cambria" pitchFamily="18" charset="0"/>
              <a:ea typeface="Cambria" pitchFamily="18" charset="0"/>
            </a:endParaRPr>
          </a:p>
        </p:txBody>
      </p:sp>
      <p:grpSp>
        <p:nvGrpSpPr>
          <p:cNvPr id="46" name="Group 3"/>
          <p:cNvGrpSpPr>
            <a:grpSpLocks/>
          </p:cNvGrpSpPr>
          <p:nvPr/>
        </p:nvGrpSpPr>
        <p:grpSpPr bwMode="auto">
          <a:xfrm>
            <a:off x="837897" y="1514016"/>
            <a:ext cx="7620000" cy="2590800"/>
            <a:chOff x="-4" y="-4"/>
            <a:chExt cx="3544" cy="2539"/>
          </a:xfrm>
        </p:grpSpPr>
        <p:grpSp>
          <p:nvGrpSpPr>
            <p:cNvPr id="47" name="Group 4"/>
            <p:cNvGrpSpPr>
              <a:grpSpLocks/>
            </p:cNvGrpSpPr>
            <p:nvPr/>
          </p:nvGrpSpPr>
          <p:grpSpPr bwMode="auto">
            <a:xfrm>
              <a:off x="0" y="0"/>
              <a:ext cx="3536" cy="2531"/>
              <a:chOff x="0" y="0"/>
              <a:chExt cx="3536" cy="2531"/>
            </a:xfrm>
          </p:grpSpPr>
          <p:grpSp>
            <p:nvGrpSpPr>
              <p:cNvPr id="49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889" cy="748"/>
                <a:chOff x="0" y="0"/>
                <a:chExt cx="889" cy="748"/>
              </a:xfrm>
            </p:grpSpPr>
            <p:sp>
              <p:nvSpPr>
                <p:cNvPr id="95" name="Rectangle 6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03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r>
                    <a:rPr lang="en-GB" sz="1200" b="1">
                      <a:cs typeface="Times New Roman" pitchFamily="18" charset="0"/>
                    </a:rPr>
                    <a:t>Pemakai Sistem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 b="1"/>
                </a:p>
              </p:txBody>
            </p:sp>
            <p:sp>
              <p:nvSpPr>
                <p:cNvPr id="96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0" name="Group 8"/>
              <p:cNvGrpSpPr>
                <a:grpSpLocks/>
              </p:cNvGrpSpPr>
              <p:nvPr/>
            </p:nvGrpSpPr>
            <p:grpSpPr bwMode="auto">
              <a:xfrm>
                <a:off x="889" y="0"/>
                <a:ext cx="374" cy="748"/>
                <a:chOff x="889" y="0"/>
                <a:chExt cx="374" cy="748"/>
              </a:xfrm>
            </p:grpSpPr>
            <p:sp>
              <p:nvSpPr>
                <p:cNvPr id="93" name="Rectangle 9"/>
                <p:cNvSpPr>
                  <a:spLocks noChangeArrowheads="1"/>
                </p:cNvSpPr>
                <p:nvPr/>
              </p:nvSpPr>
              <p:spPr bwMode="auto">
                <a:xfrm>
                  <a:off x="932" y="0"/>
                  <a:ext cx="288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Praki-raan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94" name="Rectangle 10"/>
                <p:cNvSpPr>
                  <a:spLocks noChangeArrowheads="1"/>
                </p:cNvSpPr>
                <p:nvPr/>
              </p:nvSpPr>
              <p:spPr bwMode="auto">
                <a:xfrm>
                  <a:off x="889" y="0"/>
                  <a:ext cx="37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1" name="Group 11"/>
              <p:cNvGrpSpPr>
                <a:grpSpLocks/>
              </p:cNvGrpSpPr>
              <p:nvPr/>
            </p:nvGrpSpPr>
            <p:grpSpPr bwMode="auto">
              <a:xfrm>
                <a:off x="1263" y="0"/>
                <a:ext cx="419" cy="748"/>
                <a:chOff x="1263" y="0"/>
                <a:chExt cx="419" cy="748"/>
              </a:xfrm>
            </p:grpSpPr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>
                  <a:off x="1306" y="0"/>
                  <a:ext cx="333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Modal kerja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92" name="Rectangle 13"/>
                <p:cNvSpPr>
                  <a:spLocks noChangeArrowheads="1"/>
                </p:cNvSpPr>
                <p:nvPr/>
              </p:nvSpPr>
              <p:spPr bwMode="auto">
                <a:xfrm>
                  <a:off x="1263" y="0"/>
                  <a:ext cx="419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2" name="Group 14"/>
              <p:cNvGrpSpPr>
                <a:grpSpLocks/>
              </p:cNvGrpSpPr>
              <p:nvPr/>
            </p:nvGrpSpPr>
            <p:grpSpPr bwMode="auto">
              <a:xfrm>
                <a:off x="1682" y="0"/>
                <a:ext cx="358" cy="748"/>
                <a:chOff x="1682" y="0"/>
                <a:chExt cx="358" cy="748"/>
              </a:xfrm>
            </p:grpSpPr>
            <p:sp>
              <p:nvSpPr>
                <p:cNvPr id="89" name="Rectangle 15"/>
                <p:cNvSpPr>
                  <a:spLocks noChangeArrowheads="1"/>
                </p:cNvSpPr>
                <p:nvPr/>
              </p:nvSpPr>
              <p:spPr bwMode="auto">
                <a:xfrm>
                  <a:off x="1725" y="0"/>
                  <a:ext cx="272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Inves-tasi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90" name="Rectangle 16"/>
                <p:cNvSpPr>
                  <a:spLocks noChangeArrowheads="1"/>
                </p:cNvSpPr>
                <p:nvPr/>
              </p:nvSpPr>
              <p:spPr bwMode="auto">
                <a:xfrm>
                  <a:off x="1682" y="0"/>
                  <a:ext cx="358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3" name="Group 17"/>
              <p:cNvGrpSpPr>
                <a:grpSpLocks/>
              </p:cNvGrpSpPr>
              <p:nvPr/>
            </p:nvGrpSpPr>
            <p:grpSpPr bwMode="auto">
              <a:xfrm>
                <a:off x="2040" y="0"/>
                <a:ext cx="381" cy="748"/>
                <a:chOff x="2040" y="0"/>
                <a:chExt cx="381" cy="748"/>
              </a:xfrm>
            </p:grpSpPr>
            <p:sp>
              <p:nvSpPr>
                <p:cNvPr id="87" name="Rectangle 18"/>
                <p:cNvSpPr>
                  <a:spLocks noChangeArrowheads="1"/>
                </p:cNvSpPr>
                <p:nvPr/>
              </p:nvSpPr>
              <p:spPr bwMode="auto">
                <a:xfrm>
                  <a:off x="2083" y="0"/>
                  <a:ext cx="295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Penda-naan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88" name="Rectangle 19"/>
                <p:cNvSpPr>
                  <a:spLocks noChangeArrowheads="1"/>
                </p:cNvSpPr>
                <p:nvPr/>
              </p:nvSpPr>
              <p:spPr bwMode="auto">
                <a:xfrm>
                  <a:off x="2040" y="0"/>
                  <a:ext cx="381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4" name="Group 20"/>
              <p:cNvGrpSpPr>
                <a:grpSpLocks/>
              </p:cNvGrpSpPr>
              <p:nvPr/>
            </p:nvGrpSpPr>
            <p:grpSpPr bwMode="auto">
              <a:xfrm>
                <a:off x="2421" y="0"/>
                <a:ext cx="405" cy="748"/>
                <a:chOff x="2421" y="0"/>
                <a:chExt cx="405" cy="748"/>
              </a:xfrm>
            </p:grpSpPr>
            <p:sp>
              <p:nvSpPr>
                <p:cNvPr id="85" name="Rectangle 21"/>
                <p:cNvSpPr>
                  <a:spLocks noChangeArrowheads="1"/>
                </p:cNvSpPr>
                <p:nvPr/>
              </p:nvSpPr>
              <p:spPr bwMode="auto">
                <a:xfrm>
                  <a:off x="2464" y="0"/>
                  <a:ext cx="319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Budjet Modal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86" name="Rectangle 22"/>
                <p:cNvSpPr>
                  <a:spLocks noChangeArrowheads="1"/>
                </p:cNvSpPr>
                <p:nvPr/>
              </p:nvSpPr>
              <p:spPr bwMode="auto">
                <a:xfrm>
                  <a:off x="2421" y="0"/>
                  <a:ext cx="405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5" name="Group 23"/>
              <p:cNvGrpSpPr>
                <a:grpSpLocks/>
              </p:cNvGrpSpPr>
              <p:nvPr/>
            </p:nvGrpSpPr>
            <p:grpSpPr bwMode="auto">
              <a:xfrm>
                <a:off x="2826" y="0"/>
                <a:ext cx="336" cy="748"/>
                <a:chOff x="2826" y="0"/>
                <a:chExt cx="336" cy="748"/>
              </a:xfrm>
            </p:grpSpPr>
            <p:sp>
              <p:nvSpPr>
                <p:cNvPr id="83" name="Rectangle 24"/>
                <p:cNvSpPr>
                  <a:spLocks noChangeArrowheads="1"/>
                </p:cNvSpPr>
                <p:nvPr/>
              </p:nvSpPr>
              <p:spPr bwMode="auto">
                <a:xfrm>
                  <a:off x="2869" y="0"/>
                  <a:ext cx="250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Ki-nerja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84" name="Rectangle 25"/>
                <p:cNvSpPr>
                  <a:spLocks noChangeArrowheads="1"/>
                </p:cNvSpPr>
                <p:nvPr/>
              </p:nvSpPr>
              <p:spPr bwMode="auto">
                <a:xfrm>
                  <a:off x="2826" y="0"/>
                  <a:ext cx="336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6" name="Group 26"/>
              <p:cNvGrpSpPr>
                <a:grpSpLocks/>
              </p:cNvGrpSpPr>
              <p:nvPr/>
            </p:nvGrpSpPr>
            <p:grpSpPr bwMode="auto">
              <a:xfrm>
                <a:off x="3162" y="0"/>
                <a:ext cx="374" cy="748"/>
                <a:chOff x="3162" y="0"/>
                <a:chExt cx="374" cy="748"/>
              </a:xfrm>
            </p:grpSpPr>
            <p:sp>
              <p:nvSpPr>
                <p:cNvPr id="81" name="Rectangle 27"/>
                <p:cNvSpPr>
                  <a:spLocks noChangeArrowheads="1"/>
                </p:cNvSpPr>
                <p:nvPr/>
              </p:nvSpPr>
              <p:spPr bwMode="auto">
                <a:xfrm>
                  <a:off x="3205" y="0"/>
                  <a:ext cx="288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200" b="1">
                      <a:cs typeface="Times New Roman" pitchFamily="18" charset="0"/>
                    </a:rPr>
                    <a:t>Ang-garan</a:t>
                  </a:r>
                  <a:endParaRPr lang="en-US" sz="1200" b="1">
                    <a:latin typeface="Courier New" pitchFamily="49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US" sz="1200" b="1"/>
                </a:p>
              </p:txBody>
            </p:sp>
            <p:sp>
              <p:nvSpPr>
                <p:cNvPr id="82" name="Rectangle 28"/>
                <p:cNvSpPr>
                  <a:spLocks noChangeArrowheads="1"/>
                </p:cNvSpPr>
                <p:nvPr/>
              </p:nvSpPr>
              <p:spPr bwMode="auto">
                <a:xfrm>
                  <a:off x="3162" y="0"/>
                  <a:ext cx="374" cy="74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7" name="Group 29"/>
              <p:cNvGrpSpPr>
                <a:grpSpLocks/>
              </p:cNvGrpSpPr>
              <p:nvPr/>
            </p:nvGrpSpPr>
            <p:grpSpPr bwMode="auto">
              <a:xfrm>
                <a:off x="0" y="748"/>
                <a:ext cx="889" cy="1783"/>
                <a:chOff x="0" y="748"/>
                <a:chExt cx="889" cy="1783"/>
              </a:xfrm>
            </p:grpSpPr>
            <p:sp>
              <p:nvSpPr>
                <p:cNvPr id="79" name="Rectangle 30"/>
                <p:cNvSpPr>
                  <a:spLocks noChangeArrowheads="1"/>
                </p:cNvSpPr>
                <p:nvPr/>
              </p:nvSpPr>
              <p:spPr bwMode="auto">
                <a:xfrm>
                  <a:off x="43" y="748"/>
                  <a:ext cx="803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Manajer Keuangan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Eksekutif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Controller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Manajer Akuntansi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Manajer Perencanaan 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       Keuangan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Manajer Anggaran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Manajer Lainnya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80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889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8" name="Group 32"/>
              <p:cNvGrpSpPr>
                <a:grpSpLocks/>
              </p:cNvGrpSpPr>
              <p:nvPr/>
            </p:nvGrpSpPr>
            <p:grpSpPr bwMode="auto">
              <a:xfrm>
                <a:off x="889" y="748"/>
                <a:ext cx="374" cy="1783"/>
                <a:chOff x="889" y="748"/>
                <a:chExt cx="374" cy="1783"/>
              </a:xfrm>
            </p:grpSpPr>
            <p:sp>
              <p:nvSpPr>
                <p:cNvPr id="77" name="Rectangle 33"/>
                <p:cNvSpPr>
                  <a:spLocks noChangeArrowheads="1"/>
                </p:cNvSpPr>
                <p:nvPr/>
              </p:nvSpPr>
              <p:spPr bwMode="auto">
                <a:xfrm>
                  <a:off x="932" y="748"/>
                  <a:ext cx="288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78" name="Rectangle 34"/>
                <p:cNvSpPr>
                  <a:spLocks noChangeArrowheads="1"/>
                </p:cNvSpPr>
                <p:nvPr/>
              </p:nvSpPr>
              <p:spPr bwMode="auto">
                <a:xfrm>
                  <a:off x="889" y="748"/>
                  <a:ext cx="374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59" name="Group 35"/>
              <p:cNvGrpSpPr>
                <a:grpSpLocks/>
              </p:cNvGrpSpPr>
              <p:nvPr/>
            </p:nvGrpSpPr>
            <p:grpSpPr bwMode="auto">
              <a:xfrm>
                <a:off x="1263" y="748"/>
                <a:ext cx="419" cy="1783"/>
                <a:chOff x="1263" y="748"/>
                <a:chExt cx="419" cy="1783"/>
              </a:xfrm>
            </p:grpSpPr>
            <p:sp>
              <p:nvSpPr>
                <p:cNvPr id="75" name="Rectangle 36"/>
                <p:cNvSpPr>
                  <a:spLocks noChangeArrowheads="1"/>
                </p:cNvSpPr>
                <p:nvPr/>
              </p:nvSpPr>
              <p:spPr bwMode="auto">
                <a:xfrm>
                  <a:off x="1306" y="748"/>
                  <a:ext cx="333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76" name="Rectangle 37"/>
                <p:cNvSpPr>
                  <a:spLocks noChangeArrowheads="1"/>
                </p:cNvSpPr>
                <p:nvPr/>
              </p:nvSpPr>
              <p:spPr bwMode="auto">
                <a:xfrm>
                  <a:off x="1263" y="748"/>
                  <a:ext cx="419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60" name="Group 38"/>
              <p:cNvGrpSpPr>
                <a:grpSpLocks/>
              </p:cNvGrpSpPr>
              <p:nvPr/>
            </p:nvGrpSpPr>
            <p:grpSpPr bwMode="auto">
              <a:xfrm>
                <a:off x="1682" y="748"/>
                <a:ext cx="358" cy="1783"/>
                <a:chOff x="1682" y="748"/>
                <a:chExt cx="358" cy="1783"/>
              </a:xfrm>
            </p:grpSpPr>
            <p:sp>
              <p:nvSpPr>
                <p:cNvPr id="73" name="Rectangle 39"/>
                <p:cNvSpPr>
                  <a:spLocks noChangeArrowheads="1"/>
                </p:cNvSpPr>
                <p:nvPr/>
              </p:nvSpPr>
              <p:spPr bwMode="auto">
                <a:xfrm>
                  <a:off x="1725" y="748"/>
                  <a:ext cx="272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74" name="Rectangle 40"/>
                <p:cNvSpPr>
                  <a:spLocks noChangeArrowheads="1"/>
                </p:cNvSpPr>
                <p:nvPr/>
              </p:nvSpPr>
              <p:spPr bwMode="auto">
                <a:xfrm>
                  <a:off x="1682" y="748"/>
                  <a:ext cx="358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61" name="Group 41"/>
              <p:cNvGrpSpPr>
                <a:grpSpLocks/>
              </p:cNvGrpSpPr>
              <p:nvPr/>
            </p:nvGrpSpPr>
            <p:grpSpPr bwMode="auto">
              <a:xfrm>
                <a:off x="2040" y="748"/>
                <a:ext cx="381" cy="1783"/>
                <a:chOff x="2040" y="748"/>
                <a:chExt cx="381" cy="1783"/>
              </a:xfrm>
            </p:grpSpPr>
            <p:sp>
              <p:nvSpPr>
                <p:cNvPr id="71" name="Rectangle 42"/>
                <p:cNvSpPr>
                  <a:spLocks noChangeArrowheads="1"/>
                </p:cNvSpPr>
                <p:nvPr/>
              </p:nvSpPr>
              <p:spPr bwMode="auto">
                <a:xfrm>
                  <a:off x="2083" y="748"/>
                  <a:ext cx="295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2040" y="748"/>
                  <a:ext cx="381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62" name="Group 44"/>
              <p:cNvGrpSpPr>
                <a:grpSpLocks/>
              </p:cNvGrpSpPr>
              <p:nvPr/>
            </p:nvGrpSpPr>
            <p:grpSpPr bwMode="auto">
              <a:xfrm>
                <a:off x="2421" y="748"/>
                <a:ext cx="405" cy="1783"/>
                <a:chOff x="2421" y="748"/>
                <a:chExt cx="405" cy="1783"/>
              </a:xfrm>
            </p:grpSpPr>
            <p:sp>
              <p:nvSpPr>
                <p:cNvPr id="69" name="Rectangle 45"/>
                <p:cNvSpPr>
                  <a:spLocks noChangeArrowheads="1"/>
                </p:cNvSpPr>
                <p:nvPr/>
              </p:nvSpPr>
              <p:spPr bwMode="auto">
                <a:xfrm>
                  <a:off x="2464" y="748"/>
                  <a:ext cx="319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70" name="Rectangle 46"/>
                <p:cNvSpPr>
                  <a:spLocks noChangeArrowheads="1"/>
                </p:cNvSpPr>
                <p:nvPr/>
              </p:nvSpPr>
              <p:spPr bwMode="auto">
                <a:xfrm>
                  <a:off x="2421" y="748"/>
                  <a:ext cx="405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63" name="Group 47"/>
              <p:cNvGrpSpPr>
                <a:grpSpLocks/>
              </p:cNvGrpSpPr>
              <p:nvPr/>
            </p:nvGrpSpPr>
            <p:grpSpPr bwMode="auto">
              <a:xfrm>
                <a:off x="2826" y="748"/>
                <a:ext cx="336" cy="1783"/>
                <a:chOff x="2826" y="748"/>
                <a:chExt cx="336" cy="1783"/>
              </a:xfrm>
            </p:grpSpPr>
            <p:sp>
              <p:nvSpPr>
                <p:cNvPr id="67" name="Rectangle 48"/>
                <p:cNvSpPr>
                  <a:spLocks noChangeArrowheads="1"/>
                </p:cNvSpPr>
                <p:nvPr/>
              </p:nvSpPr>
              <p:spPr bwMode="auto">
                <a:xfrm>
                  <a:off x="2869" y="748"/>
                  <a:ext cx="250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68" name="Rectangle 49"/>
                <p:cNvSpPr>
                  <a:spLocks noChangeArrowheads="1"/>
                </p:cNvSpPr>
                <p:nvPr/>
              </p:nvSpPr>
              <p:spPr bwMode="auto">
                <a:xfrm>
                  <a:off x="2826" y="748"/>
                  <a:ext cx="336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  <p:grpSp>
            <p:nvGrpSpPr>
              <p:cNvPr id="64" name="Group 50"/>
              <p:cNvGrpSpPr>
                <a:grpSpLocks/>
              </p:cNvGrpSpPr>
              <p:nvPr/>
            </p:nvGrpSpPr>
            <p:grpSpPr bwMode="auto">
              <a:xfrm>
                <a:off x="3162" y="748"/>
                <a:ext cx="374" cy="1783"/>
                <a:chOff x="3162" y="748"/>
                <a:chExt cx="374" cy="1783"/>
              </a:xfrm>
            </p:grpSpPr>
            <p:sp>
              <p:nvSpPr>
                <p:cNvPr id="65" name="Rectangle 51"/>
                <p:cNvSpPr>
                  <a:spLocks noChangeArrowheads="1"/>
                </p:cNvSpPr>
                <p:nvPr/>
              </p:nvSpPr>
              <p:spPr bwMode="auto">
                <a:xfrm>
                  <a:off x="3205" y="748"/>
                  <a:ext cx="288" cy="17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 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en-GB" sz="1200">
                      <a:cs typeface="Times New Roman" pitchFamily="18" charset="0"/>
                    </a:rPr>
                    <a:t>X</a:t>
                  </a:r>
                  <a:endParaRPr lang="en-US" sz="1200">
                    <a:latin typeface="Courier New" pitchFamily="49" charset="0"/>
                    <a:cs typeface="Times New Roman" pitchFamily="18" charset="0"/>
                  </a:endParaRPr>
                </a:p>
                <a:p>
                  <a:pPr eaLnBrk="0" hangingPunct="0"/>
                  <a:endParaRPr lang="en-US" sz="1200"/>
                </a:p>
              </p:txBody>
            </p:sp>
            <p:sp>
              <p:nvSpPr>
                <p:cNvPr id="66" name="Rectangle 52"/>
                <p:cNvSpPr>
                  <a:spLocks noChangeArrowheads="1"/>
                </p:cNvSpPr>
                <p:nvPr/>
              </p:nvSpPr>
              <p:spPr bwMode="auto">
                <a:xfrm>
                  <a:off x="3162" y="748"/>
                  <a:ext cx="374" cy="178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id-ID"/>
                </a:p>
              </p:txBody>
            </p:sp>
          </p:grpSp>
        </p:grpSp>
        <p:sp>
          <p:nvSpPr>
            <p:cNvPr id="48" name="Rectangle 53"/>
            <p:cNvSpPr>
              <a:spLocks noChangeArrowheads="1"/>
            </p:cNvSpPr>
            <p:nvPr/>
          </p:nvSpPr>
          <p:spPr bwMode="auto">
            <a:xfrm>
              <a:off x="-4" y="-4"/>
              <a:ext cx="3544" cy="2539"/>
            </a:xfrm>
            <a:prstGeom prst="rect">
              <a:avLst/>
            </a:prstGeom>
            <a:noFill/>
            <a:ln w="14287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53273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576064"/>
          </a:xfrm>
        </p:spPr>
        <p:txBody>
          <a:bodyPr/>
          <a:lstStyle/>
          <a:p>
            <a:r>
              <a:rPr lang="en-GB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Sistem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Pengolahan</a:t>
            </a: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Transaksi</a:t>
            </a:r>
            <a:endParaRPr lang="ko-KR" alt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38010" y="2470505"/>
            <a:ext cx="1063076" cy="2261485"/>
            <a:chOff x="4630955" y="3880561"/>
            <a:chExt cx="914400" cy="1945207"/>
          </a:xfrm>
        </p:grpSpPr>
        <p:sp>
          <p:nvSpPr>
            <p:cNvPr id="5" name="Right Triangle 4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ight Triangle 5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3442914" y="1275606"/>
            <a:ext cx="1063076" cy="2261485"/>
            <a:chOff x="4630955" y="3880561"/>
            <a:chExt cx="914400" cy="1945207"/>
          </a:xfrm>
        </p:grpSpPr>
        <p:sp>
          <p:nvSpPr>
            <p:cNvPr id="8" name="Right Triangle 7"/>
            <p:cNvSpPr/>
            <p:nvPr/>
          </p:nvSpPr>
          <p:spPr>
            <a:xfrm>
              <a:off x="4630955" y="3880561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4630955" y="4911368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231640" y="550980"/>
            <a:ext cx="6862249" cy="56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Tx/>
            </a:pPr>
            <a:r>
              <a:rPr lang="en-GB" sz="1400" b="1" i="1" dirty="0">
                <a:latin typeface="Cambria" pitchFamily="18" charset="0"/>
                <a:ea typeface="Cambria" pitchFamily="18" charset="0"/>
              </a:rPr>
              <a:t>SPT (</a:t>
            </a:r>
            <a:r>
              <a:rPr lang="en-GB" sz="1400" b="1" i="1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1400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400" b="1" i="1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GB" sz="1400" b="1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400" b="1" i="1" dirty="0" err="1">
                <a:latin typeface="Cambria" pitchFamily="18" charset="0"/>
                <a:ea typeface="Cambria" pitchFamily="18" charset="0"/>
              </a:rPr>
              <a:t>Transaksi</a:t>
            </a:r>
            <a:r>
              <a:rPr lang="en-GB" sz="1400" b="1" i="1" dirty="0">
                <a:latin typeface="Cambria" pitchFamily="18" charset="0"/>
                <a:ea typeface="Cambria" pitchFamily="18" charset="0"/>
              </a:rPr>
              <a:t>)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atau</a:t>
            </a:r>
            <a:r>
              <a:rPr lang="en-GB" sz="14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400" b="1" i="1" dirty="0">
                <a:latin typeface="Cambria" pitchFamily="18" charset="0"/>
                <a:ea typeface="Cambria" pitchFamily="18" charset="0"/>
              </a:rPr>
              <a:t>TPS (transaction processing </a:t>
            </a:r>
            <a:endParaRPr lang="id-ID" sz="1400" b="1" i="1" dirty="0" smtClean="0"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Tx/>
            </a:pPr>
            <a:r>
              <a:rPr lang="en-GB" sz="1400" b="1" i="1" dirty="0" smtClean="0">
                <a:latin typeface="Cambria" pitchFamily="18" charset="0"/>
                <a:ea typeface="Cambria" pitchFamily="18" charset="0"/>
              </a:rPr>
              <a:t>systems</a:t>
            </a:r>
            <a:r>
              <a:rPr lang="en-GB" sz="1400" b="1" i="1" dirty="0">
                <a:latin typeface="Cambria" pitchFamily="18" charset="0"/>
                <a:ea typeface="Cambria" pitchFamily="18" charset="0"/>
              </a:rPr>
              <a:t>)</a:t>
            </a:r>
            <a:r>
              <a:rPr lang="en-US" sz="14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: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GB" sz="14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informasi</a:t>
            </a:r>
            <a:r>
              <a:rPr lang="en-GB" sz="1400" i="1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GB" sz="1400" i="1" dirty="0">
                <a:latin typeface="Cambria" pitchFamily="18" charset="0"/>
                <a:ea typeface="Cambria" pitchFamily="18" charset="0"/>
              </a:rPr>
              <a:t>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untuk</a:t>
            </a:r>
            <a:r>
              <a:rPr lang="en-GB" sz="1400" i="1" dirty="0">
                <a:latin typeface="Cambria" pitchFamily="18" charset="0"/>
                <a:ea typeface="Cambria" pitchFamily="18" charset="0"/>
              </a:rPr>
              <a:t> level </a:t>
            </a:r>
            <a:r>
              <a:rPr lang="en-GB" sz="1400" i="1" dirty="0" err="1">
                <a:latin typeface="Cambria" pitchFamily="18" charset="0"/>
                <a:ea typeface="Cambria" pitchFamily="18" charset="0"/>
              </a:rPr>
              <a:t>operasional</a:t>
            </a:r>
            <a:endParaRPr lang="en-GB" sz="1400" i="1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1520" y="1224624"/>
            <a:ext cx="3191393" cy="3749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Disebut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dengan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pengolahan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transaksi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transaction processing systems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)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karena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:</a:t>
            </a:r>
          </a:p>
          <a:p>
            <a:pPr marL="268288" lvl="1" indent="-2286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menangkap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transaksi-transaksi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bisnis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terjadi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268288" lvl="1" indent="-2286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mencatatnya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dokumen-dokumen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dasar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268288" lvl="1" indent="-2286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memasukkannya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dalam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sistem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informasi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.</a:t>
            </a:r>
          </a:p>
          <a:p>
            <a:pPr marL="268288" lvl="1" indent="-2286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merekamkannya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ke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basis data.</a:t>
            </a:r>
          </a:p>
          <a:p>
            <a:pPr marL="268288" lvl="1" indent="-228600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mengolahnya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menjadi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informasi-informasi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pencatatan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nilai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(</a:t>
            </a:r>
            <a:r>
              <a:rPr lang="en-US" sz="1600" i="1" dirty="0">
                <a:latin typeface="Cambria" pitchFamily="18" charset="0"/>
                <a:ea typeface="Cambria" pitchFamily="18" charset="0"/>
              </a:rPr>
              <a:t>score-keeping information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).</a:t>
            </a:r>
            <a:endParaRPr lang="en-US" sz="1600" dirty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80112" y="1497014"/>
            <a:ext cx="3384376" cy="301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Tx/>
            </a:pPr>
            <a:r>
              <a:rPr lang="en-US" sz="1600" dirty="0" err="1">
                <a:latin typeface="Cambria" pitchFamily="18" charset="0"/>
                <a:ea typeface="Cambria" pitchFamily="18" charset="0"/>
              </a:rPr>
              <a:t>Laporan-laporan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yang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berisi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informasi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pencatatan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nilai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digunakan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 </a:t>
            </a:r>
            <a:r>
              <a:rPr lang="en-US" sz="1600" dirty="0" err="1">
                <a:latin typeface="Cambria" pitchFamily="18" charset="0"/>
                <a:ea typeface="Cambria" pitchFamily="18" charset="0"/>
              </a:rPr>
              <a:t>oleh</a:t>
            </a:r>
            <a:r>
              <a:rPr lang="en-US" sz="1600" dirty="0">
                <a:latin typeface="Cambria" pitchFamily="18" charset="0"/>
                <a:ea typeface="Cambria" pitchFamily="18" charset="0"/>
              </a:rPr>
              <a:t>:</a:t>
            </a:r>
          </a:p>
          <a:p>
            <a:pPr marL="352425" lvl="1" indent="-342900" algn="just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id-ID" sz="1600" dirty="0" smtClean="0">
                <a:latin typeface="Cambria" pitchFamily="18" charset="0"/>
                <a:ea typeface="Cambria" pitchFamily="18" charset="0"/>
              </a:rPr>
              <a:t>M</a:t>
            </a:r>
            <a:r>
              <a:rPr lang="en-GB" sz="1600" dirty="0" err="1" smtClean="0">
                <a:latin typeface="Cambria" pitchFamily="18" charset="0"/>
                <a:ea typeface="Cambria" pitchFamily="18" charset="0"/>
              </a:rPr>
              <a:t>ereka</a:t>
            </a:r>
            <a:r>
              <a:rPr lang="en-GB" sz="1600" dirty="0" smtClean="0">
                <a:latin typeface="Cambria" pitchFamily="18" charset="0"/>
                <a:ea typeface="Cambria" pitchFamily="18" charset="0"/>
              </a:rPr>
              <a:t> 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yang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terlibat</a:t>
            </a:r>
            <a:r>
              <a:rPr lang="en-GB" sz="1600" dirty="0">
                <a:latin typeface="Cambria" pitchFamily="18" charset="0"/>
                <a:ea typeface="Cambria" pitchFamily="18" charset="0"/>
              </a:rPr>
              <a:t> di </a:t>
            </a:r>
            <a:r>
              <a:rPr lang="en-GB" sz="1600" dirty="0" err="1">
                <a:latin typeface="Cambria" pitchFamily="18" charset="0"/>
                <a:ea typeface="Cambria" pitchFamily="18" charset="0"/>
              </a:rPr>
              <a:t>transaksinya</a:t>
            </a:r>
            <a:r>
              <a:rPr lang="en-GB" sz="1600" dirty="0" smtClean="0">
                <a:latin typeface="Cambria" pitchFamily="18" charset="0"/>
                <a:ea typeface="Cambria" pitchFamily="18" charset="0"/>
              </a:rPr>
              <a:t>.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endParaRPr lang="id-ID" sz="1600" dirty="0" smtClean="0">
              <a:latin typeface="Times New Roman" pitchFamily="18" charset="0"/>
              <a:ea typeface="MS Mincho" pitchFamily="49" charset="-128"/>
            </a:endParaRPr>
          </a:p>
          <a:p>
            <a:pPr marL="352425" lvl="1" indent="-342900" algn="just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id-ID" sz="1600" dirty="0" smtClean="0">
                <a:latin typeface="Times New Roman" pitchFamily="18" charset="0"/>
                <a:ea typeface="MS Mincho" pitchFamily="49" charset="-128"/>
              </a:rPr>
              <a:t>M</a:t>
            </a:r>
            <a:r>
              <a:rPr lang="en-GB" sz="1600" dirty="0" err="1" smtClean="0">
                <a:latin typeface="Times New Roman" pitchFamily="18" charset="0"/>
                <a:ea typeface="MS Mincho" pitchFamily="49" charset="-128"/>
              </a:rPr>
              <a:t>anajer-manajer</a:t>
            </a:r>
            <a:r>
              <a:rPr lang="en-GB" sz="1600" dirty="0" smtClean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level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bawah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yang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menggunakan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informasi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ini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untuk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pengendalian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operasi</a:t>
            </a:r>
            <a:r>
              <a:rPr lang="en-US" sz="1600" dirty="0">
                <a:latin typeface="Times New Roman" pitchFamily="18" charset="0"/>
                <a:ea typeface="MS Mincho" pitchFamily="49" charset="-128"/>
              </a:rPr>
              <a:t>.</a:t>
            </a:r>
          </a:p>
          <a:p>
            <a:pPr marL="352425" lvl="1" indent="-342900" algn="just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SzPct val="70000"/>
              <a:buFont typeface="+mj-lt"/>
              <a:buAutoNum type="arabicPeriod"/>
            </a:pPr>
            <a:r>
              <a:rPr lang="id-ID" sz="1600" i="1" dirty="0" smtClean="0">
                <a:latin typeface="Times New Roman" pitchFamily="18" charset="0"/>
                <a:ea typeface="MS Mincho" pitchFamily="49" charset="-128"/>
              </a:rPr>
              <a:t>S</a:t>
            </a:r>
            <a:r>
              <a:rPr lang="en-GB" sz="1600" i="1" dirty="0" err="1" smtClean="0">
                <a:latin typeface="Times New Roman" pitchFamily="18" charset="0"/>
                <a:ea typeface="MS Mincho" pitchFamily="49" charset="-128"/>
              </a:rPr>
              <a:t>takeholders</a:t>
            </a:r>
            <a:r>
              <a:rPr lang="en-GB" sz="1600" dirty="0" smtClean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yang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meminta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pertanggung-jawaban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 </a:t>
            </a:r>
            <a:r>
              <a:rPr lang="en-GB" sz="1600" dirty="0" err="1">
                <a:latin typeface="Times New Roman" pitchFamily="18" charset="0"/>
                <a:ea typeface="MS Mincho" pitchFamily="49" charset="-128"/>
              </a:rPr>
              <a:t>manajer</a:t>
            </a:r>
            <a:r>
              <a:rPr lang="en-GB" sz="1600" dirty="0">
                <a:latin typeface="Times New Roman" pitchFamily="18" charset="0"/>
                <a:ea typeface="MS Mincho" pitchFamily="49" charset="-128"/>
              </a:rPr>
              <a:t>.</a:t>
            </a:r>
            <a:endParaRPr lang="en-US" sz="1600" dirty="0">
              <a:latin typeface="Times New Roman" pitchFamily="18" charset="0"/>
            </a:endParaRPr>
          </a:p>
          <a:p>
            <a:pPr lvl="1" algn="just">
              <a:lnSpc>
                <a:spcPct val="115000"/>
              </a:lnSpc>
              <a:spcBef>
                <a:spcPct val="0"/>
              </a:spcBef>
              <a:buClr>
                <a:schemeClr val="tx1"/>
              </a:buClr>
              <a:buSzPct val="70000"/>
            </a:pPr>
            <a:endParaRPr lang="en-GB" sz="16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074332" y="1923678"/>
            <a:ext cx="260550" cy="26055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Oval 30"/>
          <p:cNvSpPr/>
          <p:nvPr/>
        </p:nvSpPr>
        <p:spPr>
          <a:xfrm>
            <a:off x="4096457" y="2643758"/>
            <a:ext cx="260550" cy="260550"/>
          </a:xfrm>
          <a:prstGeom prst="ellipse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Oval 31"/>
          <p:cNvSpPr/>
          <p:nvPr/>
        </p:nvSpPr>
        <p:spPr>
          <a:xfrm>
            <a:off x="4860032" y="3119387"/>
            <a:ext cx="260550" cy="26055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Oval 32"/>
          <p:cNvSpPr/>
          <p:nvPr/>
        </p:nvSpPr>
        <p:spPr>
          <a:xfrm>
            <a:off x="4858399" y="3795886"/>
            <a:ext cx="260550" cy="26055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59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714750" y="1378455"/>
            <a:ext cx="5334001" cy="2422525"/>
            <a:chOff x="2209800" y="2606675"/>
            <a:chExt cx="5334001" cy="2422525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4423833" y="3167697"/>
              <a:ext cx="425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5842000" y="2887185"/>
              <a:ext cx="465411" cy="140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919596" y="3486389"/>
              <a:ext cx="0" cy="5610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4203230" y="3486389"/>
              <a:ext cx="0" cy="5610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3777780" y="4187667"/>
              <a:ext cx="709083" cy="841533"/>
            </a:xfrm>
            <a:prstGeom prst="can">
              <a:avLst>
                <a:gd name="adj" fmla="val 30000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400" dirty="0">
                  <a:solidFill>
                    <a:schemeClr val="tx1"/>
                  </a:solidFill>
                </a:rPr>
                <a:t>Basis</a:t>
              </a:r>
            </a:p>
            <a:p>
              <a:pPr algn="ctr" eaLnBrk="0" hangingPunct="0"/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4849283" y="2606675"/>
              <a:ext cx="1134533" cy="1402555"/>
            </a:xfrm>
            <a:prstGeom prst="flowChartMultidocumen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400" dirty="0" err="1" smtClean="0">
                  <a:solidFill>
                    <a:schemeClr val="tx1"/>
                  </a:solidFill>
                </a:rPr>
                <a:t>Laporan</a:t>
              </a:r>
              <a:r>
                <a:rPr lang="en-US" sz="1400" dirty="0" smtClean="0">
                  <a:solidFill>
                    <a:schemeClr val="tx1"/>
                  </a:solidFill>
                </a:rPr>
                <a:t>-</a:t>
              </a:r>
              <a:endParaRPr lang="id-ID" sz="1400" dirty="0" smtClean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400" dirty="0" err="1" smtClean="0">
                  <a:solidFill>
                    <a:schemeClr val="tx1"/>
                  </a:solidFill>
                </a:rPr>
                <a:t>laporan</a:t>
              </a:r>
              <a:r>
                <a:rPr lang="en-US" sz="1400" dirty="0" smtClean="0">
                  <a:solidFill>
                    <a:schemeClr val="tx1"/>
                  </a:solidFill>
                </a:rPr>
                <a:t> </a:t>
              </a:r>
              <a:endParaRPr lang="id-ID" sz="1400" dirty="0" smtClean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400" i="1" dirty="0" smtClean="0">
                  <a:solidFill>
                    <a:schemeClr val="tx1"/>
                  </a:solidFill>
                </a:rPr>
                <a:t>score-</a:t>
              </a:r>
              <a:endParaRPr lang="id-ID" sz="1400" i="1" dirty="0" smtClean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400" i="1" dirty="0" smtClean="0">
                  <a:solidFill>
                    <a:schemeClr val="tx1"/>
                  </a:solidFill>
                </a:rPr>
                <a:t>keeping</a:t>
              </a:r>
              <a:endParaRPr lang="en-US" sz="1400" i="1" dirty="0">
                <a:solidFill>
                  <a:schemeClr val="tx1"/>
                </a:solidFill>
              </a:endParaRPr>
            </a:p>
            <a:p>
              <a:pPr algn="ctr" eaLnBrk="0" hangingPunct="0"/>
              <a:endParaRPr lang="en-US" sz="1400" dirty="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714750" y="3064843"/>
              <a:ext cx="709083" cy="28051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400" dirty="0">
                  <a:solidFill>
                    <a:schemeClr val="tx1"/>
                  </a:solidFill>
                </a:rPr>
                <a:t>TPS</a:t>
              </a: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3431117" y="3167697"/>
              <a:ext cx="28363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2209800" y="2887186"/>
              <a:ext cx="1221317" cy="1234249"/>
            </a:xfrm>
            <a:prstGeom prst="flowChartMultidocumen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400" dirty="0">
                  <a:solidFill>
                    <a:schemeClr val="tx1"/>
                  </a:solidFill>
                </a:rPr>
                <a:t>data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tran</a:t>
              </a:r>
              <a:r>
                <a:rPr lang="id-ID" sz="1400" dirty="0" smtClean="0">
                  <a:solidFill>
                    <a:schemeClr val="tx1"/>
                  </a:solidFill>
                </a:rPr>
                <a:t>-</a:t>
              </a:r>
            </a:p>
            <a:p>
              <a:pPr algn="ctr" eaLnBrk="0" hangingPunct="0"/>
              <a:r>
                <a:rPr lang="en-US" sz="1400" dirty="0" err="1" smtClean="0">
                  <a:solidFill>
                    <a:schemeClr val="tx1"/>
                  </a:solidFill>
                </a:rPr>
                <a:t>saksi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400" dirty="0" err="1">
                  <a:solidFill>
                    <a:schemeClr val="tx1"/>
                  </a:solidFill>
                </a:rPr>
                <a:t>bisnis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 Box 13"/>
            <p:cNvSpPr txBox="1">
              <a:spLocks noChangeArrowheads="1"/>
            </p:cNvSpPr>
            <p:nvPr/>
          </p:nvSpPr>
          <p:spPr bwMode="auto">
            <a:xfrm>
              <a:off x="6307411" y="2606675"/>
              <a:ext cx="1236390" cy="60777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400" dirty="0" err="1"/>
                <a:t>pihak</a:t>
              </a:r>
              <a:r>
                <a:rPr lang="en-US" sz="1400" dirty="0"/>
                <a:t> yang </a:t>
              </a:r>
              <a:endParaRPr lang="id-ID" sz="1400" dirty="0" smtClean="0"/>
            </a:p>
            <a:p>
              <a:pPr algn="ctr" eaLnBrk="0" hangingPunct="0"/>
              <a:r>
                <a:rPr lang="en-US" sz="1400" dirty="0" err="1" smtClean="0"/>
                <a:t>bertransaksi</a:t>
              </a:r>
              <a:endParaRPr lang="en-US" sz="1400" dirty="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6307411" y="3896557"/>
              <a:ext cx="1236389" cy="76750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r>
                <a:rPr lang="en-US" sz="1400" dirty="0" err="1" smtClean="0"/>
                <a:t>manajer</a:t>
              </a:r>
              <a:r>
                <a:rPr lang="en-US" sz="1400" dirty="0" smtClean="0"/>
                <a:t>-</a:t>
              </a:r>
              <a:endParaRPr lang="id-ID" sz="1400" dirty="0" smtClean="0"/>
            </a:p>
            <a:p>
              <a:pPr algn="ctr" eaLnBrk="0" hangingPunct="0"/>
              <a:r>
                <a:rPr lang="en-US" sz="1400" dirty="0" err="1" smtClean="0"/>
                <a:t>Manajer</a:t>
              </a:r>
              <a:endParaRPr lang="id-ID" sz="1400" dirty="0" smtClean="0"/>
            </a:p>
            <a:p>
              <a:pPr algn="ctr" eaLnBrk="0" hangingPunct="0"/>
              <a:r>
                <a:rPr lang="en-US" sz="1400" dirty="0" smtClean="0"/>
                <a:t> </a:t>
              </a:r>
              <a:r>
                <a:rPr lang="en-US" sz="1400" dirty="0"/>
                <a:t>level </a:t>
              </a:r>
              <a:r>
                <a:rPr lang="en-US" sz="1400" dirty="0" err="1"/>
                <a:t>bawah</a:t>
              </a:r>
              <a:endParaRPr lang="en-US" sz="1400" dirty="0"/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6307411" y="3270056"/>
              <a:ext cx="1236389" cy="56102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endParaRPr lang="en-US" sz="1400"/>
            </a:p>
            <a:p>
              <a:pPr algn="ctr" eaLnBrk="0" hangingPunct="0"/>
              <a:r>
                <a:rPr lang="en-US" sz="1400"/>
                <a:t>stakeholders</a:t>
              </a: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5983817" y="3279902"/>
              <a:ext cx="323594" cy="140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sz="2800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5983817" y="3420157"/>
              <a:ext cx="323594" cy="701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sz="280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115616" y="348189"/>
            <a:ext cx="5627503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Sistem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Pengolahan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Transaksi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(SPT)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42599" y="2280966"/>
            <a:ext cx="90120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SPT</a:t>
            </a:r>
            <a:endParaRPr lang="id-ID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1187476" y="64362"/>
            <a:ext cx="7725315" cy="5001436"/>
            <a:chOff x="1200" y="175"/>
            <a:chExt cx="3615" cy="3617"/>
          </a:xfrm>
        </p:grpSpPr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2572" y="1703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7" name="Line 3"/>
            <p:cNvSpPr>
              <a:spLocks noChangeShapeType="1"/>
            </p:cNvSpPr>
            <p:nvPr/>
          </p:nvSpPr>
          <p:spPr bwMode="auto">
            <a:xfrm>
              <a:off x="3442" y="2832"/>
              <a:ext cx="5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291" y="1175"/>
              <a:ext cx="452" cy="528"/>
            </a:xfrm>
            <a:prstGeom prst="can">
              <a:avLst>
                <a:gd name="adj" fmla="val 29204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Basis</a:t>
              </a:r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196" y="175"/>
              <a:ext cx="723" cy="881"/>
            </a:xfrm>
            <a:prstGeom prst="flowChartMultidocumen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200" dirty="0" err="1">
                  <a:solidFill>
                    <a:schemeClr val="tx1"/>
                  </a:solidFill>
                </a:rPr>
                <a:t>Laporan-laporan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i="1" dirty="0">
                  <a:solidFill>
                    <a:schemeClr val="tx1"/>
                  </a:solidFill>
                </a:rPr>
                <a:t>score-keeping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eaLnBrk="0" hangingPunct="0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2110" y="293"/>
              <a:ext cx="814" cy="44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eaLnBrk="0" hangingPunct="0"/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TPS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567" y="470"/>
              <a:ext cx="54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1200" y="293"/>
              <a:ext cx="729" cy="749"/>
            </a:xfrm>
            <a:prstGeom prst="flowChartMultidocumen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data </a:t>
              </a:r>
              <a:r>
                <a:rPr lang="en-US" sz="1200" dirty="0" err="1">
                  <a:solidFill>
                    <a:schemeClr val="tx1"/>
                  </a:solidFill>
                </a:rPr>
                <a:t>transaksi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</a:p>
            <a:p>
              <a:pPr algn="ctr" eaLnBrk="0" hangingPunct="0"/>
              <a:r>
                <a:rPr lang="en-US" sz="1200" dirty="0" err="1">
                  <a:solidFill>
                    <a:schemeClr val="tx1"/>
                  </a:solidFill>
                </a:rPr>
                <a:t>bisnis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924" y="470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2382" y="733"/>
              <a:ext cx="0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2562" y="733"/>
              <a:ext cx="0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4001" y="2105"/>
              <a:ext cx="814" cy="1458"/>
            </a:xfrm>
            <a:prstGeom prst="flowChartMultidocumen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r>
                <a:rPr lang="en-US" sz="1200" dirty="0"/>
                <a:t> </a:t>
              </a:r>
            </a:p>
            <a:p>
              <a:pPr algn="ctr" eaLnBrk="0" hangingPunct="0"/>
              <a:r>
                <a:rPr lang="en-US" sz="1200" dirty="0" err="1">
                  <a:solidFill>
                    <a:schemeClr val="tx1"/>
                  </a:solidFill>
                </a:rPr>
                <a:t>laporan-laporan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 attention directing  </a:t>
              </a:r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problem </a:t>
              </a:r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 solving</a:t>
              </a:r>
            </a:p>
            <a:p>
              <a:pPr algn="ctr" eaLnBrk="0" hangingPunct="0"/>
              <a:endParaRPr lang="en-US" sz="1200" dirty="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V="1">
              <a:off x="4462" y="1840"/>
              <a:ext cx="0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endParaRPr lang="id-ID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020" y="2041"/>
              <a:ext cx="1422" cy="17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2878" y="2675"/>
              <a:ext cx="440" cy="506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SIMAK</a:t>
              </a: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2120" y="2963"/>
              <a:ext cx="533" cy="512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SIMPRO</a:t>
              </a: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620" y="3175"/>
              <a:ext cx="536" cy="519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r>
                <a:rPr lang="en-US" sz="1200" dirty="0" smtClean="0">
                  <a:solidFill>
                    <a:schemeClr val="tx1"/>
                  </a:solidFill>
                </a:rPr>
                <a:t>SIMSDMM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528" y="2118"/>
              <a:ext cx="606" cy="50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SIMKEU</a:t>
              </a: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108" y="2411"/>
              <a:ext cx="454" cy="52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eaLnBrk="0" hangingPunct="0"/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SIMPEM</a:t>
              </a:r>
            </a:p>
          </p:txBody>
        </p:sp>
        <p:grpSp>
          <p:nvGrpSpPr>
            <p:cNvPr id="24" name="Group 37"/>
            <p:cNvGrpSpPr>
              <a:grpSpLocks/>
            </p:cNvGrpSpPr>
            <p:nvPr/>
          </p:nvGrpSpPr>
          <p:grpSpPr bwMode="auto">
            <a:xfrm>
              <a:off x="1200" y="2470"/>
              <a:ext cx="696" cy="1322"/>
              <a:chOff x="1296" y="2470"/>
              <a:chExt cx="696" cy="1322"/>
            </a:xfrm>
          </p:grpSpPr>
          <p:sp>
            <p:nvSpPr>
              <p:cNvPr id="34" name="AutoShape 20"/>
              <p:cNvSpPr>
                <a:spLocks noChangeArrowheads="1"/>
              </p:cNvSpPr>
              <p:nvPr/>
            </p:nvSpPr>
            <p:spPr bwMode="auto">
              <a:xfrm>
                <a:off x="1296" y="2470"/>
                <a:ext cx="557" cy="617"/>
              </a:xfrm>
              <a:prstGeom prst="flowChartMultidocumen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>
                    <a:solidFill>
                      <a:schemeClr val="tx1"/>
                    </a:solidFill>
                  </a:rPr>
                  <a:t>data non-</a:t>
                </a: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transaksi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bisnis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AutoShape 21"/>
              <p:cNvSpPr>
                <a:spLocks noChangeArrowheads="1"/>
              </p:cNvSpPr>
              <p:nvPr/>
            </p:nvSpPr>
            <p:spPr bwMode="auto">
              <a:xfrm>
                <a:off x="1296" y="3175"/>
                <a:ext cx="557" cy="617"/>
              </a:xfrm>
              <a:prstGeom prst="flowChartMultidocumen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eaLnBrk="0" hangingPunct="0"/>
                <a:r>
                  <a:rPr lang="en-US" sz="1200" dirty="0">
                    <a:solidFill>
                      <a:schemeClr val="tx1"/>
                    </a:solidFill>
                  </a:rPr>
                  <a:t>data </a:t>
                </a:r>
                <a:r>
                  <a:rPr lang="en-US" sz="1200" dirty="0" err="1">
                    <a:solidFill>
                      <a:schemeClr val="tx1"/>
                    </a:solidFill>
                  </a:rPr>
                  <a:t>dari</a:t>
                </a:r>
                <a:endParaRPr lang="en-US" sz="1200" dirty="0">
                  <a:solidFill>
                    <a:schemeClr val="tx1"/>
                  </a:solidFill>
                </a:endParaRPr>
              </a:p>
              <a:p>
                <a:pPr algn="ctr" eaLnBrk="0" hangingPunct="0"/>
                <a:r>
                  <a:rPr lang="en-US" sz="1200" dirty="0" err="1">
                    <a:solidFill>
                      <a:schemeClr val="tx1"/>
                    </a:solidFill>
                  </a:rPr>
                  <a:t>eksternal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Line 22"/>
              <p:cNvSpPr>
                <a:spLocks noChangeShapeType="1"/>
              </p:cNvSpPr>
              <p:nvPr/>
            </p:nvSpPr>
            <p:spPr bwMode="auto">
              <a:xfrm>
                <a:off x="1853" y="2646"/>
                <a:ext cx="1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7" name="Line 23"/>
              <p:cNvSpPr>
                <a:spLocks noChangeShapeType="1"/>
              </p:cNvSpPr>
              <p:nvPr/>
            </p:nvSpPr>
            <p:spPr bwMode="auto">
              <a:xfrm>
                <a:off x="1853" y="3351"/>
                <a:ext cx="1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>
                <a:off x="1992" y="2646"/>
                <a:ext cx="0" cy="70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H="1" flipV="1">
              <a:off x="2512" y="1716"/>
              <a:ext cx="16" cy="3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919" y="258"/>
              <a:ext cx="272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4191" y="176"/>
              <a:ext cx="543" cy="35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/>
              <a:r>
                <a:rPr lang="en-US" sz="1000" dirty="0" err="1">
                  <a:solidFill>
                    <a:schemeClr val="tx1"/>
                  </a:solidFill>
                </a:rPr>
                <a:t>pihak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dirty="0" err="1">
                  <a:solidFill>
                    <a:schemeClr val="tx1"/>
                  </a:solidFill>
                </a:rPr>
                <a:t>yg</a:t>
              </a:r>
              <a:r>
                <a:rPr lang="en-US" sz="1000" dirty="0">
                  <a:solidFill>
                    <a:schemeClr val="tx1"/>
                  </a:solidFill>
                </a:rPr>
                <a:t>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bertran</a:t>
              </a:r>
              <a:endParaRPr lang="id-ID" sz="1000" dirty="0" smtClean="0">
                <a:solidFill>
                  <a:schemeClr val="tx1"/>
                </a:solidFill>
              </a:endParaRPr>
            </a:p>
            <a:p>
              <a:pPr algn="ctr" eaLnBrk="0" hangingPunct="0"/>
              <a:r>
                <a:rPr lang="en-US" sz="1000" dirty="0" err="1" smtClean="0">
                  <a:solidFill>
                    <a:schemeClr val="tx1"/>
                  </a:solidFill>
                </a:rPr>
                <a:t>saksi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4189" y="895"/>
              <a:ext cx="543" cy="41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/>
              <a:r>
                <a:rPr lang="en-US" sz="1200" dirty="0" err="1">
                  <a:solidFill>
                    <a:schemeClr val="tx1"/>
                  </a:solidFill>
                </a:rPr>
                <a:t>manajer-manajer</a:t>
              </a:r>
              <a:r>
                <a:rPr lang="en-US" sz="1200" dirty="0">
                  <a:solidFill>
                    <a:schemeClr val="tx1"/>
                  </a:solidFill>
                </a:rPr>
                <a:t> level </a:t>
              </a:r>
              <a:r>
                <a:rPr lang="en-US" sz="1200" dirty="0" err="1">
                  <a:solidFill>
                    <a:schemeClr val="tx1"/>
                  </a:solidFill>
                </a:rPr>
                <a:t>bawah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9" name="Text Box 30"/>
            <p:cNvSpPr txBox="1">
              <a:spLocks noChangeArrowheads="1"/>
            </p:cNvSpPr>
            <p:nvPr/>
          </p:nvSpPr>
          <p:spPr bwMode="auto">
            <a:xfrm>
              <a:off x="4191" y="569"/>
              <a:ext cx="543" cy="2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0" hangingPunct="0">
                <a:lnSpc>
                  <a:spcPct val="50000"/>
                </a:lnSpc>
              </a:pPr>
              <a:endParaRPr lang="en-US" sz="1200" dirty="0"/>
            </a:p>
            <a:p>
              <a:pPr algn="ctr" eaLnBrk="0" hangingPunct="0"/>
              <a:r>
                <a:rPr lang="en-US" sz="1200" dirty="0">
                  <a:solidFill>
                    <a:schemeClr val="tx1"/>
                  </a:solidFill>
                </a:rPr>
                <a:t>stakeholders</a:t>
              </a: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3919" y="523"/>
              <a:ext cx="272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919" y="611"/>
              <a:ext cx="272" cy="4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4191" y="1344"/>
              <a:ext cx="543" cy="48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0" tIns="0" rIns="0" bIns="0"/>
            <a:lstStyle/>
            <a:p>
              <a:pPr algn="ctr" eaLnBrk="0" hangingPunct="0"/>
              <a:r>
                <a:rPr lang="en-US" sz="1200" dirty="0" err="1">
                  <a:solidFill>
                    <a:schemeClr val="tx1"/>
                  </a:solidFill>
                </a:rPr>
                <a:t>manajer-manajer</a:t>
              </a:r>
              <a:r>
                <a:rPr lang="en-US" sz="1200" dirty="0">
                  <a:solidFill>
                    <a:schemeClr val="tx1"/>
                  </a:solidFill>
                </a:rPr>
                <a:t> level </a:t>
              </a:r>
              <a:r>
                <a:rPr lang="en-US" sz="1200" dirty="0" err="1">
                  <a:solidFill>
                    <a:schemeClr val="tx1"/>
                  </a:solidFill>
                </a:rPr>
                <a:t>menengah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atas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3" name="Line 38"/>
            <p:cNvSpPr>
              <a:spLocks noChangeShapeType="1"/>
            </p:cNvSpPr>
            <p:nvPr/>
          </p:nvSpPr>
          <p:spPr bwMode="auto">
            <a:xfrm>
              <a:off x="1888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971600" y="51470"/>
            <a:ext cx="8064896" cy="2383630"/>
          </a:xfrm>
          <a:prstGeom prst="round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80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4011910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Sistem</a:t>
            </a:r>
            <a:r>
              <a:rPr lang="en-GB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-</a:t>
            </a:r>
          </a:p>
          <a:p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sistem</a:t>
            </a:r>
            <a:r>
              <a:rPr lang="en-GB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informasi</a:t>
            </a:r>
            <a:r>
              <a:rPr lang="en-GB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fungsional</a:t>
            </a:r>
            <a:r>
              <a:rPr lang="en-GB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dan</a:t>
            </a:r>
            <a:r>
              <a:rPr lang="en-GB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GB" b="1" i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aplikasinya</a:t>
            </a:r>
            <a:r>
              <a:rPr lang="en-US" b="1" i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628616" y="672306"/>
            <a:ext cx="1524000" cy="3127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Keuangan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031591" y="672306"/>
            <a:ext cx="1368425" cy="38893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000" dirty="0" err="1">
                <a:solidFill>
                  <a:schemeClr val="tx1"/>
                </a:solidFill>
              </a:rPr>
              <a:t>Produksi</a:t>
            </a:r>
            <a:r>
              <a:rPr lang="en-US" sz="1000" dirty="0">
                <a:solidFill>
                  <a:schemeClr val="tx1"/>
                </a:solidFill>
              </a:rPr>
              <a:t>/</a:t>
            </a:r>
          </a:p>
          <a:p>
            <a:pPr algn="ctr" eaLnBrk="0" hangingPunct="0"/>
            <a:r>
              <a:rPr lang="en-US" sz="1000" dirty="0" err="1">
                <a:solidFill>
                  <a:schemeClr val="tx1"/>
                </a:solidFill>
              </a:rPr>
              <a:t>Operasi</a:t>
            </a:r>
            <a:endParaRPr lang="en-US" sz="1000" dirty="0">
              <a:solidFill>
                <a:schemeClr val="tx1"/>
              </a:solidFill>
            </a:endParaRPr>
          </a:p>
          <a:p>
            <a:pPr algn="ctr" eaLnBrk="0" hangingPunct="0">
              <a:spcBef>
                <a:spcPts val="300"/>
              </a:spcBef>
              <a:spcAft>
                <a:spcPts val="300"/>
              </a:spcAft>
            </a:pPr>
            <a:endParaRPr lang="en-US" sz="1000" dirty="0"/>
          </a:p>
          <a:p>
            <a:pPr eaLnBrk="0" hangingPunct="0"/>
            <a:endParaRPr lang="en-US" sz="1000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45691" y="672306"/>
            <a:ext cx="1177925" cy="30956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100" dirty="0">
                <a:solidFill>
                  <a:schemeClr val="tx1"/>
                </a:solidFill>
              </a:rPr>
              <a:t>SDM</a:t>
            </a:r>
          </a:p>
          <a:p>
            <a:pPr eaLnBrk="0" hangingPunct="0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80416" y="681831"/>
            <a:ext cx="1219200" cy="30321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Pemasaran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11991" y="667543"/>
            <a:ext cx="1177925" cy="3175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Akuntansi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040866" y="70643"/>
            <a:ext cx="2081213" cy="34131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n-US" sz="1100">
                <a:solidFill>
                  <a:schemeClr val="tx1"/>
                </a:solidFill>
              </a:rPr>
              <a:t>Sistem Informasi Fungsional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237466" y="475456"/>
            <a:ext cx="6057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218416" y="475456"/>
            <a:ext cx="0" cy="185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4145766" y="411956"/>
            <a:ext cx="0" cy="249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590016" y="475456"/>
            <a:ext cx="0" cy="185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0416" y="459581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295366" y="475456"/>
            <a:ext cx="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id-ID"/>
          </a:p>
        </p:txBody>
      </p: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611991" y="981868"/>
            <a:ext cx="7777078" cy="4914900"/>
            <a:chOff x="786" y="869"/>
            <a:chExt cx="4924" cy="3096"/>
          </a:xfrm>
        </p:grpSpPr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3538" y="888"/>
              <a:ext cx="1166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produksi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tenaga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langsung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kebutuhan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material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kebutuhan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kapasitas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Penjadwalan</a:t>
              </a:r>
              <a:r>
                <a:rPr lang="en-US" sz="900" dirty="0"/>
                <a:t> </a:t>
              </a:r>
              <a:r>
                <a:rPr lang="en-US" sz="900" dirty="0" err="1"/>
                <a:t>produksi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produktivitas</a:t>
              </a:r>
              <a:r>
                <a:rPr lang="en-US" sz="900" dirty="0"/>
                <a:t> 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pekerja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produktivitas</a:t>
              </a:r>
              <a:r>
                <a:rPr lang="en-US" sz="900" dirty="0"/>
                <a:t> </a:t>
              </a:r>
              <a:r>
                <a:rPr lang="en-US" sz="900" dirty="0" err="1"/>
                <a:t>mesin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/>
                <a:t>perawatan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proses </a:t>
              </a:r>
              <a:r>
                <a:rPr lang="en-US" sz="900" dirty="0" err="1"/>
                <a:t>produksi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/>
                <a:t>kualitas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/>
                <a:t>biaya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/>
                <a:t>barang</a:t>
              </a:r>
              <a:r>
                <a:rPr lang="en-US" sz="900" dirty="0"/>
                <a:t> </a:t>
              </a:r>
              <a:r>
                <a:rPr lang="en-US" sz="900" dirty="0" err="1"/>
                <a:t>dalam</a:t>
              </a:r>
              <a:r>
                <a:rPr lang="en-US" sz="900" dirty="0"/>
                <a:t> 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proses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Pemakaian</a:t>
              </a:r>
              <a:r>
                <a:rPr lang="en-US" sz="900" dirty="0"/>
                <a:t> material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Pemanfaatan</a:t>
              </a:r>
              <a:r>
                <a:rPr lang="en-US" sz="900" dirty="0"/>
                <a:t> </a:t>
              </a:r>
              <a:r>
                <a:rPr lang="en-US" sz="900" dirty="0" err="1"/>
                <a:t>mesin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Pemakaian</a:t>
              </a:r>
              <a:r>
                <a:rPr lang="en-US" sz="900" dirty="0"/>
                <a:t> </a:t>
              </a:r>
              <a:r>
                <a:rPr lang="en-US" sz="900" dirty="0" err="1"/>
                <a:t>tenaga</a:t>
              </a:r>
              <a:r>
                <a:rPr lang="en-US" sz="900" dirty="0"/>
                <a:t> </a:t>
              </a:r>
              <a:r>
                <a:rPr lang="en-US" sz="900" dirty="0" err="1"/>
                <a:t>kerja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Pemakaian</a:t>
              </a:r>
              <a:r>
                <a:rPr lang="en-US" sz="900" dirty="0"/>
                <a:t> overhead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/>
                <a:t>Status </a:t>
              </a:r>
              <a:r>
                <a:rPr lang="en-US" sz="900" dirty="0" err="1"/>
                <a:t>barang</a:t>
              </a:r>
              <a:r>
                <a:rPr lang="en-US" sz="900" dirty="0"/>
                <a:t> </a:t>
              </a:r>
              <a:r>
                <a:rPr lang="en-US" sz="900" dirty="0" err="1"/>
                <a:t>dalam</a:t>
              </a:r>
              <a:r>
                <a:rPr lang="en-US" sz="900" dirty="0"/>
                <a:t> proses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Pengerjaan</a:t>
              </a:r>
              <a:r>
                <a:rPr lang="en-US" sz="900" dirty="0"/>
                <a:t> </a:t>
              </a:r>
              <a:r>
                <a:rPr lang="en-US" sz="900" dirty="0" err="1"/>
                <a:t>ulang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/>
                <a:t>pengerjaan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Permintaan</a:t>
              </a:r>
              <a:r>
                <a:rPr lang="en-US" sz="900" dirty="0"/>
                <a:t> </a:t>
              </a:r>
              <a:r>
                <a:rPr lang="en-US" sz="900" dirty="0" err="1"/>
                <a:t>pembelian</a:t>
              </a:r>
              <a:r>
                <a:rPr lang="en-US" sz="900" dirty="0"/>
                <a:t> </a:t>
              </a:r>
              <a:r>
                <a:rPr lang="en-US" sz="900" dirty="0" err="1"/>
                <a:t>dan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penerimaan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smtClean="0"/>
                <a:t>Robot</a:t>
              </a:r>
              <a:r>
                <a:rPr lang="id-ID" sz="900" dirty="0" smtClean="0"/>
                <a:t>, </a:t>
              </a:r>
              <a:r>
                <a:rPr lang="en-US" sz="900" dirty="0" smtClean="0"/>
                <a:t>Computer-assisted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manufacturing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Kontrol</a:t>
              </a:r>
              <a:r>
                <a:rPr lang="en-US" sz="900" dirty="0"/>
                <a:t> </a:t>
              </a:r>
              <a:r>
                <a:rPr lang="en-US" sz="900" dirty="0" err="1" smtClean="0"/>
                <a:t>mesin</a:t>
              </a:r>
              <a:endParaRPr lang="en-US" sz="900" dirty="0"/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580" y="888"/>
              <a:ext cx="1060" cy="2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Advertasi</a:t>
              </a:r>
              <a:r>
                <a:rPr lang="en-US" sz="900" dirty="0"/>
                <a:t> </a:t>
              </a:r>
              <a:r>
                <a:rPr lang="en-US" sz="900" dirty="0" err="1"/>
                <a:t>dan</a:t>
              </a:r>
              <a:r>
                <a:rPr lang="en-US" sz="900" dirty="0"/>
                <a:t> </a:t>
              </a:r>
              <a:r>
                <a:rPr lang="en-US" sz="900" dirty="0" err="1"/>
                <a:t>promosi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harga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Riset</a:t>
              </a:r>
              <a:r>
                <a:rPr lang="en-US" sz="900" dirty="0"/>
                <a:t> </a:t>
              </a:r>
              <a:r>
                <a:rPr lang="en-US" sz="900" dirty="0" err="1"/>
                <a:t>pasar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produk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kanal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Distribusi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Prakiraan</a:t>
              </a:r>
              <a:r>
                <a:rPr lang="en-US" sz="900" dirty="0"/>
                <a:t> </a:t>
              </a:r>
              <a:r>
                <a:rPr lang="en-US" sz="900" dirty="0" err="1"/>
                <a:t>penjualan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Anggaran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Pemasaran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Pangsa</a:t>
              </a:r>
              <a:r>
                <a:rPr lang="en-US" sz="900" dirty="0"/>
                <a:t> </a:t>
              </a:r>
              <a:r>
                <a:rPr lang="en-US" sz="900" dirty="0" err="1"/>
                <a:t>Pasar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Layanan</a:t>
              </a:r>
              <a:r>
                <a:rPr lang="en-US" sz="900" dirty="0"/>
                <a:t> </a:t>
              </a:r>
              <a:r>
                <a:rPr lang="en-US" sz="900" dirty="0" err="1"/>
                <a:t>Konsumen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Distribusi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Profitabilitas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Produk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Promosi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Penjualan</a:t>
              </a:r>
              <a:r>
                <a:rPr lang="en-US" sz="900" dirty="0"/>
                <a:t> </a:t>
              </a:r>
              <a:r>
                <a:rPr lang="en-US" sz="900" dirty="0" err="1"/>
                <a:t>dan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tren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Pesanan</a:t>
              </a:r>
              <a:r>
                <a:rPr lang="en-US" sz="900" dirty="0"/>
                <a:t> </a:t>
              </a:r>
              <a:r>
                <a:rPr lang="en-US" sz="900" dirty="0" err="1"/>
                <a:t>Konsumen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Pemenuhan</a:t>
              </a:r>
              <a:r>
                <a:rPr lang="en-US" sz="900" dirty="0"/>
                <a:t> back order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Penagihan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Penjualan</a:t>
              </a:r>
              <a:r>
                <a:rPr lang="en-US" sz="900" dirty="0"/>
                <a:t> </a:t>
              </a:r>
              <a:r>
                <a:rPr lang="en-US" sz="900" dirty="0" err="1"/>
                <a:t>menurut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tempat</a:t>
              </a:r>
              <a:r>
                <a:rPr lang="en-US" sz="900" dirty="0"/>
                <a:t>, </a:t>
              </a:r>
              <a:r>
                <a:rPr lang="en-US" sz="900" dirty="0" err="1"/>
                <a:t>produk</a:t>
              </a:r>
              <a:r>
                <a:rPr lang="en-US" sz="900" dirty="0"/>
                <a:t>, salesman</a:t>
              </a:r>
            </a:p>
            <a:p>
              <a:pPr eaLnBrk="0" hangingPunct="0"/>
              <a:endParaRPr lang="en-US" sz="900" dirty="0"/>
            </a:p>
          </p:txBody>
        </p:sp>
        <p:sp>
          <p:nvSpPr>
            <p:cNvPr id="22" name="Text Box 14"/>
            <p:cNvSpPr txBox="1">
              <a:spLocks noChangeArrowheads="1"/>
            </p:cNvSpPr>
            <p:nvPr/>
          </p:nvSpPr>
          <p:spPr bwMode="auto">
            <a:xfrm>
              <a:off x="4604" y="869"/>
              <a:ext cx="1106" cy="3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aliran</a:t>
              </a:r>
              <a:r>
                <a:rPr lang="en-US" sz="900" dirty="0"/>
                <a:t> </a:t>
              </a:r>
              <a:r>
                <a:rPr lang="en-US" sz="900" dirty="0" err="1"/>
                <a:t>kas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struktur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modal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penggunaan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modal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keuntungan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tahunan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investasi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kebijakan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dividen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Perencanaan</a:t>
              </a:r>
              <a:r>
                <a:rPr lang="en-US" sz="900" dirty="0"/>
                <a:t> </a:t>
              </a:r>
              <a:r>
                <a:rPr lang="en-US" sz="900" dirty="0" err="1"/>
                <a:t>budjet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modal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dana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varian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profitabilitas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likuiditas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manajemen</a:t>
              </a:r>
              <a:endParaRPr lang="en-US" sz="900" dirty="0"/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 dirty="0"/>
                <a:t>  </a:t>
              </a:r>
              <a:r>
                <a:rPr lang="en-US" sz="900" dirty="0" err="1"/>
                <a:t>aktiva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nilai</a:t>
              </a:r>
              <a:r>
                <a:rPr lang="en-US" sz="900" dirty="0"/>
                <a:t> </a:t>
              </a:r>
              <a:r>
                <a:rPr lang="en-US" sz="900" dirty="0" err="1"/>
                <a:t>pasar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biaya</a:t>
              </a:r>
              <a:r>
                <a:rPr lang="en-US" sz="900" dirty="0"/>
                <a:t> modal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Analisis</a:t>
              </a:r>
              <a:r>
                <a:rPr lang="en-US" sz="900" dirty="0"/>
                <a:t> </a:t>
              </a:r>
              <a:r>
                <a:rPr lang="en-US" sz="900" dirty="0" err="1"/>
                <a:t>diskon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kas</a:t>
              </a:r>
              <a:r>
                <a:rPr lang="en-US" sz="900" dirty="0"/>
                <a:t> </a:t>
              </a:r>
              <a:r>
                <a:rPr lang="en-US" sz="900" dirty="0" err="1"/>
                <a:t>kecil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penerimaan</a:t>
              </a:r>
              <a:r>
                <a:rPr lang="en-US" sz="900" dirty="0"/>
                <a:t> </a:t>
              </a:r>
              <a:r>
                <a:rPr lang="en-US" sz="900" dirty="0" err="1"/>
                <a:t>kas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pengeluaran</a:t>
              </a:r>
              <a:r>
                <a:rPr lang="en-US" sz="900" dirty="0"/>
                <a:t> </a:t>
              </a:r>
              <a:r>
                <a:rPr lang="en-US" sz="900" dirty="0" err="1"/>
                <a:t>kas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umur</a:t>
              </a:r>
              <a:r>
                <a:rPr lang="en-US" sz="900" dirty="0"/>
                <a:t> </a:t>
              </a:r>
              <a:r>
                <a:rPr lang="en-US" sz="900" dirty="0" err="1"/>
                <a:t>piutang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piutang</a:t>
              </a:r>
              <a:r>
                <a:rPr lang="en-US" sz="900" dirty="0"/>
                <a:t> </a:t>
              </a:r>
              <a:r>
                <a:rPr lang="en-US" sz="900" dirty="0" err="1" smtClean="0"/>
                <a:t>jatuh</a:t>
              </a:r>
              <a:r>
                <a:rPr lang="id-ID" sz="900" dirty="0" smtClean="0"/>
                <a:t> </a:t>
              </a:r>
              <a:r>
                <a:rPr lang="en-US" sz="900" dirty="0" smtClean="0"/>
                <a:t>tempo</a:t>
              </a:r>
              <a:endParaRPr lang="en-US" sz="900" dirty="0"/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</a:t>
              </a:r>
              <a:r>
                <a:rPr lang="en-US" sz="900" dirty="0"/>
                <a:t> </a:t>
              </a:r>
              <a:r>
                <a:rPr lang="en-US" sz="900" dirty="0" err="1"/>
                <a:t>hutang</a:t>
              </a:r>
              <a:r>
                <a:rPr lang="en-US" sz="900" dirty="0"/>
                <a:t> </a:t>
              </a:r>
              <a:r>
                <a:rPr lang="en-US" sz="900" dirty="0" err="1" smtClean="0"/>
                <a:t>jatuh</a:t>
              </a:r>
              <a:r>
                <a:rPr lang="en-US" sz="900" dirty="0" smtClean="0"/>
                <a:t> </a:t>
              </a:r>
              <a:r>
                <a:rPr lang="en-US" sz="900" dirty="0"/>
                <a:t>tempo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 dirty="0" err="1"/>
                <a:t>Laporan-laporan</a:t>
              </a:r>
              <a:r>
                <a:rPr lang="en-US" sz="900" dirty="0"/>
                <a:t>  </a:t>
              </a:r>
              <a:r>
                <a:rPr lang="en-US" sz="900" dirty="0" err="1"/>
                <a:t>pajak</a:t>
              </a:r>
              <a:endParaRPr lang="en-US" sz="900" dirty="0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786" y="888"/>
              <a:ext cx="848" cy="2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Utang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Piutang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Penganggaran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Akuntansi biaya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Akuntansi aktiva</a:t>
              </a:r>
            </a:p>
            <a:p>
              <a:pPr algn="just" eaLnBrk="0" hangingPunct="0">
                <a:buFont typeface="Symbol" pitchFamily="18" charset="2"/>
                <a:buNone/>
              </a:pPr>
              <a:r>
                <a:rPr lang="en-US" sz="900"/>
                <a:t>  tetap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Jurnal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Kontrol sedian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Pemrosesan</a:t>
              </a:r>
            </a:p>
            <a:p>
              <a:pPr algn="just" eaLnBrk="0" hangingPunct="0">
                <a:buFont typeface="Symbol" pitchFamily="18" charset="2"/>
                <a:buNone/>
              </a:pPr>
              <a:r>
                <a:rPr lang="en-US" sz="900"/>
                <a:t>  pesanan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Penggajian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Akuntansi pajak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Neraca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Laporan Laba-rugi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Laporan perubahan  </a:t>
              </a:r>
            </a:p>
            <a:p>
              <a:pPr algn="just" eaLnBrk="0" hangingPunct="0">
                <a:buFont typeface="Symbol" pitchFamily="18" charset="2"/>
                <a:buNone/>
              </a:pPr>
              <a:r>
                <a:rPr lang="en-US" sz="900"/>
                <a:t>  modal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Laporan arus kas</a:t>
              </a:r>
            </a:p>
            <a:p>
              <a:pPr algn="just" eaLnBrk="0" hangingPunct="0">
                <a:buFont typeface="Symbol" pitchFamily="18" charset="2"/>
                <a:buChar char="·"/>
              </a:pPr>
              <a:r>
                <a:rPr lang="en-US" sz="900"/>
                <a:t>Laporan laba</a:t>
              </a:r>
            </a:p>
            <a:p>
              <a:pPr algn="just" eaLnBrk="0" hangingPunct="0">
                <a:buFont typeface="Symbol" pitchFamily="18" charset="2"/>
                <a:buNone/>
              </a:pPr>
              <a:r>
                <a:rPr lang="en-US" sz="900"/>
                <a:t>  komprehensif</a:t>
              </a:r>
            </a:p>
            <a:p>
              <a:pPr eaLnBrk="0" hangingPunct="0"/>
              <a:endParaRPr lang="en-US" sz="900"/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2544" y="902"/>
              <a:ext cx="1056" cy="2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C0C0C0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Perencanaan tenaga kerja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Perencanaan sukseksi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Perencaan pelatihan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Perencanaan penilaian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/>
                <a:t>  kinerja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biaya tenaga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/>
                <a:t>  kerja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anggaran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perputaran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/>
                <a:t>  tenaga kerja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kecocokan karir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kompensasi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rekruitmen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Analisis pelatihan dan</a:t>
              </a:r>
            </a:p>
            <a:p>
              <a:pPr eaLnBrk="0" hangingPunct="0">
                <a:buFont typeface="Symbol" pitchFamily="18" charset="2"/>
                <a:buNone/>
              </a:pPr>
              <a:r>
                <a:rPr lang="en-US" sz="900"/>
                <a:t>  pengembangan karyawan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Statistik penggajian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Perekruitan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Penjadwalan wawancara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Evaluasi keahlian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Evaluasi kinerja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Daftar penggajian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Perhitungan bonus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Kehadiran</a:t>
              </a:r>
            </a:p>
            <a:p>
              <a:pPr eaLnBrk="0" hangingPunct="0">
                <a:buFont typeface="Symbol" pitchFamily="18" charset="2"/>
                <a:buChar char="·"/>
              </a:pPr>
              <a:r>
                <a:rPr lang="en-US" sz="900"/>
                <a:t>Kegiatan Karyawan</a:t>
              </a:r>
            </a:p>
            <a:p>
              <a:pPr eaLnBrk="0" hangingPunct="0"/>
              <a:endParaRPr lang="en-US" sz="900"/>
            </a:p>
            <a:p>
              <a:pPr eaLnBrk="0" hangingPunct="0"/>
              <a:endParaRPr 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0243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203848" y="2211710"/>
            <a:ext cx="2736303" cy="576063"/>
          </a:xfrm>
        </p:spPr>
        <p:txBody>
          <a:bodyPr/>
          <a:lstStyle/>
          <a:p>
            <a:r>
              <a:rPr lang="id-ID" sz="2800" dirty="0" smtClean="0"/>
              <a:t>Sistem </a:t>
            </a:r>
          </a:p>
          <a:p>
            <a:r>
              <a:rPr lang="id-ID" sz="2800" dirty="0" smtClean="0"/>
              <a:t>Informasi</a:t>
            </a:r>
          </a:p>
          <a:p>
            <a:r>
              <a:rPr lang="id-ID" sz="2800" dirty="0" smtClean="0"/>
              <a:t>Akuntansi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889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252536" y="123478"/>
            <a:ext cx="9144000" cy="57606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GB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GB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GB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GB" sz="32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spc="50" dirty="0" err="1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Akuntansi</a:t>
            </a:r>
            <a:endParaRPr lang="ko-KR" altLang="en-US" sz="32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5243" y="1521505"/>
            <a:ext cx="864096" cy="1188088"/>
            <a:chOff x="2391994" y="1635646"/>
            <a:chExt cx="805454" cy="1584088"/>
          </a:xfrm>
        </p:grpSpPr>
        <p:sp>
          <p:nvSpPr>
            <p:cNvPr id="4" name="Rectangle 3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403648" y="2602405"/>
            <a:ext cx="28803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GB" sz="1600" i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Sistem</a:t>
            </a:r>
            <a:r>
              <a:rPr lang="en-GB" sz="1600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informasi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akuntansi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mempunyai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sistem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bagian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yang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disebut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dengan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TPS (transaction processing systems) yang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mengolah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data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transaksi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menjadi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informasi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yang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berguna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untuk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melakukan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kegiatan-kegiatan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operasi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1600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sehari-hari</a:t>
            </a:r>
            <a:r>
              <a:rPr lang="en-GB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.</a:t>
            </a:r>
            <a:r>
              <a:rPr lang="en-US" sz="1600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2731" y="1564253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68951" y="1521472"/>
            <a:ext cx="864096" cy="1188088"/>
            <a:chOff x="2391994" y="1635646"/>
            <a:chExt cx="805454" cy="1584088"/>
          </a:xfrm>
          <a:solidFill>
            <a:srgbClr val="98DFBB"/>
          </a:solidFill>
        </p:grpSpPr>
        <p:sp>
          <p:nvSpPr>
            <p:cNvPr id="13" name="Rectangle 12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3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4946439" y="1564220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791464" y="3256430"/>
            <a:ext cx="864096" cy="1188088"/>
            <a:chOff x="2391994" y="1635646"/>
            <a:chExt cx="805454" cy="1584088"/>
          </a:xfrm>
          <a:solidFill>
            <a:srgbClr val="F8B2A3"/>
          </a:solidFill>
        </p:grpSpPr>
        <p:sp>
          <p:nvSpPr>
            <p:cNvPr id="20" name="Rectangle 19"/>
            <p:cNvSpPr/>
            <p:nvPr/>
          </p:nvSpPr>
          <p:spPr>
            <a:xfrm>
              <a:off x="2391994" y="1635646"/>
              <a:ext cx="805454" cy="79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2391994" y="2427734"/>
              <a:ext cx="805454" cy="792000"/>
            </a:xfrm>
            <a:prstGeom prst="triangle">
              <a:avLst>
                <a:gd name="adj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868952" y="3299178"/>
            <a:ext cx="709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00592" y="1535709"/>
            <a:ext cx="3343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Untuk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mendukung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operasi</a:t>
            </a: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-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operasi</a:t>
            </a: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sehari-hari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(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to support the day-to-day operations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).</a:t>
            </a:r>
            <a:r>
              <a:rPr lang="en-US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49130" y="1479905"/>
            <a:ext cx="33948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Mendukung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pengambilan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keputusan</a:t>
            </a: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manajemen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to support decision making </a:t>
            </a:r>
            <a:endParaRPr lang="id-ID" sz="2000" i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by 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internal decision makers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).</a:t>
            </a:r>
            <a:r>
              <a:rPr lang="en-US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33046" y="3244190"/>
            <a:ext cx="34109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Untuk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memenuhi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kewajiban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yang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berhubungan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dengan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err="1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pertanggungjawaban</a:t>
            </a: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sz="2000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(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to </a:t>
            </a:r>
            <a:r>
              <a:rPr lang="en-GB" sz="2000" i="1" dirty="0" err="1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fulfill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obligations relating </a:t>
            </a:r>
            <a:endParaRPr lang="id-ID" sz="2000" i="1" dirty="0" smtClean="0">
              <a:solidFill>
                <a:srgbClr val="0070C0"/>
              </a:solidFill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lvl="1" algn="just">
              <a:spcBef>
                <a:spcPct val="0"/>
              </a:spcBef>
              <a:buClr>
                <a:schemeClr val="tx1"/>
              </a:buClr>
            </a:pPr>
            <a:r>
              <a:rPr lang="en-GB" sz="2000" i="1" dirty="0" smtClean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to </a:t>
            </a:r>
            <a:r>
              <a:rPr lang="en-GB" sz="2000" i="1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stewardship</a:t>
            </a:r>
            <a:r>
              <a:rPr lang="en-GB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).</a:t>
            </a:r>
            <a:r>
              <a:rPr lang="en-US" sz="2000" dirty="0">
                <a:solidFill>
                  <a:srgbClr val="0070C0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200159" y="284164"/>
            <a:ext cx="7013972" cy="4627562"/>
            <a:chOff x="1676400" y="447676"/>
            <a:chExt cx="6453188" cy="5267324"/>
          </a:xfrm>
        </p:grpSpPr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1763712" y="649288"/>
              <a:ext cx="6365875" cy="5053013"/>
              <a:chOff x="1063" y="265"/>
              <a:chExt cx="4010" cy="3183"/>
            </a:xfrm>
          </p:grpSpPr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 flipV="1">
                <a:off x="3321" y="985"/>
                <a:ext cx="0" cy="1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rIns="0"/>
              <a:lstStyle/>
              <a:p>
                <a:endParaRPr lang="id-ID" sz="1600"/>
              </a:p>
            </p:txBody>
          </p:sp>
          <p:grpSp>
            <p:nvGrpSpPr>
              <p:cNvPr id="18" name="Group 66"/>
              <p:cNvGrpSpPr>
                <a:grpSpLocks/>
              </p:cNvGrpSpPr>
              <p:nvPr/>
            </p:nvGrpSpPr>
            <p:grpSpPr bwMode="auto">
              <a:xfrm>
                <a:off x="1063" y="265"/>
                <a:ext cx="4010" cy="3183"/>
                <a:chOff x="1063" y="265"/>
                <a:chExt cx="4010" cy="3183"/>
              </a:xfrm>
            </p:grpSpPr>
            <p:sp>
              <p:nvSpPr>
                <p:cNvPr id="1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3623" y="544"/>
                  <a:ext cx="232" cy="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rIns="0"/>
                <a:lstStyle/>
                <a:p>
                  <a:endParaRPr lang="id-ID" sz="1600"/>
                </a:p>
              </p:txBody>
            </p:sp>
            <p:grpSp>
              <p:nvGrpSpPr>
                <p:cNvPr id="20" name="Group 65"/>
                <p:cNvGrpSpPr>
                  <a:grpSpLocks/>
                </p:cNvGrpSpPr>
                <p:nvPr/>
              </p:nvGrpSpPr>
              <p:grpSpPr bwMode="auto">
                <a:xfrm>
                  <a:off x="1063" y="265"/>
                  <a:ext cx="4010" cy="3183"/>
                  <a:chOff x="1063" y="265"/>
                  <a:chExt cx="4010" cy="3183"/>
                </a:xfrm>
              </p:grpSpPr>
              <p:sp>
                <p:nvSpPr>
                  <p:cNvPr id="21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732" y="1186"/>
                    <a:ext cx="523" cy="39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rIns="0"/>
                  <a:lstStyle/>
                  <a:p>
                    <a:pPr algn="ctr" eaLnBrk="0" hangingPunct="0"/>
                    <a:r>
                      <a:rPr lang="en-US" sz="1200" dirty="0" err="1"/>
                      <a:t>Analisis</a:t>
                    </a:r>
                    <a:r>
                      <a:rPr lang="en-US" sz="1200" dirty="0"/>
                      <a:t> </a:t>
                    </a:r>
                    <a:endParaRPr lang="id-ID" sz="1200" dirty="0" smtClean="0"/>
                  </a:p>
                  <a:p>
                    <a:pPr algn="ctr" eaLnBrk="0" hangingPunct="0"/>
                    <a:r>
                      <a:rPr lang="en-US" sz="1200" dirty="0" err="1" smtClean="0"/>
                      <a:t>Penjualan</a:t>
                    </a:r>
                    <a:endParaRPr lang="en-US" sz="1200" dirty="0"/>
                  </a:p>
                </p:txBody>
              </p:sp>
              <p:sp>
                <p:nvSpPr>
                  <p:cNvPr id="2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113" y="1660"/>
                    <a:ext cx="1253" cy="30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algn="ctr" eaLnBrk="0" hangingPunct="0"/>
                    <a:r>
                      <a:rPr lang="en-US" sz="1200" b="1" dirty="0" err="1"/>
                      <a:t>Siklus</a:t>
                    </a:r>
                    <a:r>
                      <a:rPr lang="en-US" sz="1200" b="1" dirty="0"/>
                      <a:t> </a:t>
                    </a:r>
                    <a:r>
                      <a:rPr lang="en-US" sz="1200" b="1" dirty="0" err="1"/>
                      <a:t>Pendapatan</a:t>
                    </a:r>
                    <a:endParaRPr lang="en-US" sz="1200" b="1" dirty="0"/>
                  </a:p>
                </p:txBody>
              </p:sp>
              <p:grpSp>
                <p:nvGrpSpPr>
                  <p:cNvPr id="23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1063" y="265"/>
                    <a:ext cx="4010" cy="3183"/>
                    <a:chOff x="1063" y="265"/>
                    <a:chExt cx="4010" cy="3183"/>
                  </a:xfrm>
                </p:grpSpPr>
                <p:sp>
                  <p:nvSpPr>
                    <p:cNvPr id="24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3" y="1460"/>
                      <a:ext cx="627" cy="30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/>
                        <a:t>Penggajian</a:t>
                      </a:r>
                    </a:p>
                  </p:txBody>
                </p:sp>
                <p:sp>
                  <p:nvSpPr>
                    <p:cNvPr id="25" name="Line 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274" y="562"/>
                      <a:ext cx="107" cy="2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2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8" y="1203"/>
                      <a:ext cx="453" cy="36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Utang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Dagang</a:t>
                      </a:r>
                      <a:endParaRPr lang="en-US" sz="1200" dirty="0"/>
                    </a:p>
                  </p:txBody>
                </p:sp>
                <p:sp>
                  <p:nvSpPr>
                    <p:cNvPr id="2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6" y="1207"/>
                      <a:ext cx="636" cy="3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Pengeluaran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Kas</a:t>
                      </a:r>
                      <a:endParaRPr lang="en-US" sz="1200" dirty="0"/>
                    </a:p>
                  </p:txBody>
                </p:sp>
                <p:sp>
                  <p:nvSpPr>
                    <p:cNvPr id="28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3" y="1764"/>
                      <a:ext cx="523" cy="30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/>
                        <a:t>Pembelian</a:t>
                      </a:r>
                    </a:p>
                  </p:txBody>
                </p:sp>
                <p:sp>
                  <p:nvSpPr>
                    <p:cNvPr id="2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3" y="2254"/>
                      <a:ext cx="732" cy="3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Pemrosesan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Persediaan</a:t>
                      </a:r>
                      <a:endParaRPr lang="en-US" sz="1200" dirty="0"/>
                    </a:p>
                  </p:txBody>
                </p:sp>
                <p:sp>
                  <p:nvSpPr>
                    <p:cNvPr id="3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59" y="2026"/>
                      <a:ext cx="523" cy="3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Pencatat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Waktu</a:t>
                      </a:r>
                      <a:endParaRPr lang="en-US" sz="1200" dirty="0"/>
                    </a:p>
                  </p:txBody>
                </p:sp>
                <p:sp>
                  <p:nvSpPr>
                    <p:cNvPr id="31" name="Line 23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667" y="2073"/>
                      <a:ext cx="1" cy="1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3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47" y="1583"/>
                      <a:ext cx="1" cy="1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33" name="Line 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91" y="1385"/>
                      <a:ext cx="10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34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73" y="2724"/>
                      <a:ext cx="636" cy="3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Pengeluaran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Kas</a:t>
                      </a:r>
                      <a:endParaRPr lang="en-US" sz="1200" dirty="0"/>
                    </a:p>
                  </p:txBody>
                </p:sp>
                <p:sp>
                  <p:nvSpPr>
                    <p:cNvPr id="35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6" y="3108"/>
                      <a:ext cx="1066" cy="3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b="1" dirty="0" err="1"/>
                        <a:t>Siklus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Pengeluaran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Kas</a:t>
                      </a:r>
                      <a:endParaRPr lang="en-US" sz="1200" b="1" dirty="0"/>
                    </a:p>
                  </p:txBody>
                </p:sp>
                <p:sp>
                  <p:nvSpPr>
                    <p:cNvPr id="36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3" y="2646"/>
                      <a:ext cx="732" cy="60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b="1" dirty="0" err="1"/>
                        <a:t>Siklus</a:t>
                      </a:r>
                      <a:r>
                        <a:rPr lang="en-US" sz="1200" b="1" dirty="0"/>
                        <a:t> </a:t>
                      </a:r>
                      <a:endParaRPr lang="id-ID" sz="1200" b="1" dirty="0" smtClean="0"/>
                    </a:p>
                    <a:p>
                      <a:pPr algn="ctr" eaLnBrk="0" hangingPunct="0"/>
                      <a:r>
                        <a:rPr lang="en-US" sz="1200" b="1" dirty="0" err="1" smtClean="0"/>
                        <a:t>Manajemen</a:t>
                      </a:r>
                      <a:endParaRPr lang="en-US" sz="1200" b="1" dirty="0"/>
                    </a:p>
                    <a:p>
                      <a:pPr algn="ctr" eaLnBrk="0" hangingPunct="0"/>
                      <a:r>
                        <a:rPr lang="en-US" sz="1200" b="1" dirty="0"/>
                        <a:t>SDM</a:t>
                      </a:r>
                    </a:p>
                  </p:txBody>
                </p:sp>
                <p:sp>
                  <p:nvSpPr>
                    <p:cNvPr id="37" name="Rectangle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063" y="265"/>
                      <a:ext cx="627" cy="507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Pemrosesan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smtClean="0"/>
                        <a:t>Order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Penjualan</a:t>
                      </a:r>
                      <a:endParaRPr lang="en-US" sz="1200" dirty="0"/>
                    </a:p>
                  </p:txBody>
                </p:sp>
                <p:sp>
                  <p:nvSpPr>
                    <p:cNvPr id="38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6" y="340"/>
                      <a:ext cx="342" cy="378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/>
                        <a:t>Pena-</a:t>
                      </a:r>
                    </a:p>
                    <a:p>
                      <a:pPr algn="ctr" eaLnBrk="0" hangingPunct="0"/>
                      <a:r>
                        <a:rPr lang="en-US" sz="1200"/>
                        <a:t>gihan</a:t>
                      </a:r>
                    </a:p>
                  </p:txBody>
                </p:sp>
                <p:sp>
                  <p:nvSpPr>
                    <p:cNvPr id="39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74" y="348"/>
                      <a:ext cx="454" cy="40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Piutang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Dagang</a:t>
                      </a:r>
                      <a:endParaRPr lang="en-US" sz="1200" dirty="0"/>
                    </a:p>
                  </p:txBody>
                </p:sp>
                <p:sp>
                  <p:nvSpPr>
                    <p:cNvPr id="40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96" y="363"/>
                      <a:ext cx="636" cy="36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Penerimaan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Kas</a:t>
                      </a:r>
                      <a:endParaRPr lang="en-US" sz="1200" dirty="0"/>
                    </a:p>
                  </p:txBody>
                </p:sp>
                <p:sp>
                  <p:nvSpPr>
                    <p:cNvPr id="41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9" y="369"/>
                      <a:ext cx="436" cy="39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Buku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Besar</a:t>
                      </a:r>
                      <a:endParaRPr lang="en-US" sz="1200" dirty="0"/>
                    </a:p>
                  </p:txBody>
                </p:sp>
                <p:sp>
                  <p:nvSpPr>
                    <p:cNvPr id="42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0" y="395"/>
                      <a:ext cx="636" cy="37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dirty="0" err="1"/>
                        <a:t>Laporan</a:t>
                      </a:r>
                      <a:r>
                        <a:rPr lang="en-US" sz="1200" dirty="0"/>
                        <a:t> </a:t>
                      </a:r>
                      <a:endParaRPr lang="id-ID" sz="1200" dirty="0" smtClean="0"/>
                    </a:p>
                    <a:p>
                      <a:pPr algn="ctr" eaLnBrk="0" hangingPunct="0"/>
                      <a:r>
                        <a:rPr lang="en-US" sz="1200" dirty="0" err="1" smtClean="0"/>
                        <a:t>Keuangan</a:t>
                      </a:r>
                      <a:endParaRPr lang="en-US" sz="1200" dirty="0"/>
                    </a:p>
                  </p:txBody>
                </p:sp>
                <p:sp>
                  <p:nvSpPr>
                    <p:cNvPr id="43" name="Line 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699" y="539"/>
                      <a:ext cx="148" cy="4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4" name="Line 2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860" y="563"/>
                      <a:ext cx="150" cy="3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5" name="Line 27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2094" y="1012"/>
                      <a:ext cx="1" cy="161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6" name="Line 30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310" y="969"/>
                      <a:ext cx="523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7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38" y="800"/>
                      <a:ext cx="5" cy="667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8" name="Line 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426" y="800"/>
                      <a:ext cx="0" cy="1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49" name="Line 3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196" y="525"/>
                      <a:ext cx="185" cy="1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50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5" y="847"/>
                      <a:ext cx="978" cy="3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pPr algn="ctr" eaLnBrk="0" hangingPunct="0"/>
                      <a:r>
                        <a:rPr lang="en-US" sz="1200" b="1" dirty="0" err="1"/>
                        <a:t>Siklus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Buku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Besar</a:t>
                      </a:r>
                      <a:endParaRPr lang="en-US" sz="1200" b="1" dirty="0"/>
                    </a:p>
                    <a:p>
                      <a:pPr algn="ctr" eaLnBrk="0" hangingPunct="0"/>
                      <a:r>
                        <a:rPr lang="en-US" sz="1200" b="1" dirty="0" err="1"/>
                        <a:t>dan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Pelaporan</a:t>
                      </a:r>
                      <a:endParaRPr lang="en-US" sz="1200" b="1" dirty="0"/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  <a:p>
                      <a:pPr algn="ctr" eaLnBrk="0" hangingPunct="0"/>
                      <a:endParaRPr lang="en-US" sz="1200" dirty="0">
                        <a:latin typeface="Courier New" pitchFamily="49" charset="0"/>
                      </a:endParaRPr>
                    </a:p>
                  </p:txBody>
                </p:sp>
                <p:sp>
                  <p:nvSpPr>
                    <p:cNvPr id="51" name="Line 55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1424" y="1008"/>
                      <a:ext cx="679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rIns="0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52" name="Line 6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128" y="1776"/>
                      <a:ext cx="0" cy="2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53" name="Line 6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840" y="816"/>
                      <a:ext cx="0" cy="14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54" name="Line 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2400"/>
                      <a:ext cx="110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id-ID" sz="1600"/>
                    </a:p>
                  </p:txBody>
                </p:sp>
                <p:sp>
                  <p:nvSpPr>
                    <p:cNvPr id="55" name="Line 6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52" y="768"/>
                      <a:ext cx="0" cy="163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endParaRPr lang="id-ID" sz="1600"/>
                    </a:p>
                  </p:txBody>
                </p:sp>
              </p:grpSp>
            </p:grpSp>
          </p:grpSp>
        </p:grpSp>
        <p:sp>
          <p:nvSpPr>
            <p:cNvPr id="8" name="Rectangle 7"/>
            <p:cNvSpPr/>
            <p:nvPr/>
          </p:nvSpPr>
          <p:spPr bwMode="auto">
            <a:xfrm>
              <a:off x="3856038" y="2090738"/>
              <a:ext cx="2060668" cy="362426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59955" y="2460065"/>
              <a:ext cx="1293345" cy="2797735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68920" y="447676"/>
              <a:ext cx="2060668" cy="1690687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d-ID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676400" y="447676"/>
              <a:ext cx="4240306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709194" y="1747559"/>
              <a:ext cx="2223762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5885865" y="447676"/>
              <a:ext cx="0" cy="129988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3709194" y="1766888"/>
              <a:ext cx="0" cy="157956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1676400" y="447676"/>
              <a:ext cx="0" cy="289877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676400" y="3346451"/>
              <a:ext cx="20327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ysDot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6" name="Rectangle 55"/>
          <p:cNvSpPr/>
          <p:nvPr/>
        </p:nvSpPr>
        <p:spPr>
          <a:xfrm>
            <a:off x="678013" y="3861012"/>
            <a:ext cx="26755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Hubungan</a:t>
            </a:r>
            <a:r>
              <a:rPr lang="en-GB" b="1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siklus-siklus</a:t>
            </a:r>
            <a:r>
              <a:rPr lang="en-GB" b="1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endParaRPr lang="id-ID" b="1" i="1" dirty="0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r>
              <a:rPr lang="en-GB" b="1" i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Akuntansi</a:t>
            </a:r>
            <a:r>
              <a:rPr lang="en-GB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GB" b="1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Keuangan</a:t>
            </a:r>
            <a:r>
              <a:rPr lang="en-GB" b="1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</a:p>
          <a:p>
            <a:r>
              <a:rPr lang="en-GB" b="1" i="1" dirty="0" err="1">
                <a:latin typeface="Cambria" pitchFamily="18" charset="0"/>
                <a:ea typeface="Cambria" pitchFamily="18" charset="0"/>
                <a:cs typeface="Times New Roman" pitchFamily="18" charset="0"/>
              </a:rPr>
              <a:t>dan</a:t>
            </a:r>
            <a:r>
              <a:rPr lang="en-GB" b="1" i="1" dirty="0"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id-ID" b="1" i="1" dirty="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SI </a:t>
            </a:r>
            <a:r>
              <a:rPr lang="en-GB" b="1" i="1" dirty="0" err="1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Akuntansi</a:t>
            </a:r>
            <a:r>
              <a:rPr lang="en-US" b="1" i="1" dirty="0" smtClean="0">
                <a:latin typeface="Cambria" pitchFamily="18" charset="0"/>
                <a:ea typeface="Cambria" pitchFamily="18" charset="0"/>
              </a:rPr>
              <a:t> </a:t>
            </a:r>
            <a:endParaRPr lang="en-US" b="1" i="1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2288</TotalTime>
  <Words>1336</Words>
  <Application>Microsoft Office PowerPoint</Application>
  <PresentationFormat>On-screen Show (16:9)</PresentationFormat>
  <Paragraphs>844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Volker</cp:lastModifiedBy>
  <cp:revision>104</cp:revision>
  <dcterms:created xsi:type="dcterms:W3CDTF">2016-12-05T23:26:54Z</dcterms:created>
  <dcterms:modified xsi:type="dcterms:W3CDTF">2018-09-05T02:04:45Z</dcterms:modified>
</cp:coreProperties>
</file>