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  <p:sldMasterId id="2147483653" r:id="rId3"/>
  </p:sldMasterIdLst>
  <p:notesMasterIdLst>
    <p:notesMasterId r:id="rId34"/>
  </p:notesMasterIdLst>
  <p:sldIdLst>
    <p:sldId id="256" r:id="rId4"/>
    <p:sldId id="301" r:id="rId5"/>
    <p:sldId id="302" r:id="rId6"/>
    <p:sldId id="264" r:id="rId7"/>
    <p:sldId id="303" r:id="rId8"/>
    <p:sldId id="304" r:id="rId9"/>
    <p:sldId id="308" r:id="rId10"/>
    <p:sldId id="265" r:id="rId11"/>
    <p:sldId id="305" r:id="rId12"/>
    <p:sldId id="306" r:id="rId13"/>
    <p:sldId id="307" r:id="rId14"/>
    <p:sldId id="309" r:id="rId15"/>
    <p:sldId id="327" r:id="rId16"/>
    <p:sldId id="328" r:id="rId17"/>
    <p:sldId id="311" r:id="rId18"/>
    <p:sldId id="312" r:id="rId19"/>
    <p:sldId id="317" r:id="rId20"/>
    <p:sldId id="316" r:id="rId21"/>
    <p:sldId id="318" r:id="rId22"/>
    <p:sldId id="315" r:id="rId23"/>
    <p:sldId id="319" r:id="rId24"/>
    <p:sldId id="321" r:id="rId25"/>
    <p:sldId id="322" r:id="rId26"/>
    <p:sldId id="320" r:id="rId27"/>
    <p:sldId id="314" r:id="rId28"/>
    <p:sldId id="323" r:id="rId29"/>
    <p:sldId id="313" r:id="rId30"/>
    <p:sldId id="326" r:id="rId31"/>
    <p:sldId id="325" r:id="rId32"/>
    <p:sldId id="324" r:id="rId3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84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36B0"/>
    <a:srgbClr val="F8B2A3"/>
    <a:srgbClr val="98DFBB"/>
    <a:srgbClr val="FFCCCC"/>
    <a:srgbClr val="9AD3E9"/>
    <a:srgbClr val="A4B4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08" y="-528"/>
      </p:cViewPr>
      <p:guideLst>
        <p:guide orient="horz" pos="184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FE4780-4742-4AF7-B9F6-29387D06C872}" type="datetimeFigureOut">
              <a:rPr lang="ko-KR" altLang="en-US" smtClean="0"/>
              <a:t>2018-09-05</a:t>
            </a:fld>
            <a:endParaRPr lang="ko-KR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20E160-F603-41F3-A192-DC95957721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1441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20E160-F603-41F3-A192-DC95957721C3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6819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2.png"/><Relationship Id="rId7" Type="http://schemas.openxmlformats.org/officeDocument/2006/relationships/image" Target="../media/image15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3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923928" y="2643759"/>
            <a:ext cx="5220072" cy="1080120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100000"/>
              </a:lnSpc>
              <a:buNone/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sz="3600" dirty="0">
                <a:ea typeface="맑은 고딕" pitchFamily="50" charset="-127"/>
              </a:rPr>
              <a:t>FREE PPT TEMPLATES</a:t>
            </a:r>
            <a:endParaRPr lang="en-US" altLang="ko-KR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923928" y="3723878"/>
            <a:ext cx="5219924" cy="504056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100000"/>
              </a:lnSpc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INSTERT THE TITLE OF YOUR </a:t>
            </a:r>
          </a:p>
          <a:p>
            <a:pPr lvl="0"/>
            <a:r>
              <a:rPr lang="en-US" altLang="ko-KR" dirty="0"/>
              <a:t>PRESENTATION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62736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grpSp>
        <p:nvGrpSpPr>
          <p:cNvPr id="5" name="Group 4"/>
          <p:cNvGrpSpPr/>
          <p:nvPr userDrawn="1"/>
        </p:nvGrpSpPr>
        <p:grpSpPr>
          <a:xfrm>
            <a:off x="354008" y="1131589"/>
            <a:ext cx="2849840" cy="3649171"/>
            <a:chOff x="354008" y="1131589"/>
            <a:chExt cx="2849840" cy="3649171"/>
          </a:xfrm>
        </p:grpSpPr>
        <p:sp>
          <p:nvSpPr>
            <p:cNvPr id="6" name="Rounded Rectangle 5"/>
            <p:cNvSpPr/>
            <p:nvPr/>
          </p:nvSpPr>
          <p:spPr>
            <a:xfrm>
              <a:off x="354008" y="1131589"/>
              <a:ext cx="2849840" cy="3649171"/>
            </a:xfrm>
            <a:prstGeom prst="roundRect">
              <a:avLst>
                <a:gd name="adj" fmla="val 3968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531932" y="1347500"/>
              <a:ext cx="108520" cy="3240473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4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  <p:sp>
          <p:nvSpPr>
            <p:cNvPr id="12" name="Half Frame 11"/>
            <p:cNvSpPr/>
            <p:nvPr/>
          </p:nvSpPr>
          <p:spPr>
            <a:xfrm rot="5400000">
              <a:off x="2592642" y="1238201"/>
              <a:ext cx="502331" cy="502331"/>
            </a:xfrm>
            <a:prstGeom prst="halfFrame">
              <a:avLst>
                <a:gd name="adj1" fmla="val 23728"/>
                <a:gd name="adj2" fmla="val 24642"/>
              </a:avLst>
            </a:prstGeom>
            <a:solidFill>
              <a:schemeClr val="bg1">
                <a:alpha val="2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8182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2771800" y="1404764"/>
            <a:ext cx="6372200" cy="30243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xmlns="" id="{A6C3AF05-0B8F-485E-983F-1B40340199E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xmlns="" id="{D183D1CC-DF98-45E3-B7CE-601603E40D0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9193193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0" y="0"/>
            <a:ext cx="3059832" cy="219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6084000" y="2947500"/>
            <a:ext cx="3060000" cy="219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144796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528392" y="0"/>
            <a:ext cx="2123728" cy="32198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7020272" y="1923678"/>
            <a:ext cx="2123728" cy="32198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802514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717858" y="1275606"/>
            <a:ext cx="2448545" cy="202405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3339542" y="1275606"/>
            <a:ext cx="2448273" cy="202405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5960954" y="1275606"/>
            <a:ext cx="2448273" cy="202405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xmlns="" id="{DDA4CE02-F7F3-4BCD-B8DB-4DFD03965E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xmlns="" id="{39A54B34-6F96-4E3E-B72E-E680E3CE27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4839971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D:\Fullppt\005-PNG이미지\모니터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286" y="1275606"/>
            <a:ext cx="2923753" cy="2518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3" descr="D:\Fullppt\005-PNG이미지\모니터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2646" y="1275606"/>
            <a:ext cx="2923753" cy="2518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582656" y="1374406"/>
            <a:ext cx="2700000" cy="158483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4820964" y="1374406"/>
            <a:ext cx="2736000" cy="158483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xmlns="" id="{2F3CBFE9-6225-4EAB-9415-3558F6BE9A6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xmlns="" id="{9E9189EF-3C10-45A2-8749-4187192ACEC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7308940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onut 3"/>
          <p:cNvSpPr/>
          <p:nvPr userDrawn="1"/>
        </p:nvSpPr>
        <p:spPr>
          <a:xfrm>
            <a:off x="2847111" y="1179745"/>
            <a:ext cx="3401564" cy="3401564"/>
          </a:xfrm>
          <a:prstGeom prst="donut">
            <a:avLst>
              <a:gd name="adj" fmla="val 1353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pic>
        <p:nvPicPr>
          <p:cNvPr id="5" name="Picture 2" descr="D:\Fullppt\PNG이미지\핸드폰2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5225" y="1079005"/>
            <a:ext cx="3373328" cy="4085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566328" y="1217153"/>
            <a:ext cx="1945465" cy="30051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xmlns="" id="{9B4F25E9-AA8C-4BD3-BF1F-56D20DF8DD5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xmlns="" id="{840BDE80-4E1C-47DE-8168-381888FDC3F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2192049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213800" y="2230378"/>
            <a:ext cx="4930200" cy="473576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SECTION BREAK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213800" y="2703954"/>
            <a:ext cx="4930200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5" name="Picture 2" descr="E:\002-KIMS BUSINESS\007-02-Googleslidesppt\02-GSppt-Contents-Kim\20170215\03-abs\item01-pn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39" y="3651870"/>
            <a:ext cx="1013895" cy="1016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E:\002-KIMS BUSINESS\007-02-Googleslidesppt\02-GSppt-Contents-Kim\20170215\03-abs\item01-png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950740"/>
            <a:ext cx="648072" cy="649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E:\002-KIMS BUSINESS\007-02-Googleslidesppt\02-GSppt-Contents-Kim\20170215\03-abs\item01-png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19818"/>
            <a:ext cx="442142" cy="443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E:\002-KIMS BUSINESS\007-02-Googleslidesppt\02-GSppt-Contents-Kim\20170215\03-abs\item01-png.pn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1779200"/>
            <a:ext cx="360040" cy="360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Group 2"/>
          <p:cNvGrpSpPr/>
          <p:nvPr userDrawn="1"/>
        </p:nvGrpSpPr>
        <p:grpSpPr>
          <a:xfrm>
            <a:off x="1115616" y="1275607"/>
            <a:ext cx="2585656" cy="2592286"/>
            <a:chOff x="1115616" y="1275607"/>
            <a:chExt cx="2585656" cy="2592286"/>
          </a:xfrm>
        </p:grpSpPr>
        <p:pic>
          <p:nvPicPr>
            <p:cNvPr id="1026" name="Picture 2" descr="E:\002-KIMS BUSINESS\007-02-Googleslidesppt\02-GSppt-Contents-Kim\20170215\03-abs\item01-png.png"/>
            <p:cNvPicPr>
              <a:picLocks noChangeAspect="1" noChangeArrowheads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5616" y="1275607"/>
              <a:ext cx="2585656" cy="25922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Oval 1"/>
            <p:cNvSpPr/>
            <p:nvPr userDrawn="1"/>
          </p:nvSpPr>
          <p:spPr>
            <a:xfrm>
              <a:off x="1796376" y="1959682"/>
              <a:ext cx="1224136" cy="122413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38100" dir="18900000">
                <a:prstClr val="black">
                  <a:alpha val="29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1027" name="Picture 3" descr="E:\002-KIMS BUSINESS\007-02-Googleslidesppt\02-GSppt-Contents-Kim\20170215\03-abs\item02-png.png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3578808"/>
            <a:ext cx="1475656" cy="1592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E:\002-KIMS BUSINESS\007-02-Googleslidesppt\02-GSppt-Contents-Kim\20170215\03-abs\item02-png.png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226854" y="-51527"/>
            <a:ext cx="879830" cy="949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8235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E:\002-KIMS BUSINESS\007-02-Googleslidesppt\02-GSppt-Contents-Kim\20170215\03-abs\item03-pn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07971">
            <a:off x="2873932" y="156273"/>
            <a:ext cx="1587121" cy="151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E:\002-KIMS BUSINESS\007-02-Googleslidesppt\02-GSppt-Contents-Kim\20170215\03-abs\item03-pn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527839">
            <a:off x="3005459" y="3443641"/>
            <a:ext cx="1587121" cy="151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E:\002-KIMS BUSINESS\007-02-Googleslidesppt\02-GSppt-Contents-Kim\20170215\03-abs\item03-pn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414606">
            <a:off x="1967897" y="2192112"/>
            <a:ext cx="1587121" cy="151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E:\002-KIMS BUSINESS\007-02-Googleslidesppt\02-GSppt-Contents-Kim\20170215\03-abs\item03-pn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62721" flipH="1">
            <a:off x="2110757" y="805096"/>
            <a:ext cx="1587121" cy="151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E:\002-KIMS BUSINESS\007-02-Googleslidesppt\02-GSppt-Contents-Kim\20170215\03-abs\item03-pn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864253" flipH="1">
            <a:off x="3934583" y="142673"/>
            <a:ext cx="1587121" cy="151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E:\002-KIMS BUSINESS\007-02-Googleslidesppt\02-GSppt-Contents-Kim\20170215\03-abs\item03-pn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64798">
            <a:off x="5618205" y="2384716"/>
            <a:ext cx="1587121" cy="151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E:\002-KIMS BUSINESS\007-02-Googleslidesppt\02-GSppt-Contents-Kim\20170215\03-abs\item03-pn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274931">
            <a:off x="5463157" y="736150"/>
            <a:ext cx="1587121" cy="151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E:\002-KIMS BUSINESS\007-02-Googleslidesppt\02-GSppt-Contents-Kim\20170215\03-abs\item03-pn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29549">
            <a:off x="4788024" y="3370715"/>
            <a:ext cx="1587121" cy="151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Group 3"/>
          <p:cNvGrpSpPr/>
          <p:nvPr userDrawn="1"/>
        </p:nvGrpSpPr>
        <p:grpSpPr>
          <a:xfrm>
            <a:off x="2254580" y="248388"/>
            <a:ext cx="4634840" cy="4646724"/>
            <a:chOff x="1115616" y="1275607"/>
            <a:chExt cx="2585656" cy="2592286"/>
          </a:xfrm>
        </p:grpSpPr>
        <p:pic>
          <p:nvPicPr>
            <p:cNvPr id="5" name="Picture 2" descr="E:\002-KIMS BUSINESS\007-02-Googleslidesppt\02-GSppt-Contents-Kim\20170215\03-abs\item01-png.png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5616" y="1275607"/>
              <a:ext cx="2585656" cy="25922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Oval 5"/>
            <p:cNvSpPr/>
            <p:nvPr userDrawn="1"/>
          </p:nvSpPr>
          <p:spPr>
            <a:xfrm>
              <a:off x="1595313" y="1758619"/>
              <a:ext cx="1626263" cy="162626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38100" dir="18900000">
                <a:prstClr val="black">
                  <a:alpha val="29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+mn-lt"/>
              </a:endParaRPr>
            </a:p>
          </p:txBody>
        </p:sp>
      </p:grp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03848" y="2101602"/>
            <a:ext cx="2736303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203700" y="2677666"/>
            <a:ext cx="2736303" cy="432048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</a:t>
            </a:r>
          </a:p>
          <a:p>
            <a:pPr lvl="0"/>
            <a:r>
              <a:rPr lang="en-US" altLang="ko-KR" dirty="0"/>
              <a:t>of your subtitle Here</a:t>
            </a:r>
          </a:p>
        </p:txBody>
      </p:sp>
      <p:pic>
        <p:nvPicPr>
          <p:cNvPr id="2050" name="Picture 2" descr="E:\002-KIMS BUSINESS\007-02-Googleslidesppt\02-GSppt-Contents-Kim\20170215\03-abs\item03-png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2860"/>
            <a:ext cx="1587121" cy="151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E:\002-KIMS BUSINESS\007-02-Googleslidesppt\02-GSppt-Contents-Kim\20170215\03-abs\item02-png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3624792"/>
            <a:ext cx="1407408" cy="1518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2477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2006833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863568" y="1599822"/>
            <a:ext cx="1440000" cy="144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2842131" y="1597374"/>
            <a:ext cx="1440000" cy="144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4834733" y="1597374"/>
            <a:ext cx="1440000" cy="144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6827011" y="1599822"/>
            <a:ext cx="1440000" cy="144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" name="Block Arc 1"/>
          <p:cNvSpPr/>
          <p:nvPr userDrawn="1"/>
        </p:nvSpPr>
        <p:spPr>
          <a:xfrm>
            <a:off x="683568" y="1419822"/>
            <a:ext cx="1800000" cy="1800000"/>
          </a:xfrm>
          <a:prstGeom prst="blockArc">
            <a:avLst>
              <a:gd name="adj1" fmla="val 10800000"/>
              <a:gd name="adj2" fmla="val 94979"/>
              <a:gd name="adj3" fmla="val 5402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2" name="Block Arc 11"/>
          <p:cNvSpPr/>
          <p:nvPr userDrawn="1"/>
        </p:nvSpPr>
        <p:spPr>
          <a:xfrm>
            <a:off x="2671382" y="1419822"/>
            <a:ext cx="1800000" cy="1800000"/>
          </a:xfrm>
          <a:prstGeom prst="blockArc">
            <a:avLst>
              <a:gd name="adj1" fmla="val 10800000"/>
              <a:gd name="adj2" fmla="val 94979"/>
              <a:gd name="adj3" fmla="val 540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3" name="Block Arc 12"/>
          <p:cNvSpPr/>
          <p:nvPr userDrawn="1"/>
        </p:nvSpPr>
        <p:spPr>
          <a:xfrm>
            <a:off x="4659196" y="1419822"/>
            <a:ext cx="1800000" cy="1800000"/>
          </a:xfrm>
          <a:prstGeom prst="blockArc">
            <a:avLst>
              <a:gd name="adj1" fmla="val 10800000"/>
              <a:gd name="adj2" fmla="val 94979"/>
              <a:gd name="adj3" fmla="val 540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4" name="Block Arc 13"/>
          <p:cNvSpPr/>
          <p:nvPr userDrawn="1"/>
        </p:nvSpPr>
        <p:spPr>
          <a:xfrm>
            <a:off x="6647011" y="1419822"/>
            <a:ext cx="1800000" cy="1800000"/>
          </a:xfrm>
          <a:prstGeom prst="blockArc">
            <a:avLst>
              <a:gd name="adj1" fmla="val 10800000"/>
              <a:gd name="adj2" fmla="val 94979"/>
              <a:gd name="adj3" fmla="val 540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xmlns="" id="{EDBECCA6-8618-46C3-A8D4-3B6399CCEF8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xmlns="" id="{1D40A599-6D66-4DC9-82BB-52C171B56B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2578423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5712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2843808" y="377122"/>
            <a:ext cx="3456384" cy="3465247"/>
            <a:chOff x="1115616" y="1275607"/>
            <a:chExt cx="2585656" cy="2592286"/>
          </a:xfrm>
        </p:grpSpPr>
        <p:pic>
          <p:nvPicPr>
            <p:cNvPr id="5" name="Picture 2" descr="E:\002-KIMS BUSINESS\007-02-Googleslidesppt\02-GSppt-Contents-Kim\20170215\03-abs\item01-png.png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5616" y="1275607"/>
              <a:ext cx="2585656" cy="25922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Oval 5"/>
            <p:cNvSpPr/>
            <p:nvPr userDrawn="1"/>
          </p:nvSpPr>
          <p:spPr>
            <a:xfrm>
              <a:off x="1796376" y="1959682"/>
              <a:ext cx="1224136" cy="122413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38100" dir="18900000">
                <a:prstClr val="black">
                  <a:alpha val="29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7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829098" y="3829794"/>
            <a:ext cx="3456384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Welcome!!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828950" y="4443958"/>
            <a:ext cx="3456384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376203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290409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12904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863568" y="1599822"/>
            <a:ext cx="1440000" cy="144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2842131" y="1597374"/>
            <a:ext cx="1440000" cy="144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4834733" y="1597374"/>
            <a:ext cx="1440000" cy="144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6827011" y="1599822"/>
            <a:ext cx="1440000" cy="144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" name="Block Arc 1"/>
          <p:cNvSpPr/>
          <p:nvPr userDrawn="1"/>
        </p:nvSpPr>
        <p:spPr>
          <a:xfrm>
            <a:off x="683568" y="1419822"/>
            <a:ext cx="1800000" cy="1800000"/>
          </a:xfrm>
          <a:prstGeom prst="blockArc">
            <a:avLst>
              <a:gd name="adj1" fmla="val 10800000"/>
              <a:gd name="adj2" fmla="val 94979"/>
              <a:gd name="adj3" fmla="val 5402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2" name="Block Arc 11"/>
          <p:cNvSpPr/>
          <p:nvPr userDrawn="1"/>
        </p:nvSpPr>
        <p:spPr>
          <a:xfrm>
            <a:off x="2671382" y="1419822"/>
            <a:ext cx="1800000" cy="1800000"/>
          </a:xfrm>
          <a:prstGeom prst="blockArc">
            <a:avLst>
              <a:gd name="adj1" fmla="val 10800000"/>
              <a:gd name="adj2" fmla="val 94979"/>
              <a:gd name="adj3" fmla="val 540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3" name="Block Arc 12"/>
          <p:cNvSpPr/>
          <p:nvPr userDrawn="1"/>
        </p:nvSpPr>
        <p:spPr>
          <a:xfrm>
            <a:off x="4659196" y="1419822"/>
            <a:ext cx="1800000" cy="1800000"/>
          </a:xfrm>
          <a:prstGeom prst="blockArc">
            <a:avLst>
              <a:gd name="adj1" fmla="val 10800000"/>
              <a:gd name="adj2" fmla="val 94979"/>
              <a:gd name="adj3" fmla="val 540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4" name="Block Arc 13"/>
          <p:cNvSpPr/>
          <p:nvPr userDrawn="1"/>
        </p:nvSpPr>
        <p:spPr>
          <a:xfrm>
            <a:off x="6647011" y="1419822"/>
            <a:ext cx="1800000" cy="1800000"/>
          </a:xfrm>
          <a:prstGeom prst="blockArc">
            <a:avLst>
              <a:gd name="adj1" fmla="val 10800000"/>
              <a:gd name="adj2" fmla="val 94979"/>
              <a:gd name="adj3" fmla="val 540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xmlns="" id="{EDBECCA6-8618-46C3-A8D4-3B6399CCEF8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xmlns="" id="{1D40A599-6D66-4DC9-82BB-52C171B56B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33499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6683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81" r:id="rId3"/>
    <p:sldLayoutId id="2147483682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755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2" r:id="rId3"/>
    <p:sldLayoutId id="2147483652" r:id="rId4"/>
    <p:sldLayoutId id="2147483661" r:id="rId5"/>
    <p:sldLayoutId id="2147483656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4710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731299" y="2643759"/>
            <a:ext cx="4441101" cy="1080120"/>
          </a:xfrm>
        </p:spPr>
        <p:txBody>
          <a:bodyPr/>
          <a:lstStyle/>
          <a:p>
            <a:pPr lvl="0" algn="ctr"/>
            <a:r>
              <a:rPr lang="en-GB" sz="3200" dirty="0" err="1">
                <a:cs typeface="Times New Roman" pitchFamily="18" charset="0"/>
              </a:rPr>
              <a:t>Aplikasi</a:t>
            </a:r>
            <a:r>
              <a:rPr lang="en-GB" sz="3200" dirty="0">
                <a:cs typeface="Times New Roman" pitchFamily="18" charset="0"/>
              </a:rPr>
              <a:t> </a:t>
            </a:r>
            <a:endParaRPr lang="id-ID" sz="3200" dirty="0" smtClean="0">
              <a:cs typeface="Times New Roman" pitchFamily="18" charset="0"/>
            </a:endParaRPr>
          </a:p>
          <a:p>
            <a:pPr lvl="0" algn="ctr"/>
            <a:r>
              <a:rPr lang="en-GB" sz="3200" dirty="0" err="1" smtClean="0">
                <a:cs typeface="Times New Roman" pitchFamily="18" charset="0"/>
              </a:rPr>
              <a:t>Sistem</a:t>
            </a:r>
            <a:r>
              <a:rPr lang="en-GB" sz="3200" dirty="0" smtClean="0">
                <a:cs typeface="Times New Roman" pitchFamily="18" charset="0"/>
              </a:rPr>
              <a:t> </a:t>
            </a:r>
            <a:r>
              <a:rPr lang="en-GB" sz="3200" dirty="0" err="1">
                <a:cs typeface="Times New Roman" pitchFamily="18" charset="0"/>
              </a:rPr>
              <a:t>Teknologi</a:t>
            </a:r>
            <a:r>
              <a:rPr lang="en-GB" sz="3200" dirty="0">
                <a:cs typeface="Times New Roman" pitchFamily="18" charset="0"/>
              </a:rPr>
              <a:t> </a:t>
            </a:r>
            <a:endParaRPr lang="id-ID" sz="3200" dirty="0" smtClean="0">
              <a:cs typeface="Times New Roman" pitchFamily="18" charset="0"/>
            </a:endParaRPr>
          </a:p>
          <a:p>
            <a:pPr lvl="0" algn="ctr"/>
            <a:r>
              <a:rPr lang="en-GB" sz="3200" dirty="0" err="1" smtClean="0">
                <a:cs typeface="Times New Roman" pitchFamily="18" charset="0"/>
              </a:rPr>
              <a:t>Informasi</a:t>
            </a:r>
            <a:r>
              <a:rPr lang="en-GB" sz="3200" dirty="0" smtClean="0">
                <a:cs typeface="Times New Roman" pitchFamily="18" charset="0"/>
              </a:rPr>
              <a:t> </a:t>
            </a:r>
            <a:endParaRPr lang="id-ID" sz="3200" dirty="0" smtClean="0">
              <a:cs typeface="Times New Roman" pitchFamily="18" charset="0"/>
            </a:endParaRPr>
          </a:p>
          <a:p>
            <a:pPr lvl="0" algn="ctr"/>
            <a:r>
              <a:rPr lang="en-GB" sz="3200" dirty="0" smtClean="0">
                <a:cs typeface="Times New Roman" pitchFamily="18" charset="0"/>
              </a:rPr>
              <a:t>di </a:t>
            </a:r>
            <a:r>
              <a:rPr lang="en-GB" sz="3200" dirty="0" err="1" smtClean="0">
                <a:cs typeface="Times New Roman" pitchFamily="18" charset="0"/>
              </a:rPr>
              <a:t>Fungsi</a:t>
            </a:r>
            <a:r>
              <a:rPr lang="en-GB" sz="3200" dirty="0" smtClean="0">
                <a:cs typeface="Times New Roman" pitchFamily="18" charset="0"/>
              </a:rPr>
              <a:t> </a:t>
            </a:r>
            <a:r>
              <a:rPr lang="en-GB" sz="3200" dirty="0" err="1">
                <a:cs typeface="Times New Roman" pitchFamily="18" charset="0"/>
              </a:rPr>
              <a:t>Organisasi</a:t>
            </a:r>
            <a:endParaRPr lang="en-US" altLang="ko-KR" sz="3200" dirty="0"/>
          </a:p>
        </p:txBody>
      </p:sp>
      <p:grpSp>
        <p:nvGrpSpPr>
          <p:cNvPr id="6" name="Group 5"/>
          <p:cNvGrpSpPr/>
          <p:nvPr/>
        </p:nvGrpSpPr>
        <p:grpSpPr>
          <a:xfrm>
            <a:off x="3650519" y="2738626"/>
            <a:ext cx="129393" cy="1440160"/>
            <a:chOff x="3424672" y="2643758"/>
            <a:chExt cx="283232" cy="1584176"/>
          </a:xfrm>
        </p:grpSpPr>
        <p:sp>
          <p:nvSpPr>
            <p:cNvPr id="7" name="Rectangle 6"/>
            <p:cNvSpPr/>
            <p:nvPr userDrawn="1"/>
          </p:nvSpPr>
          <p:spPr>
            <a:xfrm>
              <a:off x="3635896" y="2643758"/>
              <a:ext cx="72008" cy="158417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3565490" y="2643758"/>
              <a:ext cx="72007" cy="158417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3495081" y="2643758"/>
              <a:ext cx="72007" cy="158417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3424672" y="2643758"/>
              <a:ext cx="72008" cy="158417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149279"/>
            <a:ext cx="1934344" cy="193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84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51520" y="3376337"/>
            <a:ext cx="208823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err="1">
                <a:solidFill>
                  <a:srgbClr val="1036B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Siklus-siklus</a:t>
            </a:r>
            <a:r>
              <a:rPr lang="en-GB" b="1" dirty="0">
                <a:solidFill>
                  <a:srgbClr val="1036B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endParaRPr lang="id-ID" b="1" dirty="0" smtClean="0">
              <a:solidFill>
                <a:srgbClr val="1036B0"/>
              </a:solidFill>
              <a:latin typeface="Cambria" pitchFamily="18" charset="0"/>
              <a:ea typeface="Cambria" pitchFamily="18" charset="0"/>
              <a:cs typeface="Times New Roman" pitchFamily="18" charset="0"/>
            </a:endParaRPr>
          </a:p>
          <a:p>
            <a:r>
              <a:rPr lang="en-GB" b="1" dirty="0" err="1" smtClean="0">
                <a:solidFill>
                  <a:srgbClr val="1036B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Akuntansi</a:t>
            </a:r>
            <a:endParaRPr lang="en-GB" b="1" dirty="0">
              <a:solidFill>
                <a:srgbClr val="1036B0"/>
              </a:solidFill>
              <a:latin typeface="Cambria" pitchFamily="18" charset="0"/>
              <a:ea typeface="Cambria" pitchFamily="18" charset="0"/>
              <a:cs typeface="Times New Roman" pitchFamily="18" charset="0"/>
            </a:endParaRPr>
          </a:p>
          <a:p>
            <a:r>
              <a:rPr lang="en-GB" b="1" dirty="0" err="1" smtClean="0">
                <a:solidFill>
                  <a:srgbClr val="1036B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dan</a:t>
            </a:r>
            <a:r>
              <a:rPr lang="en-GB" b="1" dirty="0" smtClean="0">
                <a:solidFill>
                  <a:srgbClr val="1036B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GB" b="1" dirty="0" err="1" smtClean="0">
                <a:solidFill>
                  <a:srgbClr val="1036B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komponen</a:t>
            </a:r>
            <a:r>
              <a:rPr lang="en-GB" b="1" dirty="0" smtClean="0">
                <a:solidFill>
                  <a:srgbClr val="1036B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-</a:t>
            </a:r>
            <a:endParaRPr lang="id-ID" b="1" dirty="0" smtClean="0">
              <a:solidFill>
                <a:srgbClr val="1036B0"/>
              </a:solidFill>
              <a:latin typeface="Cambria" pitchFamily="18" charset="0"/>
              <a:ea typeface="Cambria" pitchFamily="18" charset="0"/>
              <a:cs typeface="Times New Roman" pitchFamily="18" charset="0"/>
            </a:endParaRPr>
          </a:p>
          <a:p>
            <a:r>
              <a:rPr lang="en-GB" b="1" dirty="0" err="1" smtClean="0">
                <a:solidFill>
                  <a:srgbClr val="1036B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komponen</a:t>
            </a:r>
            <a:r>
              <a:rPr lang="en-GB" b="1" dirty="0" smtClean="0">
                <a:solidFill>
                  <a:srgbClr val="1036B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endParaRPr lang="id-ID" b="1" dirty="0" smtClean="0">
              <a:solidFill>
                <a:srgbClr val="1036B0"/>
              </a:solidFill>
              <a:latin typeface="Cambria" pitchFamily="18" charset="0"/>
              <a:ea typeface="Cambria" pitchFamily="18" charset="0"/>
              <a:cs typeface="Times New Roman" pitchFamily="18" charset="0"/>
            </a:endParaRPr>
          </a:p>
          <a:p>
            <a:r>
              <a:rPr lang="id-ID" b="1" dirty="0" smtClean="0">
                <a:solidFill>
                  <a:srgbClr val="1036B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SI </a:t>
            </a:r>
            <a:r>
              <a:rPr lang="en-GB" b="1" dirty="0" err="1" smtClean="0">
                <a:solidFill>
                  <a:srgbClr val="1036B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Akutansi</a:t>
            </a:r>
            <a:r>
              <a:rPr lang="en-US" b="1" dirty="0" smtClean="0">
                <a:solidFill>
                  <a:srgbClr val="1036B0"/>
                </a:solidFill>
                <a:latin typeface="Cambria" pitchFamily="18" charset="0"/>
                <a:ea typeface="Cambria" pitchFamily="18" charset="0"/>
              </a:rPr>
              <a:t> </a:t>
            </a:r>
            <a:endParaRPr lang="en-US" b="1" dirty="0">
              <a:solidFill>
                <a:srgbClr val="1036B0"/>
              </a:solidFill>
              <a:latin typeface="Cambria" pitchFamily="18" charset="0"/>
              <a:ea typeface="Cambria" pitchFamily="18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2892883" y="503438"/>
            <a:ext cx="6156176" cy="4191000"/>
            <a:chOff x="2133600" y="609600"/>
            <a:chExt cx="5867400" cy="4191000"/>
          </a:xfrm>
        </p:grpSpPr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2133600" y="609600"/>
              <a:ext cx="5867400" cy="4191000"/>
            </a:xfrm>
            <a:prstGeom prst="rect">
              <a:avLst/>
            </a:prstGeom>
            <a:solidFill>
              <a:srgbClr val="FFFFFF"/>
            </a:solidFill>
            <a:ln w="38100" cmpd="dbl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grpSp>
          <p:nvGrpSpPr>
            <p:cNvPr id="9" name="Group 4"/>
            <p:cNvGrpSpPr>
              <a:grpSpLocks/>
            </p:cNvGrpSpPr>
            <p:nvPr/>
          </p:nvGrpSpPr>
          <p:grpSpPr bwMode="auto">
            <a:xfrm>
              <a:off x="2230438" y="844550"/>
              <a:ext cx="1135301" cy="3773488"/>
              <a:chOff x="3902" y="6218"/>
              <a:chExt cx="1648" cy="5039"/>
            </a:xfrm>
          </p:grpSpPr>
          <p:sp>
            <p:nvSpPr>
              <p:cNvPr id="28" name="Text Box 5"/>
              <p:cNvSpPr txBox="1">
                <a:spLocks noChangeArrowheads="1"/>
              </p:cNvSpPr>
              <p:nvPr/>
            </p:nvSpPr>
            <p:spPr bwMode="auto">
              <a:xfrm>
                <a:off x="3902" y="6218"/>
                <a:ext cx="1620" cy="72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eaLnBrk="0" hangingPunct="0"/>
                <a:r>
                  <a:rPr lang="en-US" sz="1400" dirty="0" err="1"/>
                  <a:t>Siklus</a:t>
                </a:r>
                <a:r>
                  <a:rPr lang="en-US" sz="1400" dirty="0"/>
                  <a:t> </a:t>
                </a:r>
                <a:endParaRPr lang="id-ID" sz="1400" dirty="0" smtClean="0"/>
              </a:p>
              <a:p>
                <a:pPr algn="ctr" eaLnBrk="0" hangingPunct="0"/>
                <a:r>
                  <a:rPr lang="en-US" sz="1400" dirty="0" err="1" smtClean="0"/>
                  <a:t>Pendapatan</a:t>
                </a:r>
                <a:endParaRPr lang="en-US" sz="1400" dirty="0"/>
              </a:p>
            </p:txBody>
          </p:sp>
          <p:sp>
            <p:nvSpPr>
              <p:cNvPr id="29" name="Text Box 6"/>
              <p:cNvSpPr txBox="1">
                <a:spLocks noChangeArrowheads="1"/>
              </p:cNvSpPr>
              <p:nvPr/>
            </p:nvSpPr>
            <p:spPr bwMode="auto">
              <a:xfrm>
                <a:off x="3902" y="7118"/>
                <a:ext cx="1648" cy="72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eaLnBrk="0" hangingPunct="0"/>
                <a:r>
                  <a:rPr lang="en-US" sz="1400" dirty="0" err="1"/>
                  <a:t>Siklus</a:t>
                </a:r>
                <a:r>
                  <a:rPr lang="en-US" sz="1400" dirty="0"/>
                  <a:t> </a:t>
                </a:r>
                <a:endParaRPr lang="id-ID" sz="1400" dirty="0" smtClean="0"/>
              </a:p>
              <a:p>
                <a:pPr algn="ctr" eaLnBrk="0" hangingPunct="0"/>
                <a:r>
                  <a:rPr lang="en-US" sz="1400" dirty="0" err="1" smtClean="0"/>
                  <a:t>Pengeluaran</a:t>
                </a:r>
                <a:endParaRPr lang="en-US" sz="1400" dirty="0"/>
              </a:p>
            </p:txBody>
          </p:sp>
          <p:sp>
            <p:nvSpPr>
              <p:cNvPr id="30" name="Text Box 7"/>
              <p:cNvSpPr txBox="1">
                <a:spLocks noChangeArrowheads="1"/>
              </p:cNvSpPr>
              <p:nvPr/>
            </p:nvSpPr>
            <p:spPr bwMode="auto">
              <a:xfrm>
                <a:off x="3902" y="8018"/>
                <a:ext cx="1620" cy="72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eaLnBrk="0" hangingPunct="0"/>
                <a:r>
                  <a:rPr lang="en-US" sz="1400" dirty="0" err="1"/>
                  <a:t>Siklus</a:t>
                </a:r>
                <a:r>
                  <a:rPr lang="en-US" sz="1400" dirty="0"/>
                  <a:t> </a:t>
                </a:r>
                <a:endParaRPr lang="id-ID" sz="1400" dirty="0" smtClean="0"/>
              </a:p>
              <a:p>
                <a:pPr algn="ctr" eaLnBrk="0" hangingPunct="0"/>
                <a:r>
                  <a:rPr lang="en-US" sz="1400" dirty="0" err="1" smtClean="0"/>
                  <a:t>Konversi</a:t>
                </a:r>
                <a:endParaRPr lang="en-US" sz="1400" dirty="0"/>
              </a:p>
            </p:txBody>
          </p:sp>
          <p:sp>
            <p:nvSpPr>
              <p:cNvPr id="31" name="Text Box 8"/>
              <p:cNvSpPr txBox="1">
                <a:spLocks noChangeArrowheads="1"/>
              </p:cNvSpPr>
              <p:nvPr/>
            </p:nvSpPr>
            <p:spPr bwMode="auto">
              <a:xfrm>
                <a:off x="3902" y="8918"/>
                <a:ext cx="1620" cy="108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eaLnBrk="0" hangingPunct="0">
                  <a:lnSpc>
                    <a:spcPct val="85000"/>
                  </a:lnSpc>
                </a:pPr>
                <a:r>
                  <a:rPr lang="en-US" sz="1400" dirty="0" err="1"/>
                  <a:t>Siklus</a:t>
                </a:r>
                <a:r>
                  <a:rPr lang="en-US" sz="1400" dirty="0"/>
                  <a:t> </a:t>
                </a:r>
                <a:endParaRPr lang="id-ID" sz="1400" dirty="0" smtClean="0"/>
              </a:p>
              <a:p>
                <a:pPr algn="ctr" eaLnBrk="0" hangingPunct="0">
                  <a:lnSpc>
                    <a:spcPct val="85000"/>
                  </a:lnSpc>
                </a:pPr>
                <a:r>
                  <a:rPr lang="en-US" sz="1400" dirty="0" err="1" smtClean="0"/>
                  <a:t>Sumber</a:t>
                </a:r>
                <a:r>
                  <a:rPr lang="en-US" sz="1400" dirty="0" smtClean="0"/>
                  <a:t> </a:t>
                </a:r>
                <a:endParaRPr lang="id-ID" sz="1400" dirty="0" smtClean="0"/>
              </a:p>
              <a:p>
                <a:pPr algn="ctr" eaLnBrk="0" hangingPunct="0">
                  <a:lnSpc>
                    <a:spcPct val="85000"/>
                  </a:lnSpc>
                </a:pPr>
                <a:r>
                  <a:rPr lang="en-US" sz="1400" dirty="0" err="1" smtClean="0"/>
                  <a:t>Daya</a:t>
                </a:r>
                <a:r>
                  <a:rPr lang="en-US" sz="1400" dirty="0" smtClean="0"/>
                  <a:t> </a:t>
                </a:r>
                <a:endParaRPr lang="id-ID" sz="1400" dirty="0" smtClean="0"/>
              </a:p>
              <a:p>
                <a:pPr algn="ctr" eaLnBrk="0" hangingPunct="0">
                  <a:lnSpc>
                    <a:spcPct val="85000"/>
                  </a:lnSpc>
                </a:pPr>
                <a:r>
                  <a:rPr lang="en-US" sz="1400" dirty="0" err="1" smtClean="0"/>
                  <a:t>Manusia</a:t>
                </a:r>
                <a:endParaRPr lang="en-US" sz="1400" dirty="0"/>
              </a:p>
            </p:txBody>
          </p:sp>
          <p:sp>
            <p:nvSpPr>
              <p:cNvPr id="32" name="Text Box 9"/>
              <p:cNvSpPr txBox="1">
                <a:spLocks noChangeArrowheads="1"/>
              </p:cNvSpPr>
              <p:nvPr/>
            </p:nvSpPr>
            <p:spPr bwMode="auto">
              <a:xfrm>
                <a:off x="3902" y="10177"/>
                <a:ext cx="1620" cy="108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eaLnBrk="0" hangingPunct="0">
                  <a:lnSpc>
                    <a:spcPct val="85000"/>
                  </a:lnSpc>
                </a:pPr>
                <a:r>
                  <a:rPr lang="en-US" sz="1400" dirty="0" err="1"/>
                  <a:t>Siklus</a:t>
                </a:r>
                <a:r>
                  <a:rPr lang="en-US" sz="1400" dirty="0"/>
                  <a:t> </a:t>
                </a:r>
                <a:r>
                  <a:rPr lang="en-US" sz="1400" dirty="0" err="1"/>
                  <a:t>BukuBesar</a:t>
                </a:r>
                <a:r>
                  <a:rPr lang="en-US" sz="1400" dirty="0"/>
                  <a:t> </a:t>
                </a:r>
                <a:r>
                  <a:rPr lang="en-US" sz="1400" dirty="0" err="1"/>
                  <a:t>dan</a:t>
                </a:r>
                <a:r>
                  <a:rPr lang="en-US" sz="1400" dirty="0"/>
                  <a:t> </a:t>
                </a:r>
                <a:endParaRPr lang="id-ID" sz="1400" dirty="0" smtClean="0"/>
              </a:p>
              <a:p>
                <a:pPr algn="ctr" eaLnBrk="0" hangingPunct="0">
                  <a:lnSpc>
                    <a:spcPct val="85000"/>
                  </a:lnSpc>
                </a:pPr>
                <a:r>
                  <a:rPr lang="en-US" sz="1400" dirty="0" err="1" smtClean="0"/>
                  <a:t>Pelaporan</a:t>
                </a:r>
                <a:endParaRPr lang="en-US" sz="1400" dirty="0"/>
              </a:p>
            </p:txBody>
          </p:sp>
        </p:grpSp>
        <p:sp>
          <p:nvSpPr>
            <p:cNvPr id="10" name="Line 10"/>
            <p:cNvSpPr>
              <a:spLocks noChangeShapeType="1"/>
            </p:cNvSpPr>
            <p:nvPr/>
          </p:nvSpPr>
          <p:spPr bwMode="auto">
            <a:xfrm>
              <a:off x="3648075" y="1114425"/>
              <a:ext cx="0" cy="31067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>
              <a:off x="3346450" y="3317875"/>
              <a:ext cx="3016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>
              <a:off x="3346450" y="2465388"/>
              <a:ext cx="46513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>
              <a:off x="3346450" y="1798638"/>
              <a:ext cx="3016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grpSp>
          <p:nvGrpSpPr>
            <p:cNvPr id="14" name="Group 14"/>
            <p:cNvGrpSpPr>
              <a:grpSpLocks/>
            </p:cNvGrpSpPr>
            <p:nvPr/>
          </p:nvGrpSpPr>
          <p:grpSpPr bwMode="auto">
            <a:xfrm>
              <a:off x="3797300" y="2203450"/>
              <a:ext cx="2306638" cy="531813"/>
              <a:chOff x="5648" y="8018"/>
              <a:chExt cx="3240" cy="720"/>
            </a:xfrm>
          </p:grpSpPr>
          <p:sp>
            <p:nvSpPr>
              <p:cNvPr id="26" name="Text Box 15"/>
              <p:cNvSpPr txBox="1">
                <a:spLocks noChangeArrowheads="1"/>
              </p:cNvSpPr>
              <p:nvPr/>
            </p:nvSpPr>
            <p:spPr bwMode="auto">
              <a:xfrm>
                <a:off x="5648" y="8018"/>
                <a:ext cx="1440" cy="72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eaLnBrk="0" hangingPunct="0"/>
                <a:r>
                  <a:rPr lang="en-US" sz="1400" dirty="0"/>
                  <a:t>Data </a:t>
                </a:r>
                <a:endParaRPr lang="id-ID" sz="1400" dirty="0" smtClean="0"/>
              </a:p>
              <a:p>
                <a:pPr algn="ctr" eaLnBrk="0" hangingPunct="0"/>
                <a:r>
                  <a:rPr lang="en-US" sz="1400" dirty="0" err="1" smtClean="0"/>
                  <a:t>Keuangan</a:t>
                </a:r>
                <a:endParaRPr lang="en-US" sz="1400" dirty="0"/>
              </a:p>
            </p:txBody>
          </p:sp>
          <p:sp>
            <p:nvSpPr>
              <p:cNvPr id="27" name="Text Box 16"/>
              <p:cNvSpPr txBox="1">
                <a:spLocks noChangeArrowheads="1"/>
              </p:cNvSpPr>
              <p:nvPr/>
            </p:nvSpPr>
            <p:spPr bwMode="auto">
              <a:xfrm>
                <a:off x="7448" y="8018"/>
                <a:ext cx="1440" cy="72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eaLnBrk="0" hangingPunct="0"/>
                <a:r>
                  <a:rPr lang="en-US" sz="1400" dirty="0"/>
                  <a:t>Model </a:t>
                </a:r>
                <a:endParaRPr lang="id-ID" sz="1400" dirty="0" smtClean="0"/>
              </a:p>
              <a:p>
                <a:pPr algn="ctr" eaLnBrk="0" hangingPunct="0"/>
                <a:r>
                  <a:rPr lang="en-US" sz="1400" dirty="0" err="1" smtClean="0"/>
                  <a:t>Akuntansi</a:t>
                </a:r>
                <a:endParaRPr lang="en-US" sz="1400" dirty="0"/>
              </a:p>
            </p:txBody>
          </p:sp>
        </p:grpSp>
        <p:grpSp>
          <p:nvGrpSpPr>
            <p:cNvPr id="15" name="Group 17"/>
            <p:cNvGrpSpPr>
              <a:grpSpLocks/>
            </p:cNvGrpSpPr>
            <p:nvPr/>
          </p:nvGrpSpPr>
          <p:grpSpPr bwMode="auto">
            <a:xfrm>
              <a:off x="6607175" y="844550"/>
              <a:ext cx="1303338" cy="3376613"/>
              <a:chOff x="8735" y="6218"/>
              <a:chExt cx="1620" cy="4500"/>
            </a:xfrm>
          </p:grpSpPr>
          <p:sp>
            <p:nvSpPr>
              <p:cNvPr id="23" name="Rectangle 18"/>
              <p:cNvSpPr>
                <a:spLocks noChangeArrowheads="1"/>
              </p:cNvSpPr>
              <p:nvPr/>
            </p:nvSpPr>
            <p:spPr bwMode="auto">
              <a:xfrm>
                <a:off x="8735" y="7478"/>
                <a:ext cx="1620" cy="18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eaLnBrk="0" hangingPunct="0"/>
                <a:endParaRPr lang="en-US" sz="1400" dirty="0"/>
              </a:p>
              <a:p>
                <a:pPr algn="ctr" eaLnBrk="0" hangingPunct="0"/>
                <a:r>
                  <a:rPr lang="en-US" sz="1400" dirty="0" err="1" smtClean="0"/>
                  <a:t>Laporan</a:t>
                </a:r>
                <a:r>
                  <a:rPr lang="en-US" sz="1400" dirty="0" smtClean="0"/>
                  <a:t>-</a:t>
                </a:r>
                <a:endParaRPr lang="id-ID" sz="1400" dirty="0" smtClean="0"/>
              </a:p>
              <a:p>
                <a:pPr algn="ctr" eaLnBrk="0" hangingPunct="0"/>
                <a:r>
                  <a:rPr lang="en-US" sz="1400" dirty="0" err="1" smtClean="0"/>
                  <a:t>laporan</a:t>
                </a:r>
                <a:r>
                  <a:rPr lang="en-US" sz="1400" dirty="0" smtClean="0"/>
                  <a:t> </a:t>
                </a:r>
                <a:endParaRPr lang="id-ID" sz="1400" dirty="0" smtClean="0"/>
              </a:p>
              <a:p>
                <a:pPr algn="ctr" eaLnBrk="0" hangingPunct="0"/>
                <a:r>
                  <a:rPr lang="en-US" sz="1400" dirty="0" err="1" smtClean="0"/>
                  <a:t>pengambilan</a:t>
                </a:r>
                <a:r>
                  <a:rPr lang="en-US" sz="1400" dirty="0" smtClean="0"/>
                  <a:t> </a:t>
                </a:r>
                <a:endParaRPr lang="id-ID" sz="1400" dirty="0" smtClean="0"/>
              </a:p>
              <a:p>
                <a:pPr algn="ctr" eaLnBrk="0" hangingPunct="0"/>
                <a:r>
                  <a:rPr lang="en-US" sz="1400" dirty="0" err="1" smtClean="0"/>
                  <a:t>keputusan</a:t>
                </a:r>
                <a:r>
                  <a:rPr lang="en-US" sz="1400" dirty="0" smtClean="0"/>
                  <a:t> </a:t>
                </a:r>
                <a:endParaRPr lang="id-ID" sz="1400" dirty="0" smtClean="0"/>
              </a:p>
              <a:p>
                <a:pPr algn="ctr" eaLnBrk="0" hangingPunct="0"/>
                <a:r>
                  <a:rPr lang="en-US" sz="1400" dirty="0" err="1" smtClean="0"/>
                  <a:t>manajerial</a:t>
                </a:r>
                <a:endParaRPr lang="en-US" sz="1400" dirty="0"/>
              </a:p>
            </p:txBody>
          </p:sp>
          <p:sp>
            <p:nvSpPr>
              <p:cNvPr id="24" name="Text Box 19"/>
              <p:cNvSpPr txBox="1">
                <a:spLocks noChangeArrowheads="1"/>
              </p:cNvSpPr>
              <p:nvPr/>
            </p:nvSpPr>
            <p:spPr bwMode="auto">
              <a:xfrm>
                <a:off x="8735" y="9458"/>
                <a:ext cx="1620" cy="126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eaLnBrk="0" hangingPunct="0"/>
                <a:r>
                  <a:rPr lang="en-US" sz="1400" dirty="0" err="1" smtClean="0"/>
                  <a:t>Laporan</a:t>
                </a:r>
                <a:r>
                  <a:rPr lang="en-US" sz="1400" dirty="0" smtClean="0"/>
                  <a:t>-</a:t>
                </a:r>
                <a:endParaRPr lang="id-ID" sz="1400" dirty="0" smtClean="0"/>
              </a:p>
              <a:p>
                <a:pPr algn="ctr" eaLnBrk="0" hangingPunct="0"/>
                <a:r>
                  <a:rPr lang="en-US" sz="1400" dirty="0" err="1" smtClean="0"/>
                  <a:t>laporan</a:t>
                </a:r>
                <a:r>
                  <a:rPr lang="en-US" sz="1400" dirty="0" smtClean="0"/>
                  <a:t> </a:t>
                </a:r>
                <a:endParaRPr lang="id-ID" sz="1400" dirty="0" smtClean="0"/>
              </a:p>
              <a:p>
                <a:pPr algn="ctr" eaLnBrk="0" hangingPunct="0"/>
                <a:r>
                  <a:rPr lang="en-US" sz="1400" dirty="0" smtClean="0"/>
                  <a:t>stewardship</a:t>
                </a:r>
                <a:endParaRPr lang="en-US" sz="1400" dirty="0"/>
              </a:p>
            </p:txBody>
          </p:sp>
          <p:sp>
            <p:nvSpPr>
              <p:cNvPr id="25" name="Text Box 20"/>
              <p:cNvSpPr txBox="1">
                <a:spLocks noChangeArrowheads="1"/>
              </p:cNvSpPr>
              <p:nvPr/>
            </p:nvSpPr>
            <p:spPr bwMode="auto">
              <a:xfrm>
                <a:off x="8735" y="6218"/>
                <a:ext cx="1620" cy="108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eaLnBrk="0" hangingPunct="0"/>
                <a:r>
                  <a:rPr lang="en-US" sz="1400" dirty="0" err="1" smtClean="0"/>
                  <a:t>Laporan</a:t>
                </a:r>
                <a:r>
                  <a:rPr lang="en-US" sz="1400" dirty="0" smtClean="0"/>
                  <a:t>-</a:t>
                </a:r>
                <a:endParaRPr lang="id-ID" sz="1400" dirty="0" smtClean="0"/>
              </a:p>
              <a:p>
                <a:pPr algn="ctr" eaLnBrk="0" hangingPunct="0"/>
                <a:r>
                  <a:rPr lang="en-US" sz="1400" dirty="0" err="1" smtClean="0"/>
                  <a:t>laporan</a:t>
                </a:r>
                <a:r>
                  <a:rPr lang="en-US" sz="1400" dirty="0" smtClean="0"/>
                  <a:t> </a:t>
                </a:r>
                <a:endParaRPr lang="id-ID" sz="1400" dirty="0" smtClean="0"/>
              </a:p>
              <a:p>
                <a:pPr algn="ctr" eaLnBrk="0" hangingPunct="0"/>
                <a:r>
                  <a:rPr lang="en-US" sz="1400" dirty="0" err="1" smtClean="0"/>
                  <a:t>operasi</a:t>
                </a:r>
                <a:endParaRPr lang="en-US" sz="1400" dirty="0"/>
              </a:p>
            </p:txBody>
          </p:sp>
        </p:grpSp>
        <p:sp>
          <p:nvSpPr>
            <p:cNvPr id="16" name="Line 21"/>
            <p:cNvSpPr>
              <a:spLocks noChangeShapeType="1"/>
            </p:cNvSpPr>
            <p:nvPr/>
          </p:nvSpPr>
          <p:spPr bwMode="auto">
            <a:xfrm>
              <a:off x="6443663" y="1114425"/>
              <a:ext cx="0" cy="27019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7" name="Line 22"/>
            <p:cNvSpPr>
              <a:spLocks noChangeShapeType="1"/>
            </p:cNvSpPr>
            <p:nvPr/>
          </p:nvSpPr>
          <p:spPr bwMode="auto">
            <a:xfrm>
              <a:off x="6443663" y="1114425"/>
              <a:ext cx="18256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8" name="Line 23"/>
            <p:cNvSpPr>
              <a:spLocks noChangeShapeType="1"/>
            </p:cNvSpPr>
            <p:nvPr/>
          </p:nvSpPr>
          <p:spPr bwMode="auto">
            <a:xfrm flipV="1">
              <a:off x="6118225" y="2473325"/>
              <a:ext cx="325438" cy="95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9" name="Line 24"/>
            <p:cNvSpPr>
              <a:spLocks noChangeShapeType="1"/>
            </p:cNvSpPr>
            <p:nvPr/>
          </p:nvSpPr>
          <p:spPr bwMode="auto">
            <a:xfrm>
              <a:off x="6426200" y="3825875"/>
              <a:ext cx="18256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20" name="Line 25"/>
            <p:cNvSpPr>
              <a:spLocks noChangeShapeType="1"/>
            </p:cNvSpPr>
            <p:nvPr/>
          </p:nvSpPr>
          <p:spPr bwMode="auto">
            <a:xfrm>
              <a:off x="4813300" y="2465388"/>
              <a:ext cx="3270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21" name="Line 26"/>
            <p:cNvSpPr>
              <a:spLocks noChangeShapeType="1"/>
            </p:cNvSpPr>
            <p:nvPr/>
          </p:nvSpPr>
          <p:spPr bwMode="auto">
            <a:xfrm>
              <a:off x="3365500" y="1116013"/>
              <a:ext cx="2921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id-ID"/>
            </a:p>
          </p:txBody>
        </p:sp>
        <p:sp>
          <p:nvSpPr>
            <p:cNvPr id="22" name="Line 27"/>
            <p:cNvSpPr>
              <a:spLocks noChangeShapeType="1"/>
            </p:cNvSpPr>
            <p:nvPr/>
          </p:nvSpPr>
          <p:spPr bwMode="auto">
            <a:xfrm>
              <a:off x="3352800" y="4191000"/>
              <a:ext cx="2921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id-ID"/>
            </a:p>
          </p:txBody>
        </p:sp>
      </p:grpSp>
    </p:spTree>
    <p:extLst>
      <p:ext uri="{BB962C8B-B14F-4D97-AF65-F5344CB8AC3E}">
        <p14:creationId xmlns:p14="http://schemas.microsoft.com/office/powerpoint/2010/main" val="3915229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sz="3200" dirty="0" err="1">
                <a:solidFill>
                  <a:srgbClr val="0070C0"/>
                </a:solidFill>
                <a:cs typeface="Times New Roman" pitchFamily="18" charset="0"/>
              </a:rPr>
              <a:t>Sistem</a:t>
            </a:r>
            <a:r>
              <a:rPr lang="en-GB" sz="3200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endParaRPr lang="id-ID" sz="3200" dirty="0" smtClean="0">
              <a:solidFill>
                <a:srgbClr val="0070C0"/>
              </a:solidFill>
              <a:cs typeface="Times New Roman" pitchFamily="18" charset="0"/>
            </a:endParaRPr>
          </a:p>
          <a:p>
            <a:r>
              <a:rPr lang="en-GB" sz="3200" dirty="0" err="1" smtClean="0">
                <a:solidFill>
                  <a:srgbClr val="0070C0"/>
                </a:solidFill>
                <a:cs typeface="Times New Roman" pitchFamily="18" charset="0"/>
              </a:rPr>
              <a:t>Informasi</a:t>
            </a:r>
            <a:r>
              <a:rPr lang="en-GB" sz="3200" dirty="0" smtClean="0">
                <a:solidFill>
                  <a:srgbClr val="0070C0"/>
                </a:solidFill>
                <a:cs typeface="Times New Roman" pitchFamily="18" charset="0"/>
              </a:rPr>
              <a:t> </a:t>
            </a:r>
            <a:endParaRPr lang="id-ID" sz="3200" dirty="0" smtClean="0">
              <a:solidFill>
                <a:srgbClr val="0070C0"/>
              </a:solidFill>
              <a:cs typeface="Times New Roman" pitchFamily="18" charset="0"/>
            </a:endParaRPr>
          </a:p>
          <a:p>
            <a:r>
              <a:rPr lang="en-GB" sz="3200" dirty="0" err="1" smtClean="0">
                <a:solidFill>
                  <a:srgbClr val="0070C0"/>
                </a:solidFill>
                <a:cs typeface="Times New Roman" pitchFamily="18" charset="0"/>
              </a:rPr>
              <a:t>Pemasaran</a:t>
            </a:r>
            <a:endParaRPr lang="id-ID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5417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2419350" y="123825"/>
            <a:ext cx="6545138" cy="4862513"/>
            <a:chOff x="1981200" y="1371600"/>
            <a:chExt cx="6013450" cy="4862513"/>
          </a:xfrm>
        </p:grpSpPr>
        <p:sp>
          <p:nvSpPr>
            <p:cNvPr id="7" name="AutoShape 3"/>
            <p:cNvSpPr>
              <a:spLocks noChangeArrowheads="1"/>
            </p:cNvSpPr>
            <p:nvPr/>
          </p:nvSpPr>
          <p:spPr bwMode="auto">
            <a:xfrm>
              <a:off x="4086225" y="4986338"/>
              <a:ext cx="1528763" cy="969962"/>
            </a:xfrm>
            <a:prstGeom prst="can">
              <a:avLst>
                <a:gd name="adj" fmla="val 25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C0C0C0"/>
                      </a:gs>
                      <a:gs pos="50000">
                        <a:srgbClr val="FFFFFF"/>
                      </a:gs>
                      <a:gs pos="100000">
                        <a:srgbClr val="C0C0C0"/>
                      </a:gs>
                    </a:gsLst>
                    <a:lin ang="5400000" scaled="1"/>
                  </a:gradFill>
                </a14:hiddenFill>
              </a:ext>
            </a:extLst>
          </p:spPr>
          <p:txBody>
            <a:bodyPr/>
            <a:lstStyle/>
            <a:p>
              <a:pPr algn="ctr" eaLnBrk="0" hangingPunct="0"/>
              <a:r>
                <a:rPr lang="en-US" sz="1200"/>
                <a:t>BASIS</a:t>
              </a:r>
            </a:p>
            <a:p>
              <a:pPr algn="ctr" eaLnBrk="0" hangingPunct="0"/>
              <a:r>
                <a:rPr lang="en-US" sz="1200"/>
                <a:t>DATA</a:t>
              </a:r>
            </a:p>
            <a:p>
              <a:pPr algn="ctr" eaLnBrk="0" hangingPunct="0"/>
              <a:r>
                <a:rPr lang="en-US" sz="1200"/>
                <a:t>PEMASARAN</a:t>
              </a:r>
            </a:p>
          </p:txBody>
        </p:sp>
        <p:grpSp>
          <p:nvGrpSpPr>
            <p:cNvPr id="8" name="Group 4"/>
            <p:cNvGrpSpPr>
              <a:grpSpLocks/>
            </p:cNvGrpSpPr>
            <p:nvPr/>
          </p:nvGrpSpPr>
          <p:grpSpPr bwMode="auto">
            <a:xfrm>
              <a:off x="3779838" y="2708275"/>
              <a:ext cx="306387" cy="1290638"/>
              <a:chOff x="5315" y="4949"/>
              <a:chExt cx="720" cy="2160"/>
            </a:xfrm>
          </p:grpSpPr>
          <p:sp>
            <p:nvSpPr>
              <p:cNvPr id="36" name="Line 5"/>
              <p:cNvSpPr>
                <a:spLocks noChangeShapeType="1"/>
              </p:cNvSpPr>
              <p:nvPr/>
            </p:nvSpPr>
            <p:spPr bwMode="auto">
              <a:xfrm>
                <a:off x="5315" y="4949"/>
                <a:ext cx="7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7" name="Line 6"/>
              <p:cNvSpPr>
                <a:spLocks noChangeShapeType="1"/>
              </p:cNvSpPr>
              <p:nvPr/>
            </p:nvSpPr>
            <p:spPr bwMode="auto">
              <a:xfrm>
                <a:off x="5315" y="6029"/>
                <a:ext cx="7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8" name="Line 7"/>
              <p:cNvSpPr>
                <a:spLocks noChangeShapeType="1"/>
              </p:cNvSpPr>
              <p:nvPr/>
            </p:nvSpPr>
            <p:spPr bwMode="auto">
              <a:xfrm>
                <a:off x="5315" y="7109"/>
                <a:ext cx="7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</p:grp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1981200" y="1371600"/>
              <a:ext cx="6013450" cy="4862513"/>
              <a:chOff x="1248" y="864"/>
              <a:chExt cx="3788" cy="3063"/>
            </a:xfrm>
          </p:grpSpPr>
          <p:sp>
            <p:nvSpPr>
              <p:cNvPr id="10" name="Rectangle 10"/>
              <p:cNvSpPr>
                <a:spLocks noChangeArrowheads="1"/>
              </p:cNvSpPr>
              <p:nvPr/>
            </p:nvSpPr>
            <p:spPr bwMode="auto">
              <a:xfrm>
                <a:off x="1248" y="864"/>
                <a:ext cx="3788" cy="3063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1" name="Rectangle 11"/>
              <p:cNvSpPr>
                <a:spLocks noChangeArrowheads="1"/>
              </p:cNvSpPr>
              <p:nvPr/>
            </p:nvSpPr>
            <p:spPr bwMode="auto">
              <a:xfrm>
                <a:off x="1360" y="960"/>
                <a:ext cx="3563" cy="276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2" name="Text Box 12"/>
              <p:cNvSpPr txBox="1">
                <a:spLocks noChangeArrowheads="1"/>
              </p:cNvSpPr>
              <p:nvPr/>
            </p:nvSpPr>
            <p:spPr bwMode="auto">
              <a:xfrm>
                <a:off x="1418" y="1215"/>
                <a:ext cx="963" cy="1966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2"/>
              </a:fillRef>
              <a:effectRef idx="1">
                <a:schemeClr val="accent2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 eaLnBrk="0" hangingPunct="0"/>
                <a:r>
                  <a:rPr lang="en-US" sz="1200" b="1" dirty="0">
                    <a:solidFill>
                      <a:schemeClr val="tx1"/>
                    </a:solidFill>
                  </a:rPr>
                  <a:t>INPUT PEMASARAN</a:t>
                </a:r>
              </a:p>
              <a:p>
                <a:pPr eaLnBrk="0" hangingPunct="0"/>
                <a:endParaRPr 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Text Box 13"/>
              <p:cNvSpPr txBox="1">
                <a:spLocks noChangeArrowheads="1"/>
              </p:cNvSpPr>
              <p:nvPr/>
            </p:nvSpPr>
            <p:spPr bwMode="auto">
              <a:xfrm>
                <a:off x="2619" y="1117"/>
                <a:ext cx="867" cy="1763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3"/>
              </a:fillRef>
              <a:effectRef idx="1">
                <a:schemeClr val="accent3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 eaLnBrk="0" hangingPunct="0"/>
                <a:endParaRPr lang="en-US" sz="1200" dirty="0">
                  <a:solidFill>
                    <a:schemeClr val="tx1"/>
                  </a:solidFill>
                </a:endParaRPr>
              </a:p>
              <a:p>
                <a:pPr algn="ctr" eaLnBrk="0" hangingPunct="0"/>
                <a:endParaRPr lang="en-US" sz="1200" dirty="0">
                  <a:solidFill>
                    <a:schemeClr val="tx1"/>
                  </a:solidFill>
                </a:endParaRPr>
              </a:p>
              <a:p>
                <a:pPr algn="ctr" eaLnBrk="0" hangingPunct="0"/>
                <a:endParaRPr lang="en-US" sz="1200" dirty="0">
                  <a:solidFill>
                    <a:schemeClr val="tx1"/>
                  </a:solidFill>
                </a:endParaRPr>
              </a:p>
              <a:p>
                <a:pPr algn="ctr" eaLnBrk="0" hangingPunct="0"/>
                <a:endParaRPr lang="en-US" sz="1200" dirty="0">
                  <a:solidFill>
                    <a:schemeClr val="tx1"/>
                  </a:solidFill>
                </a:endParaRPr>
              </a:p>
              <a:p>
                <a:pPr algn="ctr" eaLnBrk="0" hangingPunct="0"/>
                <a:endParaRPr lang="en-US" sz="1200" dirty="0">
                  <a:solidFill>
                    <a:schemeClr val="tx1"/>
                  </a:solidFill>
                </a:endParaRPr>
              </a:p>
              <a:p>
                <a:pPr algn="ctr" eaLnBrk="0" hangingPunct="0"/>
                <a:endParaRPr lang="en-US" sz="1200" dirty="0">
                  <a:solidFill>
                    <a:schemeClr val="tx1"/>
                  </a:solidFill>
                </a:endParaRPr>
              </a:p>
              <a:p>
                <a:pPr algn="ctr" eaLnBrk="0" hangingPunct="0"/>
                <a:r>
                  <a:rPr lang="en-US" sz="1200" b="1" dirty="0">
                    <a:solidFill>
                      <a:schemeClr val="tx1"/>
                    </a:solidFill>
                  </a:rPr>
                  <a:t>MODEL</a:t>
                </a:r>
              </a:p>
              <a:p>
                <a:pPr algn="ctr" eaLnBrk="0" hangingPunct="0"/>
                <a:r>
                  <a:rPr lang="en-US" sz="1200" b="1" dirty="0">
                    <a:solidFill>
                      <a:schemeClr val="tx1"/>
                    </a:solidFill>
                  </a:rPr>
                  <a:t>PEMASARAN</a:t>
                </a:r>
              </a:p>
              <a:p>
                <a:pPr algn="ctr" eaLnBrk="0" hangingPunct="0"/>
                <a:endParaRPr 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Text Box 14"/>
              <p:cNvSpPr txBox="1">
                <a:spLocks noChangeArrowheads="1"/>
              </p:cNvSpPr>
              <p:nvPr/>
            </p:nvSpPr>
            <p:spPr bwMode="auto">
              <a:xfrm>
                <a:off x="3954" y="3520"/>
                <a:ext cx="996" cy="14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 eaLnBrk="0" hangingPunct="0"/>
                <a:r>
                  <a:rPr lang="en-US" sz="1200"/>
                  <a:t>TEKNOLOGI</a:t>
                </a:r>
              </a:p>
            </p:txBody>
          </p:sp>
          <p:sp>
            <p:nvSpPr>
              <p:cNvPr id="15" name="Text Box 15"/>
              <p:cNvSpPr txBox="1">
                <a:spLocks noChangeArrowheads="1"/>
              </p:cNvSpPr>
              <p:nvPr/>
            </p:nvSpPr>
            <p:spPr bwMode="auto">
              <a:xfrm>
                <a:off x="1547" y="1499"/>
                <a:ext cx="770" cy="271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C0C0C0"/>
                        </a:gs>
                        <a:gs pos="50000">
                          <a:srgbClr val="FFFFFF"/>
                        </a:gs>
                        <a:gs pos="100000">
                          <a:srgbClr val="C0C0C0"/>
                        </a:gs>
                      </a:gsLst>
                      <a:lin ang="54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eaLnBrk="0" hangingPunct="0"/>
                <a:r>
                  <a:rPr lang="en-US" sz="1200"/>
                  <a:t>data eksternal</a:t>
                </a:r>
              </a:p>
              <a:p>
                <a:pPr algn="ctr" eaLnBrk="0" hangingPunct="0"/>
                <a:r>
                  <a:rPr lang="en-US" sz="1200"/>
                  <a:t>pemasaran</a:t>
                </a:r>
              </a:p>
            </p:txBody>
          </p:sp>
          <p:sp>
            <p:nvSpPr>
              <p:cNvPr id="16" name="Text Box 16"/>
              <p:cNvSpPr txBox="1">
                <a:spLocks noChangeArrowheads="1"/>
              </p:cNvSpPr>
              <p:nvPr/>
            </p:nvSpPr>
            <p:spPr bwMode="auto">
              <a:xfrm>
                <a:off x="1547" y="2380"/>
                <a:ext cx="770" cy="404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C0C0C0"/>
                        </a:gs>
                        <a:gs pos="50000">
                          <a:srgbClr val="FFFFFF"/>
                        </a:gs>
                        <a:gs pos="100000">
                          <a:srgbClr val="C0C0C0"/>
                        </a:gs>
                      </a:gsLst>
                      <a:lin ang="54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eaLnBrk="0" hangingPunct="0"/>
                <a:r>
                  <a:rPr lang="en-US" sz="1200"/>
                  <a:t>Sistem informasi akuntansi</a:t>
                </a:r>
              </a:p>
              <a:p>
                <a:pPr eaLnBrk="0" hangingPunct="0"/>
                <a:endParaRPr lang="en-US" sz="1200"/>
              </a:p>
            </p:txBody>
          </p:sp>
          <p:sp>
            <p:nvSpPr>
              <p:cNvPr id="17" name="Text Box 17"/>
              <p:cNvSpPr txBox="1">
                <a:spLocks noChangeArrowheads="1"/>
              </p:cNvSpPr>
              <p:nvPr/>
            </p:nvSpPr>
            <p:spPr bwMode="auto">
              <a:xfrm>
                <a:off x="3762" y="1009"/>
                <a:ext cx="1059" cy="1775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4"/>
              </a:fillRef>
              <a:effectRef idx="1">
                <a:schemeClr val="accent4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 eaLnBrk="0" hangingPunct="0"/>
                <a:r>
                  <a:rPr lang="en-US" sz="1200" b="1" dirty="0">
                    <a:solidFill>
                      <a:schemeClr val="tx1"/>
                    </a:solidFill>
                  </a:rPr>
                  <a:t>OUPUT PEMASARAN</a:t>
                </a:r>
              </a:p>
              <a:p>
                <a:pPr eaLnBrk="0" hangingPunct="0"/>
                <a:endParaRPr lang="en-US" sz="1200" dirty="0"/>
              </a:p>
            </p:txBody>
          </p:sp>
          <p:sp>
            <p:nvSpPr>
              <p:cNvPr id="18" name="Text Box 18"/>
              <p:cNvSpPr txBox="1">
                <a:spLocks noChangeArrowheads="1"/>
              </p:cNvSpPr>
              <p:nvPr/>
            </p:nvSpPr>
            <p:spPr bwMode="auto">
              <a:xfrm>
                <a:off x="3840" y="1488"/>
                <a:ext cx="867" cy="271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 eaLnBrk="0" hangingPunct="0"/>
                <a:r>
                  <a:rPr lang="en-US" sz="1200" dirty="0" err="1">
                    <a:solidFill>
                      <a:schemeClr val="tx1"/>
                    </a:solidFill>
                  </a:rPr>
                  <a:t>informasi</a:t>
                </a:r>
                <a:endParaRPr lang="en-US" sz="1200" dirty="0">
                  <a:solidFill>
                    <a:schemeClr val="tx1"/>
                  </a:solidFill>
                </a:endParaRPr>
              </a:p>
              <a:p>
                <a:pPr algn="ctr" eaLnBrk="0" hangingPunct="0"/>
                <a:r>
                  <a:rPr lang="en-US" sz="1200" dirty="0" err="1">
                    <a:solidFill>
                      <a:schemeClr val="tx1"/>
                    </a:solidFill>
                  </a:rPr>
                  <a:t>produk</a:t>
                </a:r>
                <a:endParaRPr 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Text Box 19"/>
              <p:cNvSpPr txBox="1">
                <a:spLocks noChangeArrowheads="1"/>
              </p:cNvSpPr>
              <p:nvPr/>
            </p:nvSpPr>
            <p:spPr bwMode="auto">
              <a:xfrm>
                <a:off x="3826" y="1169"/>
                <a:ext cx="867" cy="271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 eaLnBrk="0" hangingPunct="0"/>
                <a:r>
                  <a:rPr lang="en-US" sz="1200" dirty="0" err="1">
                    <a:solidFill>
                      <a:schemeClr val="tx1"/>
                    </a:solidFill>
                  </a:rPr>
                  <a:t>informasi</a:t>
                </a:r>
                <a:endParaRPr lang="en-US" sz="1200" dirty="0">
                  <a:solidFill>
                    <a:schemeClr val="tx1"/>
                  </a:solidFill>
                </a:endParaRPr>
              </a:p>
              <a:p>
                <a:pPr algn="ctr" eaLnBrk="0" hangingPunct="0"/>
                <a:r>
                  <a:rPr lang="en-US" sz="1200" dirty="0" err="1">
                    <a:solidFill>
                      <a:schemeClr val="tx1"/>
                    </a:solidFill>
                  </a:rPr>
                  <a:t>tempat</a:t>
                </a:r>
                <a:endParaRPr 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Text Box 20"/>
              <p:cNvSpPr txBox="1">
                <a:spLocks noChangeArrowheads="1"/>
              </p:cNvSpPr>
              <p:nvPr/>
            </p:nvSpPr>
            <p:spPr bwMode="auto">
              <a:xfrm>
                <a:off x="3840" y="2112"/>
                <a:ext cx="867" cy="27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 eaLnBrk="0" hangingPunct="0"/>
                <a:r>
                  <a:rPr lang="en-US" sz="1200" dirty="0" err="1">
                    <a:solidFill>
                      <a:schemeClr val="tx1"/>
                    </a:solidFill>
                  </a:rPr>
                  <a:t>informasi</a:t>
                </a:r>
                <a:endParaRPr lang="en-US" sz="1200" dirty="0">
                  <a:solidFill>
                    <a:schemeClr val="tx1"/>
                  </a:solidFill>
                </a:endParaRPr>
              </a:p>
              <a:p>
                <a:pPr algn="ctr" eaLnBrk="0" hangingPunct="0"/>
                <a:r>
                  <a:rPr lang="en-US" sz="1200" dirty="0" err="1">
                    <a:solidFill>
                      <a:schemeClr val="tx1"/>
                    </a:solidFill>
                  </a:rPr>
                  <a:t>harga</a:t>
                </a:r>
                <a:endParaRPr lang="en-US" sz="1200" dirty="0">
                  <a:solidFill>
                    <a:schemeClr val="tx1"/>
                  </a:solidFill>
                </a:endParaRPr>
              </a:p>
              <a:p>
                <a:pPr algn="ctr" eaLnBrk="0" hangingPunct="0"/>
                <a:endParaRPr 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Text Box 21"/>
              <p:cNvSpPr txBox="1">
                <a:spLocks noChangeArrowheads="1"/>
              </p:cNvSpPr>
              <p:nvPr/>
            </p:nvSpPr>
            <p:spPr bwMode="auto">
              <a:xfrm>
                <a:off x="3826" y="2448"/>
                <a:ext cx="867" cy="271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 eaLnBrk="0" hangingPunct="0"/>
                <a:r>
                  <a:rPr lang="en-US" sz="1200" dirty="0" err="1">
                    <a:solidFill>
                      <a:schemeClr val="tx1"/>
                    </a:solidFill>
                  </a:rPr>
                  <a:t>informasi</a:t>
                </a:r>
                <a:endParaRPr lang="en-US" sz="1200" dirty="0">
                  <a:solidFill>
                    <a:schemeClr val="tx1"/>
                  </a:solidFill>
                </a:endParaRPr>
              </a:p>
              <a:p>
                <a:pPr algn="ctr" eaLnBrk="0" hangingPunct="0"/>
                <a:r>
                  <a:rPr lang="en-US" sz="1200" dirty="0" err="1">
                    <a:solidFill>
                      <a:schemeClr val="tx1"/>
                    </a:solidFill>
                  </a:rPr>
                  <a:t>integrasi</a:t>
                </a:r>
                <a:endParaRPr 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Line 22"/>
              <p:cNvSpPr>
                <a:spLocks noChangeShapeType="1"/>
              </p:cNvSpPr>
              <p:nvPr/>
            </p:nvSpPr>
            <p:spPr bwMode="auto">
              <a:xfrm flipV="1">
                <a:off x="2863" y="2849"/>
                <a:ext cx="0" cy="27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23" name="Line 23"/>
              <p:cNvSpPr>
                <a:spLocks noChangeShapeType="1"/>
              </p:cNvSpPr>
              <p:nvPr/>
            </p:nvSpPr>
            <p:spPr bwMode="auto">
              <a:xfrm>
                <a:off x="3248" y="2849"/>
                <a:ext cx="0" cy="27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24" name="Text Box 24"/>
              <p:cNvSpPr txBox="1">
                <a:spLocks noChangeArrowheads="1"/>
              </p:cNvSpPr>
              <p:nvPr/>
            </p:nvSpPr>
            <p:spPr bwMode="auto">
              <a:xfrm>
                <a:off x="3840" y="1792"/>
                <a:ext cx="867" cy="27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 eaLnBrk="0" hangingPunct="0"/>
                <a:r>
                  <a:rPr lang="en-US" sz="1200" dirty="0" err="1">
                    <a:solidFill>
                      <a:schemeClr val="tx1"/>
                    </a:solidFill>
                  </a:rPr>
                  <a:t>informasi</a:t>
                </a:r>
                <a:endParaRPr lang="en-US" sz="1200" dirty="0">
                  <a:solidFill>
                    <a:schemeClr val="tx1"/>
                  </a:solidFill>
                </a:endParaRPr>
              </a:p>
              <a:p>
                <a:pPr algn="ctr" eaLnBrk="0" hangingPunct="0"/>
                <a:r>
                  <a:rPr lang="en-US" sz="1200" dirty="0" err="1">
                    <a:solidFill>
                      <a:schemeClr val="tx1"/>
                    </a:solidFill>
                  </a:rPr>
                  <a:t>promosi</a:t>
                </a:r>
                <a:endParaRPr 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Line 25"/>
              <p:cNvSpPr>
                <a:spLocks noChangeShapeType="1"/>
              </p:cNvSpPr>
              <p:nvPr/>
            </p:nvSpPr>
            <p:spPr bwMode="auto">
              <a:xfrm>
                <a:off x="3468" y="1350"/>
                <a:ext cx="26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26" name="Line 26"/>
              <p:cNvSpPr>
                <a:spLocks noChangeShapeType="1"/>
              </p:cNvSpPr>
              <p:nvPr/>
            </p:nvSpPr>
            <p:spPr bwMode="auto">
              <a:xfrm>
                <a:off x="3468" y="1680"/>
                <a:ext cx="26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27" name="Line 27"/>
              <p:cNvSpPr>
                <a:spLocks noChangeShapeType="1"/>
              </p:cNvSpPr>
              <p:nvPr/>
            </p:nvSpPr>
            <p:spPr bwMode="auto">
              <a:xfrm>
                <a:off x="3468" y="1960"/>
                <a:ext cx="26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28" name="Line 28"/>
              <p:cNvSpPr>
                <a:spLocks noChangeShapeType="1"/>
              </p:cNvSpPr>
              <p:nvPr/>
            </p:nvSpPr>
            <p:spPr bwMode="auto">
              <a:xfrm>
                <a:off x="3468" y="2299"/>
                <a:ext cx="26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29" name="Text Box 29"/>
              <p:cNvSpPr txBox="1">
                <a:spLocks noChangeArrowheads="1"/>
              </p:cNvSpPr>
              <p:nvPr/>
            </p:nvSpPr>
            <p:spPr bwMode="auto">
              <a:xfrm>
                <a:off x="1547" y="1905"/>
                <a:ext cx="770" cy="272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rgbClr val="C0C0C0"/>
                        </a:gs>
                        <a:gs pos="50000">
                          <a:srgbClr val="FFFFFF"/>
                        </a:gs>
                        <a:gs pos="100000">
                          <a:srgbClr val="C0C0C0"/>
                        </a:gs>
                      </a:gsLst>
                      <a:lin ang="54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eaLnBrk="0" hangingPunct="0"/>
                <a:r>
                  <a:rPr lang="en-US" sz="1200"/>
                  <a:t>data internal</a:t>
                </a:r>
              </a:p>
              <a:p>
                <a:pPr algn="ctr" eaLnBrk="0" hangingPunct="0"/>
                <a:r>
                  <a:rPr lang="en-US" sz="1200"/>
                  <a:t>pemasaran</a:t>
                </a:r>
              </a:p>
            </p:txBody>
          </p:sp>
          <p:sp>
            <p:nvSpPr>
              <p:cNvPr id="30" name="Text Box 30"/>
              <p:cNvSpPr txBox="1">
                <a:spLocks noChangeArrowheads="1"/>
              </p:cNvSpPr>
              <p:nvPr/>
            </p:nvSpPr>
            <p:spPr bwMode="auto">
              <a:xfrm>
                <a:off x="3954" y="3791"/>
                <a:ext cx="1060" cy="13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/>
              <a:lstStyle/>
              <a:p>
                <a:pPr algn="ctr" eaLnBrk="0" hangingPunct="0"/>
                <a:r>
                  <a:rPr lang="en-US" sz="1200"/>
                  <a:t>KONTROL</a:t>
                </a:r>
              </a:p>
            </p:txBody>
          </p:sp>
          <p:sp>
            <p:nvSpPr>
              <p:cNvPr id="31" name="AutoShape 31"/>
              <p:cNvSpPr>
                <a:spLocks noChangeArrowheads="1"/>
              </p:cNvSpPr>
              <p:nvPr/>
            </p:nvSpPr>
            <p:spPr bwMode="auto">
              <a:xfrm>
                <a:off x="2688" y="3120"/>
                <a:ext cx="720" cy="528"/>
              </a:xfrm>
              <a:prstGeom prst="can">
                <a:avLst>
                  <a:gd name="adj" fmla="val 25000"/>
                </a:avLst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 eaLnBrk="0" hangingPunct="0"/>
                <a:r>
                  <a:rPr lang="en-US" sz="1200"/>
                  <a:t>BASIS</a:t>
                </a:r>
              </a:p>
              <a:p>
                <a:pPr algn="ctr" eaLnBrk="0" hangingPunct="0"/>
                <a:r>
                  <a:rPr lang="en-US" sz="1200"/>
                  <a:t>DATA</a:t>
                </a:r>
              </a:p>
              <a:p>
                <a:pPr algn="ctr" eaLnBrk="0" hangingPunct="0"/>
                <a:r>
                  <a:rPr lang="en-US" sz="1200"/>
                  <a:t>PEMASARAN</a:t>
                </a:r>
              </a:p>
            </p:txBody>
          </p:sp>
          <p:sp>
            <p:nvSpPr>
              <p:cNvPr id="32" name="Line 32"/>
              <p:cNvSpPr>
                <a:spLocks noChangeShapeType="1"/>
              </p:cNvSpPr>
              <p:nvPr/>
            </p:nvSpPr>
            <p:spPr bwMode="auto">
              <a:xfrm>
                <a:off x="3482" y="2592"/>
                <a:ext cx="26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3" name="Line 33"/>
              <p:cNvSpPr>
                <a:spLocks noChangeShapeType="1"/>
              </p:cNvSpPr>
              <p:nvPr/>
            </p:nvSpPr>
            <p:spPr bwMode="auto">
              <a:xfrm>
                <a:off x="2385" y="1584"/>
                <a:ext cx="20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4" name="Line 34"/>
              <p:cNvSpPr>
                <a:spLocks noChangeShapeType="1"/>
              </p:cNvSpPr>
              <p:nvPr/>
            </p:nvSpPr>
            <p:spPr bwMode="auto">
              <a:xfrm>
                <a:off x="2400" y="2064"/>
                <a:ext cx="20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5" name="Line 35"/>
              <p:cNvSpPr>
                <a:spLocks noChangeShapeType="1"/>
              </p:cNvSpPr>
              <p:nvPr/>
            </p:nvSpPr>
            <p:spPr bwMode="auto">
              <a:xfrm>
                <a:off x="2385" y="2544"/>
                <a:ext cx="20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92530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1619672" y="0"/>
            <a:ext cx="5904656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grpSp>
        <p:nvGrpSpPr>
          <p:cNvPr id="5" name="Group 4"/>
          <p:cNvGrpSpPr/>
          <p:nvPr/>
        </p:nvGrpSpPr>
        <p:grpSpPr>
          <a:xfrm>
            <a:off x="2303944" y="612483"/>
            <a:ext cx="4032448" cy="945907"/>
            <a:chOff x="1151472" y="3187501"/>
            <a:chExt cx="6552728" cy="914400"/>
          </a:xfrm>
        </p:grpSpPr>
        <p:sp>
          <p:nvSpPr>
            <p:cNvPr id="6" name="Pentagon 5"/>
            <p:cNvSpPr/>
            <p:nvPr/>
          </p:nvSpPr>
          <p:spPr>
            <a:xfrm>
              <a:off x="1633824" y="3347030"/>
              <a:ext cx="6070376" cy="720000"/>
            </a:xfrm>
            <a:prstGeom prst="homePlat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7" name="Pentagon 6"/>
            <p:cNvSpPr/>
            <p:nvPr/>
          </p:nvSpPr>
          <p:spPr>
            <a:xfrm>
              <a:off x="1633824" y="3284701"/>
              <a:ext cx="5914970" cy="720000"/>
            </a:xfrm>
            <a:prstGeom prst="homePlate">
              <a:avLst/>
            </a:prstGeom>
            <a:solidFill>
              <a:schemeClr val="bg1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8" name="Diamond 7"/>
            <p:cNvSpPr/>
            <p:nvPr/>
          </p:nvSpPr>
          <p:spPr>
            <a:xfrm>
              <a:off x="1151472" y="3187501"/>
              <a:ext cx="914400" cy="914400"/>
            </a:xfrm>
            <a:prstGeom prst="diamond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9" name="Rectangle 8"/>
          <p:cNvSpPr/>
          <p:nvPr/>
        </p:nvSpPr>
        <p:spPr>
          <a:xfrm>
            <a:off x="2987824" y="893130"/>
            <a:ext cx="2736304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d-ID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Lower  Management</a:t>
            </a:r>
            <a:endParaRPr lang="en-US" sz="2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7477" y="1707654"/>
            <a:ext cx="26084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/>
            <a:r>
              <a:rPr lang="en-US" dirty="0"/>
              <a:t>PENGISIAN PESANAN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498588" y="1707654"/>
            <a:ext cx="19159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/>
            <a:r>
              <a:rPr lang="en-US" dirty="0"/>
              <a:t>PEMFAKTURAN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012160" y="1741190"/>
            <a:ext cx="26340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en-US" dirty="0"/>
              <a:t>OPERASI PENJUALAN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91680" y="97369"/>
            <a:ext cx="48951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2800" b="1" i="1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Sistem Informasi Pemasaran</a:t>
            </a:r>
            <a:endParaRPr lang="id-ID" sz="2800" b="1" i="1" dirty="0">
              <a:solidFill>
                <a:srgbClr val="0070C0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6843" y="2211710"/>
            <a:ext cx="2502024" cy="907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0" hangingPunct="0">
              <a:spcAft>
                <a:spcPts val="300"/>
              </a:spcAft>
              <a:buFont typeface="+mj-lt"/>
              <a:buAutoNum type="arabicPeriod"/>
            </a:pPr>
            <a:r>
              <a:rPr lang="en-US" sz="1600" dirty="0" err="1"/>
              <a:t>Pesanan</a:t>
            </a:r>
            <a:r>
              <a:rPr lang="en-US" sz="1600" dirty="0"/>
              <a:t> </a:t>
            </a:r>
            <a:r>
              <a:rPr lang="en-US" sz="1600" dirty="0" err="1"/>
              <a:t>Konsumen</a:t>
            </a:r>
            <a:endParaRPr lang="en-US" sz="1600" dirty="0"/>
          </a:p>
          <a:p>
            <a:pPr marL="342900" indent="-342900" eaLnBrk="0" hangingPunct="0">
              <a:spcAft>
                <a:spcPts val="300"/>
              </a:spcAft>
              <a:buFont typeface="+mj-lt"/>
              <a:buAutoNum type="arabicPeriod"/>
            </a:pPr>
            <a:r>
              <a:rPr lang="en-US" sz="1600" dirty="0" err="1" smtClean="0"/>
              <a:t>Pemenuhan</a:t>
            </a:r>
            <a:endParaRPr lang="id-ID" sz="1600" dirty="0" smtClean="0"/>
          </a:p>
          <a:p>
            <a:pPr eaLnBrk="0" hangingPunct="0">
              <a:spcAft>
                <a:spcPts val="300"/>
              </a:spcAft>
            </a:pPr>
            <a:r>
              <a:rPr lang="id-ID" sz="1600" dirty="0"/>
              <a:t> </a:t>
            </a:r>
            <a:r>
              <a:rPr lang="id-ID" sz="1600" dirty="0" smtClean="0"/>
              <a:t>     B</a:t>
            </a:r>
            <a:r>
              <a:rPr lang="en-US" sz="1600" dirty="0" err="1" smtClean="0"/>
              <a:t>ack</a:t>
            </a:r>
            <a:r>
              <a:rPr lang="en-US" sz="1600" dirty="0" smtClean="0"/>
              <a:t> </a:t>
            </a:r>
            <a:r>
              <a:rPr lang="en-US" sz="1600" dirty="0"/>
              <a:t>order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774727" y="2342515"/>
            <a:ext cx="116249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/>
            <a:r>
              <a:rPr lang="en-US" sz="1600" dirty="0" err="1"/>
              <a:t>Penagihan</a:t>
            </a:r>
            <a:endParaRPr lang="en-US" sz="1600" dirty="0"/>
          </a:p>
        </p:txBody>
      </p:sp>
      <p:sp>
        <p:nvSpPr>
          <p:cNvPr id="16" name="Rectangle 15"/>
          <p:cNvSpPr/>
          <p:nvPr/>
        </p:nvSpPr>
        <p:spPr>
          <a:xfrm>
            <a:off x="5772238" y="2227098"/>
            <a:ext cx="3371761" cy="907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0" hangingPunct="0">
              <a:spcAft>
                <a:spcPts val="300"/>
              </a:spcAft>
              <a:buFont typeface="+mj-lt"/>
              <a:buAutoNum type="arabicPeriod"/>
            </a:pPr>
            <a:r>
              <a:rPr lang="en-US" sz="1600" dirty="0" err="1"/>
              <a:t>Penjualan</a:t>
            </a:r>
            <a:r>
              <a:rPr lang="en-US" sz="1600" dirty="0"/>
              <a:t> </a:t>
            </a:r>
            <a:r>
              <a:rPr lang="en-US" sz="1600" dirty="0" err="1"/>
              <a:t>menurut</a:t>
            </a:r>
            <a:r>
              <a:rPr lang="en-US" sz="1600" dirty="0"/>
              <a:t> </a:t>
            </a:r>
            <a:r>
              <a:rPr lang="id-ID" sz="1600" dirty="0"/>
              <a:t> </a:t>
            </a:r>
            <a:r>
              <a:rPr lang="en-US" sz="1600" dirty="0" err="1"/>
              <a:t>produk</a:t>
            </a:r>
            <a:endParaRPr lang="en-US" sz="1600" dirty="0"/>
          </a:p>
          <a:p>
            <a:pPr marL="342900" indent="-342900" eaLnBrk="0" hangingPunct="0">
              <a:spcAft>
                <a:spcPts val="300"/>
              </a:spcAft>
              <a:buFont typeface="+mj-lt"/>
              <a:buAutoNum type="arabicPeriod"/>
            </a:pPr>
            <a:r>
              <a:rPr lang="en-US" sz="1600" dirty="0" err="1"/>
              <a:t>Penjualan</a:t>
            </a:r>
            <a:r>
              <a:rPr lang="en-US" sz="1600" dirty="0"/>
              <a:t> </a:t>
            </a:r>
            <a:r>
              <a:rPr lang="en-US" sz="1600" dirty="0" err="1"/>
              <a:t>menurut</a:t>
            </a:r>
            <a:r>
              <a:rPr lang="id-ID" sz="1600" dirty="0"/>
              <a:t> </a:t>
            </a:r>
            <a:r>
              <a:rPr lang="en-US" sz="1600" dirty="0" err="1"/>
              <a:t>tempat</a:t>
            </a:r>
            <a:endParaRPr lang="en-US" sz="1600" dirty="0"/>
          </a:p>
          <a:p>
            <a:pPr marL="342900" indent="-342900" eaLnBrk="0" hangingPunct="0">
              <a:spcAft>
                <a:spcPts val="300"/>
              </a:spcAft>
              <a:buFont typeface="+mj-lt"/>
              <a:buAutoNum type="arabicPeriod"/>
            </a:pPr>
            <a:r>
              <a:rPr lang="en-US" sz="1600" dirty="0" err="1"/>
              <a:t>Penjualan</a:t>
            </a:r>
            <a:r>
              <a:rPr lang="en-US" sz="1600" dirty="0"/>
              <a:t> </a:t>
            </a:r>
            <a:r>
              <a:rPr lang="en-US" sz="1600" dirty="0" err="1"/>
              <a:t>menurut</a:t>
            </a:r>
            <a:r>
              <a:rPr lang="en-US" sz="1600" dirty="0"/>
              <a:t>  salesman</a:t>
            </a:r>
          </a:p>
        </p:txBody>
      </p:sp>
    </p:spTree>
    <p:extLst>
      <p:ext uri="{BB962C8B-B14F-4D97-AF65-F5344CB8AC3E}">
        <p14:creationId xmlns:p14="http://schemas.microsoft.com/office/powerpoint/2010/main" val="1208391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Rectangle 5"/>
          <p:cNvSpPr/>
          <p:nvPr/>
        </p:nvSpPr>
        <p:spPr>
          <a:xfrm>
            <a:off x="1979712" y="0"/>
            <a:ext cx="5184576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7" name="Group 6"/>
          <p:cNvGrpSpPr/>
          <p:nvPr/>
        </p:nvGrpSpPr>
        <p:grpSpPr>
          <a:xfrm>
            <a:off x="683568" y="1247292"/>
            <a:ext cx="2894893" cy="914400"/>
            <a:chOff x="1151472" y="3187501"/>
            <a:chExt cx="6552728" cy="914400"/>
          </a:xfrm>
        </p:grpSpPr>
        <p:sp>
          <p:nvSpPr>
            <p:cNvPr id="8" name="Pentagon 7"/>
            <p:cNvSpPr/>
            <p:nvPr/>
          </p:nvSpPr>
          <p:spPr>
            <a:xfrm>
              <a:off x="1633824" y="3347030"/>
              <a:ext cx="6070376" cy="720000"/>
            </a:xfrm>
            <a:prstGeom prst="homePlat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9" name="Pentagon 8"/>
            <p:cNvSpPr/>
            <p:nvPr/>
          </p:nvSpPr>
          <p:spPr>
            <a:xfrm>
              <a:off x="1633824" y="3284701"/>
              <a:ext cx="5914970" cy="720000"/>
            </a:xfrm>
            <a:prstGeom prst="homePlate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151472" y="3187501"/>
              <a:ext cx="914400" cy="914400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</p:grpSp>
      <p:sp>
        <p:nvSpPr>
          <p:cNvPr id="11" name="Rectangle 10"/>
          <p:cNvSpPr/>
          <p:nvPr/>
        </p:nvSpPr>
        <p:spPr>
          <a:xfrm>
            <a:off x="1259632" y="1344492"/>
            <a:ext cx="16594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d-ID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Middle</a:t>
            </a:r>
          </a:p>
          <a:p>
            <a:pPr algn="ctr"/>
            <a:r>
              <a:rPr lang="id-ID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Management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91680" y="97369"/>
            <a:ext cx="48951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2800" b="1" i="1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Sistem Informasi Pemasaran</a:t>
            </a:r>
            <a:endParaRPr lang="id-ID" sz="2800" b="1" i="1" dirty="0">
              <a:solidFill>
                <a:srgbClr val="0070C0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34279" y="2140027"/>
            <a:ext cx="35101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/>
            <a:r>
              <a:rPr lang="en-US" dirty="0">
                <a:latin typeface="Cambria" pitchFamily="18" charset="0"/>
                <a:ea typeface="Cambria" pitchFamily="18" charset="0"/>
              </a:rPr>
              <a:t>SISTEM KONTROL PEMASARAN </a:t>
            </a:r>
            <a:endParaRPr lang="id-ID" dirty="0" smtClean="0">
              <a:latin typeface="Cambria" pitchFamily="18" charset="0"/>
              <a:ea typeface="Cambria" pitchFamily="18" charset="0"/>
            </a:endParaRPr>
          </a:p>
          <a:p>
            <a:pPr algn="ctr" eaLnBrk="0" hangingPunct="0"/>
            <a:r>
              <a:rPr lang="en-US" dirty="0" smtClean="0">
                <a:latin typeface="Cambria" pitchFamily="18" charset="0"/>
                <a:ea typeface="Cambria" pitchFamily="18" charset="0"/>
              </a:rPr>
              <a:t>DAN </a:t>
            </a:r>
            <a:r>
              <a:rPr lang="en-US" dirty="0">
                <a:latin typeface="Cambria" pitchFamily="18" charset="0"/>
                <a:ea typeface="Cambria" pitchFamily="18" charset="0"/>
              </a:rPr>
              <a:t>PENJUALAN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3982" y="2766916"/>
            <a:ext cx="417646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0" hangingPunct="0">
              <a:buFont typeface="+mj-lt"/>
              <a:buAutoNum type="arabicPeriod"/>
            </a:pPr>
            <a:r>
              <a:rPr lang="en-US" sz="1600" dirty="0" err="1">
                <a:latin typeface="Cambria" pitchFamily="18" charset="0"/>
                <a:ea typeface="Cambria" pitchFamily="18" charset="0"/>
              </a:rPr>
              <a:t>Pengeluaran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dan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Anggaran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Pemasaran</a:t>
            </a:r>
            <a:endParaRPr lang="id-ID" sz="1600" dirty="0" smtClean="0">
              <a:latin typeface="Cambria" pitchFamily="18" charset="0"/>
              <a:ea typeface="Cambria" pitchFamily="18" charset="0"/>
            </a:endParaRPr>
          </a:p>
          <a:p>
            <a:pPr marL="342900" indent="-342900" eaLnBrk="0" hangingPunct="0">
              <a:buFont typeface="+mj-lt"/>
              <a:buAutoNum type="arabicPeriod"/>
            </a:pP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Analisis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Distribusi</a:t>
            </a:r>
            <a:endParaRPr lang="en-US" sz="1600" dirty="0">
              <a:latin typeface="Cambria" pitchFamily="18" charset="0"/>
              <a:ea typeface="Cambria" pitchFamily="18" charset="0"/>
            </a:endParaRPr>
          </a:p>
          <a:p>
            <a:pPr marL="342900" indent="-342900" eaLnBrk="0" hangingPunct="0">
              <a:buFont typeface="+mj-lt"/>
              <a:buAutoNum type="arabicPeriod"/>
            </a:pPr>
            <a:r>
              <a:rPr lang="en-US" sz="1600" dirty="0" err="1">
                <a:latin typeface="Cambria" pitchFamily="18" charset="0"/>
                <a:ea typeface="Cambria" pitchFamily="18" charset="0"/>
              </a:rPr>
              <a:t>Analisis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Pangsa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Pasar</a:t>
            </a:r>
            <a:endParaRPr lang="id-ID" sz="1600" dirty="0" smtClean="0">
              <a:latin typeface="Cambria" pitchFamily="18" charset="0"/>
              <a:ea typeface="Cambria" pitchFamily="18" charset="0"/>
            </a:endParaRPr>
          </a:p>
          <a:p>
            <a:pPr marL="342900" indent="-342900" eaLnBrk="0" hangingPunct="0">
              <a:buFont typeface="+mj-lt"/>
              <a:buAutoNum type="arabicPeriod"/>
            </a:pP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Analisis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Profitabilitas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Produk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/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Konsumen</a:t>
            </a:r>
            <a:endParaRPr lang="en-US" sz="1600" dirty="0">
              <a:latin typeface="Cambria" pitchFamily="18" charset="0"/>
              <a:ea typeface="Cambria" pitchFamily="18" charset="0"/>
            </a:endParaRPr>
          </a:p>
          <a:p>
            <a:pPr marL="342900" indent="-342900" eaLnBrk="0" hangingPunct="0">
              <a:buFont typeface="+mj-lt"/>
              <a:buAutoNum type="arabicPeriod"/>
            </a:pPr>
            <a:r>
              <a:rPr lang="en-US" sz="1600" dirty="0">
                <a:latin typeface="Cambria" pitchFamily="18" charset="0"/>
                <a:ea typeface="Cambria" pitchFamily="18" charset="0"/>
              </a:rPr>
              <a:t>Performa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dan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Jangkauan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Tenaga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Pemasar</a:t>
            </a:r>
            <a:endParaRPr lang="id-ID" sz="1600" dirty="0" smtClean="0">
              <a:latin typeface="Cambria" pitchFamily="18" charset="0"/>
              <a:ea typeface="Cambria" pitchFamily="18" charset="0"/>
            </a:endParaRPr>
          </a:p>
          <a:p>
            <a:pPr marL="342900" indent="-342900" eaLnBrk="0" hangingPunct="0">
              <a:buFont typeface="+mj-lt"/>
              <a:buAutoNum type="arabicPeriod"/>
            </a:pP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Advertensi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dan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Analisis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Promosi</a:t>
            </a:r>
            <a:endParaRPr lang="en-US" sz="1600" dirty="0">
              <a:latin typeface="Cambria" pitchFamily="18" charset="0"/>
              <a:ea typeface="Cambria" pitchFamily="18" charset="0"/>
            </a:endParaRPr>
          </a:p>
          <a:p>
            <a:pPr marL="342900" indent="-342900" eaLnBrk="0" hangingPunct="0">
              <a:buFont typeface="+mj-lt"/>
              <a:buAutoNum type="arabicPeriod"/>
            </a:pPr>
            <a:r>
              <a:rPr lang="en-US" sz="1600" dirty="0" err="1">
                <a:latin typeface="Cambria" pitchFamily="18" charset="0"/>
                <a:ea typeface="Cambria" pitchFamily="18" charset="0"/>
              </a:rPr>
              <a:t>Pelayanan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Konsumen</a:t>
            </a:r>
            <a:endParaRPr lang="id-ID" sz="1600" dirty="0" smtClean="0">
              <a:latin typeface="Cambria" pitchFamily="18" charset="0"/>
              <a:ea typeface="Cambria" pitchFamily="18" charset="0"/>
            </a:endParaRPr>
          </a:p>
          <a:p>
            <a:pPr marL="342900" indent="-342900" eaLnBrk="0" hangingPunct="0">
              <a:buFont typeface="+mj-lt"/>
              <a:buAutoNum type="arabicPeriod"/>
            </a:pP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Analisis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Penjualan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dan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Tren</a:t>
            </a:r>
            <a:endParaRPr lang="en-US" sz="1600" dirty="0">
              <a:latin typeface="Cambria" pitchFamily="18" charset="0"/>
              <a:ea typeface="Cambria" pitchFamily="18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5723958" y="706057"/>
            <a:ext cx="2879568" cy="914400"/>
            <a:chOff x="1151472" y="3187501"/>
            <a:chExt cx="6552728" cy="914400"/>
          </a:xfrm>
        </p:grpSpPr>
        <p:sp>
          <p:nvSpPr>
            <p:cNvPr id="16" name="Pentagon 15"/>
            <p:cNvSpPr/>
            <p:nvPr/>
          </p:nvSpPr>
          <p:spPr>
            <a:xfrm>
              <a:off x="1633824" y="3347030"/>
              <a:ext cx="6070376" cy="720000"/>
            </a:xfrm>
            <a:prstGeom prst="homePlat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7" name="Pentagon 16"/>
            <p:cNvSpPr/>
            <p:nvPr/>
          </p:nvSpPr>
          <p:spPr>
            <a:xfrm>
              <a:off x="1633824" y="3284701"/>
              <a:ext cx="5914970" cy="720000"/>
            </a:xfrm>
            <a:prstGeom prst="homePlate">
              <a:avLst/>
            </a:prstGeom>
            <a:solidFill>
              <a:schemeClr val="bg1"/>
            </a:solidFill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8" name="Diamond 17"/>
            <p:cNvSpPr/>
            <p:nvPr/>
          </p:nvSpPr>
          <p:spPr>
            <a:xfrm>
              <a:off x="1151472" y="3187501"/>
              <a:ext cx="914400" cy="914400"/>
            </a:xfrm>
            <a:prstGeom prst="diamond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19" name="Rectangle 18"/>
          <p:cNvSpPr/>
          <p:nvPr/>
        </p:nvSpPr>
        <p:spPr>
          <a:xfrm>
            <a:off x="6334027" y="781162"/>
            <a:ext cx="16594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d-ID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Top</a:t>
            </a:r>
          </a:p>
          <a:p>
            <a:pPr algn="ctr"/>
            <a:r>
              <a:rPr lang="id-ID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Management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832710" y="1621491"/>
            <a:ext cx="261398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/>
            <a:r>
              <a:rPr lang="en-US" dirty="0">
                <a:latin typeface="Cambria" pitchFamily="18" charset="0"/>
                <a:ea typeface="Cambria" pitchFamily="18" charset="0"/>
              </a:rPr>
              <a:t>SISTEM PERENCANAAN </a:t>
            </a:r>
            <a:endParaRPr lang="id-ID" dirty="0" smtClean="0">
              <a:latin typeface="Cambria" pitchFamily="18" charset="0"/>
              <a:ea typeface="Cambria" pitchFamily="18" charset="0"/>
            </a:endParaRPr>
          </a:p>
          <a:p>
            <a:pPr algn="ctr" eaLnBrk="0" hangingPunct="0"/>
            <a:r>
              <a:rPr lang="en-US" dirty="0" smtClean="0">
                <a:latin typeface="Cambria" pitchFamily="18" charset="0"/>
                <a:ea typeface="Cambria" pitchFamily="18" charset="0"/>
              </a:rPr>
              <a:t>PEMASARAN</a:t>
            </a:r>
            <a:endParaRPr lang="en-US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580112" y="2267822"/>
            <a:ext cx="3456384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0" hangingPunct="0">
              <a:buFont typeface="+mj-lt"/>
              <a:buAutoNum type="arabicPeriod"/>
            </a:pPr>
            <a:r>
              <a:rPr lang="en-US" sz="1600" dirty="0" err="1">
                <a:latin typeface="Cambria" pitchFamily="18" charset="0"/>
                <a:ea typeface="Cambria" pitchFamily="18" charset="0"/>
              </a:rPr>
              <a:t>Perencanaan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Produk</a:t>
            </a:r>
            <a:endParaRPr lang="id-ID" sz="1600" dirty="0" smtClean="0">
              <a:latin typeface="Cambria" pitchFamily="18" charset="0"/>
              <a:ea typeface="Cambria" pitchFamily="18" charset="0"/>
            </a:endParaRPr>
          </a:p>
          <a:p>
            <a:pPr marL="342900" indent="-342900" eaLnBrk="0" hangingPunct="0">
              <a:buFont typeface="+mj-lt"/>
              <a:buAutoNum type="arabicPeriod"/>
            </a:pP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Perencanaan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Riset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Pemasaran</a:t>
            </a:r>
            <a:endParaRPr lang="en-US" sz="1600" dirty="0">
              <a:latin typeface="Cambria" pitchFamily="18" charset="0"/>
              <a:ea typeface="Cambria" pitchFamily="18" charset="0"/>
            </a:endParaRPr>
          </a:p>
          <a:p>
            <a:pPr marL="342900" indent="-342900" eaLnBrk="0" hangingPunct="0">
              <a:buFont typeface="+mj-lt"/>
              <a:buAutoNum type="arabicPeriod"/>
            </a:pPr>
            <a:r>
              <a:rPr lang="en-US" sz="1600" dirty="0" err="1">
                <a:latin typeface="Cambria" pitchFamily="18" charset="0"/>
                <a:ea typeface="Cambria" pitchFamily="18" charset="0"/>
              </a:rPr>
              <a:t>Penentuan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Harga</a:t>
            </a:r>
            <a:endParaRPr lang="id-ID" sz="1600" dirty="0" smtClean="0">
              <a:latin typeface="Cambria" pitchFamily="18" charset="0"/>
              <a:ea typeface="Cambria" pitchFamily="18" charset="0"/>
            </a:endParaRPr>
          </a:p>
          <a:p>
            <a:pPr marL="342900" indent="-342900" eaLnBrk="0" hangingPunct="0">
              <a:buFont typeface="+mj-lt"/>
              <a:buAutoNum type="arabicPeriod"/>
            </a:pP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Perencanaan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Promosi</a:t>
            </a:r>
            <a:endParaRPr lang="en-US" sz="1600" dirty="0">
              <a:latin typeface="Cambria" pitchFamily="18" charset="0"/>
              <a:ea typeface="Cambria" pitchFamily="18" charset="0"/>
            </a:endParaRPr>
          </a:p>
          <a:p>
            <a:pPr marL="342900" indent="-342900" eaLnBrk="0" hangingPunct="0">
              <a:buFont typeface="+mj-lt"/>
              <a:buAutoNum type="arabicPeriod"/>
            </a:pPr>
            <a:r>
              <a:rPr lang="en-US" sz="1600" dirty="0" err="1">
                <a:latin typeface="Cambria" pitchFamily="18" charset="0"/>
                <a:ea typeface="Cambria" pitchFamily="18" charset="0"/>
              </a:rPr>
              <a:t>Pemrakiraan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Penjualan</a:t>
            </a:r>
            <a:endParaRPr lang="id-ID" sz="1600" dirty="0" smtClean="0">
              <a:latin typeface="Cambria" pitchFamily="18" charset="0"/>
              <a:ea typeface="Cambria" pitchFamily="18" charset="0"/>
            </a:endParaRPr>
          </a:p>
          <a:p>
            <a:pPr marL="342900" indent="-342900" eaLnBrk="0" hangingPunct="0">
              <a:buFont typeface="+mj-lt"/>
              <a:buAutoNum type="arabicPeriod"/>
            </a:pP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Perencanaan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Kanal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Distribusi</a:t>
            </a:r>
            <a:endParaRPr lang="en-US" sz="1600" dirty="0">
              <a:latin typeface="Cambria" pitchFamily="18" charset="0"/>
              <a:ea typeface="Cambria" pitchFamily="18" charset="0"/>
            </a:endParaRPr>
          </a:p>
          <a:p>
            <a:pPr eaLnBrk="0" hangingPunct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98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sz="3200" dirty="0" err="1">
                <a:solidFill>
                  <a:schemeClr val="tx1"/>
                </a:solidFill>
                <a:cs typeface="Times New Roman" pitchFamily="18" charset="0"/>
              </a:rPr>
              <a:t>Sistem</a:t>
            </a:r>
            <a:r>
              <a:rPr lang="en-GB" sz="32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endParaRPr lang="id-ID" sz="32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r>
              <a:rPr lang="en-GB" sz="3200" dirty="0" err="1" smtClean="0">
                <a:solidFill>
                  <a:schemeClr val="tx1"/>
                </a:solidFill>
                <a:cs typeface="Times New Roman" pitchFamily="18" charset="0"/>
              </a:rPr>
              <a:t>Informasi</a:t>
            </a:r>
            <a:r>
              <a:rPr lang="en-GB" sz="32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endParaRPr lang="id-ID" sz="32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r>
              <a:rPr lang="en-GB" sz="3200" dirty="0" err="1" smtClean="0">
                <a:solidFill>
                  <a:schemeClr val="tx1"/>
                </a:solidFill>
                <a:cs typeface="Times New Roman" pitchFamily="18" charset="0"/>
              </a:rPr>
              <a:t>Produksi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2075631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2894332" y="144777"/>
            <a:ext cx="6013450" cy="4862513"/>
            <a:chOff x="1981200" y="1371600"/>
            <a:chExt cx="6013450" cy="4862513"/>
          </a:xfrm>
        </p:grpSpPr>
        <p:sp>
          <p:nvSpPr>
            <p:cNvPr id="7" name="Rectangle 3"/>
            <p:cNvSpPr>
              <a:spLocks noChangeArrowheads="1"/>
            </p:cNvSpPr>
            <p:nvPr/>
          </p:nvSpPr>
          <p:spPr bwMode="auto">
            <a:xfrm>
              <a:off x="1981200" y="1371600"/>
              <a:ext cx="6013450" cy="486251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8" name="Rectangle 4"/>
            <p:cNvSpPr>
              <a:spLocks noChangeArrowheads="1"/>
            </p:cNvSpPr>
            <p:nvPr/>
          </p:nvSpPr>
          <p:spPr bwMode="auto">
            <a:xfrm>
              <a:off x="2149475" y="1524000"/>
              <a:ext cx="5656263" cy="43878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9" name="Text Box 5"/>
            <p:cNvSpPr txBox="1">
              <a:spLocks noChangeArrowheads="1"/>
            </p:cNvSpPr>
            <p:nvPr/>
          </p:nvSpPr>
          <p:spPr bwMode="auto">
            <a:xfrm>
              <a:off x="2251075" y="1928813"/>
              <a:ext cx="1528763" cy="3121025"/>
            </a:xfrm>
            <a:prstGeom prst="rect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200"/>
                <a:t>INPUT PRODUKSI</a:t>
              </a:r>
            </a:p>
            <a:p>
              <a:endParaRPr lang="en-US" sz="1200"/>
            </a:p>
          </p:txBody>
        </p:sp>
        <p:sp>
          <p:nvSpPr>
            <p:cNvPr id="10" name="Text Box 6"/>
            <p:cNvSpPr txBox="1">
              <a:spLocks noChangeArrowheads="1"/>
            </p:cNvSpPr>
            <p:nvPr/>
          </p:nvSpPr>
          <p:spPr bwMode="auto">
            <a:xfrm>
              <a:off x="4086225" y="1620838"/>
              <a:ext cx="1376363" cy="2798762"/>
            </a:xfrm>
            <a:prstGeom prst="rect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sz="1200"/>
            </a:p>
            <a:p>
              <a:pPr algn="ctr"/>
              <a:endParaRPr lang="en-US" sz="1200"/>
            </a:p>
            <a:p>
              <a:pPr algn="ctr"/>
              <a:endParaRPr lang="en-US" sz="1200"/>
            </a:p>
            <a:p>
              <a:pPr algn="ctr"/>
              <a:endParaRPr lang="en-US" sz="1200"/>
            </a:p>
            <a:p>
              <a:pPr algn="ctr"/>
              <a:endParaRPr lang="en-US" sz="1200"/>
            </a:p>
            <a:p>
              <a:pPr algn="ctr"/>
              <a:endParaRPr lang="en-US" sz="1200"/>
            </a:p>
            <a:p>
              <a:pPr algn="ctr"/>
              <a:r>
                <a:rPr lang="en-US" sz="1200"/>
                <a:t>MODEL</a:t>
              </a:r>
            </a:p>
            <a:p>
              <a:pPr algn="ctr"/>
              <a:r>
                <a:rPr lang="en-US" sz="1200"/>
                <a:t>PRODUKSI</a:t>
              </a:r>
            </a:p>
            <a:p>
              <a:pPr algn="ctr"/>
              <a:endParaRPr lang="en-US" sz="1200"/>
            </a:p>
          </p:txBody>
        </p:sp>
        <p:sp>
          <p:nvSpPr>
            <p:cNvPr id="11" name="Text Box 7"/>
            <p:cNvSpPr txBox="1">
              <a:spLocks noChangeArrowheads="1"/>
            </p:cNvSpPr>
            <p:nvPr/>
          </p:nvSpPr>
          <p:spPr bwMode="auto">
            <a:xfrm>
              <a:off x="6276975" y="5588000"/>
              <a:ext cx="1581150" cy="2365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200"/>
                <a:t>TEKNOLOGI</a:t>
              </a:r>
            </a:p>
          </p:txBody>
        </p:sp>
        <p:sp>
          <p:nvSpPr>
            <p:cNvPr id="12" name="Text Box 8"/>
            <p:cNvSpPr txBox="1">
              <a:spLocks noChangeArrowheads="1"/>
            </p:cNvSpPr>
            <p:nvPr/>
          </p:nvSpPr>
          <p:spPr bwMode="auto">
            <a:xfrm>
              <a:off x="2404267" y="2379663"/>
              <a:ext cx="1222375" cy="430212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200"/>
                <a:t>data eksternal</a:t>
              </a:r>
            </a:p>
            <a:p>
              <a:pPr algn="ctr"/>
              <a:r>
                <a:rPr lang="en-US" sz="1200"/>
                <a:t>produksi</a:t>
              </a:r>
            </a:p>
          </p:txBody>
        </p:sp>
        <p:sp>
          <p:nvSpPr>
            <p:cNvPr id="13" name="Text Box 9"/>
            <p:cNvSpPr txBox="1">
              <a:spLocks noChangeArrowheads="1"/>
            </p:cNvSpPr>
            <p:nvPr/>
          </p:nvSpPr>
          <p:spPr bwMode="auto">
            <a:xfrm>
              <a:off x="2362725" y="3778250"/>
              <a:ext cx="1315514" cy="641350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200"/>
                <a:t>Sistem informasi akuntansi</a:t>
              </a:r>
            </a:p>
            <a:p>
              <a:endParaRPr lang="en-US" sz="1200"/>
            </a:p>
          </p:txBody>
        </p:sp>
        <p:sp>
          <p:nvSpPr>
            <p:cNvPr id="14" name="Text Box 10"/>
            <p:cNvSpPr txBox="1">
              <a:spLocks noChangeArrowheads="1"/>
            </p:cNvSpPr>
            <p:nvPr/>
          </p:nvSpPr>
          <p:spPr bwMode="auto">
            <a:xfrm>
              <a:off x="5972175" y="1600200"/>
              <a:ext cx="1681163" cy="3122613"/>
            </a:xfrm>
            <a:prstGeom prst="rect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200"/>
                <a:t>OUPUT PRODUKSI</a:t>
              </a:r>
            </a:p>
            <a:p>
              <a:endParaRPr lang="en-US" sz="1200"/>
            </a:p>
          </p:txBody>
        </p:sp>
        <p:sp>
          <p:nvSpPr>
            <p:cNvPr id="15" name="Text Box 11"/>
            <p:cNvSpPr txBox="1">
              <a:spLocks noChangeArrowheads="1"/>
            </p:cNvSpPr>
            <p:nvPr/>
          </p:nvSpPr>
          <p:spPr bwMode="auto">
            <a:xfrm>
              <a:off x="6115050" y="2590800"/>
              <a:ext cx="1376363" cy="43021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200"/>
                <a:t>informasi</a:t>
              </a:r>
            </a:p>
            <a:p>
              <a:pPr algn="ctr"/>
              <a:r>
                <a:rPr lang="en-US" sz="1200"/>
                <a:t>sediaan</a:t>
              </a:r>
            </a:p>
          </p:txBody>
        </p:sp>
        <p:sp>
          <p:nvSpPr>
            <p:cNvPr id="16" name="Text Box 12"/>
            <p:cNvSpPr txBox="1">
              <a:spLocks noChangeArrowheads="1"/>
            </p:cNvSpPr>
            <p:nvPr/>
          </p:nvSpPr>
          <p:spPr bwMode="auto">
            <a:xfrm>
              <a:off x="6073775" y="1981200"/>
              <a:ext cx="1376363" cy="43021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200"/>
                <a:t>informasi</a:t>
              </a:r>
            </a:p>
            <a:p>
              <a:pPr algn="ctr"/>
              <a:r>
                <a:rPr lang="en-US" sz="1200"/>
                <a:t>proses produksi</a:t>
              </a:r>
            </a:p>
          </p:txBody>
        </p:sp>
        <p:sp>
          <p:nvSpPr>
            <p:cNvPr id="17" name="Text Box 13"/>
            <p:cNvSpPr txBox="1">
              <a:spLocks noChangeArrowheads="1"/>
            </p:cNvSpPr>
            <p:nvPr/>
          </p:nvSpPr>
          <p:spPr bwMode="auto">
            <a:xfrm>
              <a:off x="6124575" y="3987800"/>
              <a:ext cx="1376363" cy="431800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200"/>
                <a:t>informasi</a:t>
              </a:r>
            </a:p>
            <a:p>
              <a:pPr algn="ctr"/>
              <a:r>
                <a:rPr lang="en-US" sz="1200"/>
                <a:t>Biaya produksi</a:t>
              </a:r>
            </a:p>
            <a:p>
              <a:pPr algn="ctr"/>
              <a:endParaRPr lang="en-US" sz="1200"/>
            </a:p>
          </p:txBody>
        </p:sp>
        <p:sp>
          <p:nvSpPr>
            <p:cNvPr id="18" name="Line 14"/>
            <p:cNvSpPr>
              <a:spLocks noChangeShapeType="1"/>
            </p:cNvSpPr>
            <p:nvPr/>
          </p:nvSpPr>
          <p:spPr bwMode="auto">
            <a:xfrm flipV="1">
              <a:off x="4545013" y="4403725"/>
              <a:ext cx="0" cy="4302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9" name="Line 15"/>
            <p:cNvSpPr>
              <a:spLocks noChangeShapeType="1"/>
            </p:cNvSpPr>
            <p:nvPr/>
          </p:nvSpPr>
          <p:spPr bwMode="auto">
            <a:xfrm>
              <a:off x="5156200" y="4403725"/>
              <a:ext cx="0" cy="4302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20" name="Text Box 16"/>
            <p:cNvSpPr txBox="1">
              <a:spLocks noChangeArrowheads="1"/>
            </p:cNvSpPr>
            <p:nvPr/>
          </p:nvSpPr>
          <p:spPr bwMode="auto">
            <a:xfrm>
              <a:off x="6124575" y="3276600"/>
              <a:ext cx="1376363" cy="431800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200"/>
                <a:t>informasi</a:t>
              </a:r>
            </a:p>
            <a:p>
              <a:pPr algn="ctr"/>
              <a:r>
                <a:rPr lang="en-US" sz="1200"/>
                <a:t>kualitas produksi</a:t>
              </a:r>
            </a:p>
          </p:txBody>
        </p:sp>
        <p:sp>
          <p:nvSpPr>
            <p:cNvPr id="21" name="Line 17"/>
            <p:cNvSpPr>
              <a:spLocks noChangeShapeType="1"/>
            </p:cNvSpPr>
            <p:nvPr/>
          </p:nvSpPr>
          <p:spPr bwMode="auto">
            <a:xfrm>
              <a:off x="5505450" y="2209800"/>
              <a:ext cx="4159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22" name="Line 18"/>
            <p:cNvSpPr>
              <a:spLocks noChangeShapeType="1"/>
            </p:cNvSpPr>
            <p:nvPr/>
          </p:nvSpPr>
          <p:spPr bwMode="auto">
            <a:xfrm>
              <a:off x="5505450" y="2819400"/>
              <a:ext cx="4159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23" name="Line 19"/>
            <p:cNvSpPr>
              <a:spLocks noChangeShapeType="1"/>
            </p:cNvSpPr>
            <p:nvPr/>
          </p:nvSpPr>
          <p:spPr bwMode="auto">
            <a:xfrm>
              <a:off x="5505450" y="3505200"/>
              <a:ext cx="4159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24" name="Line 20"/>
            <p:cNvSpPr>
              <a:spLocks noChangeShapeType="1"/>
            </p:cNvSpPr>
            <p:nvPr/>
          </p:nvSpPr>
          <p:spPr bwMode="auto">
            <a:xfrm>
              <a:off x="5505450" y="4191000"/>
              <a:ext cx="4159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25" name="Text Box 21"/>
            <p:cNvSpPr txBox="1">
              <a:spLocks noChangeArrowheads="1"/>
            </p:cNvSpPr>
            <p:nvPr/>
          </p:nvSpPr>
          <p:spPr bwMode="auto">
            <a:xfrm>
              <a:off x="2404268" y="3024188"/>
              <a:ext cx="1222375" cy="431800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200"/>
                <a:t>data internal</a:t>
              </a:r>
            </a:p>
            <a:p>
              <a:pPr algn="ctr"/>
              <a:r>
                <a:rPr lang="en-US" sz="1200"/>
                <a:t>produksi</a:t>
              </a:r>
            </a:p>
          </p:txBody>
        </p:sp>
        <p:sp>
          <p:nvSpPr>
            <p:cNvPr id="26" name="Text Box 22"/>
            <p:cNvSpPr txBox="1">
              <a:spLocks noChangeArrowheads="1"/>
            </p:cNvSpPr>
            <p:nvPr/>
          </p:nvSpPr>
          <p:spPr bwMode="auto">
            <a:xfrm>
              <a:off x="6276975" y="6018213"/>
              <a:ext cx="1682750" cy="215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200"/>
                <a:t>KONTROL</a:t>
              </a:r>
            </a:p>
          </p:txBody>
        </p:sp>
        <p:sp>
          <p:nvSpPr>
            <p:cNvPr id="27" name="AutoShape 23"/>
            <p:cNvSpPr>
              <a:spLocks noChangeArrowheads="1"/>
            </p:cNvSpPr>
            <p:nvPr/>
          </p:nvSpPr>
          <p:spPr bwMode="auto">
            <a:xfrm>
              <a:off x="4267200" y="4800600"/>
              <a:ext cx="1143000" cy="1028700"/>
            </a:xfrm>
            <a:prstGeom prst="can">
              <a:avLst>
                <a:gd name="adj" fmla="val 25000"/>
              </a:avLst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0" hangingPunct="0"/>
              <a:r>
                <a:rPr lang="en-US" sz="1200"/>
                <a:t>BASIS</a:t>
              </a:r>
            </a:p>
            <a:p>
              <a:pPr algn="ctr" eaLnBrk="0" hangingPunct="0"/>
              <a:r>
                <a:rPr lang="en-US" sz="1200"/>
                <a:t>DATA</a:t>
              </a:r>
            </a:p>
            <a:p>
              <a:pPr algn="ctr" eaLnBrk="0" hangingPunct="0"/>
              <a:r>
                <a:rPr lang="en-US" sz="1200"/>
                <a:t>PRODUKSI</a:t>
              </a:r>
            </a:p>
          </p:txBody>
        </p:sp>
        <p:sp>
          <p:nvSpPr>
            <p:cNvPr id="28" name="Line 24"/>
            <p:cNvSpPr>
              <a:spLocks noChangeShapeType="1"/>
            </p:cNvSpPr>
            <p:nvPr/>
          </p:nvSpPr>
          <p:spPr bwMode="auto">
            <a:xfrm>
              <a:off x="3786188" y="2514600"/>
              <a:ext cx="32861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29" name="Line 25"/>
            <p:cNvSpPr>
              <a:spLocks noChangeShapeType="1"/>
            </p:cNvSpPr>
            <p:nvPr/>
          </p:nvSpPr>
          <p:spPr bwMode="auto">
            <a:xfrm>
              <a:off x="3786188" y="3200400"/>
              <a:ext cx="32861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30" name="Line 26"/>
            <p:cNvSpPr>
              <a:spLocks noChangeShapeType="1"/>
            </p:cNvSpPr>
            <p:nvPr/>
          </p:nvSpPr>
          <p:spPr bwMode="auto">
            <a:xfrm>
              <a:off x="3786188" y="4038600"/>
              <a:ext cx="32861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31" name="Rectangle 27"/>
          <p:cNvSpPr>
            <a:spLocks noChangeArrowheads="1"/>
          </p:cNvSpPr>
          <p:nvPr/>
        </p:nvSpPr>
        <p:spPr bwMode="auto">
          <a:xfrm>
            <a:off x="136496" y="3495990"/>
            <a:ext cx="26654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1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Komponen-komponen</a:t>
            </a:r>
            <a:r>
              <a:rPr lang="en-GB" sz="1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 </a:t>
            </a:r>
            <a:endParaRPr lang="id-ID" sz="1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cs typeface="Times New Roman" pitchFamily="18" charset="0"/>
            </a:endParaRPr>
          </a:p>
          <a:p>
            <a:pPr algn="ctr"/>
            <a:r>
              <a:rPr lang="id-ID" sz="1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SI </a:t>
            </a:r>
            <a:r>
              <a:rPr lang="en-GB" sz="1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Produksi</a:t>
            </a:r>
            <a:endParaRPr lang="en-US" sz="1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05483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687012" y="2063118"/>
            <a:ext cx="1610734" cy="1411904"/>
          </a:xfrm>
          <a:custGeom>
            <a:avLst/>
            <a:gdLst>
              <a:gd name="connsiteX0" fmla="*/ 0 w 1711813"/>
              <a:gd name="connsiteY0" fmla="*/ 0 h 1500505"/>
              <a:gd name="connsiteX1" fmla="*/ 1711813 w 1711813"/>
              <a:gd name="connsiteY1" fmla="*/ 0 h 1500505"/>
              <a:gd name="connsiteX2" fmla="*/ 1711813 w 1711813"/>
              <a:gd name="connsiteY2" fmla="*/ 1500505 h 1500505"/>
              <a:gd name="connsiteX3" fmla="*/ 0 w 1711813"/>
              <a:gd name="connsiteY3" fmla="*/ 1500505 h 1500505"/>
              <a:gd name="connsiteX4" fmla="*/ 0 w 1711813"/>
              <a:gd name="connsiteY4" fmla="*/ 0 h 1500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11813" h="1500505">
                <a:moveTo>
                  <a:pt x="0" y="0"/>
                </a:moveTo>
                <a:lnTo>
                  <a:pt x="1711813" y="0"/>
                </a:lnTo>
                <a:lnTo>
                  <a:pt x="1711813" y="1500505"/>
                </a:lnTo>
                <a:lnTo>
                  <a:pt x="0" y="150050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90500" tIns="190500" rIns="190500" bIns="190500" numCol="1" spcCol="1270" anchor="t" anchorCtr="0">
            <a:noAutofit/>
          </a:bodyPr>
          <a:lstStyle/>
          <a:p>
            <a:pPr lvl="0" algn="l" defTabSz="22225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5000" kern="1200"/>
          </a:p>
        </p:txBody>
      </p:sp>
      <p:sp>
        <p:nvSpPr>
          <p:cNvPr id="8" name="L-Shape 7"/>
          <p:cNvSpPr/>
          <p:nvPr/>
        </p:nvSpPr>
        <p:spPr>
          <a:xfrm rot="5400000">
            <a:off x="3920465" y="-1918083"/>
            <a:ext cx="1232980" cy="8134986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Freeform 8"/>
          <p:cNvSpPr/>
          <p:nvPr/>
        </p:nvSpPr>
        <p:spPr>
          <a:xfrm>
            <a:off x="2638643" y="1999338"/>
            <a:ext cx="1610734" cy="1411904"/>
          </a:xfrm>
          <a:custGeom>
            <a:avLst/>
            <a:gdLst>
              <a:gd name="connsiteX0" fmla="*/ 0 w 1711813"/>
              <a:gd name="connsiteY0" fmla="*/ 0 h 1500505"/>
              <a:gd name="connsiteX1" fmla="*/ 1711813 w 1711813"/>
              <a:gd name="connsiteY1" fmla="*/ 0 h 1500505"/>
              <a:gd name="connsiteX2" fmla="*/ 1711813 w 1711813"/>
              <a:gd name="connsiteY2" fmla="*/ 1500505 h 1500505"/>
              <a:gd name="connsiteX3" fmla="*/ 0 w 1711813"/>
              <a:gd name="connsiteY3" fmla="*/ 1500505 h 1500505"/>
              <a:gd name="connsiteX4" fmla="*/ 0 w 1711813"/>
              <a:gd name="connsiteY4" fmla="*/ 0 h 1500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11813" h="1500505">
                <a:moveTo>
                  <a:pt x="0" y="0"/>
                </a:moveTo>
                <a:lnTo>
                  <a:pt x="1711813" y="0"/>
                </a:lnTo>
                <a:lnTo>
                  <a:pt x="1711813" y="1500505"/>
                </a:lnTo>
                <a:lnTo>
                  <a:pt x="0" y="150050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90500" tIns="190500" rIns="190500" bIns="190500" numCol="1" spcCol="1270" anchor="t" anchorCtr="0">
            <a:noAutofit/>
          </a:bodyPr>
          <a:lstStyle/>
          <a:p>
            <a:pPr lvl="0" algn="l" defTabSz="22225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5000" kern="1200"/>
          </a:p>
        </p:txBody>
      </p:sp>
      <p:sp>
        <p:nvSpPr>
          <p:cNvPr id="10" name="Isosceles Triangle 9"/>
          <p:cNvSpPr/>
          <p:nvPr/>
        </p:nvSpPr>
        <p:spPr>
          <a:xfrm flipH="1">
            <a:off x="508286" y="216196"/>
            <a:ext cx="375920" cy="411337"/>
          </a:xfrm>
          <a:prstGeom prst="triangle">
            <a:avLst>
              <a:gd name="adj" fmla="val 10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6" name="Rectangle 35"/>
          <p:cNvSpPr/>
          <p:nvPr/>
        </p:nvSpPr>
        <p:spPr>
          <a:xfrm>
            <a:off x="1022518" y="950102"/>
            <a:ext cx="16560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dirty="0">
                <a:latin typeface="Cambria" pitchFamily="18" charset="0"/>
                <a:ea typeface="Cambria" pitchFamily="18" charset="0"/>
              </a:rPr>
              <a:t>PELAPORAN </a:t>
            </a:r>
            <a:endParaRPr lang="id-ID" sz="1400" dirty="0" smtClean="0">
              <a:latin typeface="Cambria" pitchFamily="18" charset="0"/>
              <a:ea typeface="Cambria" pitchFamily="18" charset="0"/>
            </a:endParaRPr>
          </a:p>
          <a:p>
            <a:pPr algn="ctr"/>
            <a:r>
              <a:rPr lang="en-US" sz="1400" dirty="0" smtClean="0">
                <a:latin typeface="Cambria" pitchFamily="18" charset="0"/>
                <a:ea typeface="Cambria" pitchFamily="18" charset="0"/>
              </a:rPr>
              <a:t>PROSES </a:t>
            </a:r>
            <a:r>
              <a:rPr lang="en-US" sz="1400" dirty="0">
                <a:latin typeface="Cambria" pitchFamily="18" charset="0"/>
                <a:ea typeface="Cambria" pitchFamily="18" charset="0"/>
              </a:rPr>
              <a:t>PRODUKSI</a:t>
            </a:r>
          </a:p>
        </p:txBody>
      </p:sp>
      <p:sp>
        <p:nvSpPr>
          <p:cNvPr id="37" name="Rectangle 36"/>
          <p:cNvSpPr/>
          <p:nvPr/>
        </p:nvSpPr>
        <p:spPr>
          <a:xfrm>
            <a:off x="827584" y="1860838"/>
            <a:ext cx="252028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indent="-182563">
              <a:buFont typeface="+mj-lt"/>
              <a:buAutoNum type="arabicPeriod"/>
            </a:pPr>
            <a:r>
              <a:rPr lang="en-US" sz="1400" dirty="0" err="1">
                <a:latin typeface="Cambria" pitchFamily="18" charset="0"/>
                <a:ea typeface="Cambria" pitchFamily="18" charset="0"/>
              </a:rPr>
              <a:t>Penjadwalan</a:t>
            </a:r>
            <a:r>
              <a:rPr lang="en-US" sz="1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400" dirty="0" err="1" smtClean="0">
                <a:latin typeface="Cambria" pitchFamily="18" charset="0"/>
                <a:ea typeface="Cambria" pitchFamily="18" charset="0"/>
              </a:rPr>
              <a:t>Produksi</a:t>
            </a:r>
            <a:r>
              <a:rPr lang="id-ID" sz="1400" dirty="0" smtClean="0">
                <a:latin typeface="Cambria" pitchFamily="18" charset="0"/>
                <a:ea typeface="Cambria" pitchFamily="18" charset="0"/>
              </a:rPr>
              <a:t>  </a:t>
            </a:r>
          </a:p>
          <a:p>
            <a:pPr marL="182563" indent="-182563">
              <a:buFont typeface="+mj-lt"/>
              <a:buAutoNum type="arabicPeriod"/>
            </a:pPr>
            <a:r>
              <a:rPr lang="en-US" sz="1400" dirty="0" err="1" smtClean="0">
                <a:latin typeface="Cambria" pitchFamily="18" charset="0"/>
                <a:ea typeface="Cambria" pitchFamily="18" charset="0"/>
              </a:rPr>
              <a:t>Kontrol</a:t>
            </a:r>
            <a:r>
              <a:rPr lang="en-US" sz="1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400" dirty="0" err="1">
                <a:latin typeface="Cambria" pitchFamily="18" charset="0"/>
                <a:ea typeface="Cambria" pitchFamily="18" charset="0"/>
              </a:rPr>
              <a:t>Perawatan</a:t>
            </a:r>
            <a:endParaRPr lang="en-US" sz="1400" dirty="0">
              <a:latin typeface="Cambria" pitchFamily="18" charset="0"/>
              <a:ea typeface="Cambria" pitchFamily="18" charset="0"/>
            </a:endParaRPr>
          </a:p>
          <a:p>
            <a:pPr marL="182563" indent="-182563">
              <a:buFont typeface="+mj-lt"/>
              <a:buAutoNum type="arabicPeriod"/>
            </a:pPr>
            <a:r>
              <a:rPr lang="en-US" sz="1400" dirty="0" err="1">
                <a:latin typeface="Cambria" pitchFamily="18" charset="0"/>
                <a:ea typeface="Cambria" pitchFamily="18" charset="0"/>
              </a:rPr>
              <a:t>Analisis</a:t>
            </a:r>
            <a:r>
              <a:rPr lang="en-US" sz="1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400" dirty="0" err="1">
                <a:latin typeface="Cambria" pitchFamily="18" charset="0"/>
                <a:ea typeface="Cambria" pitchFamily="18" charset="0"/>
              </a:rPr>
              <a:t>Produktivitas</a:t>
            </a:r>
            <a:r>
              <a:rPr lang="en-US" sz="1400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sz="1400" dirty="0" smtClean="0">
                <a:latin typeface="Cambria" pitchFamily="18" charset="0"/>
                <a:ea typeface="Cambria" pitchFamily="18" charset="0"/>
              </a:rPr>
              <a:t>         </a:t>
            </a:r>
            <a:endParaRPr lang="id-ID" sz="1400" dirty="0">
              <a:latin typeface="Cambria" pitchFamily="18" charset="0"/>
              <a:ea typeface="Cambria" pitchFamily="18" charset="0"/>
            </a:endParaRPr>
          </a:p>
          <a:p>
            <a:pPr marL="182563" indent="-182563">
              <a:buFont typeface="+mj-lt"/>
              <a:buAutoNum type="arabicPeriod"/>
            </a:pPr>
            <a:r>
              <a:rPr lang="en-US" sz="1400" dirty="0" err="1" smtClean="0">
                <a:latin typeface="Cambria" pitchFamily="18" charset="0"/>
                <a:ea typeface="Cambria" pitchFamily="18" charset="0"/>
              </a:rPr>
              <a:t>Kontrol</a:t>
            </a:r>
            <a:r>
              <a:rPr lang="en-US" sz="1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400" dirty="0">
                <a:latin typeface="Cambria" pitchFamily="18" charset="0"/>
                <a:ea typeface="Cambria" pitchFamily="18" charset="0"/>
              </a:rPr>
              <a:t>Proses </a:t>
            </a:r>
            <a:r>
              <a:rPr lang="id-ID" sz="1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400" dirty="0" err="1" smtClean="0">
                <a:latin typeface="Cambria" pitchFamily="18" charset="0"/>
                <a:ea typeface="Cambria" pitchFamily="18" charset="0"/>
              </a:rPr>
              <a:t>Produksi</a:t>
            </a:r>
            <a:endParaRPr lang="en-US" sz="1400" dirty="0">
              <a:latin typeface="Cambria" pitchFamily="18" charset="0"/>
              <a:ea typeface="Cambria" pitchFamily="18" charset="0"/>
            </a:endParaRPr>
          </a:p>
          <a:p>
            <a:pPr marL="182563" indent="-182563">
              <a:buFont typeface="+mj-lt"/>
              <a:buAutoNum type="arabicPeriod"/>
            </a:pPr>
            <a:r>
              <a:rPr lang="en-US" sz="1400" dirty="0" err="1">
                <a:latin typeface="Cambria" pitchFamily="18" charset="0"/>
                <a:ea typeface="Cambria" pitchFamily="18" charset="0"/>
              </a:rPr>
              <a:t>Analisis</a:t>
            </a:r>
            <a:r>
              <a:rPr lang="en-US" sz="1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400" dirty="0" err="1">
                <a:latin typeface="Cambria" pitchFamily="18" charset="0"/>
                <a:ea typeface="Cambria" pitchFamily="18" charset="0"/>
              </a:rPr>
              <a:t>Produktivitas</a:t>
            </a:r>
            <a:r>
              <a:rPr lang="en-US" sz="1400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sz="1400" dirty="0" smtClean="0">
                <a:latin typeface="Cambria" pitchFamily="18" charset="0"/>
                <a:ea typeface="Cambria" pitchFamily="18" charset="0"/>
              </a:rPr>
              <a:t> </a:t>
            </a:r>
          </a:p>
          <a:p>
            <a:pPr marL="182563" indent="-182563">
              <a:buFont typeface="+mj-lt"/>
              <a:buAutoNum type="arabicPeriod"/>
            </a:pPr>
            <a:r>
              <a:rPr lang="en-US" sz="1400" dirty="0" err="1" smtClean="0">
                <a:latin typeface="Cambria" pitchFamily="18" charset="0"/>
                <a:ea typeface="Cambria" pitchFamily="18" charset="0"/>
              </a:rPr>
              <a:t>Mesin</a:t>
            </a:r>
            <a:r>
              <a:rPr lang="id-ID" sz="1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400" dirty="0" err="1" smtClean="0">
                <a:latin typeface="Cambria" pitchFamily="18" charset="0"/>
                <a:ea typeface="Cambria" pitchFamily="18" charset="0"/>
              </a:rPr>
              <a:t>Kontrol</a:t>
            </a:r>
            <a:r>
              <a:rPr lang="en-US" sz="1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400" dirty="0" err="1">
                <a:latin typeface="Cambria" pitchFamily="18" charset="0"/>
                <a:ea typeface="Cambria" pitchFamily="18" charset="0"/>
              </a:rPr>
              <a:t>Kualitas</a:t>
            </a:r>
            <a:endParaRPr lang="en-US" sz="1400" dirty="0">
              <a:latin typeface="Cambria" pitchFamily="18" charset="0"/>
              <a:ea typeface="Cambria" pitchFamily="18" charset="0"/>
            </a:endParaRPr>
          </a:p>
          <a:p>
            <a:pPr marL="182563" indent="-182563">
              <a:buFont typeface="+mj-lt"/>
              <a:buAutoNum type="arabicPeriod"/>
            </a:pPr>
            <a:r>
              <a:rPr lang="en-US" sz="1400" dirty="0" err="1">
                <a:latin typeface="Cambria" pitchFamily="18" charset="0"/>
                <a:ea typeface="Cambria" pitchFamily="18" charset="0"/>
              </a:rPr>
              <a:t>Kontrol</a:t>
            </a:r>
            <a:r>
              <a:rPr lang="en-US" sz="1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400" dirty="0" err="1">
                <a:latin typeface="Cambria" pitchFamily="18" charset="0"/>
                <a:ea typeface="Cambria" pitchFamily="18" charset="0"/>
              </a:rPr>
              <a:t>Barang</a:t>
            </a:r>
            <a:r>
              <a:rPr lang="en-US" sz="1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400" dirty="0" err="1">
                <a:latin typeface="Cambria" pitchFamily="18" charset="0"/>
                <a:ea typeface="Cambria" pitchFamily="18" charset="0"/>
              </a:rPr>
              <a:t>Dalam</a:t>
            </a:r>
            <a:r>
              <a:rPr lang="en-US" sz="1400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sz="1400" dirty="0" smtClean="0">
                <a:latin typeface="Cambria" pitchFamily="18" charset="0"/>
                <a:ea typeface="Cambria" pitchFamily="18" charset="0"/>
              </a:rPr>
              <a:t>         </a:t>
            </a:r>
            <a:r>
              <a:rPr lang="en-US" sz="1400" dirty="0" smtClean="0">
                <a:latin typeface="Cambria" pitchFamily="18" charset="0"/>
                <a:ea typeface="Cambria" pitchFamily="18" charset="0"/>
              </a:rPr>
              <a:t>Proses</a:t>
            </a:r>
            <a:r>
              <a:rPr lang="id-ID" sz="1400" dirty="0" smtClean="0">
                <a:latin typeface="Cambria" pitchFamily="18" charset="0"/>
                <a:ea typeface="Cambria" pitchFamily="18" charset="0"/>
              </a:rPr>
              <a:t> </a:t>
            </a:r>
          </a:p>
          <a:p>
            <a:pPr marL="182563" indent="-182563">
              <a:buFont typeface="+mj-lt"/>
              <a:buAutoNum type="arabicPeriod"/>
            </a:pPr>
            <a:r>
              <a:rPr lang="en-US" sz="1400" dirty="0" err="1" smtClean="0">
                <a:latin typeface="Cambria" pitchFamily="18" charset="0"/>
                <a:ea typeface="Cambria" pitchFamily="18" charset="0"/>
              </a:rPr>
              <a:t>Kontrol</a:t>
            </a:r>
            <a:r>
              <a:rPr lang="en-US" sz="1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400" dirty="0" err="1">
                <a:latin typeface="Cambria" pitchFamily="18" charset="0"/>
                <a:ea typeface="Cambria" pitchFamily="18" charset="0"/>
              </a:rPr>
              <a:t>Biaya</a:t>
            </a:r>
            <a:r>
              <a:rPr lang="en-US" sz="1400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sz="1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400" dirty="0" err="1" smtClean="0">
                <a:latin typeface="Cambria" pitchFamily="18" charset="0"/>
                <a:ea typeface="Cambria" pitchFamily="18" charset="0"/>
              </a:rPr>
              <a:t>Produksi</a:t>
            </a:r>
            <a:endParaRPr lang="en-US" sz="1400" dirty="0">
              <a:latin typeface="Cambria" pitchFamily="18" charset="0"/>
              <a:ea typeface="Cambria" pitchFamily="18" charset="0"/>
            </a:endParaRPr>
          </a:p>
          <a:p>
            <a:pPr marL="182563" indent="-182563">
              <a:buFont typeface="+mj-lt"/>
              <a:buAutoNum type="arabicPeriod"/>
            </a:pPr>
            <a:r>
              <a:rPr lang="en-US" sz="1400" dirty="0" err="1">
                <a:latin typeface="Cambria" pitchFamily="18" charset="0"/>
                <a:ea typeface="Cambria" pitchFamily="18" charset="0"/>
              </a:rPr>
              <a:t>Analisis</a:t>
            </a:r>
            <a:r>
              <a:rPr lang="en-US" sz="1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400" dirty="0" err="1">
                <a:latin typeface="Cambria" pitchFamily="18" charset="0"/>
                <a:ea typeface="Cambria" pitchFamily="18" charset="0"/>
              </a:rPr>
              <a:t>Biaya</a:t>
            </a:r>
            <a:r>
              <a:rPr lang="en-US" sz="1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400" dirty="0" err="1" smtClean="0">
                <a:latin typeface="Cambria" pitchFamily="18" charset="0"/>
                <a:ea typeface="Cambria" pitchFamily="18" charset="0"/>
              </a:rPr>
              <a:t>Produksi</a:t>
            </a:r>
            <a:endParaRPr lang="en-US" sz="14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851920" y="950102"/>
            <a:ext cx="16560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dirty="0">
                <a:latin typeface="Cambria" pitchFamily="18" charset="0"/>
                <a:ea typeface="Cambria" pitchFamily="18" charset="0"/>
              </a:rPr>
              <a:t>PELAPORAN </a:t>
            </a:r>
            <a:endParaRPr lang="id-ID" sz="1400" dirty="0" smtClean="0">
              <a:latin typeface="Cambria" pitchFamily="18" charset="0"/>
              <a:ea typeface="Cambria" pitchFamily="18" charset="0"/>
            </a:endParaRPr>
          </a:p>
          <a:p>
            <a:pPr algn="ctr"/>
            <a:r>
              <a:rPr lang="en-US" sz="1400" dirty="0" smtClean="0">
                <a:latin typeface="Cambria" pitchFamily="18" charset="0"/>
                <a:ea typeface="Cambria" pitchFamily="18" charset="0"/>
              </a:rPr>
              <a:t>PROSES </a:t>
            </a:r>
            <a:r>
              <a:rPr lang="en-US" sz="1400" dirty="0">
                <a:latin typeface="Cambria" pitchFamily="18" charset="0"/>
                <a:ea typeface="Cambria" pitchFamily="18" charset="0"/>
              </a:rPr>
              <a:t>PRODUKSI</a:t>
            </a:r>
          </a:p>
        </p:txBody>
      </p:sp>
      <p:sp>
        <p:nvSpPr>
          <p:cNvPr id="39" name="Rectangle 38"/>
          <p:cNvSpPr/>
          <p:nvPr/>
        </p:nvSpPr>
        <p:spPr>
          <a:xfrm>
            <a:off x="3563888" y="1779662"/>
            <a:ext cx="266093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>
              <a:spcAft>
                <a:spcPts val="300"/>
              </a:spcAft>
              <a:buFont typeface="+mj-lt"/>
              <a:buAutoNum type="arabicPeriod"/>
            </a:pPr>
            <a:r>
              <a:rPr lang="en-US" sz="1400" dirty="0" err="1">
                <a:latin typeface="Cambria" pitchFamily="18" charset="0"/>
                <a:ea typeface="Cambria" pitchFamily="18" charset="0"/>
              </a:rPr>
              <a:t>Pemakaian</a:t>
            </a:r>
            <a:r>
              <a:rPr lang="en-US" sz="1400" dirty="0">
                <a:latin typeface="Cambria" pitchFamily="18" charset="0"/>
                <a:ea typeface="Cambria" pitchFamily="18" charset="0"/>
              </a:rPr>
              <a:t> Material</a:t>
            </a:r>
          </a:p>
          <a:p>
            <a:pPr marL="263525" indent="-263525">
              <a:spcAft>
                <a:spcPts val="300"/>
              </a:spcAft>
              <a:buFont typeface="+mj-lt"/>
              <a:buAutoNum type="arabicPeriod"/>
            </a:pPr>
            <a:r>
              <a:rPr lang="en-US" sz="1400" dirty="0" err="1">
                <a:latin typeface="Cambria" pitchFamily="18" charset="0"/>
                <a:ea typeface="Cambria" pitchFamily="18" charset="0"/>
              </a:rPr>
              <a:t>Pemanfaatan</a:t>
            </a:r>
            <a:r>
              <a:rPr lang="en-US" sz="1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400" dirty="0" err="1">
                <a:latin typeface="Cambria" pitchFamily="18" charset="0"/>
                <a:ea typeface="Cambria" pitchFamily="18" charset="0"/>
              </a:rPr>
              <a:t>Mesin</a:t>
            </a:r>
            <a:endParaRPr lang="en-US" sz="1400" dirty="0">
              <a:latin typeface="Cambria" pitchFamily="18" charset="0"/>
              <a:ea typeface="Cambria" pitchFamily="18" charset="0"/>
            </a:endParaRPr>
          </a:p>
          <a:p>
            <a:pPr marL="263525" indent="-263525">
              <a:spcAft>
                <a:spcPts val="300"/>
              </a:spcAft>
              <a:buFont typeface="+mj-lt"/>
              <a:buAutoNum type="arabicPeriod"/>
            </a:pPr>
            <a:r>
              <a:rPr lang="en-US" sz="1400" dirty="0" err="1">
                <a:latin typeface="Cambria" pitchFamily="18" charset="0"/>
                <a:ea typeface="Cambria" pitchFamily="18" charset="0"/>
              </a:rPr>
              <a:t>Pemakaian</a:t>
            </a:r>
            <a:r>
              <a:rPr lang="en-US" sz="1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400" dirty="0" err="1">
                <a:latin typeface="Cambria" pitchFamily="18" charset="0"/>
                <a:ea typeface="Cambria" pitchFamily="18" charset="0"/>
              </a:rPr>
              <a:t>Tenaga</a:t>
            </a:r>
            <a:r>
              <a:rPr lang="en-US" sz="1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400" dirty="0" err="1">
                <a:latin typeface="Cambria" pitchFamily="18" charset="0"/>
                <a:ea typeface="Cambria" pitchFamily="18" charset="0"/>
              </a:rPr>
              <a:t>kerja</a:t>
            </a:r>
            <a:endParaRPr lang="en-US" sz="1400" dirty="0">
              <a:latin typeface="Cambria" pitchFamily="18" charset="0"/>
              <a:ea typeface="Cambria" pitchFamily="18" charset="0"/>
            </a:endParaRPr>
          </a:p>
          <a:p>
            <a:pPr marL="263525" indent="-263525">
              <a:spcAft>
                <a:spcPts val="300"/>
              </a:spcAft>
              <a:buFont typeface="+mj-lt"/>
              <a:buAutoNum type="arabicPeriod"/>
            </a:pPr>
            <a:r>
              <a:rPr lang="en-US" sz="1400" dirty="0">
                <a:latin typeface="Cambria" pitchFamily="18" charset="0"/>
                <a:ea typeface="Cambria" pitchFamily="18" charset="0"/>
              </a:rPr>
              <a:t>Status </a:t>
            </a:r>
            <a:r>
              <a:rPr lang="en-US" sz="1400" dirty="0" err="1">
                <a:latin typeface="Cambria" pitchFamily="18" charset="0"/>
                <a:ea typeface="Cambria" pitchFamily="18" charset="0"/>
              </a:rPr>
              <a:t>Barang</a:t>
            </a:r>
            <a:r>
              <a:rPr lang="en-US" sz="1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400" dirty="0" err="1">
                <a:latin typeface="Cambria" pitchFamily="18" charset="0"/>
                <a:ea typeface="Cambria" pitchFamily="18" charset="0"/>
              </a:rPr>
              <a:t>Dalam</a:t>
            </a:r>
            <a:r>
              <a:rPr lang="en-US" sz="1400" dirty="0">
                <a:latin typeface="Cambria" pitchFamily="18" charset="0"/>
                <a:ea typeface="Cambria" pitchFamily="18" charset="0"/>
              </a:rPr>
              <a:t> Proses</a:t>
            </a:r>
          </a:p>
          <a:p>
            <a:pPr marL="263525" indent="-263525">
              <a:spcAft>
                <a:spcPts val="300"/>
              </a:spcAft>
              <a:buFont typeface="+mj-lt"/>
              <a:buAutoNum type="arabicPeriod"/>
            </a:pPr>
            <a:r>
              <a:rPr lang="en-US" sz="1400" dirty="0" err="1">
                <a:latin typeface="Cambria" pitchFamily="18" charset="0"/>
                <a:ea typeface="Cambria" pitchFamily="18" charset="0"/>
              </a:rPr>
              <a:t>Pemakaian</a:t>
            </a:r>
            <a:r>
              <a:rPr lang="en-US" sz="1400" dirty="0">
                <a:latin typeface="Cambria" pitchFamily="18" charset="0"/>
                <a:ea typeface="Cambria" pitchFamily="18" charset="0"/>
              </a:rPr>
              <a:t> overhead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922205" y="1072145"/>
            <a:ext cx="91621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dirty="0" smtClean="0">
                <a:latin typeface="Cambria" pitchFamily="18" charset="0"/>
                <a:ea typeface="Cambria" pitchFamily="18" charset="0"/>
              </a:rPr>
              <a:t>INSPEKS</a:t>
            </a:r>
            <a:r>
              <a:rPr lang="id-ID" sz="1400" dirty="0" smtClean="0">
                <a:latin typeface="Cambria" pitchFamily="18" charset="0"/>
                <a:ea typeface="Cambria" pitchFamily="18" charset="0"/>
              </a:rPr>
              <a:t>I</a:t>
            </a:r>
            <a:endParaRPr lang="id-ID" sz="14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6387008" y="1891907"/>
            <a:ext cx="2505472" cy="1069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spcAft>
                <a:spcPts val="300"/>
              </a:spcAft>
              <a:buFont typeface="+mj-lt"/>
              <a:buAutoNum type="arabicPeriod"/>
            </a:pPr>
            <a:r>
              <a:rPr lang="en-US" sz="1400" dirty="0" err="1">
                <a:latin typeface="Cambria" pitchFamily="18" charset="0"/>
                <a:ea typeface="Cambria" pitchFamily="18" charset="0"/>
              </a:rPr>
              <a:t>Pengerjaan</a:t>
            </a:r>
            <a:r>
              <a:rPr lang="en-US" sz="1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400" dirty="0" err="1">
                <a:latin typeface="Cambria" pitchFamily="18" charset="0"/>
                <a:ea typeface="Cambria" pitchFamily="18" charset="0"/>
              </a:rPr>
              <a:t>Ulang</a:t>
            </a:r>
            <a:endParaRPr lang="en-US" sz="1400" dirty="0">
              <a:latin typeface="Cambria" pitchFamily="18" charset="0"/>
              <a:ea typeface="Cambria" pitchFamily="18" charset="0"/>
            </a:endParaRPr>
          </a:p>
          <a:p>
            <a:pPr marL="228600" indent="-228600">
              <a:spcAft>
                <a:spcPts val="300"/>
              </a:spcAft>
              <a:buFont typeface="+mj-lt"/>
              <a:buAutoNum type="arabicPeriod"/>
            </a:pPr>
            <a:r>
              <a:rPr lang="en-US" sz="1400" dirty="0" err="1">
                <a:latin typeface="Cambria" pitchFamily="18" charset="0"/>
                <a:ea typeface="Cambria" pitchFamily="18" charset="0"/>
              </a:rPr>
              <a:t>Kontrol</a:t>
            </a:r>
            <a:r>
              <a:rPr lang="en-US" sz="1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400" dirty="0" err="1">
                <a:latin typeface="Cambria" pitchFamily="18" charset="0"/>
                <a:ea typeface="Cambria" pitchFamily="18" charset="0"/>
              </a:rPr>
              <a:t>Pengerjaan</a:t>
            </a:r>
            <a:endParaRPr lang="en-US" sz="1400" dirty="0">
              <a:latin typeface="Cambria" pitchFamily="18" charset="0"/>
              <a:ea typeface="Cambria" pitchFamily="18" charset="0"/>
            </a:endParaRPr>
          </a:p>
          <a:p>
            <a:pPr marL="228600" indent="-228600">
              <a:spcAft>
                <a:spcPts val="300"/>
              </a:spcAft>
              <a:buFont typeface="+mj-lt"/>
              <a:buAutoNum type="arabicPeriod"/>
            </a:pPr>
            <a:r>
              <a:rPr lang="en-US" sz="1400" dirty="0" err="1">
                <a:latin typeface="Cambria" pitchFamily="18" charset="0"/>
                <a:ea typeface="Cambria" pitchFamily="18" charset="0"/>
              </a:rPr>
              <a:t>Kontrol</a:t>
            </a:r>
            <a:r>
              <a:rPr lang="en-US" sz="1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400" dirty="0" err="1">
                <a:latin typeface="Cambria" pitchFamily="18" charset="0"/>
                <a:ea typeface="Cambria" pitchFamily="18" charset="0"/>
              </a:rPr>
              <a:t>Spesifikasi</a:t>
            </a:r>
            <a:r>
              <a:rPr lang="en-US" sz="1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400" dirty="0" err="1">
                <a:latin typeface="Cambria" pitchFamily="18" charset="0"/>
                <a:ea typeface="Cambria" pitchFamily="18" charset="0"/>
              </a:rPr>
              <a:t>khusus</a:t>
            </a:r>
            <a:endParaRPr lang="en-US" sz="1400" dirty="0">
              <a:latin typeface="Cambria" pitchFamily="18" charset="0"/>
              <a:ea typeface="Cambria" pitchFamily="18" charset="0"/>
            </a:endParaRPr>
          </a:p>
          <a:p>
            <a:pPr marL="228600" indent="-228600">
              <a:spcAft>
                <a:spcPts val="300"/>
              </a:spcAft>
              <a:buFont typeface="+mj-lt"/>
              <a:buAutoNum type="arabicPeriod"/>
            </a:pPr>
            <a:r>
              <a:rPr lang="en-US" sz="1400" dirty="0" err="1" smtClean="0">
                <a:latin typeface="Cambria" pitchFamily="18" charset="0"/>
                <a:ea typeface="Cambria" pitchFamily="18" charset="0"/>
              </a:rPr>
              <a:t>Kontrol</a:t>
            </a:r>
            <a:r>
              <a:rPr lang="en-US" sz="14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400" dirty="0" err="1">
                <a:latin typeface="Cambria" pitchFamily="18" charset="0"/>
                <a:ea typeface="Cambria" pitchFamily="18" charset="0"/>
              </a:rPr>
              <a:t>mesin</a:t>
            </a:r>
            <a:r>
              <a:rPr lang="en-US" sz="14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400" dirty="0" err="1">
                <a:latin typeface="Cambria" pitchFamily="18" charset="0"/>
                <a:ea typeface="Cambria" pitchFamily="18" charset="0"/>
              </a:rPr>
              <a:t>dan</a:t>
            </a:r>
            <a:r>
              <a:rPr lang="en-US" sz="1400" dirty="0">
                <a:latin typeface="Cambria" pitchFamily="18" charset="0"/>
                <a:ea typeface="Cambria" pitchFamily="18" charset="0"/>
              </a:rPr>
              <a:t> robot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53873" y="202284"/>
            <a:ext cx="3033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mbria" pitchFamily="18" charset="0"/>
                <a:ea typeface="Cambria" pitchFamily="18" charset="0"/>
              </a:rPr>
              <a:t>Manajemen Tingkat Bawah</a:t>
            </a:r>
            <a:endParaRPr lang="id-ID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662382" y="4227934"/>
            <a:ext cx="223009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d-ID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 Produksi</a:t>
            </a:r>
            <a:endParaRPr lang="en-U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92302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/>
          <p:nvPr/>
        </p:nvSpPr>
        <p:spPr>
          <a:xfrm>
            <a:off x="2638642" y="2374977"/>
            <a:ext cx="1610734" cy="1411904"/>
          </a:xfrm>
          <a:custGeom>
            <a:avLst/>
            <a:gdLst>
              <a:gd name="connsiteX0" fmla="*/ 0 w 1711813"/>
              <a:gd name="connsiteY0" fmla="*/ 0 h 1500505"/>
              <a:gd name="connsiteX1" fmla="*/ 1711813 w 1711813"/>
              <a:gd name="connsiteY1" fmla="*/ 0 h 1500505"/>
              <a:gd name="connsiteX2" fmla="*/ 1711813 w 1711813"/>
              <a:gd name="connsiteY2" fmla="*/ 1500505 h 1500505"/>
              <a:gd name="connsiteX3" fmla="*/ 0 w 1711813"/>
              <a:gd name="connsiteY3" fmla="*/ 1500505 h 1500505"/>
              <a:gd name="connsiteX4" fmla="*/ 0 w 1711813"/>
              <a:gd name="connsiteY4" fmla="*/ 0 h 1500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11813" h="1500505">
                <a:moveTo>
                  <a:pt x="0" y="0"/>
                </a:moveTo>
                <a:lnTo>
                  <a:pt x="1711813" y="0"/>
                </a:lnTo>
                <a:lnTo>
                  <a:pt x="1711813" y="1500505"/>
                </a:lnTo>
                <a:lnTo>
                  <a:pt x="0" y="150050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90500" tIns="190500" rIns="190500" bIns="190500" numCol="1" spcCol="1270" anchor="t" anchorCtr="0">
            <a:noAutofit/>
          </a:bodyPr>
          <a:lstStyle/>
          <a:p>
            <a:pPr lvl="0" algn="l" defTabSz="22225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5000" kern="1200"/>
          </a:p>
        </p:txBody>
      </p:sp>
      <p:sp>
        <p:nvSpPr>
          <p:cNvPr id="11" name="L-Shape 10"/>
          <p:cNvSpPr/>
          <p:nvPr/>
        </p:nvSpPr>
        <p:spPr>
          <a:xfrm rot="5400000">
            <a:off x="2282568" y="1122408"/>
            <a:ext cx="1232982" cy="3422874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2" name="Freeform 11"/>
          <p:cNvSpPr/>
          <p:nvPr/>
        </p:nvSpPr>
        <p:spPr>
          <a:xfrm>
            <a:off x="4610497" y="1511401"/>
            <a:ext cx="1610734" cy="1411904"/>
          </a:xfrm>
          <a:custGeom>
            <a:avLst/>
            <a:gdLst>
              <a:gd name="connsiteX0" fmla="*/ 0 w 1711813"/>
              <a:gd name="connsiteY0" fmla="*/ 0 h 1500505"/>
              <a:gd name="connsiteX1" fmla="*/ 1711813 w 1711813"/>
              <a:gd name="connsiteY1" fmla="*/ 0 h 1500505"/>
              <a:gd name="connsiteX2" fmla="*/ 1711813 w 1711813"/>
              <a:gd name="connsiteY2" fmla="*/ 1500505 h 1500505"/>
              <a:gd name="connsiteX3" fmla="*/ 0 w 1711813"/>
              <a:gd name="connsiteY3" fmla="*/ 1500505 h 1500505"/>
              <a:gd name="connsiteX4" fmla="*/ 0 w 1711813"/>
              <a:gd name="connsiteY4" fmla="*/ 0 h 1500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11813" h="1500505">
                <a:moveTo>
                  <a:pt x="0" y="0"/>
                </a:moveTo>
                <a:lnTo>
                  <a:pt x="1711813" y="0"/>
                </a:lnTo>
                <a:lnTo>
                  <a:pt x="1711813" y="1500505"/>
                </a:lnTo>
                <a:lnTo>
                  <a:pt x="0" y="150050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90500" tIns="190500" rIns="190500" bIns="190500" numCol="1" spcCol="1270" anchor="t" anchorCtr="0">
            <a:noAutofit/>
          </a:bodyPr>
          <a:lstStyle/>
          <a:p>
            <a:pPr lvl="0" algn="l" defTabSz="22225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5000" kern="1200"/>
          </a:p>
        </p:txBody>
      </p:sp>
      <p:sp>
        <p:nvSpPr>
          <p:cNvPr id="13" name="Isosceles Triangle 12"/>
          <p:cNvSpPr/>
          <p:nvPr/>
        </p:nvSpPr>
        <p:spPr>
          <a:xfrm>
            <a:off x="4211676" y="1742422"/>
            <a:ext cx="303912" cy="303912"/>
          </a:xfrm>
          <a:prstGeom prst="triangle">
            <a:avLst>
              <a:gd name="adj" fmla="val 10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4" name="L-Shape 13"/>
          <p:cNvSpPr/>
          <p:nvPr/>
        </p:nvSpPr>
        <p:spPr>
          <a:xfrm rot="5400000">
            <a:off x="5469996" y="672282"/>
            <a:ext cx="1232981" cy="2748104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2" name="Rectangle 31"/>
          <p:cNvSpPr/>
          <p:nvPr/>
        </p:nvSpPr>
        <p:spPr>
          <a:xfrm>
            <a:off x="4712435" y="820290"/>
            <a:ext cx="26460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latin typeface="Cambria" pitchFamily="18" charset="0"/>
                <a:ea typeface="Cambria" pitchFamily="18" charset="0"/>
              </a:rPr>
              <a:t>SISTEM PERENCANAAN </a:t>
            </a:r>
            <a:endParaRPr lang="id-ID" sz="1400" dirty="0" smtClean="0">
              <a:latin typeface="Cambria" pitchFamily="18" charset="0"/>
              <a:ea typeface="Cambria" pitchFamily="18" charset="0"/>
            </a:endParaRPr>
          </a:p>
          <a:p>
            <a:pPr algn="ctr"/>
            <a:r>
              <a:rPr lang="en-US" sz="1400" dirty="0" smtClean="0">
                <a:latin typeface="Cambria" pitchFamily="18" charset="0"/>
                <a:ea typeface="Cambria" pitchFamily="18" charset="0"/>
              </a:rPr>
              <a:t>PEMANUFAKTURAN</a:t>
            </a:r>
            <a:endParaRPr lang="en-US" sz="14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094312" y="1742422"/>
            <a:ext cx="3366120" cy="1192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indent="-182563">
              <a:spcAft>
                <a:spcPts val="300"/>
              </a:spcAft>
              <a:buFont typeface="+mj-lt"/>
              <a:buAutoNum type="arabicPeriod"/>
            </a:pPr>
            <a:r>
              <a:rPr lang="en-US" sz="1600" dirty="0" err="1">
                <a:latin typeface="Cambria" pitchFamily="18" charset="0"/>
                <a:ea typeface="Cambria" pitchFamily="18" charset="0"/>
              </a:rPr>
              <a:t>Perencanaan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produksi</a:t>
            </a:r>
            <a:endParaRPr lang="en-US" sz="1600" dirty="0">
              <a:latin typeface="Cambria" pitchFamily="18" charset="0"/>
              <a:ea typeface="Cambria" pitchFamily="18" charset="0"/>
            </a:endParaRPr>
          </a:p>
          <a:p>
            <a:pPr marL="182563" indent="-182563">
              <a:spcAft>
                <a:spcPts val="300"/>
              </a:spcAft>
              <a:buFont typeface="+mj-lt"/>
              <a:buAutoNum type="arabicPeriod"/>
            </a:pPr>
            <a:r>
              <a:rPr lang="en-US" sz="1600" dirty="0" err="1">
                <a:latin typeface="Cambria" pitchFamily="18" charset="0"/>
                <a:ea typeface="Cambria" pitchFamily="18" charset="0"/>
              </a:rPr>
              <a:t>Perencanaan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manpower</a:t>
            </a:r>
          </a:p>
          <a:p>
            <a:pPr marL="182563" indent="-182563">
              <a:spcAft>
                <a:spcPts val="300"/>
              </a:spcAft>
              <a:buFont typeface="+mj-lt"/>
              <a:buAutoNum type="arabicPeriod"/>
            </a:pPr>
            <a:r>
              <a:rPr lang="en-US" sz="1600" dirty="0" err="1">
                <a:latin typeface="Cambria" pitchFamily="18" charset="0"/>
                <a:ea typeface="Cambria" pitchFamily="18" charset="0"/>
              </a:rPr>
              <a:t>Perencanaan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kebutuhan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material</a:t>
            </a:r>
          </a:p>
          <a:p>
            <a:pPr marL="182563" indent="-182563">
              <a:spcAft>
                <a:spcPts val="300"/>
              </a:spcAft>
              <a:buFont typeface="+mj-lt"/>
              <a:buAutoNum type="arabicPeriod"/>
            </a:pPr>
            <a:r>
              <a:rPr lang="en-US" sz="1600" dirty="0" err="1">
                <a:latin typeface="Cambria" pitchFamily="18" charset="0"/>
                <a:ea typeface="Cambria" pitchFamily="18" charset="0"/>
              </a:rPr>
              <a:t>Perencanaan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kebutuhan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kapasitas</a:t>
            </a:r>
            <a:endParaRPr lang="en-US" sz="16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835696" y="1602062"/>
            <a:ext cx="17633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dirty="0">
                <a:latin typeface="Cambria" pitchFamily="18" charset="0"/>
                <a:ea typeface="Cambria" pitchFamily="18" charset="0"/>
              </a:rPr>
              <a:t>SISTEM KONTROL </a:t>
            </a:r>
            <a:endParaRPr lang="id-ID" sz="1400" dirty="0" smtClean="0">
              <a:latin typeface="Cambria" pitchFamily="18" charset="0"/>
              <a:ea typeface="Cambria" pitchFamily="18" charset="0"/>
            </a:endParaRPr>
          </a:p>
          <a:p>
            <a:pPr algn="ctr"/>
            <a:r>
              <a:rPr lang="en-US" sz="1400" dirty="0" smtClean="0">
                <a:latin typeface="Cambria" pitchFamily="18" charset="0"/>
                <a:ea typeface="Cambria" pitchFamily="18" charset="0"/>
              </a:rPr>
              <a:t>PEMANUFAKTURAN</a:t>
            </a:r>
            <a:endParaRPr lang="en-US" sz="14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489039" y="2539552"/>
            <a:ext cx="322339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indent="-182563">
              <a:buFont typeface="+mj-lt"/>
              <a:buAutoNum type="arabicPeriod"/>
            </a:pPr>
            <a:r>
              <a:rPr lang="en-US" sz="1600" dirty="0" err="1">
                <a:latin typeface="Cambria" pitchFamily="18" charset="0"/>
                <a:ea typeface="Cambria" pitchFamily="18" charset="0"/>
              </a:rPr>
              <a:t>Penjadwalan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Produksi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  </a:t>
            </a:r>
          </a:p>
          <a:p>
            <a:pPr marL="182563" indent="-182563">
              <a:buFont typeface="+mj-lt"/>
              <a:buAutoNum type="arabicPeriod"/>
            </a:pP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Kontrol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  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Perawatan</a:t>
            </a:r>
            <a:endParaRPr lang="en-US" sz="1600" dirty="0">
              <a:latin typeface="Cambria" pitchFamily="18" charset="0"/>
              <a:ea typeface="Cambria" pitchFamily="18" charset="0"/>
            </a:endParaRPr>
          </a:p>
          <a:p>
            <a:pPr marL="182563" indent="-182563">
              <a:buFont typeface="+mj-lt"/>
              <a:buAutoNum type="arabicPeriod"/>
            </a:pPr>
            <a:r>
              <a:rPr lang="en-US" sz="1600" dirty="0" err="1">
                <a:latin typeface="Cambria" pitchFamily="18" charset="0"/>
                <a:ea typeface="Cambria" pitchFamily="18" charset="0"/>
              </a:rPr>
              <a:t>Analisis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Produktivitas</a:t>
            </a:r>
            <a:endParaRPr lang="en-US" sz="1600" dirty="0">
              <a:latin typeface="Cambria" pitchFamily="18" charset="0"/>
              <a:ea typeface="Cambria" pitchFamily="18" charset="0"/>
            </a:endParaRPr>
          </a:p>
          <a:p>
            <a:pPr marL="182563" indent="-182563">
              <a:buFont typeface="+mj-lt"/>
              <a:buAutoNum type="arabicPeriod"/>
            </a:pPr>
            <a:r>
              <a:rPr lang="en-US" sz="1600" dirty="0" err="1">
                <a:latin typeface="Cambria" pitchFamily="18" charset="0"/>
                <a:ea typeface="Cambria" pitchFamily="18" charset="0"/>
              </a:rPr>
              <a:t>Analisis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Produktivitas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  </a:t>
            </a:r>
          </a:p>
          <a:p>
            <a:pPr marL="182563" indent="-182563">
              <a:buFont typeface="+mj-lt"/>
              <a:buAutoNum type="arabicPeriod"/>
            </a:pP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Kontrol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Barang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Dalam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Proses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 </a:t>
            </a:r>
          </a:p>
          <a:p>
            <a:pPr marL="182563" indent="-182563">
              <a:buFont typeface="+mj-lt"/>
              <a:buAutoNum type="arabicPeriod"/>
            </a:pP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Kontrol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Biaya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Produksi</a:t>
            </a:r>
            <a:endParaRPr lang="en-US" sz="1600" dirty="0">
              <a:latin typeface="Cambria" pitchFamily="18" charset="0"/>
              <a:ea typeface="Cambria" pitchFamily="18" charset="0"/>
            </a:endParaRPr>
          </a:p>
          <a:p>
            <a:pPr marL="182563" indent="-182563">
              <a:buFont typeface="+mj-lt"/>
              <a:buAutoNum type="arabicPeriod"/>
            </a:pPr>
            <a:r>
              <a:rPr lang="en-US" sz="1600" dirty="0" err="1">
                <a:latin typeface="Cambria" pitchFamily="18" charset="0"/>
                <a:ea typeface="Cambria" pitchFamily="18" charset="0"/>
              </a:rPr>
              <a:t>Analisis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Biaya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Produksi</a:t>
            </a:r>
            <a:endParaRPr lang="en-US" sz="16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733130" y="819266"/>
            <a:ext cx="233185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1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Manajemen </a:t>
            </a:r>
          </a:p>
          <a:p>
            <a:pPr algn="ctr"/>
            <a:r>
              <a:rPr lang="id-ID" sz="1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Tingkat Menengah</a:t>
            </a:r>
            <a:endParaRPr lang="en-US" sz="1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5" name="Isosceles Triangle 14"/>
          <p:cNvSpPr/>
          <p:nvPr/>
        </p:nvSpPr>
        <p:spPr>
          <a:xfrm>
            <a:off x="7101518" y="959697"/>
            <a:ext cx="303912" cy="303912"/>
          </a:xfrm>
          <a:prstGeom prst="triangle">
            <a:avLst>
              <a:gd name="adj" fmla="val 100000"/>
            </a:avLst>
          </a:prstGeom>
          <a:solidFill>
            <a:srgbClr val="F8B2A3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5207599" y="123478"/>
            <a:ext cx="165571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1600" b="1" cap="all" spc="0" dirty="0" smtClean="0">
                <a:ln w="9000" cmpd="sng">
                  <a:solidFill>
                    <a:srgbClr val="F8B2A3"/>
                  </a:solidFill>
                  <a:prstDash val="solid"/>
                </a:ln>
                <a:solidFill>
                  <a:srgbClr val="F8B2A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Manajemen </a:t>
            </a:r>
          </a:p>
          <a:p>
            <a:pPr algn="ctr"/>
            <a:r>
              <a:rPr lang="id-ID" sz="1600" b="1" cap="all" spc="0" dirty="0" smtClean="0">
                <a:ln w="9000" cmpd="sng">
                  <a:solidFill>
                    <a:srgbClr val="F8B2A3"/>
                  </a:solidFill>
                  <a:prstDash val="solid"/>
                </a:ln>
                <a:solidFill>
                  <a:srgbClr val="F8B2A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Tingkat </a:t>
            </a:r>
            <a:r>
              <a:rPr lang="id-ID" sz="1600" b="1" cap="all" spc="0" dirty="0" smtClean="0">
                <a:ln w="9000" cmpd="sng">
                  <a:solidFill>
                    <a:srgbClr val="F8B2A3"/>
                  </a:solidFill>
                  <a:prstDash val="solid"/>
                </a:ln>
                <a:solidFill>
                  <a:srgbClr val="F8B2A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ATAS</a:t>
            </a:r>
            <a:endParaRPr lang="en-US" sz="1600" b="1" cap="all" spc="0" dirty="0">
              <a:ln w="9000" cmpd="sng">
                <a:solidFill>
                  <a:srgbClr val="F8B2A3"/>
                </a:solidFill>
                <a:prstDash val="solid"/>
              </a:ln>
              <a:solidFill>
                <a:srgbClr val="F8B2A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662382" y="4227934"/>
            <a:ext cx="223009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d-ID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 Produksi</a:t>
            </a:r>
            <a:endParaRPr lang="en-U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2196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63161" y="226844"/>
            <a:ext cx="4672344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Rectangle 4"/>
          <p:cNvSpPr/>
          <p:nvPr/>
        </p:nvSpPr>
        <p:spPr>
          <a:xfrm>
            <a:off x="675392" y="444024"/>
            <a:ext cx="41601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err="1">
                <a:cs typeface="Times New Roman" pitchFamily="18" charset="0"/>
              </a:rPr>
              <a:t>Pemakai</a:t>
            </a:r>
            <a:r>
              <a:rPr lang="en-GB" b="1" dirty="0">
                <a:cs typeface="Times New Roman" pitchFamily="18" charset="0"/>
              </a:rPr>
              <a:t> </a:t>
            </a:r>
            <a:r>
              <a:rPr lang="en-GB" b="1" dirty="0" err="1">
                <a:cs typeface="Times New Roman" pitchFamily="18" charset="0"/>
              </a:rPr>
              <a:t>Sistem</a:t>
            </a:r>
            <a:r>
              <a:rPr lang="en-GB" b="1" dirty="0">
                <a:cs typeface="Times New Roman" pitchFamily="18" charset="0"/>
              </a:rPr>
              <a:t> </a:t>
            </a:r>
            <a:r>
              <a:rPr lang="en-GB" b="1" dirty="0" err="1">
                <a:cs typeface="Times New Roman" pitchFamily="18" charset="0"/>
              </a:rPr>
              <a:t>Informasi</a:t>
            </a:r>
            <a:r>
              <a:rPr lang="en-GB" b="1" dirty="0">
                <a:cs typeface="Times New Roman" pitchFamily="18" charset="0"/>
              </a:rPr>
              <a:t> </a:t>
            </a:r>
            <a:r>
              <a:rPr lang="en-GB" b="1" dirty="0" err="1">
                <a:cs typeface="Times New Roman" pitchFamily="18" charset="0"/>
              </a:rPr>
              <a:t>Produksi</a:t>
            </a:r>
            <a:r>
              <a:rPr lang="en-US" b="1" dirty="0">
                <a:cs typeface="Times New Roman" pitchFamily="18" charset="0"/>
              </a:rPr>
              <a:t> 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67544" y="419642"/>
            <a:ext cx="144016" cy="478500"/>
          </a:xfrm>
          <a:prstGeom prst="roundRect">
            <a:avLst/>
          </a:prstGeom>
          <a:solidFill>
            <a:srgbClr val="FFCCCC"/>
          </a:solidFill>
          <a:ln>
            <a:solidFill>
              <a:srgbClr val="FF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grpSp>
        <p:nvGrpSpPr>
          <p:cNvPr id="8" name="Group 17"/>
          <p:cNvGrpSpPr>
            <a:grpSpLocks/>
          </p:cNvGrpSpPr>
          <p:nvPr/>
        </p:nvGrpSpPr>
        <p:grpSpPr bwMode="auto">
          <a:xfrm>
            <a:off x="467544" y="1491630"/>
            <a:ext cx="8352927" cy="3200400"/>
            <a:chOff x="-4" y="-4"/>
            <a:chExt cx="3102" cy="2539"/>
          </a:xfrm>
        </p:grpSpPr>
        <p:grpSp>
          <p:nvGrpSpPr>
            <p:cNvPr id="9" name="Group 18"/>
            <p:cNvGrpSpPr>
              <a:grpSpLocks/>
            </p:cNvGrpSpPr>
            <p:nvPr/>
          </p:nvGrpSpPr>
          <p:grpSpPr bwMode="auto">
            <a:xfrm>
              <a:off x="0" y="0"/>
              <a:ext cx="3094" cy="2531"/>
              <a:chOff x="0" y="0"/>
              <a:chExt cx="3094" cy="2531"/>
            </a:xfrm>
          </p:grpSpPr>
          <p:grpSp>
            <p:nvGrpSpPr>
              <p:cNvPr id="11" name="Group 19"/>
              <p:cNvGrpSpPr>
                <a:grpSpLocks/>
              </p:cNvGrpSpPr>
              <p:nvPr/>
            </p:nvGrpSpPr>
            <p:grpSpPr bwMode="auto">
              <a:xfrm>
                <a:off x="0" y="0"/>
                <a:ext cx="1094" cy="748"/>
                <a:chOff x="0" y="0"/>
                <a:chExt cx="1094" cy="748"/>
              </a:xfrm>
            </p:grpSpPr>
            <p:sp>
              <p:nvSpPr>
                <p:cNvPr id="39" name="Rectangle 20"/>
                <p:cNvSpPr>
                  <a:spLocks noChangeArrowheads="1"/>
                </p:cNvSpPr>
                <p:nvPr/>
              </p:nvSpPr>
              <p:spPr bwMode="auto">
                <a:xfrm>
                  <a:off x="43" y="0"/>
                  <a:ext cx="1008" cy="74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 sz="1200" dirty="0">
                      <a:cs typeface="Times New Roman" pitchFamily="18" charset="0"/>
                    </a:rPr>
                    <a:t> </a:t>
                  </a:r>
                  <a:endParaRPr lang="en-US" sz="1200" dirty="0">
                    <a:latin typeface="Courier New" pitchFamily="49" charset="0"/>
                    <a:cs typeface="Times New Roman" pitchFamily="18" charset="0"/>
                  </a:endParaRPr>
                </a:p>
                <a:p>
                  <a:pPr algn="ctr" eaLnBrk="0" hangingPunct="0"/>
                  <a:r>
                    <a:rPr lang="en-US" sz="1600" b="1" dirty="0" err="1">
                      <a:cs typeface="Times New Roman" pitchFamily="18" charset="0"/>
                    </a:rPr>
                    <a:t>Pemakai</a:t>
                  </a:r>
                  <a:r>
                    <a:rPr lang="en-US" sz="1600" b="1" dirty="0">
                      <a:cs typeface="Times New Roman" pitchFamily="18" charset="0"/>
                    </a:rPr>
                    <a:t> </a:t>
                  </a:r>
                  <a:r>
                    <a:rPr lang="en-US" sz="1600" b="1" dirty="0" err="1">
                      <a:cs typeface="Times New Roman" pitchFamily="18" charset="0"/>
                    </a:rPr>
                    <a:t>Sistem</a:t>
                  </a:r>
                  <a:endParaRPr lang="en-US" sz="1600" b="1" dirty="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endParaRPr lang="en-US" sz="2400" b="1" dirty="0"/>
                </a:p>
              </p:txBody>
            </p:sp>
            <p:sp>
              <p:nvSpPr>
                <p:cNvPr id="40" name="Rectangle 21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1094" cy="74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12" name="Group 22"/>
              <p:cNvGrpSpPr>
                <a:grpSpLocks/>
              </p:cNvGrpSpPr>
              <p:nvPr/>
            </p:nvGrpSpPr>
            <p:grpSpPr bwMode="auto">
              <a:xfrm>
                <a:off x="1094" y="0"/>
                <a:ext cx="518" cy="748"/>
                <a:chOff x="1094" y="0"/>
                <a:chExt cx="518" cy="748"/>
              </a:xfrm>
            </p:grpSpPr>
            <p:sp>
              <p:nvSpPr>
                <p:cNvPr id="37" name="Rectangle 23"/>
                <p:cNvSpPr>
                  <a:spLocks noChangeArrowheads="1"/>
                </p:cNvSpPr>
                <p:nvPr/>
              </p:nvSpPr>
              <p:spPr bwMode="auto">
                <a:xfrm>
                  <a:off x="1137" y="0"/>
                  <a:ext cx="432" cy="74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 eaLnBrk="0" hangingPunct="0"/>
                  <a:r>
                    <a:rPr lang="en-US" sz="1600" b="1" dirty="0">
                      <a:cs typeface="Times New Roman" pitchFamily="18" charset="0"/>
                    </a:rPr>
                    <a:t>Proses</a:t>
                  </a:r>
                </a:p>
                <a:p>
                  <a:pPr algn="ctr" eaLnBrk="0" hangingPunct="0"/>
                  <a:r>
                    <a:rPr lang="en-US" sz="1600" b="1" dirty="0" err="1">
                      <a:cs typeface="Times New Roman" pitchFamily="18" charset="0"/>
                    </a:rPr>
                    <a:t>Produksi</a:t>
                  </a:r>
                  <a:endParaRPr lang="en-US" sz="1600" b="1" dirty="0">
                    <a:cs typeface="Times New Roman" pitchFamily="18" charset="0"/>
                  </a:endParaRPr>
                </a:p>
                <a:p>
                  <a:pPr algn="ctr" eaLnBrk="0" hangingPunct="0"/>
                  <a:endParaRPr lang="en-US" sz="1600" b="1" dirty="0">
                    <a:cs typeface="Times New Roman" pitchFamily="18" charset="0"/>
                  </a:endParaRPr>
                </a:p>
              </p:txBody>
            </p:sp>
            <p:sp>
              <p:nvSpPr>
                <p:cNvPr id="38" name="Rectangle 24"/>
                <p:cNvSpPr>
                  <a:spLocks noChangeArrowheads="1"/>
                </p:cNvSpPr>
                <p:nvPr/>
              </p:nvSpPr>
              <p:spPr bwMode="auto">
                <a:xfrm>
                  <a:off x="1094" y="0"/>
                  <a:ext cx="518" cy="74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13" name="Group 25"/>
              <p:cNvGrpSpPr>
                <a:grpSpLocks/>
              </p:cNvGrpSpPr>
              <p:nvPr/>
            </p:nvGrpSpPr>
            <p:grpSpPr bwMode="auto">
              <a:xfrm>
                <a:off x="1612" y="0"/>
                <a:ext cx="446" cy="748"/>
                <a:chOff x="1612" y="0"/>
                <a:chExt cx="446" cy="748"/>
              </a:xfrm>
            </p:grpSpPr>
            <p:sp>
              <p:nvSpPr>
                <p:cNvPr id="35" name="Rectangle 26"/>
                <p:cNvSpPr>
                  <a:spLocks noChangeArrowheads="1"/>
                </p:cNvSpPr>
                <p:nvPr/>
              </p:nvSpPr>
              <p:spPr bwMode="auto">
                <a:xfrm>
                  <a:off x="1655" y="0"/>
                  <a:ext cx="360" cy="74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 sz="1200" dirty="0">
                      <a:cs typeface="Times New Roman" pitchFamily="18" charset="0"/>
                    </a:rPr>
                    <a:t> </a:t>
                  </a:r>
                  <a:endParaRPr lang="en-US" sz="1200" dirty="0">
                    <a:latin typeface="Courier New" pitchFamily="49" charset="0"/>
                    <a:cs typeface="Times New Roman" pitchFamily="18" charset="0"/>
                  </a:endParaRPr>
                </a:p>
                <a:p>
                  <a:pPr algn="ctr" eaLnBrk="0" hangingPunct="0"/>
                  <a:r>
                    <a:rPr lang="en-US" sz="1600" b="1" dirty="0" err="1">
                      <a:cs typeface="Times New Roman" pitchFamily="18" charset="0"/>
                    </a:rPr>
                    <a:t>Sediaan</a:t>
                  </a:r>
                  <a:endParaRPr lang="en-US" sz="1600" b="1" dirty="0">
                    <a:cs typeface="Times New Roman" pitchFamily="18" charset="0"/>
                  </a:endParaRPr>
                </a:p>
                <a:p>
                  <a:pPr eaLnBrk="0" hangingPunct="0"/>
                  <a:endParaRPr lang="en-US" dirty="0"/>
                </a:p>
              </p:txBody>
            </p:sp>
            <p:sp>
              <p:nvSpPr>
                <p:cNvPr id="36" name="Rectangle 27"/>
                <p:cNvSpPr>
                  <a:spLocks noChangeArrowheads="1"/>
                </p:cNvSpPr>
                <p:nvPr/>
              </p:nvSpPr>
              <p:spPr bwMode="auto">
                <a:xfrm>
                  <a:off x="1612" y="0"/>
                  <a:ext cx="446" cy="74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14" name="Group 28"/>
              <p:cNvGrpSpPr>
                <a:grpSpLocks/>
              </p:cNvGrpSpPr>
              <p:nvPr/>
            </p:nvGrpSpPr>
            <p:grpSpPr bwMode="auto">
              <a:xfrm>
                <a:off x="2058" y="0"/>
                <a:ext cx="518" cy="748"/>
                <a:chOff x="2058" y="0"/>
                <a:chExt cx="518" cy="748"/>
              </a:xfrm>
            </p:grpSpPr>
            <p:sp>
              <p:nvSpPr>
                <p:cNvPr id="33" name="Rectangle 29"/>
                <p:cNvSpPr>
                  <a:spLocks noChangeArrowheads="1"/>
                </p:cNvSpPr>
                <p:nvPr/>
              </p:nvSpPr>
              <p:spPr bwMode="auto">
                <a:xfrm>
                  <a:off x="2101" y="0"/>
                  <a:ext cx="432" cy="74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 eaLnBrk="0" hangingPunct="0"/>
                  <a:r>
                    <a:rPr lang="en-US" sz="1600" b="1" dirty="0" err="1">
                      <a:cs typeface="Times New Roman" pitchFamily="18" charset="0"/>
                    </a:rPr>
                    <a:t>Kualitas</a:t>
                  </a:r>
                  <a:endParaRPr lang="en-US" sz="1600" b="1" dirty="0">
                    <a:cs typeface="Times New Roman" pitchFamily="18" charset="0"/>
                  </a:endParaRPr>
                </a:p>
                <a:p>
                  <a:pPr algn="ctr" eaLnBrk="0" hangingPunct="0"/>
                  <a:r>
                    <a:rPr lang="en-US" sz="1600" b="1" dirty="0" err="1">
                      <a:cs typeface="Times New Roman" pitchFamily="18" charset="0"/>
                    </a:rPr>
                    <a:t>Produksi</a:t>
                  </a:r>
                  <a:endParaRPr lang="en-US" sz="1600" b="1" dirty="0">
                    <a:cs typeface="Times New Roman" pitchFamily="18" charset="0"/>
                  </a:endParaRPr>
                </a:p>
                <a:p>
                  <a:pPr algn="ctr" eaLnBrk="0" hangingPunct="0"/>
                  <a:endParaRPr lang="en-US" b="1" dirty="0"/>
                </a:p>
              </p:txBody>
            </p:sp>
            <p:sp>
              <p:nvSpPr>
                <p:cNvPr id="34" name="Rectangle 30"/>
                <p:cNvSpPr>
                  <a:spLocks noChangeArrowheads="1"/>
                </p:cNvSpPr>
                <p:nvPr/>
              </p:nvSpPr>
              <p:spPr bwMode="auto">
                <a:xfrm>
                  <a:off x="2058" y="0"/>
                  <a:ext cx="518" cy="74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15" name="Group 31"/>
              <p:cNvGrpSpPr>
                <a:grpSpLocks/>
              </p:cNvGrpSpPr>
              <p:nvPr/>
            </p:nvGrpSpPr>
            <p:grpSpPr bwMode="auto">
              <a:xfrm>
                <a:off x="2576" y="0"/>
                <a:ext cx="518" cy="748"/>
                <a:chOff x="2576" y="0"/>
                <a:chExt cx="518" cy="748"/>
              </a:xfrm>
            </p:grpSpPr>
            <p:sp>
              <p:nvSpPr>
                <p:cNvPr id="31" name="Rectangle 32"/>
                <p:cNvSpPr>
                  <a:spLocks noChangeArrowheads="1"/>
                </p:cNvSpPr>
                <p:nvPr/>
              </p:nvSpPr>
              <p:spPr bwMode="auto">
                <a:xfrm>
                  <a:off x="2619" y="0"/>
                  <a:ext cx="432" cy="74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 eaLnBrk="0" hangingPunct="0"/>
                  <a:r>
                    <a:rPr lang="en-US" sz="1600" b="1" dirty="0" err="1">
                      <a:cs typeface="Times New Roman" pitchFamily="18" charset="0"/>
                    </a:rPr>
                    <a:t>Biaya</a:t>
                  </a:r>
                  <a:endParaRPr lang="en-US" sz="1600" b="1" dirty="0">
                    <a:cs typeface="Times New Roman" pitchFamily="18" charset="0"/>
                  </a:endParaRPr>
                </a:p>
                <a:p>
                  <a:pPr algn="ctr" eaLnBrk="0" hangingPunct="0"/>
                  <a:r>
                    <a:rPr lang="en-US" sz="1600" b="1" dirty="0" err="1">
                      <a:cs typeface="Times New Roman" pitchFamily="18" charset="0"/>
                    </a:rPr>
                    <a:t>Produksi</a:t>
                  </a:r>
                  <a:endParaRPr lang="en-US" sz="1600" b="1" dirty="0">
                    <a:cs typeface="Times New Roman" pitchFamily="18" charset="0"/>
                  </a:endParaRPr>
                </a:p>
                <a:p>
                  <a:pPr algn="ctr" eaLnBrk="0" hangingPunct="0"/>
                  <a:endParaRPr lang="en-US" sz="1600" b="1" dirty="0">
                    <a:cs typeface="Times New Roman" pitchFamily="18" charset="0"/>
                  </a:endParaRPr>
                </a:p>
              </p:txBody>
            </p:sp>
            <p:sp>
              <p:nvSpPr>
                <p:cNvPr id="32" name="Rectangle 33"/>
                <p:cNvSpPr>
                  <a:spLocks noChangeArrowheads="1"/>
                </p:cNvSpPr>
                <p:nvPr/>
              </p:nvSpPr>
              <p:spPr bwMode="auto">
                <a:xfrm>
                  <a:off x="2576" y="0"/>
                  <a:ext cx="518" cy="74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16" name="Group 34"/>
              <p:cNvGrpSpPr>
                <a:grpSpLocks/>
              </p:cNvGrpSpPr>
              <p:nvPr/>
            </p:nvGrpSpPr>
            <p:grpSpPr bwMode="auto">
              <a:xfrm>
                <a:off x="0" y="748"/>
                <a:ext cx="1094" cy="1783"/>
                <a:chOff x="0" y="748"/>
                <a:chExt cx="1094" cy="1783"/>
              </a:xfrm>
            </p:grpSpPr>
            <p:sp>
              <p:nvSpPr>
                <p:cNvPr id="29" name="Rectangle 35"/>
                <p:cNvSpPr>
                  <a:spLocks noChangeArrowheads="1"/>
                </p:cNvSpPr>
                <p:nvPr/>
              </p:nvSpPr>
              <p:spPr bwMode="auto">
                <a:xfrm>
                  <a:off x="43" y="748"/>
                  <a:ext cx="1008" cy="17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 sz="1200">
                      <a:cs typeface="Times New Roman" pitchFamily="18" charset="0"/>
                    </a:rPr>
                    <a:t>Manajer Produksi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Eksekutif Lainnya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Pengawas Pabrik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Manajer Perencanaan dan 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       Kontrol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Manajer Teknik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Manajer Pengendalian 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      Kualitas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Manajer Pembelian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Manajer Pengendalian 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      Sediaan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Manajer Lainnya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endParaRPr lang="en-US"/>
                </a:p>
              </p:txBody>
            </p:sp>
            <p:sp>
              <p:nvSpPr>
                <p:cNvPr id="30" name="Rectangle 36"/>
                <p:cNvSpPr>
                  <a:spLocks noChangeArrowheads="1"/>
                </p:cNvSpPr>
                <p:nvPr/>
              </p:nvSpPr>
              <p:spPr bwMode="auto">
                <a:xfrm>
                  <a:off x="0" y="748"/>
                  <a:ext cx="1094" cy="178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17" name="Group 37"/>
              <p:cNvGrpSpPr>
                <a:grpSpLocks/>
              </p:cNvGrpSpPr>
              <p:nvPr/>
            </p:nvGrpSpPr>
            <p:grpSpPr bwMode="auto">
              <a:xfrm>
                <a:off x="1094" y="748"/>
                <a:ext cx="518" cy="1783"/>
                <a:chOff x="1094" y="748"/>
                <a:chExt cx="518" cy="1783"/>
              </a:xfrm>
            </p:grpSpPr>
            <p:sp>
              <p:nvSpPr>
                <p:cNvPr id="27" name="Rectangle 38"/>
                <p:cNvSpPr>
                  <a:spLocks noChangeArrowheads="1"/>
                </p:cNvSpPr>
                <p:nvPr/>
              </p:nvSpPr>
              <p:spPr bwMode="auto">
                <a:xfrm>
                  <a:off x="1137" y="748"/>
                  <a:ext cx="432" cy="17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endParaRPr lang="en-US"/>
                </a:p>
              </p:txBody>
            </p:sp>
            <p:sp>
              <p:nvSpPr>
                <p:cNvPr id="28" name="Rectangle 39"/>
                <p:cNvSpPr>
                  <a:spLocks noChangeArrowheads="1"/>
                </p:cNvSpPr>
                <p:nvPr/>
              </p:nvSpPr>
              <p:spPr bwMode="auto">
                <a:xfrm>
                  <a:off x="1094" y="748"/>
                  <a:ext cx="518" cy="178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18" name="Group 40"/>
              <p:cNvGrpSpPr>
                <a:grpSpLocks/>
              </p:cNvGrpSpPr>
              <p:nvPr/>
            </p:nvGrpSpPr>
            <p:grpSpPr bwMode="auto">
              <a:xfrm>
                <a:off x="1612" y="748"/>
                <a:ext cx="446" cy="1783"/>
                <a:chOff x="1612" y="748"/>
                <a:chExt cx="446" cy="1783"/>
              </a:xfrm>
            </p:grpSpPr>
            <p:sp>
              <p:nvSpPr>
                <p:cNvPr id="25" name="Rectangle 41"/>
                <p:cNvSpPr>
                  <a:spLocks noChangeArrowheads="1"/>
                </p:cNvSpPr>
                <p:nvPr/>
              </p:nvSpPr>
              <p:spPr bwMode="auto">
                <a:xfrm>
                  <a:off x="1655" y="748"/>
                  <a:ext cx="360" cy="17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endParaRPr lang="en-US"/>
                </a:p>
              </p:txBody>
            </p:sp>
            <p:sp>
              <p:nvSpPr>
                <p:cNvPr id="26" name="Rectangle 42"/>
                <p:cNvSpPr>
                  <a:spLocks noChangeArrowheads="1"/>
                </p:cNvSpPr>
                <p:nvPr/>
              </p:nvSpPr>
              <p:spPr bwMode="auto">
                <a:xfrm>
                  <a:off x="1612" y="748"/>
                  <a:ext cx="446" cy="178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19" name="Group 43"/>
              <p:cNvGrpSpPr>
                <a:grpSpLocks/>
              </p:cNvGrpSpPr>
              <p:nvPr/>
            </p:nvGrpSpPr>
            <p:grpSpPr bwMode="auto">
              <a:xfrm>
                <a:off x="2058" y="748"/>
                <a:ext cx="518" cy="1783"/>
                <a:chOff x="2058" y="748"/>
                <a:chExt cx="518" cy="1783"/>
              </a:xfrm>
            </p:grpSpPr>
            <p:sp>
              <p:nvSpPr>
                <p:cNvPr id="23" name="Rectangle 44"/>
                <p:cNvSpPr>
                  <a:spLocks noChangeArrowheads="1"/>
                </p:cNvSpPr>
                <p:nvPr/>
              </p:nvSpPr>
              <p:spPr bwMode="auto">
                <a:xfrm>
                  <a:off x="2101" y="748"/>
                  <a:ext cx="432" cy="17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endParaRPr lang="en-US"/>
                </a:p>
              </p:txBody>
            </p:sp>
            <p:sp>
              <p:nvSpPr>
                <p:cNvPr id="24" name="Rectangle 45"/>
                <p:cNvSpPr>
                  <a:spLocks noChangeArrowheads="1"/>
                </p:cNvSpPr>
                <p:nvPr/>
              </p:nvSpPr>
              <p:spPr bwMode="auto">
                <a:xfrm>
                  <a:off x="2058" y="748"/>
                  <a:ext cx="518" cy="178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20" name="Group 46"/>
              <p:cNvGrpSpPr>
                <a:grpSpLocks/>
              </p:cNvGrpSpPr>
              <p:nvPr/>
            </p:nvGrpSpPr>
            <p:grpSpPr bwMode="auto">
              <a:xfrm>
                <a:off x="2576" y="748"/>
                <a:ext cx="518" cy="1783"/>
                <a:chOff x="2576" y="748"/>
                <a:chExt cx="518" cy="1783"/>
              </a:xfrm>
            </p:grpSpPr>
            <p:sp>
              <p:nvSpPr>
                <p:cNvPr id="21" name="Rectangle 47"/>
                <p:cNvSpPr>
                  <a:spLocks noChangeArrowheads="1"/>
                </p:cNvSpPr>
                <p:nvPr/>
              </p:nvSpPr>
              <p:spPr bwMode="auto">
                <a:xfrm>
                  <a:off x="2619" y="748"/>
                  <a:ext cx="432" cy="17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endParaRPr lang="en-US"/>
                </a:p>
              </p:txBody>
            </p:sp>
            <p:sp>
              <p:nvSpPr>
                <p:cNvPr id="22" name="Rectangle 48"/>
                <p:cNvSpPr>
                  <a:spLocks noChangeArrowheads="1"/>
                </p:cNvSpPr>
                <p:nvPr/>
              </p:nvSpPr>
              <p:spPr bwMode="auto">
                <a:xfrm>
                  <a:off x="2576" y="748"/>
                  <a:ext cx="518" cy="178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</p:grpSp>
        <p:sp>
          <p:nvSpPr>
            <p:cNvPr id="10" name="Rectangle 49"/>
            <p:cNvSpPr>
              <a:spLocks noChangeArrowheads="1"/>
            </p:cNvSpPr>
            <p:nvPr/>
          </p:nvSpPr>
          <p:spPr bwMode="auto">
            <a:xfrm>
              <a:off x="-4" y="-4"/>
              <a:ext cx="3102" cy="2539"/>
            </a:xfrm>
            <a:prstGeom prst="rect">
              <a:avLst/>
            </a:prstGeom>
            <a:noFill/>
            <a:ln w="14287">
              <a:solidFill>
                <a:srgbClr val="A0A0A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id-ID"/>
            </a:p>
          </p:txBody>
        </p:sp>
      </p:grpSp>
    </p:spTree>
    <p:extLst>
      <p:ext uri="{BB962C8B-B14F-4D97-AF65-F5344CB8AC3E}">
        <p14:creationId xmlns:p14="http://schemas.microsoft.com/office/powerpoint/2010/main" val="2243721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797" t="24915" r="5225" b="17615"/>
          <a:stretch/>
        </p:blipFill>
        <p:spPr bwMode="auto">
          <a:xfrm>
            <a:off x="1166416" y="555526"/>
            <a:ext cx="6930493" cy="4176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636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203848" y="2211710"/>
            <a:ext cx="2736303" cy="576063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id-ID" sz="3200" dirty="0" smtClean="0"/>
              <a:t>SI </a:t>
            </a:r>
          </a:p>
          <a:p>
            <a:pPr>
              <a:spcBef>
                <a:spcPts val="0"/>
              </a:spcBef>
            </a:pPr>
            <a:r>
              <a:rPr lang="id-ID" sz="3200" dirty="0" smtClean="0"/>
              <a:t>Sumber </a:t>
            </a:r>
          </a:p>
          <a:p>
            <a:pPr>
              <a:spcBef>
                <a:spcPts val="0"/>
              </a:spcBef>
            </a:pPr>
            <a:r>
              <a:rPr lang="id-ID" sz="3200" dirty="0" smtClean="0"/>
              <a:t>Daya</a:t>
            </a:r>
          </a:p>
          <a:p>
            <a:pPr>
              <a:spcBef>
                <a:spcPts val="0"/>
              </a:spcBef>
            </a:pPr>
            <a:r>
              <a:rPr lang="id-ID" sz="3200" dirty="0" smtClean="0"/>
              <a:t>Manusia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131370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Diamond 34"/>
          <p:cNvSpPr/>
          <p:nvPr/>
        </p:nvSpPr>
        <p:spPr>
          <a:xfrm>
            <a:off x="1080863" y="1489500"/>
            <a:ext cx="362542" cy="362542"/>
          </a:xfrm>
          <a:prstGeom prst="diamond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283460" y="180567"/>
            <a:ext cx="6392995" cy="4800600"/>
            <a:chOff x="1248" y="441"/>
            <a:chExt cx="3788" cy="3063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1248" y="441"/>
              <a:ext cx="3788" cy="306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354" y="537"/>
              <a:ext cx="3563" cy="27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418" y="792"/>
              <a:ext cx="963" cy="1966"/>
            </a:xfrm>
            <a:prstGeom prst="rect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200"/>
                <a:t>INPUT SUMBER DAYA MANUSIA</a:t>
              </a:r>
            </a:p>
            <a:p>
              <a:endParaRPr lang="en-US" sz="1200"/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auto">
            <a:xfrm>
              <a:off x="2574" y="694"/>
              <a:ext cx="867" cy="1763"/>
            </a:xfrm>
            <a:prstGeom prst="rect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sz="1200"/>
            </a:p>
            <a:p>
              <a:pPr algn="ctr"/>
              <a:endParaRPr lang="en-US" sz="1200"/>
            </a:p>
            <a:p>
              <a:pPr algn="ctr"/>
              <a:endParaRPr lang="en-US" sz="1200"/>
            </a:p>
            <a:p>
              <a:pPr algn="ctr"/>
              <a:endParaRPr lang="en-US" sz="1200"/>
            </a:p>
            <a:p>
              <a:pPr algn="ctr"/>
              <a:endParaRPr lang="en-US" sz="1200"/>
            </a:p>
            <a:p>
              <a:pPr algn="ctr"/>
              <a:endParaRPr lang="en-US" sz="1200"/>
            </a:p>
            <a:p>
              <a:pPr algn="ctr"/>
              <a:r>
                <a:rPr lang="en-US" sz="1200"/>
                <a:t>MODEL</a:t>
              </a:r>
            </a:p>
            <a:p>
              <a:pPr algn="ctr"/>
              <a:r>
                <a:rPr lang="en-US" sz="1200"/>
                <a:t>SUMBER DAYA MANUSIA</a:t>
              </a:r>
            </a:p>
          </p:txBody>
        </p:sp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3954" y="3097"/>
              <a:ext cx="996" cy="1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200"/>
                <a:t>TEKNOLOGI</a:t>
              </a:r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1547" y="1076"/>
              <a:ext cx="770" cy="271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200"/>
                <a:t>data eksternal</a:t>
              </a:r>
            </a:p>
            <a:p>
              <a:pPr algn="ctr"/>
              <a:r>
                <a:rPr lang="en-US" sz="1200"/>
                <a:t>SDM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1547" y="1957"/>
              <a:ext cx="770" cy="404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200"/>
                <a:t>Sistem informasi akuntansi</a:t>
              </a:r>
            </a:p>
            <a:p>
              <a:endParaRPr lang="en-US" sz="1200"/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3762" y="586"/>
              <a:ext cx="1059" cy="1958"/>
            </a:xfrm>
            <a:prstGeom prst="rect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200"/>
                <a:t>OUPUT SDM</a:t>
              </a:r>
            </a:p>
            <a:p>
              <a:endParaRPr lang="en-US" sz="1200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3840" y="1152"/>
              <a:ext cx="867" cy="375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200" dirty="0" err="1"/>
                <a:t>Informasi</a:t>
              </a:r>
              <a:endParaRPr lang="en-US" sz="1200" dirty="0"/>
            </a:p>
            <a:p>
              <a:pPr algn="ctr"/>
              <a:r>
                <a:rPr lang="en-US" sz="1200" dirty="0" err="1"/>
                <a:t>Pengolah</a:t>
              </a:r>
              <a:r>
                <a:rPr lang="en-US" sz="1200" dirty="0"/>
                <a:t> </a:t>
              </a:r>
              <a:r>
                <a:rPr lang="en-US" sz="1200" dirty="0" err="1"/>
                <a:t>Tenaga</a:t>
              </a:r>
              <a:r>
                <a:rPr lang="en-US" sz="1200" dirty="0"/>
                <a:t> </a:t>
              </a:r>
              <a:endParaRPr lang="id-ID" sz="1200" dirty="0" smtClean="0"/>
            </a:p>
            <a:p>
              <a:pPr algn="ctr"/>
              <a:r>
                <a:rPr lang="en-US" sz="1200" dirty="0" err="1" smtClean="0"/>
                <a:t>Kerja</a:t>
              </a:r>
              <a:endParaRPr lang="en-US" sz="1200" dirty="0"/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3826" y="746"/>
              <a:ext cx="867" cy="358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200"/>
                <a:t>Informasi</a:t>
              </a:r>
            </a:p>
            <a:p>
              <a:pPr algn="ctr"/>
              <a:r>
                <a:rPr lang="en-US" sz="1200"/>
                <a:t>Perencanaan Tenaga Kerja</a:t>
              </a:r>
            </a:p>
          </p:txBody>
        </p:sp>
        <p:sp>
          <p:nvSpPr>
            <p:cNvPr id="15" name="Text Box 13"/>
            <p:cNvSpPr txBox="1">
              <a:spLocks noChangeArrowheads="1"/>
            </p:cNvSpPr>
            <p:nvPr/>
          </p:nvSpPr>
          <p:spPr bwMode="auto">
            <a:xfrm>
              <a:off x="3840" y="1888"/>
              <a:ext cx="867" cy="272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200"/>
                <a:t>Informasi</a:t>
              </a:r>
            </a:p>
            <a:p>
              <a:pPr algn="ctr"/>
              <a:r>
                <a:rPr lang="en-US" sz="1200"/>
                <a:t>Benefit</a:t>
              </a:r>
            </a:p>
            <a:p>
              <a:pPr algn="ctr"/>
              <a:endParaRPr lang="en-US" sz="1200"/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3826" y="2208"/>
              <a:ext cx="867" cy="271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200"/>
                <a:t>Informasi</a:t>
              </a:r>
            </a:p>
            <a:p>
              <a:pPr algn="ctr"/>
              <a:r>
                <a:rPr lang="en-US" sz="1200"/>
                <a:t>Lingkungan Kerja</a:t>
              </a:r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 flipV="1">
              <a:off x="2863" y="2426"/>
              <a:ext cx="0" cy="27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>
              <a:off x="3248" y="2426"/>
              <a:ext cx="0" cy="27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3840" y="1552"/>
              <a:ext cx="867" cy="272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200"/>
                <a:t>Informasi</a:t>
              </a:r>
            </a:p>
            <a:p>
              <a:pPr algn="ctr"/>
              <a:r>
                <a:rPr lang="en-US" sz="1200"/>
                <a:t>Recruitmen</a:t>
              </a:r>
            </a:p>
          </p:txBody>
        </p:sp>
        <p:sp>
          <p:nvSpPr>
            <p:cNvPr id="20" name="Line 18"/>
            <p:cNvSpPr>
              <a:spLocks noChangeShapeType="1"/>
            </p:cNvSpPr>
            <p:nvPr/>
          </p:nvSpPr>
          <p:spPr bwMode="auto">
            <a:xfrm>
              <a:off x="3468" y="927"/>
              <a:ext cx="26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auto">
            <a:xfrm>
              <a:off x="3468" y="1344"/>
              <a:ext cx="26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>
              <a:off x="3468" y="1728"/>
              <a:ext cx="26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>
              <a:off x="3468" y="2064"/>
              <a:ext cx="26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24" name="Text Box 22"/>
            <p:cNvSpPr txBox="1">
              <a:spLocks noChangeArrowheads="1"/>
            </p:cNvSpPr>
            <p:nvPr/>
          </p:nvSpPr>
          <p:spPr bwMode="auto">
            <a:xfrm>
              <a:off x="1547" y="1482"/>
              <a:ext cx="770" cy="272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200"/>
                <a:t>data internal</a:t>
              </a:r>
            </a:p>
            <a:p>
              <a:pPr algn="ctr"/>
              <a:r>
                <a:rPr lang="en-US" sz="1200"/>
                <a:t>pemasaran</a:t>
              </a:r>
            </a:p>
          </p:txBody>
        </p:sp>
        <p:sp>
          <p:nvSpPr>
            <p:cNvPr id="25" name="Text Box 23"/>
            <p:cNvSpPr txBox="1">
              <a:spLocks noChangeArrowheads="1"/>
            </p:cNvSpPr>
            <p:nvPr/>
          </p:nvSpPr>
          <p:spPr bwMode="auto">
            <a:xfrm>
              <a:off x="3954" y="3368"/>
              <a:ext cx="1060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200"/>
                <a:t>KONTROL</a:t>
              </a:r>
            </a:p>
          </p:txBody>
        </p:sp>
        <p:sp>
          <p:nvSpPr>
            <p:cNvPr id="26" name="AutoShape 24"/>
            <p:cNvSpPr>
              <a:spLocks noChangeArrowheads="1"/>
            </p:cNvSpPr>
            <p:nvPr/>
          </p:nvSpPr>
          <p:spPr bwMode="auto">
            <a:xfrm>
              <a:off x="2688" y="2697"/>
              <a:ext cx="720" cy="528"/>
            </a:xfrm>
            <a:prstGeom prst="can">
              <a:avLst>
                <a:gd name="adj" fmla="val 25000"/>
              </a:avLst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0" hangingPunct="0"/>
              <a:r>
                <a:rPr lang="en-US" sz="1200"/>
                <a:t>BASIS</a:t>
              </a:r>
            </a:p>
            <a:p>
              <a:pPr algn="ctr" eaLnBrk="0" hangingPunct="0"/>
              <a:r>
                <a:rPr lang="en-US" sz="1200"/>
                <a:t>DATA</a:t>
              </a:r>
            </a:p>
            <a:p>
              <a:pPr algn="ctr" eaLnBrk="0" hangingPunct="0"/>
              <a:r>
                <a:rPr lang="en-US" sz="1200"/>
                <a:t>SDM</a:t>
              </a:r>
            </a:p>
          </p:txBody>
        </p:sp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3482" y="2352"/>
              <a:ext cx="26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2385" y="1161"/>
              <a:ext cx="20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>
              <a:off x="2400" y="1641"/>
              <a:ext cx="20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30" name="Line 28"/>
            <p:cNvSpPr>
              <a:spLocks noChangeShapeType="1"/>
            </p:cNvSpPr>
            <p:nvPr/>
          </p:nvSpPr>
          <p:spPr bwMode="auto">
            <a:xfrm>
              <a:off x="2385" y="2121"/>
              <a:ext cx="20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31" name="Rectangle 30"/>
          <p:cNvSpPr/>
          <p:nvPr/>
        </p:nvSpPr>
        <p:spPr>
          <a:xfrm>
            <a:off x="755576" y="2111212"/>
            <a:ext cx="1298646" cy="40011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id-ID" sz="2000" b="1" spc="50" dirty="0" smtClean="0">
                <a:ln w="11430"/>
                <a:solidFill>
                  <a:srgbClr val="1036B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SI </a:t>
            </a:r>
            <a:r>
              <a:rPr lang="en-GB" sz="2000" b="1" spc="50" dirty="0" smtClean="0">
                <a:ln w="11430"/>
                <a:solidFill>
                  <a:srgbClr val="1036B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S</a:t>
            </a:r>
            <a:r>
              <a:rPr lang="id-ID" sz="2000" b="1" spc="50" dirty="0" smtClean="0">
                <a:ln w="11430"/>
                <a:solidFill>
                  <a:srgbClr val="1036B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DM</a:t>
            </a:r>
            <a:endParaRPr lang="id-ID" sz="2000" b="1" spc="50" dirty="0">
              <a:ln w="11430"/>
              <a:solidFill>
                <a:srgbClr val="1036B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2" name="Block Arc 31"/>
          <p:cNvSpPr/>
          <p:nvPr/>
        </p:nvSpPr>
        <p:spPr>
          <a:xfrm>
            <a:off x="470046" y="1812113"/>
            <a:ext cx="1584176" cy="1377645"/>
          </a:xfrm>
          <a:prstGeom prst="blockArc">
            <a:avLst>
              <a:gd name="adj1" fmla="val 10705468"/>
              <a:gd name="adj2" fmla="val 229324"/>
              <a:gd name="adj3" fmla="val 7738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33" name="Diamond 32"/>
          <p:cNvSpPr/>
          <p:nvPr/>
        </p:nvSpPr>
        <p:spPr>
          <a:xfrm>
            <a:off x="342234" y="2480144"/>
            <a:ext cx="362542" cy="362542"/>
          </a:xfrm>
          <a:prstGeom prst="diamond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34" name="Diamond 33"/>
          <p:cNvSpPr/>
          <p:nvPr/>
        </p:nvSpPr>
        <p:spPr>
          <a:xfrm>
            <a:off x="1835696" y="2497240"/>
            <a:ext cx="362542" cy="362542"/>
          </a:xfrm>
          <a:prstGeom prst="diamond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69887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853766" y="1716484"/>
            <a:ext cx="2488332" cy="576064"/>
          </a:xfrm>
        </p:spPr>
        <p:txBody>
          <a:bodyPr/>
          <a:lstStyle/>
          <a:p>
            <a:pPr algn="l">
              <a:lnSpc>
                <a:spcPts val="3840"/>
              </a:lnSpc>
              <a:spcBef>
                <a:spcPts val="0"/>
              </a:spcBef>
            </a:pPr>
            <a:r>
              <a:rPr lang="id-ID" altLang="ko-KR" sz="3200" dirty="0" smtClean="0"/>
              <a:t>Tingkat </a:t>
            </a:r>
          </a:p>
          <a:p>
            <a:pPr algn="l">
              <a:lnSpc>
                <a:spcPts val="3840"/>
              </a:lnSpc>
              <a:spcBef>
                <a:spcPts val="0"/>
              </a:spcBef>
            </a:pPr>
            <a:r>
              <a:rPr lang="id-ID" altLang="ko-KR" sz="3200" dirty="0" smtClean="0"/>
              <a:t>Manajemen</a:t>
            </a:r>
          </a:p>
          <a:p>
            <a:pPr algn="l">
              <a:lnSpc>
                <a:spcPts val="3840"/>
              </a:lnSpc>
              <a:spcBef>
                <a:spcPts val="0"/>
              </a:spcBef>
            </a:pPr>
            <a:r>
              <a:rPr lang="id-ID" altLang="ko-KR" sz="3200" dirty="0" smtClean="0"/>
              <a:t> Bawah</a:t>
            </a:r>
            <a:endParaRPr lang="ko-KR" altLang="en-US" sz="3200" dirty="0"/>
          </a:p>
        </p:txBody>
      </p:sp>
      <p:grpSp>
        <p:nvGrpSpPr>
          <p:cNvPr id="4" name="Group 3"/>
          <p:cNvGrpSpPr/>
          <p:nvPr/>
        </p:nvGrpSpPr>
        <p:grpSpPr>
          <a:xfrm>
            <a:off x="3229757" y="2417777"/>
            <a:ext cx="2684487" cy="2314213"/>
            <a:chOff x="2925524" y="1738807"/>
            <a:chExt cx="3292952" cy="2838752"/>
          </a:xfrm>
        </p:grpSpPr>
        <p:sp>
          <p:nvSpPr>
            <p:cNvPr id="5" name="Isosceles Triangle 7"/>
            <p:cNvSpPr/>
            <p:nvPr/>
          </p:nvSpPr>
          <p:spPr>
            <a:xfrm>
              <a:off x="3753374" y="1738807"/>
              <a:ext cx="1637253" cy="1411425"/>
            </a:xfrm>
            <a:custGeom>
              <a:avLst/>
              <a:gdLst/>
              <a:ahLst/>
              <a:cxnLst/>
              <a:rect l="l" t="t" r="r" b="b"/>
              <a:pathLst>
                <a:path w="1637253" h="1411425">
                  <a:moveTo>
                    <a:pt x="818626" y="0"/>
                  </a:moveTo>
                  <a:lnTo>
                    <a:pt x="1637253" y="1411425"/>
                  </a:lnTo>
                  <a:lnTo>
                    <a:pt x="0" y="141142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Isosceles Triangle 1"/>
            <p:cNvSpPr/>
            <p:nvPr/>
          </p:nvSpPr>
          <p:spPr>
            <a:xfrm>
              <a:off x="4604253" y="3206774"/>
              <a:ext cx="1614223" cy="1370785"/>
            </a:xfrm>
            <a:custGeom>
              <a:avLst/>
              <a:gdLst/>
              <a:ahLst/>
              <a:cxnLst/>
              <a:rect l="l" t="t" r="r" b="b"/>
              <a:pathLst>
                <a:path w="1614223" h="1370785">
                  <a:moveTo>
                    <a:pt x="0" y="0"/>
                  </a:moveTo>
                  <a:lnTo>
                    <a:pt x="819168" y="0"/>
                  </a:lnTo>
                  <a:lnTo>
                    <a:pt x="1614223" y="1370785"/>
                  </a:lnTo>
                  <a:lnTo>
                    <a:pt x="0" y="1370785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2925524" y="3206774"/>
              <a:ext cx="1598321" cy="1370785"/>
            </a:xfrm>
            <a:custGeom>
              <a:avLst/>
              <a:gdLst/>
              <a:ahLst/>
              <a:cxnLst/>
              <a:rect l="l" t="t" r="r" b="b"/>
              <a:pathLst>
                <a:path w="1598321" h="1370785">
                  <a:moveTo>
                    <a:pt x="795055" y="0"/>
                  </a:moveTo>
                  <a:lnTo>
                    <a:pt x="1598321" y="0"/>
                  </a:lnTo>
                  <a:lnTo>
                    <a:pt x="1598321" y="1370785"/>
                  </a:lnTo>
                  <a:lnTo>
                    <a:pt x="0" y="137078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8" name="Rectangle 9"/>
          <p:cNvSpPr/>
          <p:nvPr/>
        </p:nvSpPr>
        <p:spPr>
          <a:xfrm>
            <a:off x="4411484" y="2994859"/>
            <a:ext cx="317247" cy="296971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  <a:effectLst>
            <a:outerShdw blurRad="8001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1" name="Group 10"/>
          <p:cNvGrpSpPr/>
          <p:nvPr/>
        </p:nvGrpSpPr>
        <p:grpSpPr>
          <a:xfrm>
            <a:off x="680822" y="3642825"/>
            <a:ext cx="2834220" cy="1107693"/>
            <a:chOff x="1030309" y="3441362"/>
            <a:chExt cx="2251881" cy="1107693"/>
          </a:xfrm>
        </p:grpSpPr>
        <p:sp>
          <p:nvSpPr>
            <p:cNvPr id="12" name="TextBox 11"/>
            <p:cNvSpPr txBox="1"/>
            <p:nvPr/>
          </p:nvSpPr>
          <p:spPr>
            <a:xfrm>
              <a:off x="1383053" y="3733447"/>
              <a:ext cx="1373105" cy="8156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300"/>
                </a:spcAft>
                <a:buFont typeface="Symbol" pitchFamily="18" charset="2"/>
                <a:buChar char="·"/>
              </a:pPr>
              <a:r>
                <a:rPr lang="en-US" sz="1400" dirty="0" err="1"/>
                <a:t>Pelatihan</a:t>
              </a:r>
              <a:endParaRPr lang="en-US" sz="1400" dirty="0"/>
            </a:p>
            <a:p>
              <a:pPr>
                <a:spcAft>
                  <a:spcPts val="300"/>
                </a:spcAft>
                <a:buFont typeface="Symbol" pitchFamily="18" charset="2"/>
                <a:buChar char="·"/>
              </a:pPr>
              <a:r>
                <a:rPr lang="en-US" sz="1400" dirty="0" err="1"/>
                <a:t>Evaluasi</a:t>
              </a:r>
              <a:r>
                <a:rPr lang="en-US" sz="1400" dirty="0"/>
                <a:t> </a:t>
              </a:r>
              <a:r>
                <a:rPr lang="en-US" sz="1400" dirty="0" err="1"/>
                <a:t>Keahlian</a:t>
              </a:r>
              <a:endParaRPr lang="en-US" sz="1400" dirty="0"/>
            </a:p>
            <a:p>
              <a:pPr>
                <a:spcAft>
                  <a:spcPts val="300"/>
                </a:spcAft>
                <a:buFont typeface="Symbol" pitchFamily="18" charset="2"/>
                <a:buChar char="·"/>
              </a:pPr>
              <a:r>
                <a:rPr lang="en-US" sz="1400" dirty="0" err="1"/>
                <a:t>Evaluasi</a:t>
              </a:r>
              <a:r>
                <a:rPr lang="en-US" sz="1400" dirty="0"/>
                <a:t> </a:t>
              </a:r>
              <a:r>
                <a:rPr lang="en-US" sz="1400" dirty="0" err="1"/>
                <a:t>Kinerja</a:t>
              </a:r>
              <a:endParaRPr lang="en-US" sz="14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030309" y="3441362"/>
              <a:ext cx="225188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300"/>
                </a:spcAft>
              </a:pPr>
              <a:r>
                <a:rPr lang="en-US" sz="1200" b="1" dirty="0">
                  <a:solidFill>
                    <a:srgbClr val="0070C0"/>
                  </a:solidFill>
                </a:rPr>
                <a:t>PELATIHAN </a:t>
              </a:r>
              <a:r>
                <a:rPr lang="en-US" sz="1200" b="1" dirty="0" err="1">
                  <a:solidFill>
                    <a:srgbClr val="0070C0"/>
                  </a:solidFill>
                </a:rPr>
                <a:t>dan</a:t>
              </a:r>
              <a:r>
                <a:rPr lang="en-US" sz="1200" b="1" dirty="0">
                  <a:solidFill>
                    <a:srgbClr val="0070C0"/>
                  </a:solidFill>
                </a:rPr>
                <a:t> PENGEMBANGAN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915816" y="436751"/>
            <a:ext cx="3081152" cy="2323713"/>
            <a:chOff x="-4609749" y="78334"/>
            <a:chExt cx="2569398" cy="2323713"/>
          </a:xfrm>
        </p:grpSpPr>
        <p:sp>
          <p:nvSpPr>
            <p:cNvPr id="15" name="TextBox 14"/>
            <p:cNvSpPr txBox="1"/>
            <p:nvPr/>
          </p:nvSpPr>
          <p:spPr>
            <a:xfrm>
              <a:off x="-4100008" y="355333"/>
              <a:ext cx="2059657" cy="20467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300"/>
                </a:spcAft>
                <a:buFont typeface="Symbol" pitchFamily="18" charset="2"/>
                <a:buChar char="·"/>
              </a:pPr>
              <a:r>
                <a:rPr lang="en-US" sz="1400" dirty="0" err="1"/>
                <a:t>Penggajian</a:t>
              </a:r>
              <a:endParaRPr lang="en-US" sz="1400" dirty="0"/>
            </a:p>
            <a:p>
              <a:pPr>
                <a:spcAft>
                  <a:spcPts val="300"/>
                </a:spcAft>
                <a:buFont typeface="Symbol" pitchFamily="18" charset="2"/>
                <a:buChar char="·"/>
              </a:pPr>
              <a:r>
                <a:rPr lang="en-US" sz="1400" dirty="0" err="1"/>
                <a:t>Perhitungan</a:t>
              </a:r>
              <a:r>
                <a:rPr lang="en-US" sz="1400" dirty="0"/>
                <a:t> Bonus</a:t>
              </a:r>
            </a:p>
            <a:p>
              <a:pPr>
                <a:spcAft>
                  <a:spcPts val="300"/>
                </a:spcAft>
                <a:buFont typeface="Symbol" pitchFamily="18" charset="2"/>
                <a:buChar char="·"/>
              </a:pPr>
              <a:r>
                <a:rPr lang="en-US" sz="1400" dirty="0" err="1"/>
                <a:t>Perhitungan</a:t>
              </a:r>
              <a:r>
                <a:rPr lang="en-US" sz="1400" dirty="0"/>
                <a:t> Benefit</a:t>
              </a:r>
            </a:p>
            <a:p>
              <a:pPr>
                <a:spcAft>
                  <a:spcPts val="300"/>
                </a:spcAft>
                <a:buFont typeface="Symbol" pitchFamily="18" charset="2"/>
                <a:buChar char="·"/>
              </a:pPr>
              <a:r>
                <a:rPr lang="en-US" sz="1400" dirty="0" err="1"/>
                <a:t>Kehadiran</a:t>
              </a:r>
              <a:r>
                <a:rPr lang="en-US" sz="1400" dirty="0"/>
                <a:t> </a:t>
              </a:r>
              <a:r>
                <a:rPr lang="en-US" sz="1400" dirty="0" err="1"/>
                <a:t>dan</a:t>
              </a:r>
              <a:r>
                <a:rPr lang="en-US" sz="1400" dirty="0"/>
                <a:t> Jam </a:t>
              </a:r>
              <a:r>
                <a:rPr lang="en-US" sz="1400" dirty="0" err="1"/>
                <a:t>Kerja</a:t>
              </a:r>
              <a:endParaRPr lang="en-US" sz="1400" dirty="0"/>
            </a:p>
            <a:p>
              <a:pPr>
                <a:spcAft>
                  <a:spcPts val="300"/>
                </a:spcAft>
                <a:buFont typeface="Symbol" pitchFamily="18" charset="2"/>
                <a:buChar char="·"/>
              </a:pPr>
              <a:r>
                <a:rPr lang="en-US" sz="1400" dirty="0" err="1"/>
                <a:t>Kecelakaan</a:t>
              </a:r>
              <a:r>
                <a:rPr lang="en-US" sz="1400" dirty="0"/>
                <a:t> </a:t>
              </a:r>
              <a:r>
                <a:rPr lang="en-US" sz="1400" dirty="0" err="1"/>
                <a:t>dan</a:t>
              </a:r>
              <a:r>
                <a:rPr lang="en-US" sz="1400" dirty="0"/>
                <a:t> </a:t>
              </a:r>
              <a:r>
                <a:rPr lang="en-US" sz="1400" dirty="0" err="1"/>
                <a:t>kesehatan</a:t>
              </a:r>
              <a:r>
                <a:rPr lang="en-US" sz="1400" dirty="0"/>
                <a:t> </a:t>
              </a:r>
              <a:r>
                <a:rPr lang="en-US" sz="1400" dirty="0" err="1"/>
                <a:t>Lingkungan</a:t>
              </a:r>
              <a:r>
                <a:rPr lang="en-US" sz="1400" dirty="0"/>
                <a:t> </a:t>
              </a:r>
              <a:r>
                <a:rPr lang="en-US" sz="1400" dirty="0" err="1"/>
                <a:t>Kerja</a:t>
              </a:r>
              <a:endParaRPr lang="en-US" sz="1400" dirty="0"/>
            </a:p>
            <a:p>
              <a:pPr>
                <a:spcAft>
                  <a:spcPts val="300"/>
                </a:spcAft>
                <a:buFont typeface="Symbol" pitchFamily="18" charset="2"/>
                <a:buChar char="·"/>
              </a:pPr>
              <a:r>
                <a:rPr lang="en-US" sz="1400" dirty="0" err="1"/>
                <a:t>Kegiatan</a:t>
              </a:r>
              <a:r>
                <a:rPr lang="en-US" sz="1400" dirty="0"/>
                <a:t> </a:t>
              </a:r>
              <a:r>
                <a:rPr lang="en-US" sz="1400" dirty="0" err="1"/>
                <a:t>Karyawan</a:t>
              </a:r>
              <a:endParaRPr lang="en-US" sz="1400" dirty="0"/>
            </a:p>
            <a:p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  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-4609749" y="78334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300"/>
                </a:spcAft>
              </a:pPr>
              <a:r>
                <a:rPr lang="en-US" sz="1200" b="1" dirty="0">
                  <a:solidFill>
                    <a:srgbClr val="0070C0"/>
                  </a:solidFill>
                </a:rPr>
                <a:t>ADMINISTRASI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796136" y="3590895"/>
            <a:ext cx="2736304" cy="1346523"/>
            <a:chOff x="803640" y="3517497"/>
            <a:chExt cx="2174083" cy="1346523"/>
          </a:xfrm>
        </p:grpSpPr>
        <p:sp>
          <p:nvSpPr>
            <p:cNvPr id="18" name="TextBox 17"/>
            <p:cNvSpPr txBox="1"/>
            <p:nvPr/>
          </p:nvSpPr>
          <p:spPr>
            <a:xfrm>
              <a:off x="803640" y="3794496"/>
              <a:ext cx="2174083" cy="10695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300"/>
                </a:spcAft>
                <a:buFont typeface="Symbol" pitchFamily="18" charset="2"/>
                <a:buChar char="·"/>
              </a:pPr>
              <a:r>
                <a:rPr lang="en-US" sz="1400" dirty="0" err="1"/>
                <a:t>Perekruitan</a:t>
              </a:r>
              <a:endParaRPr lang="en-US" sz="1400" dirty="0"/>
            </a:p>
            <a:p>
              <a:pPr>
                <a:spcAft>
                  <a:spcPts val="300"/>
                </a:spcAft>
                <a:buFont typeface="Symbol" pitchFamily="18" charset="2"/>
                <a:buChar char="·"/>
              </a:pPr>
              <a:r>
                <a:rPr lang="en-US" sz="1400" dirty="0" err="1"/>
                <a:t>Penjadwalan</a:t>
              </a:r>
              <a:r>
                <a:rPr lang="en-US" sz="1400" dirty="0"/>
                <a:t> </a:t>
              </a:r>
              <a:r>
                <a:rPr lang="en-US" sz="1400" dirty="0" err="1"/>
                <a:t>Wawancara</a:t>
              </a:r>
              <a:endParaRPr lang="en-US" sz="1400" dirty="0"/>
            </a:p>
            <a:p>
              <a:pPr>
                <a:spcAft>
                  <a:spcPts val="300"/>
                </a:spcAft>
                <a:buFont typeface="Symbol" pitchFamily="18" charset="2"/>
                <a:buChar char="·"/>
              </a:pPr>
              <a:r>
                <a:rPr lang="en-US" sz="1400" dirty="0" err="1"/>
                <a:t>Informasi</a:t>
              </a:r>
              <a:r>
                <a:rPr lang="en-US" sz="1400" dirty="0"/>
                <a:t> </a:t>
              </a:r>
              <a:r>
                <a:rPr lang="en-US" sz="1400" dirty="0" err="1"/>
                <a:t>Pasar</a:t>
              </a:r>
              <a:r>
                <a:rPr lang="en-US" sz="1400" dirty="0"/>
                <a:t> </a:t>
              </a:r>
              <a:r>
                <a:rPr lang="en-US" sz="1400" dirty="0" err="1"/>
                <a:t>Tenaga</a:t>
              </a:r>
              <a:r>
                <a:rPr lang="en-US" sz="1400" dirty="0"/>
                <a:t> </a:t>
              </a:r>
              <a:r>
                <a:rPr lang="en-US" sz="1400" dirty="0" err="1"/>
                <a:t>Kerja</a:t>
              </a:r>
              <a:endParaRPr lang="en-US" sz="1400" dirty="0"/>
            </a:p>
            <a:p>
              <a:pPr algn="ctr"/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  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03640" y="3517497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300"/>
                </a:spcAft>
              </a:pPr>
              <a:r>
                <a:rPr lang="en-US" sz="1200" b="1" dirty="0">
                  <a:solidFill>
                    <a:srgbClr val="0070C0"/>
                  </a:solidFill>
                </a:rPr>
                <a:t>STAFFING</a:t>
              </a:r>
            </a:p>
          </p:txBody>
        </p:sp>
      </p:grpSp>
      <p:sp>
        <p:nvSpPr>
          <p:cNvPr id="20" name="Rectangle 19"/>
          <p:cNvSpPr/>
          <p:nvPr/>
        </p:nvSpPr>
        <p:spPr>
          <a:xfrm>
            <a:off x="6650784" y="195486"/>
            <a:ext cx="145905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d-ID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 SDM</a:t>
            </a:r>
            <a:endParaRPr lang="en-U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2" name="Flowchart: Connector 21"/>
          <p:cNvSpPr/>
          <p:nvPr/>
        </p:nvSpPr>
        <p:spPr>
          <a:xfrm>
            <a:off x="4051444" y="3701072"/>
            <a:ext cx="360040" cy="360040"/>
          </a:xfrm>
          <a:prstGeom prst="flowChartConnector">
            <a:avLst/>
          </a:prstGeom>
          <a:solidFill>
            <a:schemeClr val="bg1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3" name="Flowchart: Connector 22"/>
          <p:cNvSpPr/>
          <p:nvPr/>
        </p:nvSpPr>
        <p:spPr>
          <a:xfrm>
            <a:off x="4723475" y="3701072"/>
            <a:ext cx="360040" cy="360040"/>
          </a:xfrm>
          <a:prstGeom prst="flowChartConnector">
            <a:avLst/>
          </a:prstGeom>
          <a:solidFill>
            <a:schemeClr val="bg1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37950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1259632" y="915566"/>
            <a:ext cx="2483768" cy="576064"/>
          </a:xfrm>
          <a:prstGeom prst="rect">
            <a:avLst/>
          </a:prstGeom>
        </p:spPr>
        <p:txBody>
          <a:bodyPr/>
          <a:lstStyle/>
          <a:p>
            <a:r>
              <a:rPr lang="id-ID" altLang="ko-KR" sz="1800" dirty="0" smtClean="0">
                <a:solidFill>
                  <a:srgbClr val="00B050"/>
                </a:solidFill>
              </a:rPr>
              <a:t>Tingkat Manajemen Menengah</a:t>
            </a:r>
            <a:endParaRPr lang="ko-KR" altLang="en-US" sz="1800" dirty="0">
              <a:solidFill>
                <a:srgbClr val="00B050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014582" y="2520787"/>
            <a:ext cx="3485408" cy="2214317"/>
            <a:chOff x="204281" y="3350185"/>
            <a:chExt cx="1703422" cy="2214317"/>
          </a:xfrm>
        </p:grpSpPr>
        <p:sp>
          <p:nvSpPr>
            <p:cNvPr id="17" name="Text Placeholder 17"/>
            <p:cNvSpPr txBox="1">
              <a:spLocks/>
            </p:cNvSpPr>
            <p:nvPr/>
          </p:nvSpPr>
          <p:spPr>
            <a:xfrm>
              <a:off x="251520" y="3350185"/>
              <a:ext cx="1656183" cy="246087"/>
            </a:xfrm>
            <a:prstGeom prst="rect">
              <a:avLst/>
            </a:prstGeom>
            <a:no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spcBef>
                  <a:spcPts val="300"/>
                </a:spcBef>
                <a:spcAft>
                  <a:spcPts val="300"/>
                </a:spcAft>
                <a:buNone/>
              </a:pPr>
              <a:r>
                <a:rPr lang="en-US" sz="1400" b="1" dirty="0"/>
                <a:t>SISTEM KONTROL </a:t>
              </a:r>
              <a:endParaRPr lang="id-ID" sz="1400" b="1" dirty="0" smtClean="0"/>
            </a:p>
            <a:p>
              <a:pPr marL="0" indent="0" algn="ctr">
                <a:spcBef>
                  <a:spcPts val="300"/>
                </a:spcBef>
                <a:spcAft>
                  <a:spcPts val="300"/>
                </a:spcAft>
                <a:buNone/>
              </a:pPr>
              <a:r>
                <a:rPr lang="en-US" sz="1400" b="1" dirty="0" smtClean="0"/>
                <a:t>SUMBER </a:t>
              </a:r>
              <a:r>
                <a:rPr lang="en-US" sz="1400" b="1" dirty="0"/>
                <a:t>DAYA MANUSIA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04281" y="3748620"/>
              <a:ext cx="1656183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28600" indent="-228600">
                <a:buFont typeface="+mj-lt"/>
                <a:buAutoNum type="arabicPeriod"/>
              </a:pPr>
              <a:r>
                <a:rPr lang="en-US" sz="1400" dirty="0" err="1"/>
                <a:t>Analisis</a:t>
              </a:r>
              <a:r>
                <a:rPr lang="en-US" sz="1400" dirty="0"/>
                <a:t> </a:t>
              </a:r>
              <a:r>
                <a:rPr lang="en-US" sz="1400" dirty="0" err="1"/>
                <a:t>Biaya</a:t>
              </a:r>
              <a:r>
                <a:rPr lang="en-US" sz="1400" dirty="0"/>
                <a:t> </a:t>
              </a:r>
              <a:r>
                <a:rPr lang="en-US" sz="1400" dirty="0" err="1"/>
                <a:t>Tenaga</a:t>
              </a:r>
              <a:r>
                <a:rPr lang="en-US" sz="1400" dirty="0"/>
                <a:t> </a:t>
              </a:r>
              <a:r>
                <a:rPr lang="en-US" sz="1400" dirty="0" err="1" smtClean="0"/>
                <a:t>Kerja</a:t>
              </a:r>
              <a:r>
                <a:rPr lang="id-ID" sz="1400" dirty="0" smtClean="0"/>
                <a:t> 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en-US" sz="1400" dirty="0" err="1" smtClean="0"/>
                <a:t>Analisis</a:t>
              </a:r>
              <a:r>
                <a:rPr lang="en-US" sz="1400" dirty="0" smtClean="0"/>
                <a:t> </a:t>
              </a:r>
              <a:r>
                <a:rPr lang="en-US" sz="1400" dirty="0" err="1"/>
                <a:t>Kecocokan</a:t>
              </a:r>
              <a:r>
                <a:rPr lang="en-US" sz="1400" dirty="0"/>
                <a:t> </a:t>
              </a:r>
              <a:r>
                <a:rPr lang="en-US" sz="1400" dirty="0" err="1"/>
                <a:t>Karir</a:t>
              </a:r>
              <a:endParaRPr lang="en-US" sz="1400" dirty="0"/>
            </a:p>
            <a:p>
              <a:pPr marL="228600" indent="-228600">
                <a:buFont typeface="+mj-lt"/>
                <a:buAutoNum type="arabicPeriod"/>
              </a:pPr>
              <a:r>
                <a:rPr lang="en-US" sz="1400" dirty="0" err="1"/>
                <a:t>Analisis</a:t>
              </a:r>
              <a:r>
                <a:rPr lang="en-US" sz="1400" dirty="0"/>
                <a:t> </a:t>
              </a:r>
              <a:r>
                <a:rPr lang="en-US" sz="1400" dirty="0" err="1"/>
                <a:t>Anggaran</a:t>
              </a:r>
              <a:r>
                <a:rPr lang="en-US" sz="1400" dirty="0"/>
                <a:t> </a:t>
              </a:r>
              <a:r>
                <a:rPr lang="en-US" sz="1400" dirty="0" err="1"/>
                <a:t>Tenaga</a:t>
              </a:r>
              <a:r>
                <a:rPr lang="en-US" sz="1400" dirty="0"/>
                <a:t> </a:t>
              </a:r>
              <a:r>
                <a:rPr lang="en-US" sz="1400" dirty="0" err="1" smtClean="0"/>
                <a:t>Kerja</a:t>
              </a:r>
              <a:r>
                <a:rPr lang="id-ID" sz="1400" dirty="0" smtClean="0"/>
                <a:t>   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en-US" sz="1400" dirty="0" err="1" smtClean="0"/>
                <a:t>Analisis</a:t>
              </a:r>
              <a:r>
                <a:rPr lang="en-US" sz="1400" dirty="0" smtClean="0"/>
                <a:t> </a:t>
              </a:r>
              <a:r>
                <a:rPr lang="en-US" sz="1400" dirty="0" err="1"/>
                <a:t>Kompensasi</a:t>
              </a:r>
              <a:endParaRPr lang="en-US" sz="1400" dirty="0"/>
            </a:p>
            <a:p>
              <a:pPr marL="228600" indent="-228600">
                <a:buFont typeface="+mj-lt"/>
                <a:buAutoNum type="arabicPeriod"/>
              </a:pPr>
              <a:r>
                <a:rPr lang="en-US" sz="1400" dirty="0" err="1"/>
                <a:t>Analisis</a:t>
              </a:r>
              <a:r>
                <a:rPr lang="en-US" sz="1400" dirty="0"/>
                <a:t> </a:t>
              </a:r>
              <a:r>
                <a:rPr lang="en-US" sz="1400" dirty="0" err="1"/>
                <a:t>Perputaran</a:t>
              </a:r>
              <a:r>
                <a:rPr lang="en-US" sz="1400" dirty="0"/>
                <a:t> </a:t>
              </a:r>
              <a:r>
                <a:rPr lang="en-US" sz="1400" dirty="0" err="1"/>
                <a:t>Tenaga</a:t>
              </a:r>
              <a:r>
                <a:rPr lang="en-US" sz="1400" dirty="0"/>
                <a:t> </a:t>
              </a:r>
              <a:r>
                <a:rPr lang="en-US" sz="1400" dirty="0" err="1" smtClean="0"/>
                <a:t>Kerja</a:t>
              </a:r>
              <a:r>
                <a:rPr lang="id-ID" sz="1400" dirty="0" smtClean="0"/>
                <a:t>     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en-US" sz="1400" dirty="0" err="1" smtClean="0"/>
                <a:t>Analisis</a:t>
              </a:r>
              <a:r>
                <a:rPr lang="en-US" sz="1400" dirty="0" smtClean="0"/>
                <a:t> </a:t>
              </a:r>
              <a:r>
                <a:rPr lang="en-US" sz="1400" dirty="0" err="1"/>
                <a:t>Perekruitan</a:t>
              </a:r>
              <a:endParaRPr lang="en-US" sz="1400" dirty="0"/>
            </a:p>
            <a:p>
              <a:pPr marL="228600" indent="-228600">
                <a:buFont typeface="+mj-lt"/>
                <a:buAutoNum type="arabicPeriod"/>
              </a:pPr>
              <a:r>
                <a:rPr lang="en-US" sz="1400" dirty="0" err="1"/>
                <a:t>Analisis</a:t>
              </a:r>
              <a:r>
                <a:rPr lang="en-US" sz="1400" dirty="0"/>
                <a:t> </a:t>
              </a:r>
              <a:r>
                <a:rPr lang="en-US" sz="1400" dirty="0" err="1"/>
                <a:t>Efektifitas</a:t>
              </a:r>
              <a:r>
                <a:rPr lang="en-US" sz="1400" dirty="0"/>
                <a:t> </a:t>
              </a:r>
              <a:r>
                <a:rPr lang="en-US" sz="1400" dirty="0" err="1" smtClean="0"/>
                <a:t>Pelatihan</a:t>
              </a:r>
              <a:r>
                <a:rPr lang="id-ID" sz="1400" dirty="0" smtClean="0"/>
                <a:t> 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en-US" sz="1400" dirty="0" err="1" smtClean="0"/>
                <a:t>Statistik</a:t>
              </a:r>
              <a:r>
                <a:rPr lang="en-US" sz="1400" dirty="0" smtClean="0"/>
                <a:t> </a:t>
              </a:r>
              <a:r>
                <a:rPr lang="en-US" sz="1400" dirty="0" err="1"/>
                <a:t>Penggajian</a:t>
              </a:r>
              <a:endParaRPr lang="en-US" sz="1400" dirty="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4656652" y="2554569"/>
            <a:ext cx="4144300" cy="1717184"/>
            <a:chOff x="161238" y="2506888"/>
            <a:chExt cx="1733020" cy="1717184"/>
          </a:xfrm>
        </p:grpSpPr>
        <p:sp>
          <p:nvSpPr>
            <p:cNvPr id="27" name="Text Placeholder 17"/>
            <p:cNvSpPr txBox="1">
              <a:spLocks/>
            </p:cNvSpPr>
            <p:nvPr/>
          </p:nvSpPr>
          <p:spPr>
            <a:xfrm>
              <a:off x="161238" y="2506888"/>
              <a:ext cx="1656184" cy="246087"/>
            </a:xfrm>
            <a:prstGeom prst="rect">
              <a:avLst/>
            </a:prstGeom>
            <a:no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spcBef>
                  <a:spcPts val="300"/>
                </a:spcBef>
                <a:spcAft>
                  <a:spcPts val="300"/>
                </a:spcAft>
                <a:buNone/>
              </a:pPr>
              <a:r>
                <a:rPr lang="en-US" sz="1400" b="1" dirty="0"/>
                <a:t>SISTEM PERENCANAAN </a:t>
              </a:r>
              <a:endParaRPr lang="id-ID" sz="1400" b="1" dirty="0" smtClean="0"/>
            </a:p>
            <a:p>
              <a:pPr marL="0" indent="0" algn="ctr">
                <a:spcBef>
                  <a:spcPts val="300"/>
                </a:spcBef>
                <a:spcAft>
                  <a:spcPts val="300"/>
                </a:spcAft>
                <a:buNone/>
              </a:pPr>
              <a:r>
                <a:rPr lang="en-US" sz="1400" b="1" dirty="0" smtClean="0"/>
                <a:t>SUMBER </a:t>
              </a:r>
              <a:r>
                <a:rPr lang="en-US" sz="1400" b="1" dirty="0"/>
                <a:t>DAYA MANUSIA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38075" y="3054521"/>
              <a:ext cx="1656183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28600" indent="-228600">
                <a:buFont typeface="+mj-lt"/>
                <a:buAutoNum type="arabicPeriod"/>
              </a:pPr>
              <a:r>
                <a:rPr lang="en-US" sz="1400" dirty="0" err="1"/>
                <a:t>Perencanaan</a:t>
              </a:r>
              <a:r>
                <a:rPr lang="en-US" sz="1400" dirty="0"/>
                <a:t> </a:t>
              </a:r>
              <a:r>
                <a:rPr lang="en-US" sz="1400" dirty="0" err="1"/>
                <a:t>Tenaga</a:t>
              </a:r>
              <a:r>
                <a:rPr lang="en-US" sz="1400" dirty="0"/>
                <a:t> </a:t>
              </a:r>
              <a:r>
                <a:rPr lang="en-US" sz="1400" dirty="0" err="1" smtClean="0"/>
                <a:t>Kerja</a:t>
              </a:r>
              <a:r>
                <a:rPr lang="id-ID" sz="1400" dirty="0" smtClean="0"/>
                <a:t> 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en-US" sz="1400" dirty="0" err="1" smtClean="0"/>
                <a:t>Perencanaan</a:t>
              </a:r>
              <a:r>
                <a:rPr lang="en-US" sz="1400" dirty="0" smtClean="0"/>
                <a:t> </a:t>
              </a:r>
              <a:r>
                <a:rPr lang="id-ID" sz="1400" dirty="0" smtClean="0"/>
                <a:t> </a:t>
              </a:r>
              <a:r>
                <a:rPr lang="en-US" sz="1400" dirty="0" err="1" smtClean="0"/>
                <a:t>Penilaian</a:t>
              </a:r>
              <a:r>
                <a:rPr lang="en-US" sz="1400" dirty="0" smtClean="0"/>
                <a:t> </a:t>
              </a:r>
              <a:r>
                <a:rPr lang="en-US" sz="1400" dirty="0" err="1"/>
                <a:t>Kinerja</a:t>
              </a:r>
              <a:r>
                <a:rPr lang="en-US" sz="1400" dirty="0"/>
                <a:t> 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en-US" sz="1400" dirty="0" err="1" smtClean="0"/>
                <a:t>Perencanaan</a:t>
              </a:r>
              <a:r>
                <a:rPr lang="en-US" sz="1400" dirty="0" smtClean="0"/>
                <a:t> </a:t>
              </a:r>
              <a:r>
                <a:rPr lang="en-US" sz="1400" dirty="0" err="1"/>
                <a:t>Kompensasi</a:t>
              </a:r>
              <a:endParaRPr lang="en-US" sz="1400" dirty="0"/>
            </a:p>
            <a:p>
              <a:pPr marL="228600" indent="-228600">
                <a:buFont typeface="+mj-lt"/>
                <a:buAutoNum type="arabicPeriod"/>
              </a:pPr>
              <a:r>
                <a:rPr lang="en-US" sz="1400" dirty="0" err="1"/>
                <a:t>Perencanaan</a:t>
              </a:r>
              <a:r>
                <a:rPr lang="en-US" sz="1400" dirty="0"/>
                <a:t> </a:t>
              </a:r>
              <a:r>
                <a:rPr lang="en-US" sz="1400" dirty="0" err="1" smtClean="0"/>
                <a:t>Pelatihan</a:t>
              </a:r>
              <a:endParaRPr lang="id-ID" sz="1400" dirty="0" smtClean="0"/>
            </a:p>
            <a:p>
              <a:pPr marL="228600" indent="-228600">
                <a:buFont typeface="+mj-lt"/>
                <a:buAutoNum type="arabicPeriod"/>
              </a:pPr>
              <a:r>
                <a:rPr lang="en-US" sz="1400" dirty="0" err="1" smtClean="0"/>
                <a:t>Perencanaan</a:t>
              </a:r>
              <a:r>
                <a:rPr lang="en-US" sz="1400" dirty="0" smtClean="0"/>
                <a:t> </a:t>
              </a:r>
              <a:r>
                <a:rPr lang="en-US" sz="1400" dirty="0"/>
                <a:t>Benefit</a:t>
              </a:r>
            </a:p>
          </p:txBody>
        </p:sp>
      </p:grpSp>
      <p:sp>
        <p:nvSpPr>
          <p:cNvPr id="34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5395046" y="987574"/>
            <a:ext cx="2483768" cy="576064"/>
          </a:xfrm>
          <a:prstGeom prst="rect">
            <a:avLst/>
          </a:prstGeom>
        </p:spPr>
        <p:txBody>
          <a:bodyPr/>
          <a:lstStyle/>
          <a:p>
            <a:r>
              <a:rPr lang="id-ID" altLang="ko-KR" sz="1800" dirty="0" smtClean="0">
                <a:solidFill>
                  <a:srgbClr val="00B0F0"/>
                </a:solidFill>
              </a:rPr>
              <a:t>Tingkat Manajemen Atas</a:t>
            </a:r>
            <a:endParaRPr lang="ko-KR" altLang="en-US" sz="1800" dirty="0">
              <a:solidFill>
                <a:srgbClr val="00B0F0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908406" y="267494"/>
            <a:ext cx="145905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d-ID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 SDM</a:t>
            </a:r>
            <a:endParaRPr lang="en-U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6" name="Flowchart: Connector 35"/>
          <p:cNvSpPr/>
          <p:nvPr/>
        </p:nvSpPr>
        <p:spPr>
          <a:xfrm>
            <a:off x="3809896" y="1848444"/>
            <a:ext cx="360040" cy="360040"/>
          </a:xfrm>
          <a:prstGeom prst="flowChartConnector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7" name="Flowchart: Connector 36"/>
          <p:cNvSpPr/>
          <p:nvPr/>
        </p:nvSpPr>
        <p:spPr>
          <a:xfrm>
            <a:off x="931219" y="1846234"/>
            <a:ext cx="360040" cy="360040"/>
          </a:xfrm>
          <a:prstGeom prst="flowChartConnector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8" name="Flowchart: Connector 37"/>
          <p:cNvSpPr/>
          <p:nvPr/>
        </p:nvSpPr>
        <p:spPr>
          <a:xfrm>
            <a:off x="5004048" y="1848444"/>
            <a:ext cx="360040" cy="360040"/>
          </a:xfrm>
          <a:prstGeom prst="flowChartConnec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9" name="Flowchart: Connector 38"/>
          <p:cNvSpPr/>
          <p:nvPr/>
        </p:nvSpPr>
        <p:spPr>
          <a:xfrm>
            <a:off x="7761249" y="1835736"/>
            <a:ext cx="360040" cy="360040"/>
          </a:xfrm>
          <a:prstGeom prst="flowChartConnecto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17446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sz="2000" b="1" dirty="0" err="1">
                <a:cs typeface="Times New Roman" pitchFamily="18" charset="0"/>
              </a:rPr>
              <a:t>Pemakai</a:t>
            </a:r>
            <a:r>
              <a:rPr lang="en-GB" sz="2000" b="1" dirty="0">
                <a:cs typeface="Times New Roman" pitchFamily="18" charset="0"/>
              </a:rPr>
              <a:t> </a:t>
            </a:r>
            <a:r>
              <a:rPr lang="en-GB" sz="2000" b="1" dirty="0" err="1">
                <a:cs typeface="Times New Roman" pitchFamily="18" charset="0"/>
              </a:rPr>
              <a:t>Sistem</a:t>
            </a:r>
            <a:r>
              <a:rPr lang="en-GB" sz="2000" b="1" dirty="0">
                <a:cs typeface="Times New Roman" pitchFamily="18" charset="0"/>
              </a:rPr>
              <a:t> </a:t>
            </a:r>
            <a:r>
              <a:rPr lang="en-GB" sz="2000" b="1" dirty="0" err="1">
                <a:cs typeface="Times New Roman" pitchFamily="18" charset="0"/>
              </a:rPr>
              <a:t>Informasi</a:t>
            </a:r>
            <a:r>
              <a:rPr lang="en-GB" sz="2000" b="1" dirty="0">
                <a:cs typeface="Times New Roman" pitchFamily="18" charset="0"/>
              </a:rPr>
              <a:t> </a:t>
            </a:r>
            <a:r>
              <a:rPr lang="en-GB" sz="2000" b="1" dirty="0" err="1">
                <a:cs typeface="Times New Roman" pitchFamily="18" charset="0"/>
              </a:rPr>
              <a:t>Sumber</a:t>
            </a:r>
            <a:r>
              <a:rPr lang="en-GB" sz="2000" b="1" dirty="0">
                <a:cs typeface="Times New Roman" pitchFamily="18" charset="0"/>
              </a:rPr>
              <a:t> </a:t>
            </a:r>
            <a:r>
              <a:rPr lang="en-GB" sz="2000" b="1" dirty="0" err="1">
                <a:cs typeface="Times New Roman" pitchFamily="18" charset="0"/>
              </a:rPr>
              <a:t>Daya</a:t>
            </a:r>
            <a:r>
              <a:rPr lang="en-GB" sz="2000" b="1" dirty="0">
                <a:cs typeface="Times New Roman" pitchFamily="18" charset="0"/>
              </a:rPr>
              <a:t> </a:t>
            </a:r>
            <a:r>
              <a:rPr lang="en-GB" sz="2000" b="1" dirty="0" err="1">
                <a:cs typeface="Times New Roman" pitchFamily="18" charset="0"/>
              </a:rPr>
              <a:t>Manusia</a:t>
            </a:r>
            <a:endParaRPr lang="en-US" sz="2000" b="1" dirty="0">
              <a:cs typeface="Times New Roman" pitchFamily="18" charset="0"/>
            </a:endParaRPr>
          </a:p>
          <a:p>
            <a:endParaRPr lang="id-ID" sz="2000" dirty="0"/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179512" y="1059582"/>
            <a:ext cx="8712968" cy="2743200"/>
            <a:chOff x="-4" y="-4"/>
            <a:chExt cx="3237" cy="3498"/>
          </a:xfrm>
        </p:grpSpPr>
        <p:grpSp>
          <p:nvGrpSpPr>
            <p:cNvPr id="5" name="Group 18"/>
            <p:cNvGrpSpPr>
              <a:grpSpLocks/>
            </p:cNvGrpSpPr>
            <p:nvPr/>
          </p:nvGrpSpPr>
          <p:grpSpPr bwMode="auto">
            <a:xfrm>
              <a:off x="0" y="0"/>
              <a:ext cx="3229" cy="3490"/>
              <a:chOff x="0" y="0"/>
              <a:chExt cx="3229" cy="3490"/>
            </a:xfrm>
          </p:grpSpPr>
          <p:grpSp>
            <p:nvGrpSpPr>
              <p:cNvPr id="7" name="Group 19"/>
              <p:cNvGrpSpPr>
                <a:grpSpLocks/>
              </p:cNvGrpSpPr>
              <p:nvPr/>
            </p:nvGrpSpPr>
            <p:grpSpPr bwMode="auto">
              <a:xfrm>
                <a:off x="0" y="0"/>
                <a:ext cx="864" cy="672"/>
                <a:chOff x="0" y="0"/>
                <a:chExt cx="864" cy="672"/>
              </a:xfrm>
            </p:grpSpPr>
            <p:sp>
              <p:nvSpPr>
                <p:cNvPr id="47" name="Rectangle 20"/>
                <p:cNvSpPr>
                  <a:spLocks noChangeArrowheads="1"/>
                </p:cNvSpPr>
                <p:nvPr/>
              </p:nvSpPr>
              <p:spPr bwMode="auto">
                <a:xfrm>
                  <a:off x="43" y="0"/>
                  <a:ext cx="778" cy="67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just"/>
                  <a:r>
                    <a:rPr lang="en-GB" sz="1000" dirty="0">
                      <a:cs typeface="Times New Roman" pitchFamily="18" charset="0"/>
                    </a:rPr>
                    <a:t> </a:t>
                  </a:r>
                  <a:endParaRPr lang="en-GB" sz="1200" dirty="0">
                    <a:cs typeface="Times New Roman" pitchFamily="18" charset="0"/>
                  </a:endParaRPr>
                </a:p>
                <a:p>
                  <a:pPr algn="just" eaLnBrk="0" hangingPunct="0"/>
                  <a:r>
                    <a:rPr lang="en-GB" sz="1600" dirty="0" err="1">
                      <a:latin typeface="Cambria" pitchFamily="18" charset="0"/>
                      <a:ea typeface="Cambria" pitchFamily="18" charset="0"/>
                      <a:cs typeface="Times New Roman" pitchFamily="18" charset="0"/>
                    </a:rPr>
                    <a:t>Pemakai</a:t>
                  </a:r>
                  <a:r>
                    <a:rPr lang="en-GB" sz="1600" dirty="0">
                      <a:latin typeface="Cambria" pitchFamily="18" charset="0"/>
                      <a:ea typeface="Cambria" pitchFamily="18" charset="0"/>
                      <a:cs typeface="Times New Roman" pitchFamily="18" charset="0"/>
                    </a:rPr>
                    <a:t> </a:t>
                  </a:r>
                  <a:r>
                    <a:rPr lang="en-GB" sz="1600" dirty="0" err="1">
                      <a:latin typeface="Cambria" pitchFamily="18" charset="0"/>
                      <a:ea typeface="Cambria" pitchFamily="18" charset="0"/>
                      <a:cs typeface="Times New Roman" pitchFamily="18" charset="0"/>
                    </a:rPr>
                    <a:t>Sistem</a:t>
                  </a:r>
                  <a:endParaRPr lang="en-GB" sz="1600" dirty="0">
                    <a:latin typeface="Cambria" pitchFamily="18" charset="0"/>
                    <a:ea typeface="Cambria" pitchFamily="18" charset="0"/>
                    <a:cs typeface="Times New Roman" pitchFamily="18" charset="0"/>
                  </a:endParaRPr>
                </a:p>
                <a:p>
                  <a:pPr algn="just" eaLnBrk="0" hangingPunct="0"/>
                  <a:endParaRPr lang="en-GB" dirty="0"/>
                </a:p>
              </p:txBody>
            </p:sp>
            <p:sp>
              <p:nvSpPr>
                <p:cNvPr id="48" name="Rectangle 21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864" cy="67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8" name="Group 22"/>
              <p:cNvGrpSpPr>
                <a:grpSpLocks/>
              </p:cNvGrpSpPr>
              <p:nvPr/>
            </p:nvGrpSpPr>
            <p:grpSpPr bwMode="auto">
              <a:xfrm>
                <a:off x="864" y="0"/>
                <a:ext cx="392" cy="672"/>
                <a:chOff x="864" y="0"/>
                <a:chExt cx="392" cy="672"/>
              </a:xfrm>
            </p:grpSpPr>
            <p:sp>
              <p:nvSpPr>
                <p:cNvPr id="45" name="Rectangle 23"/>
                <p:cNvSpPr>
                  <a:spLocks noChangeArrowheads="1"/>
                </p:cNvSpPr>
                <p:nvPr/>
              </p:nvSpPr>
              <p:spPr bwMode="auto">
                <a:xfrm>
                  <a:off x="907" y="0"/>
                  <a:ext cx="306" cy="67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just" eaLnBrk="0" hangingPunct="0"/>
                  <a:r>
                    <a:rPr lang="en-GB" sz="1600" dirty="0" err="1" smtClean="0">
                      <a:latin typeface="Cambria" pitchFamily="18" charset="0"/>
                      <a:ea typeface="Cambria" pitchFamily="18" charset="0"/>
                      <a:cs typeface="Times New Roman" pitchFamily="18" charset="0"/>
                    </a:rPr>
                    <a:t>Peren</a:t>
                  </a:r>
                  <a:r>
                    <a:rPr lang="id-ID" sz="1600" dirty="0" smtClean="0">
                      <a:latin typeface="Cambria" pitchFamily="18" charset="0"/>
                      <a:ea typeface="Cambria" pitchFamily="18" charset="0"/>
                      <a:cs typeface="Times New Roman" pitchFamily="18" charset="0"/>
                    </a:rPr>
                    <a:t>-</a:t>
                  </a:r>
                  <a:r>
                    <a:rPr lang="en-GB" sz="1600" dirty="0" err="1" smtClean="0">
                      <a:latin typeface="Cambria" pitchFamily="18" charset="0"/>
                      <a:ea typeface="Cambria" pitchFamily="18" charset="0"/>
                      <a:cs typeface="Times New Roman" pitchFamily="18" charset="0"/>
                    </a:rPr>
                    <a:t>cana</a:t>
                  </a:r>
                  <a:r>
                    <a:rPr lang="id-ID" sz="1600" dirty="0">
                      <a:latin typeface="Cambria" pitchFamily="18" charset="0"/>
                      <a:ea typeface="Cambria" pitchFamily="18" charset="0"/>
                      <a:cs typeface="Times New Roman" pitchFamily="18" charset="0"/>
                    </a:rPr>
                    <a:t>an</a:t>
                  </a:r>
                  <a:endParaRPr lang="en-GB" sz="1600" dirty="0">
                    <a:latin typeface="Cambria" pitchFamily="18" charset="0"/>
                    <a:ea typeface="Cambria" pitchFamily="18" charset="0"/>
                    <a:cs typeface="Times New Roman" pitchFamily="18" charset="0"/>
                  </a:endParaRPr>
                </a:p>
                <a:p>
                  <a:pPr algn="just" eaLnBrk="0" hangingPunct="0"/>
                  <a:endParaRPr lang="en-GB" dirty="0"/>
                </a:p>
              </p:txBody>
            </p:sp>
            <p:sp>
              <p:nvSpPr>
                <p:cNvPr id="46" name="Rectangle 24"/>
                <p:cNvSpPr>
                  <a:spLocks noChangeArrowheads="1"/>
                </p:cNvSpPr>
                <p:nvPr/>
              </p:nvSpPr>
              <p:spPr bwMode="auto">
                <a:xfrm>
                  <a:off x="864" y="0"/>
                  <a:ext cx="392" cy="67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9" name="Group 25"/>
              <p:cNvGrpSpPr>
                <a:grpSpLocks/>
              </p:cNvGrpSpPr>
              <p:nvPr/>
            </p:nvGrpSpPr>
            <p:grpSpPr bwMode="auto">
              <a:xfrm>
                <a:off x="1256" y="0"/>
                <a:ext cx="406" cy="672"/>
                <a:chOff x="1256" y="0"/>
                <a:chExt cx="406" cy="672"/>
              </a:xfrm>
            </p:grpSpPr>
            <p:sp>
              <p:nvSpPr>
                <p:cNvPr id="43" name="Rectangle 26"/>
                <p:cNvSpPr>
                  <a:spLocks noChangeArrowheads="1"/>
                </p:cNvSpPr>
                <p:nvPr/>
              </p:nvSpPr>
              <p:spPr bwMode="auto">
                <a:xfrm>
                  <a:off x="1299" y="0"/>
                  <a:ext cx="320" cy="67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just" eaLnBrk="0" hangingPunct="0"/>
                  <a:r>
                    <a:rPr lang="en-GB" sz="1600" dirty="0" err="1">
                      <a:latin typeface="Cambria" pitchFamily="18" charset="0"/>
                      <a:ea typeface="Cambria" pitchFamily="18" charset="0"/>
                      <a:cs typeface="Times New Roman" pitchFamily="18" charset="0"/>
                    </a:rPr>
                    <a:t>Rekruitmen</a:t>
                  </a:r>
                  <a:endParaRPr lang="en-GB" sz="1600" dirty="0">
                    <a:latin typeface="Cambria" pitchFamily="18" charset="0"/>
                    <a:ea typeface="Cambria" pitchFamily="18" charset="0"/>
                    <a:cs typeface="Times New Roman" pitchFamily="18" charset="0"/>
                  </a:endParaRPr>
                </a:p>
                <a:p>
                  <a:pPr algn="just" eaLnBrk="0" hangingPunct="0"/>
                  <a:endParaRPr lang="en-GB" dirty="0"/>
                </a:p>
              </p:txBody>
            </p:sp>
            <p:sp>
              <p:nvSpPr>
                <p:cNvPr id="44" name="Rectangle 27"/>
                <p:cNvSpPr>
                  <a:spLocks noChangeArrowheads="1"/>
                </p:cNvSpPr>
                <p:nvPr/>
              </p:nvSpPr>
              <p:spPr bwMode="auto">
                <a:xfrm>
                  <a:off x="1256" y="0"/>
                  <a:ext cx="406" cy="67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10" name="Group 28"/>
              <p:cNvGrpSpPr>
                <a:grpSpLocks/>
              </p:cNvGrpSpPr>
              <p:nvPr/>
            </p:nvGrpSpPr>
            <p:grpSpPr bwMode="auto">
              <a:xfrm>
                <a:off x="1662" y="0"/>
                <a:ext cx="396" cy="672"/>
                <a:chOff x="1662" y="0"/>
                <a:chExt cx="396" cy="672"/>
              </a:xfrm>
            </p:grpSpPr>
            <p:sp>
              <p:nvSpPr>
                <p:cNvPr id="41" name="Rectangle 29"/>
                <p:cNvSpPr>
                  <a:spLocks noChangeArrowheads="1"/>
                </p:cNvSpPr>
                <p:nvPr/>
              </p:nvSpPr>
              <p:spPr bwMode="auto">
                <a:xfrm>
                  <a:off x="1705" y="0"/>
                  <a:ext cx="310" cy="67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just" eaLnBrk="0" hangingPunct="0"/>
                  <a:r>
                    <a:rPr lang="en-GB" sz="1600" dirty="0" err="1" smtClean="0">
                      <a:latin typeface="Cambria" pitchFamily="18" charset="0"/>
                      <a:ea typeface="Cambria" pitchFamily="18" charset="0"/>
                      <a:cs typeface="Times New Roman" pitchFamily="18" charset="0"/>
                    </a:rPr>
                    <a:t>Penge</a:t>
                  </a:r>
                  <a:r>
                    <a:rPr lang="id-ID" sz="1600" dirty="0" smtClean="0">
                      <a:latin typeface="Cambria" pitchFamily="18" charset="0"/>
                      <a:ea typeface="Cambria" pitchFamily="18" charset="0"/>
                      <a:cs typeface="Times New Roman" pitchFamily="18" charset="0"/>
                    </a:rPr>
                    <a:t>- </a:t>
                  </a:r>
                  <a:r>
                    <a:rPr lang="en-GB" sz="1600" dirty="0" err="1" smtClean="0">
                      <a:latin typeface="Cambria" pitchFamily="18" charset="0"/>
                      <a:ea typeface="Cambria" pitchFamily="18" charset="0"/>
                      <a:cs typeface="Times New Roman" pitchFamily="18" charset="0"/>
                    </a:rPr>
                    <a:t>lolaan</a:t>
                  </a:r>
                  <a:endParaRPr lang="en-GB" sz="1600" dirty="0">
                    <a:latin typeface="Cambria" pitchFamily="18" charset="0"/>
                    <a:ea typeface="Cambria" pitchFamily="18" charset="0"/>
                    <a:cs typeface="Times New Roman" pitchFamily="18" charset="0"/>
                  </a:endParaRPr>
                </a:p>
                <a:p>
                  <a:pPr algn="just" eaLnBrk="0" hangingPunct="0"/>
                  <a:endParaRPr lang="en-GB" dirty="0"/>
                </a:p>
              </p:txBody>
            </p:sp>
            <p:sp>
              <p:nvSpPr>
                <p:cNvPr id="42" name="Rectangle 30"/>
                <p:cNvSpPr>
                  <a:spLocks noChangeArrowheads="1"/>
                </p:cNvSpPr>
                <p:nvPr/>
              </p:nvSpPr>
              <p:spPr bwMode="auto">
                <a:xfrm>
                  <a:off x="1662" y="0"/>
                  <a:ext cx="396" cy="67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11" name="Group 31"/>
              <p:cNvGrpSpPr>
                <a:grpSpLocks/>
              </p:cNvGrpSpPr>
              <p:nvPr/>
            </p:nvGrpSpPr>
            <p:grpSpPr bwMode="auto">
              <a:xfrm>
                <a:off x="2058" y="0"/>
                <a:ext cx="424" cy="672"/>
                <a:chOff x="2058" y="0"/>
                <a:chExt cx="424" cy="672"/>
              </a:xfrm>
            </p:grpSpPr>
            <p:sp>
              <p:nvSpPr>
                <p:cNvPr id="39" name="Rectangle 32"/>
                <p:cNvSpPr>
                  <a:spLocks noChangeArrowheads="1"/>
                </p:cNvSpPr>
                <p:nvPr/>
              </p:nvSpPr>
              <p:spPr bwMode="auto">
                <a:xfrm>
                  <a:off x="2101" y="0"/>
                  <a:ext cx="338" cy="67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just" eaLnBrk="0" hangingPunct="0"/>
                  <a:r>
                    <a:rPr lang="en-GB" sz="1600" dirty="0" err="1" smtClean="0">
                      <a:latin typeface="Cambria" pitchFamily="18" charset="0"/>
                      <a:ea typeface="Cambria" pitchFamily="18" charset="0"/>
                      <a:cs typeface="Times New Roman" pitchFamily="18" charset="0"/>
                    </a:rPr>
                    <a:t>Kompensasi</a:t>
                  </a:r>
                  <a:endParaRPr lang="en-GB" sz="1600" dirty="0">
                    <a:latin typeface="Cambria" pitchFamily="18" charset="0"/>
                    <a:ea typeface="Cambria" pitchFamily="18" charset="0"/>
                    <a:cs typeface="Times New Roman" pitchFamily="18" charset="0"/>
                  </a:endParaRPr>
                </a:p>
                <a:p>
                  <a:pPr algn="just" eaLnBrk="0" hangingPunct="0"/>
                  <a:endParaRPr lang="en-GB" dirty="0"/>
                </a:p>
              </p:txBody>
            </p:sp>
            <p:sp>
              <p:nvSpPr>
                <p:cNvPr id="40" name="Rectangle 33"/>
                <p:cNvSpPr>
                  <a:spLocks noChangeArrowheads="1"/>
                </p:cNvSpPr>
                <p:nvPr/>
              </p:nvSpPr>
              <p:spPr bwMode="auto">
                <a:xfrm>
                  <a:off x="2058" y="0"/>
                  <a:ext cx="424" cy="67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12" name="Group 34"/>
              <p:cNvGrpSpPr>
                <a:grpSpLocks/>
              </p:cNvGrpSpPr>
              <p:nvPr/>
            </p:nvGrpSpPr>
            <p:grpSpPr bwMode="auto">
              <a:xfrm>
                <a:off x="2482" y="0"/>
                <a:ext cx="324" cy="672"/>
                <a:chOff x="2482" y="0"/>
                <a:chExt cx="324" cy="672"/>
              </a:xfrm>
            </p:grpSpPr>
            <p:sp>
              <p:nvSpPr>
                <p:cNvPr id="37" name="Rectangle 35"/>
                <p:cNvSpPr>
                  <a:spLocks noChangeArrowheads="1"/>
                </p:cNvSpPr>
                <p:nvPr/>
              </p:nvSpPr>
              <p:spPr bwMode="auto">
                <a:xfrm>
                  <a:off x="2525" y="0"/>
                  <a:ext cx="238" cy="67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just" eaLnBrk="0" hangingPunct="0"/>
                  <a:r>
                    <a:rPr lang="en-GB" sz="1600" dirty="0" smtClean="0">
                      <a:latin typeface="Cambria" pitchFamily="18" charset="0"/>
                      <a:ea typeface="Cambria" pitchFamily="18" charset="0"/>
                      <a:cs typeface="Times New Roman" pitchFamily="18" charset="0"/>
                    </a:rPr>
                    <a:t>Benefit</a:t>
                  </a:r>
                  <a:endParaRPr lang="en-GB" sz="1600" dirty="0">
                    <a:latin typeface="Cambria" pitchFamily="18" charset="0"/>
                    <a:ea typeface="Cambria" pitchFamily="18" charset="0"/>
                    <a:cs typeface="Times New Roman" pitchFamily="18" charset="0"/>
                  </a:endParaRPr>
                </a:p>
                <a:p>
                  <a:pPr algn="just" eaLnBrk="0" hangingPunct="0"/>
                  <a:endParaRPr lang="en-GB" dirty="0"/>
                </a:p>
              </p:txBody>
            </p:sp>
            <p:sp>
              <p:nvSpPr>
                <p:cNvPr id="38" name="Rectangle 36"/>
                <p:cNvSpPr>
                  <a:spLocks noChangeArrowheads="1"/>
                </p:cNvSpPr>
                <p:nvPr/>
              </p:nvSpPr>
              <p:spPr bwMode="auto">
                <a:xfrm>
                  <a:off x="2482" y="0"/>
                  <a:ext cx="324" cy="67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13" name="Group 37"/>
              <p:cNvGrpSpPr>
                <a:grpSpLocks/>
              </p:cNvGrpSpPr>
              <p:nvPr/>
            </p:nvGrpSpPr>
            <p:grpSpPr bwMode="auto">
              <a:xfrm>
                <a:off x="2806" y="0"/>
                <a:ext cx="423" cy="672"/>
                <a:chOff x="2806" y="0"/>
                <a:chExt cx="423" cy="672"/>
              </a:xfrm>
            </p:grpSpPr>
            <p:sp>
              <p:nvSpPr>
                <p:cNvPr id="35" name="Rectangle 38"/>
                <p:cNvSpPr>
                  <a:spLocks noChangeArrowheads="1"/>
                </p:cNvSpPr>
                <p:nvPr/>
              </p:nvSpPr>
              <p:spPr bwMode="auto">
                <a:xfrm>
                  <a:off x="2849" y="0"/>
                  <a:ext cx="337" cy="67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just" eaLnBrk="0" hangingPunct="0"/>
                  <a:r>
                    <a:rPr lang="en-GB" sz="1600" dirty="0" smtClean="0">
                      <a:latin typeface="Cambria" pitchFamily="18" charset="0"/>
                      <a:ea typeface="Cambria" pitchFamily="18" charset="0"/>
                      <a:cs typeface="Times New Roman" pitchFamily="18" charset="0"/>
                    </a:rPr>
                    <a:t>Ling</a:t>
                  </a:r>
                  <a:r>
                    <a:rPr lang="id-ID" sz="1600" dirty="0" smtClean="0">
                      <a:latin typeface="Cambria" pitchFamily="18" charset="0"/>
                      <a:ea typeface="Cambria" pitchFamily="18" charset="0"/>
                      <a:cs typeface="Times New Roman" pitchFamily="18" charset="0"/>
                    </a:rPr>
                    <a:t>-</a:t>
                  </a:r>
                </a:p>
                <a:p>
                  <a:pPr algn="just" eaLnBrk="0" hangingPunct="0"/>
                  <a:r>
                    <a:rPr lang="en-GB" sz="1600" dirty="0" err="1" smtClean="0">
                      <a:latin typeface="Cambria" pitchFamily="18" charset="0"/>
                      <a:ea typeface="Cambria" pitchFamily="18" charset="0"/>
                      <a:cs typeface="Times New Roman" pitchFamily="18" charset="0"/>
                    </a:rPr>
                    <a:t>kungan</a:t>
                  </a:r>
                  <a:endParaRPr lang="en-GB" sz="1600" dirty="0">
                    <a:latin typeface="Cambria" pitchFamily="18" charset="0"/>
                    <a:ea typeface="Cambria" pitchFamily="18" charset="0"/>
                    <a:cs typeface="Times New Roman" pitchFamily="18" charset="0"/>
                  </a:endParaRPr>
                </a:p>
                <a:p>
                  <a:pPr algn="just" eaLnBrk="0" hangingPunct="0"/>
                  <a:endParaRPr lang="en-GB" dirty="0"/>
                </a:p>
              </p:txBody>
            </p:sp>
            <p:sp>
              <p:nvSpPr>
                <p:cNvPr id="36" name="Rectangle 39"/>
                <p:cNvSpPr>
                  <a:spLocks noChangeArrowheads="1"/>
                </p:cNvSpPr>
                <p:nvPr/>
              </p:nvSpPr>
              <p:spPr bwMode="auto">
                <a:xfrm>
                  <a:off x="2806" y="0"/>
                  <a:ext cx="423" cy="672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14" name="Group 40"/>
              <p:cNvGrpSpPr>
                <a:grpSpLocks/>
              </p:cNvGrpSpPr>
              <p:nvPr/>
            </p:nvGrpSpPr>
            <p:grpSpPr bwMode="auto">
              <a:xfrm>
                <a:off x="0" y="672"/>
                <a:ext cx="864" cy="2818"/>
                <a:chOff x="0" y="672"/>
                <a:chExt cx="864" cy="2818"/>
              </a:xfrm>
            </p:grpSpPr>
            <p:sp>
              <p:nvSpPr>
                <p:cNvPr id="33" name="Rectangle 41"/>
                <p:cNvSpPr>
                  <a:spLocks noChangeArrowheads="1"/>
                </p:cNvSpPr>
                <p:nvPr/>
              </p:nvSpPr>
              <p:spPr bwMode="auto">
                <a:xfrm>
                  <a:off x="43" y="672"/>
                  <a:ext cx="778" cy="28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 sz="1200">
                      <a:cs typeface="Times New Roman" pitchFamily="18" charset="0"/>
                    </a:rPr>
                    <a:t>Manajer SDM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Eksekutif Lainnya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Manajer kompensasi/benefit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Manajer Perencanaan SDM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Manajer hubungan     </a:t>
                  </a: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     karyawan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Manajer rekruitmen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    dan seleksi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Manajer pelatihan 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Manajer akuntansi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Manajer penggajian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Manajer Lainnya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endParaRPr lang="en-US"/>
                </a:p>
              </p:txBody>
            </p:sp>
            <p:sp>
              <p:nvSpPr>
                <p:cNvPr id="34" name="Rectangle 42"/>
                <p:cNvSpPr>
                  <a:spLocks noChangeArrowheads="1"/>
                </p:cNvSpPr>
                <p:nvPr/>
              </p:nvSpPr>
              <p:spPr bwMode="auto">
                <a:xfrm>
                  <a:off x="0" y="672"/>
                  <a:ext cx="864" cy="28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15" name="Group 43"/>
              <p:cNvGrpSpPr>
                <a:grpSpLocks/>
              </p:cNvGrpSpPr>
              <p:nvPr/>
            </p:nvGrpSpPr>
            <p:grpSpPr bwMode="auto">
              <a:xfrm>
                <a:off x="864" y="672"/>
                <a:ext cx="392" cy="2818"/>
                <a:chOff x="864" y="672"/>
                <a:chExt cx="392" cy="2818"/>
              </a:xfrm>
            </p:grpSpPr>
            <p:sp>
              <p:nvSpPr>
                <p:cNvPr id="31" name="Rectangle 44"/>
                <p:cNvSpPr>
                  <a:spLocks noChangeArrowheads="1"/>
                </p:cNvSpPr>
                <p:nvPr/>
              </p:nvSpPr>
              <p:spPr bwMode="auto">
                <a:xfrm>
                  <a:off x="907" y="672"/>
                  <a:ext cx="306" cy="28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endParaRPr lang="en-US"/>
                </a:p>
              </p:txBody>
            </p:sp>
            <p:sp>
              <p:nvSpPr>
                <p:cNvPr id="32" name="Rectangle 45"/>
                <p:cNvSpPr>
                  <a:spLocks noChangeArrowheads="1"/>
                </p:cNvSpPr>
                <p:nvPr/>
              </p:nvSpPr>
              <p:spPr bwMode="auto">
                <a:xfrm>
                  <a:off x="864" y="672"/>
                  <a:ext cx="392" cy="28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16" name="Group 46"/>
              <p:cNvGrpSpPr>
                <a:grpSpLocks/>
              </p:cNvGrpSpPr>
              <p:nvPr/>
            </p:nvGrpSpPr>
            <p:grpSpPr bwMode="auto">
              <a:xfrm>
                <a:off x="1256" y="672"/>
                <a:ext cx="406" cy="2818"/>
                <a:chOff x="1256" y="672"/>
                <a:chExt cx="406" cy="2818"/>
              </a:xfrm>
            </p:grpSpPr>
            <p:sp>
              <p:nvSpPr>
                <p:cNvPr id="29" name="Rectangle 47"/>
                <p:cNvSpPr>
                  <a:spLocks noChangeArrowheads="1"/>
                </p:cNvSpPr>
                <p:nvPr/>
              </p:nvSpPr>
              <p:spPr bwMode="auto">
                <a:xfrm>
                  <a:off x="1299" y="672"/>
                  <a:ext cx="320" cy="28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endParaRPr lang="en-US"/>
                </a:p>
              </p:txBody>
            </p:sp>
            <p:sp>
              <p:nvSpPr>
                <p:cNvPr id="30" name="Rectangle 48"/>
                <p:cNvSpPr>
                  <a:spLocks noChangeArrowheads="1"/>
                </p:cNvSpPr>
                <p:nvPr/>
              </p:nvSpPr>
              <p:spPr bwMode="auto">
                <a:xfrm>
                  <a:off x="1256" y="672"/>
                  <a:ext cx="406" cy="28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17" name="Group 49"/>
              <p:cNvGrpSpPr>
                <a:grpSpLocks/>
              </p:cNvGrpSpPr>
              <p:nvPr/>
            </p:nvGrpSpPr>
            <p:grpSpPr bwMode="auto">
              <a:xfrm>
                <a:off x="1662" y="672"/>
                <a:ext cx="396" cy="2818"/>
                <a:chOff x="1662" y="672"/>
                <a:chExt cx="396" cy="2818"/>
              </a:xfrm>
            </p:grpSpPr>
            <p:sp>
              <p:nvSpPr>
                <p:cNvPr id="27" name="Rectangle 50"/>
                <p:cNvSpPr>
                  <a:spLocks noChangeArrowheads="1"/>
                </p:cNvSpPr>
                <p:nvPr/>
              </p:nvSpPr>
              <p:spPr bwMode="auto">
                <a:xfrm>
                  <a:off x="1705" y="672"/>
                  <a:ext cx="310" cy="28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endParaRPr lang="en-US"/>
                </a:p>
              </p:txBody>
            </p:sp>
            <p:sp>
              <p:nvSpPr>
                <p:cNvPr id="28" name="Rectangle 51"/>
                <p:cNvSpPr>
                  <a:spLocks noChangeArrowheads="1"/>
                </p:cNvSpPr>
                <p:nvPr/>
              </p:nvSpPr>
              <p:spPr bwMode="auto">
                <a:xfrm>
                  <a:off x="1662" y="672"/>
                  <a:ext cx="396" cy="28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18" name="Group 52"/>
              <p:cNvGrpSpPr>
                <a:grpSpLocks/>
              </p:cNvGrpSpPr>
              <p:nvPr/>
            </p:nvGrpSpPr>
            <p:grpSpPr bwMode="auto">
              <a:xfrm>
                <a:off x="2058" y="672"/>
                <a:ext cx="424" cy="2818"/>
                <a:chOff x="2058" y="672"/>
                <a:chExt cx="424" cy="2818"/>
              </a:xfrm>
            </p:grpSpPr>
            <p:sp>
              <p:nvSpPr>
                <p:cNvPr id="25" name="Rectangle 53"/>
                <p:cNvSpPr>
                  <a:spLocks noChangeArrowheads="1"/>
                </p:cNvSpPr>
                <p:nvPr/>
              </p:nvSpPr>
              <p:spPr bwMode="auto">
                <a:xfrm>
                  <a:off x="2101" y="672"/>
                  <a:ext cx="338" cy="28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endParaRPr lang="en-US"/>
                </a:p>
              </p:txBody>
            </p:sp>
            <p:sp>
              <p:nvSpPr>
                <p:cNvPr id="26" name="Rectangle 54"/>
                <p:cNvSpPr>
                  <a:spLocks noChangeArrowheads="1"/>
                </p:cNvSpPr>
                <p:nvPr/>
              </p:nvSpPr>
              <p:spPr bwMode="auto">
                <a:xfrm>
                  <a:off x="2058" y="672"/>
                  <a:ext cx="424" cy="28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19" name="Group 55"/>
              <p:cNvGrpSpPr>
                <a:grpSpLocks/>
              </p:cNvGrpSpPr>
              <p:nvPr/>
            </p:nvGrpSpPr>
            <p:grpSpPr bwMode="auto">
              <a:xfrm>
                <a:off x="2482" y="672"/>
                <a:ext cx="324" cy="2818"/>
                <a:chOff x="2482" y="672"/>
                <a:chExt cx="324" cy="2818"/>
              </a:xfrm>
            </p:grpSpPr>
            <p:sp>
              <p:nvSpPr>
                <p:cNvPr id="23" name="Rectangle 56"/>
                <p:cNvSpPr>
                  <a:spLocks noChangeArrowheads="1"/>
                </p:cNvSpPr>
                <p:nvPr/>
              </p:nvSpPr>
              <p:spPr bwMode="auto">
                <a:xfrm>
                  <a:off x="2525" y="672"/>
                  <a:ext cx="238" cy="28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endParaRPr lang="en-US"/>
                </a:p>
              </p:txBody>
            </p:sp>
            <p:sp>
              <p:nvSpPr>
                <p:cNvPr id="24" name="Rectangle 57"/>
                <p:cNvSpPr>
                  <a:spLocks noChangeArrowheads="1"/>
                </p:cNvSpPr>
                <p:nvPr/>
              </p:nvSpPr>
              <p:spPr bwMode="auto">
                <a:xfrm>
                  <a:off x="2482" y="672"/>
                  <a:ext cx="324" cy="28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20" name="Group 58"/>
              <p:cNvGrpSpPr>
                <a:grpSpLocks/>
              </p:cNvGrpSpPr>
              <p:nvPr/>
            </p:nvGrpSpPr>
            <p:grpSpPr bwMode="auto">
              <a:xfrm>
                <a:off x="2806" y="672"/>
                <a:ext cx="423" cy="2818"/>
                <a:chOff x="2806" y="672"/>
                <a:chExt cx="423" cy="2818"/>
              </a:xfrm>
            </p:grpSpPr>
            <p:sp>
              <p:nvSpPr>
                <p:cNvPr id="21" name="Rectangle 59"/>
                <p:cNvSpPr>
                  <a:spLocks noChangeArrowheads="1"/>
                </p:cNvSpPr>
                <p:nvPr/>
              </p:nvSpPr>
              <p:spPr bwMode="auto">
                <a:xfrm>
                  <a:off x="2849" y="672"/>
                  <a:ext cx="337" cy="281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US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endParaRPr lang="en-US"/>
                </a:p>
              </p:txBody>
            </p:sp>
            <p:sp>
              <p:nvSpPr>
                <p:cNvPr id="22" name="Rectangle 60"/>
                <p:cNvSpPr>
                  <a:spLocks noChangeArrowheads="1"/>
                </p:cNvSpPr>
                <p:nvPr/>
              </p:nvSpPr>
              <p:spPr bwMode="auto">
                <a:xfrm>
                  <a:off x="2806" y="672"/>
                  <a:ext cx="423" cy="28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</p:grpSp>
        <p:sp>
          <p:nvSpPr>
            <p:cNvPr id="6" name="Rectangle 61"/>
            <p:cNvSpPr>
              <a:spLocks noChangeArrowheads="1"/>
            </p:cNvSpPr>
            <p:nvPr/>
          </p:nvSpPr>
          <p:spPr bwMode="auto">
            <a:xfrm>
              <a:off x="-4" y="-4"/>
              <a:ext cx="3237" cy="3498"/>
            </a:xfrm>
            <a:prstGeom prst="rect">
              <a:avLst/>
            </a:prstGeom>
            <a:noFill/>
            <a:ln w="14287">
              <a:solidFill>
                <a:srgbClr val="A0A0A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id-ID"/>
            </a:p>
          </p:txBody>
        </p:sp>
      </p:grpSp>
    </p:spTree>
    <p:extLst>
      <p:ext uri="{BB962C8B-B14F-4D97-AF65-F5344CB8AC3E}">
        <p14:creationId xmlns:p14="http://schemas.microsoft.com/office/powerpoint/2010/main" val="3940916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tx1"/>
                </a:solidFill>
                <a:cs typeface="Times New Roman" pitchFamily="18" charset="0"/>
              </a:rPr>
              <a:t>Sistem</a:t>
            </a:r>
            <a:r>
              <a:rPr lang="en-GB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endParaRPr lang="id-ID" dirty="0" smtClean="0">
              <a:solidFill>
                <a:schemeClr val="tx1"/>
              </a:solidFill>
              <a:cs typeface="Times New Roman" pitchFamily="18" charset="0"/>
            </a:endParaRPr>
          </a:p>
          <a:p>
            <a:r>
              <a:rPr lang="en-GB" dirty="0" err="1" smtClean="0">
                <a:solidFill>
                  <a:schemeClr val="tx1"/>
                </a:solidFill>
                <a:cs typeface="Times New Roman" pitchFamily="18" charset="0"/>
              </a:rPr>
              <a:t>Informasi</a:t>
            </a:r>
            <a:r>
              <a:rPr lang="en-GB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endParaRPr lang="id-ID" dirty="0" smtClean="0">
              <a:solidFill>
                <a:schemeClr val="tx1"/>
              </a:solidFill>
              <a:cs typeface="Times New Roman" pitchFamily="18" charset="0"/>
            </a:endParaRPr>
          </a:p>
          <a:p>
            <a:r>
              <a:rPr lang="en-GB" dirty="0" err="1" smtClean="0">
                <a:solidFill>
                  <a:schemeClr val="tx1"/>
                </a:solidFill>
                <a:cs typeface="Times New Roman" pitchFamily="18" charset="0"/>
              </a:rPr>
              <a:t>Keuangan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043895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3227618" y="54929"/>
            <a:ext cx="5610820" cy="5029200"/>
            <a:chOff x="2209800" y="1219200"/>
            <a:chExt cx="5334000" cy="5029200"/>
          </a:xfrm>
        </p:grpSpPr>
        <p:sp>
          <p:nvSpPr>
            <p:cNvPr id="8" name="Rectangle 4"/>
            <p:cNvSpPr>
              <a:spLocks noChangeArrowheads="1"/>
            </p:cNvSpPr>
            <p:nvPr/>
          </p:nvSpPr>
          <p:spPr bwMode="auto">
            <a:xfrm>
              <a:off x="2209800" y="1219200"/>
              <a:ext cx="5334000" cy="50165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9" name="Rectangle 5"/>
            <p:cNvSpPr>
              <a:spLocks noChangeArrowheads="1"/>
            </p:cNvSpPr>
            <p:nvPr/>
          </p:nvSpPr>
          <p:spPr bwMode="auto">
            <a:xfrm>
              <a:off x="2357438" y="1274763"/>
              <a:ext cx="5060950" cy="47085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2457450" y="1398588"/>
              <a:ext cx="1368425" cy="3181350"/>
            </a:xfrm>
            <a:prstGeom prst="rect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1100"/>
                <a:t>INPUT KEUANGAN</a:t>
              </a:r>
            </a:p>
            <a:p>
              <a:endParaRPr lang="en-US" sz="1100"/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4159250" y="1403350"/>
              <a:ext cx="1230313" cy="3221038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endParaRPr lang="en-US" sz="1100"/>
            </a:p>
            <a:p>
              <a:endParaRPr lang="en-US" sz="1100"/>
            </a:p>
            <a:p>
              <a:endParaRPr lang="en-US" sz="1100"/>
            </a:p>
            <a:p>
              <a:endParaRPr lang="en-US" sz="1100"/>
            </a:p>
            <a:p>
              <a:endParaRPr lang="en-US" sz="1100"/>
            </a:p>
            <a:p>
              <a:pPr algn="ctr"/>
              <a:endParaRPr lang="en-US" sz="1100"/>
            </a:p>
            <a:p>
              <a:pPr algn="ctr"/>
              <a:r>
                <a:rPr lang="en-US" sz="1100"/>
                <a:t>MODEL</a:t>
              </a:r>
            </a:p>
            <a:p>
              <a:pPr algn="ctr"/>
              <a:r>
                <a:rPr lang="en-US" sz="1100"/>
                <a:t>KEUANGAN</a:t>
              </a:r>
            </a:p>
            <a:p>
              <a:endParaRPr lang="en-US" sz="1100"/>
            </a:p>
          </p:txBody>
        </p:sp>
        <p:sp>
          <p:nvSpPr>
            <p:cNvPr id="12" name="AutoShape 9"/>
            <p:cNvSpPr>
              <a:spLocks noChangeArrowheads="1"/>
            </p:cNvSpPr>
            <p:nvPr/>
          </p:nvSpPr>
          <p:spPr bwMode="auto">
            <a:xfrm>
              <a:off x="4121150" y="5008563"/>
              <a:ext cx="1368425" cy="868362"/>
            </a:xfrm>
            <a:prstGeom prst="can">
              <a:avLst>
                <a:gd name="adj" fmla="val 25000"/>
              </a:avLst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0" hangingPunct="0"/>
              <a:r>
                <a:rPr lang="en-US" sz="1100"/>
                <a:t>BASIS</a:t>
              </a:r>
            </a:p>
            <a:p>
              <a:pPr algn="ctr" eaLnBrk="0" hangingPunct="0"/>
              <a:r>
                <a:rPr lang="en-US" sz="1100"/>
                <a:t>DATA</a:t>
              </a:r>
            </a:p>
            <a:p>
              <a:pPr algn="ctr" eaLnBrk="0" hangingPunct="0"/>
              <a:r>
                <a:rPr lang="en-US" sz="1100"/>
                <a:t>KEUANGAN</a:t>
              </a:r>
            </a:p>
          </p:txBody>
        </p:sp>
        <p:sp>
          <p:nvSpPr>
            <p:cNvPr id="13" name="Text Box 10"/>
            <p:cNvSpPr txBox="1">
              <a:spLocks noChangeArrowheads="1"/>
            </p:cNvSpPr>
            <p:nvPr/>
          </p:nvSpPr>
          <p:spPr bwMode="auto">
            <a:xfrm>
              <a:off x="6173788" y="5505450"/>
              <a:ext cx="1093787" cy="2476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100"/>
                <a:t>TEKNOLOGI</a:t>
              </a:r>
            </a:p>
          </p:txBody>
        </p:sp>
        <p:sp>
          <p:nvSpPr>
            <p:cNvPr id="14" name="Text Box 11"/>
            <p:cNvSpPr txBox="1">
              <a:spLocks noChangeArrowheads="1"/>
            </p:cNvSpPr>
            <p:nvPr/>
          </p:nvSpPr>
          <p:spPr bwMode="auto">
            <a:xfrm>
              <a:off x="5876925" y="6000750"/>
              <a:ext cx="1641475" cy="2476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100"/>
                <a:t>KONTROL</a:t>
              </a:r>
            </a:p>
            <a:p>
              <a:endParaRPr lang="en-US" sz="1100"/>
            </a:p>
          </p:txBody>
        </p:sp>
        <p:sp>
          <p:nvSpPr>
            <p:cNvPr id="15" name="Text Box 12"/>
            <p:cNvSpPr txBox="1">
              <a:spLocks noChangeArrowheads="1"/>
            </p:cNvSpPr>
            <p:nvPr/>
          </p:nvSpPr>
          <p:spPr bwMode="auto">
            <a:xfrm>
              <a:off x="2640013" y="2770188"/>
              <a:ext cx="1093787" cy="493712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100" dirty="0"/>
                <a:t>data internal</a:t>
              </a:r>
            </a:p>
            <a:p>
              <a:pPr algn="ctr"/>
              <a:r>
                <a:rPr lang="en-US" sz="1100" dirty="0" err="1"/>
                <a:t>keuangan</a:t>
              </a:r>
              <a:endParaRPr lang="en-US" sz="1100" dirty="0"/>
            </a:p>
            <a:p>
              <a:pPr algn="ctr"/>
              <a:endParaRPr lang="en-US" sz="1100" dirty="0"/>
            </a:p>
            <a:p>
              <a:pPr>
                <a:spcAft>
                  <a:spcPts val="600"/>
                </a:spcAft>
              </a:pPr>
              <a:endParaRPr lang="en-US" sz="1100" b="1" dirty="0"/>
            </a:p>
            <a:p>
              <a:pPr>
                <a:spcAft>
                  <a:spcPts val="600"/>
                </a:spcAft>
              </a:pPr>
              <a:endParaRPr lang="en-US" sz="1100" b="1" dirty="0"/>
            </a:p>
            <a:p>
              <a:pPr>
                <a:spcAft>
                  <a:spcPts val="600"/>
                </a:spcAft>
              </a:pPr>
              <a:endParaRPr lang="en-US" sz="1100" b="1" dirty="0"/>
            </a:p>
            <a:p>
              <a:pPr>
                <a:spcAft>
                  <a:spcPts val="600"/>
                </a:spcAft>
              </a:pPr>
              <a:endParaRPr lang="en-US" sz="1100" b="1" dirty="0"/>
            </a:p>
            <a:p>
              <a:pPr>
                <a:spcAft>
                  <a:spcPts val="600"/>
                </a:spcAft>
              </a:pPr>
              <a:endParaRPr lang="en-US" sz="1100" b="1" dirty="0"/>
            </a:p>
            <a:p>
              <a:pPr>
                <a:spcAft>
                  <a:spcPts val="600"/>
                </a:spcAft>
              </a:pPr>
              <a:endParaRPr lang="en-US" sz="1100" b="1" dirty="0"/>
            </a:p>
            <a:p>
              <a:pPr>
                <a:spcAft>
                  <a:spcPts val="600"/>
                </a:spcAft>
              </a:pPr>
              <a:endParaRPr lang="en-US" sz="1100" b="1" dirty="0"/>
            </a:p>
          </p:txBody>
        </p:sp>
        <p:sp>
          <p:nvSpPr>
            <p:cNvPr id="16" name="Text Box 13"/>
            <p:cNvSpPr txBox="1">
              <a:spLocks noChangeArrowheads="1"/>
            </p:cNvSpPr>
            <p:nvPr/>
          </p:nvSpPr>
          <p:spPr bwMode="auto">
            <a:xfrm>
              <a:off x="2640013" y="1890713"/>
              <a:ext cx="1093787" cy="630237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100"/>
                <a:t>data eksternal</a:t>
              </a:r>
            </a:p>
            <a:p>
              <a:pPr algn="ctr"/>
              <a:r>
                <a:rPr lang="en-US" sz="1100"/>
                <a:t>keuangan</a:t>
              </a:r>
            </a:p>
          </p:txBody>
        </p:sp>
        <p:sp>
          <p:nvSpPr>
            <p:cNvPr id="17" name="Text Box 14"/>
            <p:cNvSpPr txBox="1">
              <a:spLocks noChangeArrowheads="1"/>
            </p:cNvSpPr>
            <p:nvPr/>
          </p:nvSpPr>
          <p:spPr bwMode="auto">
            <a:xfrm>
              <a:off x="2640013" y="3636963"/>
              <a:ext cx="1093787" cy="617537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100"/>
                <a:t>Sistem informasi akuntansi</a:t>
              </a:r>
            </a:p>
            <a:p>
              <a:endParaRPr lang="en-US" sz="1100"/>
            </a:p>
          </p:txBody>
        </p:sp>
        <p:grpSp>
          <p:nvGrpSpPr>
            <p:cNvPr id="18" name="Group 19"/>
            <p:cNvGrpSpPr>
              <a:grpSpLocks/>
            </p:cNvGrpSpPr>
            <p:nvPr/>
          </p:nvGrpSpPr>
          <p:grpSpPr bwMode="auto">
            <a:xfrm>
              <a:off x="3848100" y="2306638"/>
              <a:ext cx="273050" cy="1487487"/>
              <a:chOff x="5315" y="4949"/>
              <a:chExt cx="720" cy="2160"/>
            </a:xfrm>
          </p:grpSpPr>
          <p:sp>
            <p:nvSpPr>
              <p:cNvPr id="34" name="Line 20"/>
              <p:cNvSpPr>
                <a:spLocks noChangeShapeType="1"/>
              </p:cNvSpPr>
              <p:nvPr/>
            </p:nvSpPr>
            <p:spPr bwMode="auto">
              <a:xfrm>
                <a:off x="5315" y="4949"/>
                <a:ext cx="7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5" name="Line 21"/>
              <p:cNvSpPr>
                <a:spLocks noChangeShapeType="1"/>
              </p:cNvSpPr>
              <p:nvPr/>
            </p:nvSpPr>
            <p:spPr bwMode="auto">
              <a:xfrm>
                <a:off x="5315" y="6029"/>
                <a:ext cx="7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6" name="Line 22"/>
              <p:cNvSpPr>
                <a:spLocks noChangeShapeType="1"/>
              </p:cNvSpPr>
              <p:nvPr/>
            </p:nvSpPr>
            <p:spPr bwMode="auto">
              <a:xfrm>
                <a:off x="5315" y="7109"/>
                <a:ext cx="72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</p:grpSp>
        <p:sp>
          <p:nvSpPr>
            <p:cNvPr id="19" name="Line 23"/>
            <p:cNvSpPr>
              <a:spLocks noChangeShapeType="1"/>
            </p:cNvSpPr>
            <p:nvPr/>
          </p:nvSpPr>
          <p:spPr bwMode="auto">
            <a:xfrm flipH="1">
              <a:off x="5076825" y="4710113"/>
              <a:ext cx="1588" cy="33813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20" name="Line 25"/>
            <p:cNvSpPr>
              <a:spLocks noChangeShapeType="1"/>
            </p:cNvSpPr>
            <p:nvPr/>
          </p:nvSpPr>
          <p:spPr bwMode="auto">
            <a:xfrm>
              <a:off x="5422900" y="1912938"/>
              <a:ext cx="37147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21" name="Line 26"/>
            <p:cNvSpPr>
              <a:spLocks noChangeShapeType="1"/>
            </p:cNvSpPr>
            <p:nvPr/>
          </p:nvSpPr>
          <p:spPr bwMode="auto">
            <a:xfrm>
              <a:off x="5422900" y="2892425"/>
              <a:ext cx="37147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22" name="Line 27"/>
            <p:cNvSpPr>
              <a:spLocks noChangeShapeType="1"/>
            </p:cNvSpPr>
            <p:nvPr/>
          </p:nvSpPr>
          <p:spPr bwMode="auto">
            <a:xfrm>
              <a:off x="5407025" y="3378200"/>
              <a:ext cx="37147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23" name="Line 28"/>
            <p:cNvSpPr>
              <a:spLocks noChangeShapeType="1"/>
            </p:cNvSpPr>
            <p:nvPr/>
          </p:nvSpPr>
          <p:spPr bwMode="auto">
            <a:xfrm>
              <a:off x="5400675" y="4445000"/>
              <a:ext cx="37147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24" name="Text Box 15"/>
            <p:cNvSpPr txBox="1">
              <a:spLocks noChangeArrowheads="1"/>
            </p:cNvSpPr>
            <p:nvPr/>
          </p:nvSpPr>
          <p:spPr bwMode="auto">
            <a:xfrm>
              <a:off x="5800725" y="1320800"/>
              <a:ext cx="1503363" cy="3556000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100"/>
                <a:t>OUPUT KEUANGAN</a:t>
              </a:r>
            </a:p>
            <a:p>
              <a:endParaRPr lang="en-US" sz="1100"/>
            </a:p>
          </p:txBody>
        </p:sp>
        <p:sp>
          <p:nvSpPr>
            <p:cNvPr id="25" name="Text Box 16"/>
            <p:cNvSpPr txBox="1">
              <a:spLocks noChangeArrowheads="1"/>
            </p:cNvSpPr>
            <p:nvPr/>
          </p:nvSpPr>
          <p:spPr bwMode="auto">
            <a:xfrm>
              <a:off x="5937250" y="1597025"/>
              <a:ext cx="1230313" cy="457200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100" dirty="0" err="1"/>
                <a:t>informasi</a:t>
              </a:r>
              <a:endParaRPr lang="en-US" sz="1100" dirty="0"/>
            </a:p>
            <a:p>
              <a:pPr algn="ctr"/>
              <a:r>
                <a:rPr lang="en-US" sz="1100" dirty="0"/>
                <a:t>forecast </a:t>
              </a:r>
              <a:r>
                <a:rPr lang="en-US" sz="1100" dirty="0" err="1"/>
                <a:t>keuangan</a:t>
              </a:r>
              <a:endParaRPr lang="en-US" sz="1100" dirty="0"/>
            </a:p>
            <a:p>
              <a:endParaRPr lang="en-US" sz="1100" dirty="0"/>
            </a:p>
          </p:txBody>
        </p:sp>
        <p:sp>
          <p:nvSpPr>
            <p:cNvPr id="26" name="Text Box 17"/>
            <p:cNvSpPr txBox="1">
              <a:spLocks noChangeArrowheads="1"/>
            </p:cNvSpPr>
            <p:nvPr/>
          </p:nvSpPr>
          <p:spPr bwMode="auto">
            <a:xfrm>
              <a:off x="5937250" y="2144713"/>
              <a:ext cx="1230313" cy="403225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100"/>
                <a:t>informasi</a:t>
              </a:r>
            </a:p>
            <a:p>
              <a:pPr algn="ctr"/>
              <a:r>
                <a:rPr lang="en-US" sz="1100"/>
                <a:t>modal kerja</a:t>
              </a:r>
            </a:p>
          </p:txBody>
        </p:sp>
        <p:sp>
          <p:nvSpPr>
            <p:cNvPr id="27" name="Text Box 18"/>
            <p:cNvSpPr txBox="1">
              <a:spLocks noChangeArrowheads="1"/>
            </p:cNvSpPr>
            <p:nvPr/>
          </p:nvSpPr>
          <p:spPr bwMode="auto">
            <a:xfrm>
              <a:off x="5926138" y="3125788"/>
              <a:ext cx="1230312" cy="455612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100"/>
                <a:t>informasi</a:t>
              </a:r>
            </a:p>
            <a:p>
              <a:pPr algn="ctr"/>
              <a:r>
                <a:rPr lang="en-US" sz="1100"/>
                <a:t>pendanaan</a:t>
              </a:r>
            </a:p>
            <a:p>
              <a:pPr algn="ctr"/>
              <a:endParaRPr lang="en-US" sz="1100"/>
            </a:p>
          </p:txBody>
        </p:sp>
        <p:sp>
          <p:nvSpPr>
            <p:cNvPr id="28" name="Text Box 24"/>
            <p:cNvSpPr txBox="1">
              <a:spLocks noChangeArrowheads="1"/>
            </p:cNvSpPr>
            <p:nvPr/>
          </p:nvSpPr>
          <p:spPr bwMode="auto">
            <a:xfrm>
              <a:off x="5926138" y="2641600"/>
              <a:ext cx="1230312" cy="423863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100"/>
                <a:t>informasi</a:t>
              </a:r>
            </a:p>
            <a:p>
              <a:pPr algn="ctr"/>
              <a:r>
                <a:rPr lang="en-US" sz="1100"/>
                <a:t>investasi</a:t>
              </a:r>
            </a:p>
          </p:txBody>
        </p:sp>
        <p:sp>
          <p:nvSpPr>
            <p:cNvPr id="29" name="Text Box 29"/>
            <p:cNvSpPr txBox="1">
              <a:spLocks noChangeArrowheads="1"/>
            </p:cNvSpPr>
            <p:nvPr/>
          </p:nvSpPr>
          <p:spPr bwMode="auto">
            <a:xfrm>
              <a:off x="5926138" y="3656013"/>
              <a:ext cx="1230312" cy="447675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100"/>
                <a:t>informasi</a:t>
              </a:r>
            </a:p>
            <a:p>
              <a:pPr algn="ctr"/>
              <a:r>
                <a:rPr lang="en-US" sz="1100"/>
                <a:t>budget modal</a:t>
              </a:r>
            </a:p>
            <a:p>
              <a:pPr algn="ctr"/>
              <a:endParaRPr lang="en-US" sz="1100"/>
            </a:p>
          </p:txBody>
        </p:sp>
        <p:sp>
          <p:nvSpPr>
            <p:cNvPr id="30" name="Text Box 30"/>
            <p:cNvSpPr txBox="1">
              <a:spLocks noChangeArrowheads="1"/>
            </p:cNvSpPr>
            <p:nvPr/>
          </p:nvSpPr>
          <p:spPr bwMode="auto">
            <a:xfrm>
              <a:off x="5915025" y="4186238"/>
              <a:ext cx="1230313" cy="588962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sz="1100"/>
                <a:t>informasi</a:t>
              </a:r>
            </a:p>
            <a:p>
              <a:pPr algn="ctr"/>
              <a:r>
                <a:rPr lang="en-US" sz="1100"/>
                <a:t>anggaran dan pajak</a:t>
              </a:r>
            </a:p>
            <a:p>
              <a:pPr algn="ctr"/>
              <a:endParaRPr lang="en-US" sz="1100"/>
            </a:p>
          </p:txBody>
        </p:sp>
        <p:sp>
          <p:nvSpPr>
            <p:cNvPr id="31" name="Line 31"/>
            <p:cNvSpPr>
              <a:spLocks noChangeShapeType="1"/>
            </p:cNvSpPr>
            <p:nvPr/>
          </p:nvSpPr>
          <p:spPr bwMode="auto">
            <a:xfrm>
              <a:off x="5426075" y="3886200"/>
              <a:ext cx="37147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32" name="Line 32"/>
            <p:cNvSpPr>
              <a:spLocks noChangeShapeType="1"/>
            </p:cNvSpPr>
            <p:nvPr/>
          </p:nvSpPr>
          <p:spPr bwMode="auto">
            <a:xfrm>
              <a:off x="5434013" y="2365375"/>
              <a:ext cx="37306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33" name="Line 33"/>
            <p:cNvSpPr>
              <a:spLocks noChangeShapeType="1"/>
            </p:cNvSpPr>
            <p:nvPr/>
          </p:nvSpPr>
          <p:spPr bwMode="auto">
            <a:xfrm flipV="1">
              <a:off x="4508500" y="4648200"/>
              <a:ext cx="0" cy="3714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37" name="Text Placeholder 1"/>
          <p:cNvSpPr txBox="1">
            <a:spLocks/>
          </p:cNvSpPr>
          <p:nvPr/>
        </p:nvSpPr>
        <p:spPr>
          <a:xfrm>
            <a:off x="1293064" y="2053791"/>
            <a:ext cx="2736303" cy="576063"/>
          </a:xfrm>
          <a:prstGeom prst="rect">
            <a:avLst/>
          </a:prstGeo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Sistem</a:t>
            </a:r>
            <a:r>
              <a:rPr lang="en-GB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 </a:t>
            </a:r>
            <a:endParaRPr lang="id-ID" sz="2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Times New Roman" pitchFamily="18" charset="0"/>
            </a:endParaRPr>
          </a:p>
          <a:p>
            <a:pPr marL="0" indent="0">
              <a:buNone/>
            </a:pPr>
            <a:r>
              <a:rPr lang="en-GB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Informasi</a:t>
            </a:r>
            <a:r>
              <a:rPr lang="en-GB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 </a:t>
            </a:r>
            <a:endParaRPr lang="id-ID" sz="2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Times New Roman" pitchFamily="18" charset="0"/>
            </a:endParaRPr>
          </a:p>
          <a:p>
            <a:pPr marL="0" indent="0">
              <a:buNone/>
            </a:pPr>
            <a:r>
              <a:rPr lang="en-GB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Keuangan</a:t>
            </a:r>
            <a:endParaRPr lang="id-ID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72309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>
            <a:off x="764368" y="2234490"/>
            <a:ext cx="7992888" cy="0"/>
          </a:xfrm>
          <a:prstGeom prst="line">
            <a:avLst/>
          </a:prstGeom>
          <a:ln w="25400">
            <a:solidFill>
              <a:schemeClr val="accent6"/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2086285" y="1809854"/>
            <a:ext cx="792088" cy="792088"/>
            <a:chOff x="1835696" y="2517293"/>
            <a:chExt cx="792088" cy="792088"/>
          </a:xfrm>
        </p:grpSpPr>
        <p:sp>
          <p:nvSpPr>
            <p:cNvPr id="11" name="Diamond 10"/>
            <p:cNvSpPr/>
            <p:nvPr/>
          </p:nvSpPr>
          <p:spPr>
            <a:xfrm>
              <a:off x="1835696" y="2517293"/>
              <a:ext cx="792088" cy="792088"/>
            </a:xfrm>
            <a:prstGeom prst="diamond">
              <a:avLst/>
            </a:prstGeom>
            <a:solidFill>
              <a:schemeClr val="bg1"/>
            </a:solidFill>
            <a:ln w="381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2" name="Diamond 11"/>
            <p:cNvSpPr/>
            <p:nvPr/>
          </p:nvSpPr>
          <p:spPr>
            <a:xfrm>
              <a:off x="1901658" y="2583255"/>
              <a:ext cx="660164" cy="660164"/>
            </a:xfrm>
            <a:prstGeom prst="diamond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714015" y="1809854"/>
            <a:ext cx="792088" cy="792088"/>
            <a:chOff x="1835696" y="2517293"/>
            <a:chExt cx="792088" cy="792088"/>
          </a:xfrm>
        </p:grpSpPr>
        <p:sp>
          <p:nvSpPr>
            <p:cNvPr id="5" name="Diamond 4"/>
            <p:cNvSpPr/>
            <p:nvPr/>
          </p:nvSpPr>
          <p:spPr>
            <a:xfrm>
              <a:off x="1835696" y="2517293"/>
              <a:ext cx="792088" cy="792088"/>
            </a:xfrm>
            <a:prstGeom prst="diamond">
              <a:avLst/>
            </a:prstGeom>
            <a:solidFill>
              <a:schemeClr val="bg1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6" name="Diamond 5"/>
            <p:cNvSpPr/>
            <p:nvPr/>
          </p:nvSpPr>
          <p:spPr>
            <a:xfrm>
              <a:off x="1901658" y="2583255"/>
              <a:ext cx="660164" cy="660164"/>
            </a:xfrm>
            <a:prstGeom prst="diamond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7041661" y="1809854"/>
            <a:ext cx="833255" cy="792088"/>
            <a:chOff x="1835696" y="2517293"/>
            <a:chExt cx="792088" cy="792088"/>
          </a:xfrm>
        </p:grpSpPr>
        <p:sp>
          <p:nvSpPr>
            <p:cNvPr id="8" name="Diamond 7"/>
            <p:cNvSpPr/>
            <p:nvPr/>
          </p:nvSpPr>
          <p:spPr>
            <a:xfrm>
              <a:off x="1835696" y="2517293"/>
              <a:ext cx="792088" cy="792088"/>
            </a:xfrm>
            <a:prstGeom prst="diamond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9" name="Diamond 8"/>
            <p:cNvSpPr/>
            <p:nvPr/>
          </p:nvSpPr>
          <p:spPr>
            <a:xfrm>
              <a:off x="1901658" y="2583255"/>
              <a:ext cx="660164" cy="660164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1503697" y="2615158"/>
            <a:ext cx="224292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1600" b="1" dirty="0"/>
              <a:t>PENGELOLAAN KAS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372251" y="3118687"/>
            <a:ext cx="2505814" cy="907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300"/>
              </a:spcAft>
              <a:buFont typeface="+mj-lt"/>
              <a:buAutoNum type="arabicPeriod"/>
            </a:pPr>
            <a:r>
              <a:rPr lang="en-US" sz="1600" dirty="0" err="1"/>
              <a:t>Kas</a:t>
            </a:r>
            <a:r>
              <a:rPr lang="en-US" sz="1600" dirty="0"/>
              <a:t> Kecil</a:t>
            </a:r>
          </a:p>
          <a:p>
            <a:pPr marL="342900" indent="-342900">
              <a:spcAft>
                <a:spcPts val="300"/>
              </a:spcAft>
              <a:buFont typeface="+mj-lt"/>
              <a:buAutoNum type="arabicPeriod"/>
            </a:pPr>
            <a:r>
              <a:rPr lang="en-US" sz="1600" dirty="0" err="1"/>
              <a:t>Penerimaan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endParaRPr lang="id-ID" sz="1600" dirty="0" smtClean="0"/>
          </a:p>
          <a:p>
            <a:pPr indent="355600">
              <a:spcAft>
                <a:spcPts val="300"/>
              </a:spcAft>
            </a:pPr>
            <a:r>
              <a:rPr lang="en-US" sz="1600" dirty="0" err="1" smtClean="0"/>
              <a:t>Pengeluaran</a:t>
            </a:r>
            <a:r>
              <a:rPr lang="en-US" sz="1600" dirty="0" smtClean="0"/>
              <a:t> </a:t>
            </a:r>
            <a:r>
              <a:rPr lang="en-US" sz="1600" dirty="0" err="1"/>
              <a:t>Kas</a:t>
            </a:r>
            <a:endParaRPr lang="en-US" sz="1600" dirty="0"/>
          </a:p>
        </p:txBody>
      </p:sp>
      <p:sp>
        <p:nvSpPr>
          <p:cNvPr id="16" name="Rectangle 15"/>
          <p:cNvSpPr/>
          <p:nvPr/>
        </p:nvSpPr>
        <p:spPr>
          <a:xfrm>
            <a:off x="3987229" y="2615158"/>
            <a:ext cx="282955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300"/>
              </a:spcAft>
            </a:pPr>
            <a:r>
              <a:rPr lang="en-US" sz="1600" b="1" dirty="0"/>
              <a:t>PIUTANG/UTANG DAGANG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987229" y="3046679"/>
            <a:ext cx="2641606" cy="907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300"/>
              </a:spcAft>
              <a:buFont typeface="+mj-lt"/>
              <a:buAutoNum type="arabicPeriod"/>
            </a:pPr>
            <a:r>
              <a:rPr lang="en-US" sz="1600" dirty="0" err="1"/>
              <a:t>Umur</a:t>
            </a:r>
            <a:r>
              <a:rPr lang="en-US" sz="1600" dirty="0"/>
              <a:t> </a:t>
            </a:r>
            <a:r>
              <a:rPr lang="en-US" sz="1600" dirty="0" err="1"/>
              <a:t>Piutang</a:t>
            </a:r>
            <a:endParaRPr lang="en-US" sz="1600" dirty="0"/>
          </a:p>
          <a:p>
            <a:pPr marL="342900" indent="-342900">
              <a:spcAft>
                <a:spcPts val="300"/>
              </a:spcAft>
              <a:buFont typeface="+mj-lt"/>
              <a:buAutoNum type="arabicPeriod"/>
            </a:pPr>
            <a:r>
              <a:rPr lang="en-US" sz="1600" dirty="0" err="1"/>
              <a:t>Piutang</a:t>
            </a:r>
            <a:r>
              <a:rPr lang="en-US" sz="1600" dirty="0"/>
              <a:t> </a:t>
            </a:r>
            <a:r>
              <a:rPr lang="en-US" sz="1600" dirty="0" err="1"/>
              <a:t>jatuh</a:t>
            </a:r>
            <a:r>
              <a:rPr lang="en-US" sz="1600" dirty="0"/>
              <a:t> tempo</a:t>
            </a:r>
          </a:p>
          <a:p>
            <a:pPr marL="342900" indent="-342900">
              <a:spcAft>
                <a:spcPts val="300"/>
              </a:spcAft>
              <a:buFont typeface="+mj-lt"/>
              <a:buAutoNum type="arabicPeriod"/>
            </a:pPr>
            <a:r>
              <a:rPr lang="en-US" sz="1600" dirty="0" err="1"/>
              <a:t>Utang</a:t>
            </a:r>
            <a:r>
              <a:rPr lang="en-US" sz="1600" dirty="0"/>
              <a:t> </a:t>
            </a:r>
            <a:r>
              <a:rPr lang="en-US" sz="1600" dirty="0" err="1"/>
              <a:t>Jatuh</a:t>
            </a:r>
            <a:r>
              <a:rPr lang="en-US" sz="1600" dirty="0"/>
              <a:t> Tempo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085615" y="2584380"/>
            <a:ext cx="86190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300"/>
              </a:spcAft>
            </a:pPr>
            <a:r>
              <a:rPr lang="en-US" sz="1600" b="1" dirty="0"/>
              <a:t>PAJAK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785389" y="3118687"/>
            <a:ext cx="2213992" cy="6232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  <a:buFont typeface="Symbol" pitchFamily="18" charset="2"/>
              <a:buChar char="·"/>
            </a:pPr>
            <a:r>
              <a:rPr lang="en-US" sz="1600" dirty="0" err="1"/>
              <a:t>Pusat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daerah</a:t>
            </a:r>
            <a:endParaRPr lang="en-US" sz="1600" dirty="0"/>
          </a:p>
          <a:p>
            <a:pPr>
              <a:spcAft>
                <a:spcPts val="300"/>
              </a:spcAft>
              <a:buFont typeface="Symbol" pitchFamily="18" charset="2"/>
              <a:buChar char="·"/>
            </a:pPr>
            <a:r>
              <a:rPr lang="en-US" sz="1600" dirty="0" err="1"/>
              <a:t>Administrasi</a:t>
            </a:r>
            <a:r>
              <a:rPr lang="en-US" sz="1600" dirty="0"/>
              <a:t> </a:t>
            </a:r>
            <a:r>
              <a:rPr lang="en-US" sz="1600" dirty="0" err="1"/>
              <a:t>Pajak</a:t>
            </a:r>
            <a:endParaRPr lang="en-US" sz="1600" dirty="0"/>
          </a:p>
        </p:txBody>
      </p:sp>
      <p:sp>
        <p:nvSpPr>
          <p:cNvPr id="20" name="Text Placeholder 1"/>
          <p:cNvSpPr txBox="1">
            <a:spLocks/>
          </p:cNvSpPr>
          <p:nvPr/>
        </p:nvSpPr>
        <p:spPr>
          <a:xfrm>
            <a:off x="1700051" y="218747"/>
            <a:ext cx="6090722" cy="5760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 err="1" smtClean="0">
                <a:latin typeface="Cambria" pitchFamily="18" charset="0"/>
                <a:ea typeface="Cambria" pitchFamily="18" charset="0"/>
                <a:cs typeface="Times New Roman" pitchFamily="18" charset="0"/>
              </a:rPr>
              <a:t>Sistem</a:t>
            </a:r>
            <a:r>
              <a:rPr lang="id-ID" dirty="0" smtClean="0"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Cambria" pitchFamily="18" charset="0"/>
                <a:ea typeface="Cambria" pitchFamily="18" charset="0"/>
                <a:cs typeface="Times New Roman" pitchFamily="18" charset="0"/>
              </a:rPr>
              <a:t>Informasi</a:t>
            </a:r>
            <a:r>
              <a:rPr lang="en-GB" dirty="0" smtClean="0"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Cambria" pitchFamily="18" charset="0"/>
                <a:ea typeface="Cambria" pitchFamily="18" charset="0"/>
                <a:cs typeface="Times New Roman" pitchFamily="18" charset="0"/>
              </a:rPr>
              <a:t>Keuangan</a:t>
            </a:r>
            <a:endParaRPr lang="id-ID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411760" y="768446"/>
            <a:ext cx="33865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i="1" dirty="0" smtClean="0">
                <a:latin typeface="Cambria" pitchFamily="18" charset="0"/>
                <a:ea typeface="Cambria" pitchFamily="18" charset="0"/>
              </a:rPr>
              <a:t>Level Manajemen Tingkat Bawah</a:t>
            </a:r>
            <a:endParaRPr lang="id-ID" i="1" dirty="0"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6626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"/>
          <p:cNvSpPr txBox="1">
            <a:spLocks/>
          </p:cNvSpPr>
          <p:nvPr/>
        </p:nvSpPr>
        <p:spPr>
          <a:xfrm>
            <a:off x="1691325" y="42970"/>
            <a:ext cx="6090722" cy="5760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 err="1" smtClean="0">
                <a:latin typeface="Cambria" pitchFamily="18" charset="0"/>
                <a:ea typeface="Cambria" pitchFamily="18" charset="0"/>
                <a:cs typeface="Times New Roman" pitchFamily="18" charset="0"/>
              </a:rPr>
              <a:t>Sistem</a:t>
            </a:r>
            <a:r>
              <a:rPr lang="id-ID" dirty="0" smtClean="0"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Cambria" pitchFamily="18" charset="0"/>
                <a:ea typeface="Cambria" pitchFamily="18" charset="0"/>
                <a:cs typeface="Times New Roman" pitchFamily="18" charset="0"/>
              </a:rPr>
              <a:t>Informasi</a:t>
            </a:r>
            <a:r>
              <a:rPr lang="en-GB" dirty="0" smtClean="0"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GB" dirty="0" err="1" smtClean="0">
                <a:latin typeface="Cambria" pitchFamily="18" charset="0"/>
                <a:ea typeface="Cambria" pitchFamily="18" charset="0"/>
                <a:cs typeface="Times New Roman" pitchFamily="18" charset="0"/>
              </a:rPr>
              <a:t>Keuangan</a:t>
            </a:r>
            <a:endParaRPr lang="id-ID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1137778"/>
            <a:ext cx="3719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i="1" dirty="0" smtClean="0">
                <a:latin typeface="Cambria" pitchFamily="18" charset="0"/>
                <a:ea typeface="Cambria" pitchFamily="18" charset="0"/>
              </a:rPr>
              <a:t>Level Manajemen Tingkat Menengah</a:t>
            </a:r>
            <a:endParaRPr lang="id-ID" i="1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20713" y="637483"/>
            <a:ext cx="3138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i="1" dirty="0" smtClean="0">
                <a:latin typeface="Cambria" pitchFamily="18" charset="0"/>
                <a:ea typeface="Cambria" pitchFamily="18" charset="0"/>
              </a:rPr>
              <a:t>Level Manajemen Tingkat Atas</a:t>
            </a:r>
            <a:endParaRPr lang="id-ID" i="1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8316" y="1955311"/>
            <a:ext cx="2934072" cy="579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920"/>
              </a:lnSpc>
            </a:pPr>
            <a:r>
              <a:rPr lang="en-US" sz="1600" b="1" dirty="0">
                <a:latin typeface="Cambria" pitchFamily="18" charset="0"/>
                <a:ea typeface="Cambria" pitchFamily="18" charset="0"/>
              </a:rPr>
              <a:t>SISTEM KONTROL </a:t>
            </a:r>
            <a:endParaRPr lang="id-ID" sz="1600" b="1" dirty="0" smtClean="0">
              <a:latin typeface="Cambria" pitchFamily="18" charset="0"/>
              <a:ea typeface="Cambria" pitchFamily="18" charset="0"/>
            </a:endParaRPr>
          </a:p>
          <a:p>
            <a:pPr algn="ctr">
              <a:lnSpc>
                <a:spcPts val="1920"/>
              </a:lnSpc>
            </a:pPr>
            <a:r>
              <a:rPr lang="en-US" sz="1600" b="1" dirty="0" smtClean="0">
                <a:latin typeface="Cambria" pitchFamily="18" charset="0"/>
                <a:ea typeface="Cambria" pitchFamily="18" charset="0"/>
              </a:rPr>
              <a:t>KEUANGAN</a:t>
            </a:r>
            <a:endParaRPr lang="en-US" sz="16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07104" y="2441055"/>
            <a:ext cx="295232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 err="1">
                <a:latin typeface="Cambria" pitchFamily="18" charset="0"/>
                <a:ea typeface="Cambria" pitchFamily="18" charset="0"/>
              </a:rPr>
              <a:t>Analisis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Dana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Analisis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Manajemen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Aktiva</a:t>
            </a:r>
            <a:endParaRPr lang="en-US" sz="1600" dirty="0">
              <a:latin typeface="Cambria" pitchFamily="18" charset="0"/>
              <a:ea typeface="Cambria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 err="1">
                <a:latin typeface="Cambria" pitchFamily="18" charset="0"/>
                <a:ea typeface="Cambria" pitchFamily="18" charset="0"/>
              </a:rPr>
              <a:t>Analisis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Varian</a:t>
            </a:r>
            <a:endParaRPr lang="en-US" sz="1600" dirty="0">
              <a:latin typeface="Cambria" pitchFamily="18" charset="0"/>
              <a:ea typeface="Cambria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 err="1">
                <a:latin typeface="Cambria" pitchFamily="18" charset="0"/>
                <a:ea typeface="Cambria" pitchFamily="18" charset="0"/>
              </a:rPr>
              <a:t>Analisis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Profitabilitas</a:t>
            </a:r>
            <a:r>
              <a:rPr lang="id-ID" sz="1600" dirty="0" smtClean="0">
                <a:latin typeface="Cambria" pitchFamily="18" charset="0"/>
                <a:ea typeface="Cambria" pitchFamily="18" charset="0"/>
              </a:rPr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Analisis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Biaya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Modal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err="1">
                <a:latin typeface="Cambria" pitchFamily="18" charset="0"/>
                <a:ea typeface="Cambria" pitchFamily="18" charset="0"/>
              </a:rPr>
              <a:t>Analisis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Likuiditas</a:t>
            </a:r>
            <a:endParaRPr lang="id-ID" sz="1600" dirty="0" smtClean="0">
              <a:latin typeface="Cambria" pitchFamily="18" charset="0"/>
              <a:ea typeface="Cambria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Analisis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Diskon</a:t>
            </a:r>
            <a:endParaRPr lang="en-US" sz="1600" dirty="0">
              <a:latin typeface="Cambria" pitchFamily="18" charset="0"/>
              <a:ea typeface="Cambria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 err="1">
                <a:latin typeface="Cambria" pitchFamily="18" charset="0"/>
                <a:ea typeface="Cambria" pitchFamily="18" charset="0"/>
              </a:rPr>
              <a:t>Analisis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Manajemen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Utang</a:t>
            </a:r>
            <a:endParaRPr lang="id-ID" sz="1600" dirty="0" smtClean="0">
              <a:latin typeface="Cambria" pitchFamily="18" charset="0"/>
              <a:ea typeface="Cambria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Analisis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Nilai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Pasar</a:t>
            </a:r>
            <a:endParaRPr lang="en-US" sz="1600" dirty="0">
              <a:latin typeface="Cambria" pitchFamily="18" charset="0"/>
              <a:ea typeface="Cambria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 err="1">
                <a:latin typeface="Cambria" pitchFamily="18" charset="0"/>
                <a:ea typeface="Cambria" pitchFamily="18" charset="0"/>
              </a:rPr>
              <a:t>Analisis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Budjet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Modal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195336" y="1360747"/>
            <a:ext cx="2364750" cy="5796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ts val="1920"/>
              </a:lnSpc>
            </a:pPr>
            <a:r>
              <a:rPr lang="en-US" sz="1600" b="1" dirty="0">
                <a:latin typeface="Cambria" pitchFamily="18" charset="0"/>
                <a:ea typeface="Cambria" pitchFamily="18" charset="0"/>
              </a:rPr>
              <a:t>SISTEM </a:t>
            </a:r>
            <a:r>
              <a:rPr lang="en-US" sz="1600" b="1" dirty="0" smtClean="0">
                <a:latin typeface="Cambria" pitchFamily="18" charset="0"/>
                <a:ea typeface="Cambria" pitchFamily="18" charset="0"/>
              </a:rPr>
              <a:t>PERENCANAAN</a:t>
            </a:r>
            <a:endParaRPr lang="id-ID" sz="1600" b="1" dirty="0" smtClean="0">
              <a:latin typeface="Cambria" pitchFamily="18" charset="0"/>
              <a:ea typeface="Cambria" pitchFamily="18" charset="0"/>
            </a:endParaRPr>
          </a:p>
          <a:p>
            <a:pPr algn="ctr">
              <a:lnSpc>
                <a:spcPts val="1920"/>
              </a:lnSpc>
            </a:pPr>
            <a:r>
              <a:rPr lang="en-US" sz="1600" b="1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b="1" dirty="0">
                <a:latin typeface="Cambria" pitchFamily="18" charset="0"/>
                <a:ea typeface="Cambria" pitchFamily="18" charset="0"/>
              </a:rPr>
              <a:t>KEUANGAN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67985" y="1868663"/>
            <a:ext cx="376792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 err="1">
                <a:latin typeface="Cambria" pitchFamily="18" charset="0"/>
                <a:ea typeface="Cambria" pitchFamily="18" charset="0"/>
              </a:rPr>
              <a:t>Perencanaan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Aliran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Kas</a:t>
            </a:r>
            <a:endParaRPr lang="id-ID" sz="1600" dirty="0" smtClean="0">
              <a:latin typeface="Cambria" pitchFamily="18" charset="0"/>
              <a:ea typeface="Cambria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Perencanaan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Struktur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Modal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err="1">
                <a:latin typeface="Cambria" pitchFamily="18" charset="0"/>
                <a:ea typeface="Cambria" pitchFamily="18" charset="0"/>
              </a:rPr>
              <a:t>Perencanaan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Penggunaan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Modal</a:t>
            </a:r>
            <a:endParaRPr lang="id-ID" sz="1600" dirty="0" smtClean="0">
              <a:latin typeface="Cambria" pitchFamily="18" charset="0"/>
              <a:ea typeface="Cambria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Perencanaan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Investasi</a:t>
            </a:r>
            <a:endParaRPr lang="en-US" sz="1600" dirty="0">
              <a:latin typeface="Cambria" pitchFamily="18" charset="0"/>
              <a:ea typeface="Cambria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 err="1">
                <a:latin typeface="Cambria" pitchFamily="18" charset="0"/>
                <a:ea typeface="Cambria" pitchFamily="18" charset="0"/>
              </a:rPr>
              <a:t>Perencanaan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Keuntungan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Tahunan</a:t>
            </a:r>
            <a:endParaRPr lang="id-ID" sz="1600" dirty="0" smtClean="0">
              <a:latin typeface="Cambria" pitchFamily="18" charset="0"/>
              <a:ea typeface="Cambria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Perencanaan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Budjet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Modal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err="1">
                <a:latin typeface="Cambria" pitchFamily="18" charset="0"/>
                <a:ea typeface="Cambria" pitchFamily="18" charset="0"/>
              </a:rPr>
              <a:t>Perencanaan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Kebijakan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Dividen</a:t>
            </a:r>
            <a:endParaRPr lang="id-ID" sz="1600" dirty="0" smtClean="0">
              <a:latin typeface="Cambria" pitchFamily="18" charset="0"/>
              <a:ea typeface="Cambria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Informasi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Pasar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Modal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err="1">
                <a:latin typeface="Cambria" pitchFamily="18" charset="0"/>
                <a:ea typeface="Cambria" pitchFamily="18" charset="0"/>
              </a:rPr>
              <a:t>Perencanaan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Manajemen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Pajak</a:t>
            </a:r>
            <a:endParaRPr lang="id-ID" sz="1600" dirty="0" smtClean="0">
              <a:latin typeface="Cambria" pitchFamily="18" charset="0"/>
              <a:ea typeface="Cambria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 err="1" smtClean="0">
                <a:latin typeface="Cambria" pitchFamily="18" charset="0"/>
                <a:ea typeface="Cambria" pitchFamily="18" charset="0"/>
              </a:rPr>
              <a:t>Informasi</a:t>
            </a:r>
            <a:r>
              <a:rPr lang="en-US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Pasar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Uang</a:t>
            </a:r>
            <a:endParaRPr lang="en-US" sz="1600" dirty="0">
              <a:latin typeface="Cambria" pitchFamily="18" charset="0"/>
              <a:ea typeface="Cambria" pitchFamily="18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6062566" y="919873"/>
            <a:ext cx="625854" cy="535556"/>
            <a:chOff x="1835696" y="2517293"/>
            <a:chExt cx="792088" cy="792088"/>
          </a:xfrm>
        </p:grpSpPr>
        <p:sp>
          <p:nvSpPr>
            <p:cNvPr id="17" name="Diamond 16"/>
            <p:cNvSpPr/>
            <p:nvPr/>
          </p:nvSpPr>
          <p:spPr>
            <a:xfrm>
              <a:off x="1835696" y="2517293"/>
              <a:ext cx="792088" cy="792088"/>
            </a:xfrm>
            <a:prstGeom prst="diamond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8" name="Diamond 17"/>
            <p:cNvSpPr/>
            <p:nvPr/>
          </p:nvSpPr>
          <p:spPr>
            <a:xfrm>
              <a:off x="1901658" y="2583255"/>
              <a:ext cx="660164" cy="660164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576818" y="1410830"/>
            <a:ext cx="660164" cy="660164"/>
            <a:chOff x="1835696" y="2517293"/>
            <a:chExt cx="792088" cy="792088"/>
          </a:xfrm>
        </p:grpSpPr>
        <p:sp>
          <p:nvSpPr>
            <p:cNvPr id="20" name="Diamond 19"/>
            <p:cNvSpPr/>
            <p:nvPr/>
          </p:nvSpPr>
          <p:spPr>
            <a:xfrm>
              <a:off x="1835696" y="2517293"/>
              <a:ext cx="792088" cy="792088"/>
            </a:xfrm>
            <a:prstGeom prst="diamond">
              <a:avLst/>
            </a:prstGeom>
            <a:solidFill>
              <a:schemeClr val="bg1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1" name="Diamond 20"/>
            <p:cNvSpPr/>
            <p:nvPr/>
          </p:nvSpPr>
          <p:spPr>
            <a:xfrm>
              <a:off x="1901658" y="2583255"/>
              <a:ext cx="660164" cy="660164"/>
            </a:xfrm>
            <a:prstGeom prst="diamond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23" name="Freeform 22"/>
          <p:cNvSpPr/>
          <p:nvPr/>
        </p:nvSpPr>
        <p:spPr>
          <a:xfrm>
            <a:off x="2225040" y="1188720"/>
            <a:ext cx="3840480" cy="798526"/>
          </a:xfrm>
          <a:custGeom>
            <a:avLst/>
            <a:gdLst>
              <a:gd name="connsiteX0" fmla="*/ 0 w 3840480"/>
              <a:gd name="connsiteY0" fmla="*/ 548640 h 798526"/>
              <a:gd name="connsiteX1" fmla="*/ 599440 w 3840480"/>
              <a:gd name="connsiteY1" fmla="*/ 792480 h 798526"/>
              <a:gd name="connsiteX2" fmla="*/ 873760 w 3840480"/>
              <a:gd name="connsiteY2" fmla="*/ 701040 h 798526"/>
              <a:gd name="connsiteX3" fmla="*/ 1259840 w 3840480"/>
              <a:gd name="connsiteY3" fmla="*/ 447040 h 798526"/>
              <a:gd name="connsiteX4" fmla="*/ 2052320 w 3840480"/>
              <a:gd name="connsiteY4" fmla="*/ 609600 h 798526"/>
              <a:gd name="connsiteX5" fmla="*/ 2336800 w 3840480"/>
              <a:gd name="connsiteY5" fmla="*/ 375920 h 798526"/>
              <a:gd name="connsiteX6" fmla="*/ 2641600 w 3840480"/>
              <a:gd name="connsiteY6" fmla="*/ 40640 h 798526"/>
              <a:gd name="connsiteX7" fmla="*/ 3241040 w 3840480"/>
              <a:gd name="connsiteY7" fmla="*/ 10160 h 798526"/>
              <a:gd name="connsiteX8" fmla="*/ 3840480 w 3840480"/>
              <a:gd name="connsiteY8" fmla="*/ 0 h 798526"/>
              <a:gd name="connsiteX9" fmla="*/ 3840480 w 3840480"/>
              <a:gd name="connsiteY9" fmla="*/ 0 h 798526"/>
              <a:gd name="connsiteX10" fmla="*/ 3840480 w 3840480"/>
              <a:gd name="connsiteY10" fmla="*/ 10160 h 7985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840480" h="798526">
                <a:moveTo>
                  <a:pt x="0" y="548640"/>
                </a:moveTo>
                <a:cubicBezTo>
                  <a:pt x="226906" y="657860"/>
                  <a:pt x="453813" y="767080"/>
                  <a:pt x="599440" y="792480"/>
                </a:cubicBezTo>
                <a:cubicBezTo>
                  <a:pt x="745067" y="817880"/>
                  <a:pt x="763693" y="758613"/>
                  <a:pt x="873760" y="701040"/>
                </a:cubicBezTo>
                <a:cubicBezTo>
                  <a:pt x="983827" y="643467"/>
                  <a:pt x="1063413" y="462280"/>
                  <a:pt x="1259840" y="447040"/>
                </a:cubicBezTo>
                <a:cubicBezTo>
                  <a:pt x="1456267" y="431800"/>
                  <a:pt x="1872827" y="621453"/>
                  <a:pt x="2052320" y="609600"/>
                </a:cubicBezTo>
                <a:cubicBezTo>
                  <a:pt x="2231813" y="597747"/>
                  <a:pt x="2238587" y="470747"/>
                  <a:pt x="2336800" y="375920"/>
                </a:cubicBezTo>
                <a:cubicBezTo>
                  <a:pt x="2435013" y="281093"/>
                  <a:pt x="2490893" y="101600"/>
                  <a:pt x="2641600" y="40640"/>
                </a:cubicBezTo>
                <a:cubicBezTo>
                  <a:pt x="2792307" y="-20320"/>
                  <a:pt x="3041227" y="16933"/>
                  <a:pt x="3241040" y="10160"/>
                </a:cubicBezTo>
                <a:cubicBezTo>
                  <a:pt x="3440853" y="3387"/>
                  <a:pt x="3840480" y="0"/>
                  <a:pt x="3840480" y="0"/>
                </a:cubicBezTo>
                <a:lnTo>
                  <a:pt x="3840480" y="0"/>
                </a:lnTo>
                <a:lnTo>
                  <a:pt x="3840480" y="10160"/>
                </a:lnTo>
              </a:path>
            </a:pathLst>
          </a:custGeom>
          <a:ln>
            <a:prstDash val="sys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4" name="Freeform 23"/>
          <p:cNvSpPr/>
          <p:nvPr/>
        </p:nvSpPr>
        <p:spPr>
          <a:xfrm>
            <a:off x="558800" y="1621053"/>
            <a:ext cx="1005840" cy="319507"/>
          </a:xfrm>
          <a:custGeom>
            <a:avLst/>
            <a:gdLst>
              <a:gd name="connsiteX0" fmla="*/ 1005840 w 1005840"/>
              <a:gd name="connsiteY0" fmla="*/ 106147 h 319507"/>
              <a:gd name="connsiteX1" fmla="*/ 599440 w 1005840"/>
              <a:gd name="connsiteY1" fmla="*/ 4547 h 319507"/>
              <a:gd name="connsiteX2" fmla="*/ 355600 w 1005840"/>
              <a:gd name="connsiteY2" fmla="*/ 238227 h 319507"/>
              <a:gd name="connsiteX3" fmla="*/ 0 w 1005840"/>
              <a:gd name="connsiteY3" fmla="*/ 319507 h 319507"/>
              <a:gd name="connsiteX4" fmla="*/ 0 w 1005840"/>
              <a:gd name="connsiteY4" fmla="*/ 319507 h 319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5840" h="319507">
                <a:moveTo>
                  <a:pt x="1005840" y="106147"/>
                </a:moveTo>
                <a:cubicBezTo>
                  <a:pt x="856826" y="44340"/>
                  <a:pt x="707813" y="-17466"/>
                  <a:pt x="599440" y="4547"/>
                </a:cubicBezTo>
                <a:cubicBezTo>
                  <a:pt x="491067" y="26560"/>
                  <a:pt x="455507" y="185734"/>
                  <a:pt x="355600" y="238227"/>
                </a:cubicBezTo>
                <a:cubicBezTo>
                  <a:pt x="255693" y="290720"/>
                  <a:pt x="0" y="319507"/>
                  <a:pt x="0" y="319507"/>
                </a:cubicBezTo>
                <a:lnTo>
                  <a:pt x="0" y="319507"/>
                </a:lnTo>
              </a:path>
            </a:pathLst>
          </a:custGeom>
          <a:ln>
            <a:prstDash val="sys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5" name="Freeform 24"/>
          <p:cNvSpPr/>
          <p:nvPr/>
        </p:nvSpPr>
        <p:spPr>
          <a:xfrm>
            <a:off x="6705600" y="973154"/>
            <a:ext cx="944880" cy="222887"/>
          </a:xfrm>
          <a:custGeom>
            <a:avLst/>
            <a:gdLst>
              <a:gd name="connsiteX0" fmla="*/ 0 w 944880"/>
              <a:gd name="connsiteY0" fmla="*/ 215566 h 222887"/>
              <a:gd name="connsiteX1" fmla="*/ 335280 w 944880"/>
              <a:gd name="connsiteY1" fmla="*/ 205406 h 222887"/>
              <a:gd name="connsiteX2" fmla="*/ 447040 w 944880"/>
              <a:gd name="connsiteY2" fmla="*/ 63166 h 222887"/>
              <a:gd name="connsiteX3" fmla="*/ 690880 w 944880"/>
              <a:gd name="connsiteY3" fmla="*/ 2206 h 222887"/>
              <a:gd name="connsiteX4" fmla="*/ 944880 w 944880"/>
              <a:gd name="connsiteY4" fmla="*/ 12366 h 222887"/>
              <a:gd name="connsiteX5" fmla="*/ 944880 w 944880"/>
              <a:gd name="connsiteY5" fmla="*/ 12366 h 222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44880" h="222887">
                <a:moveTo>
                  <a:pt x="0" y="215566"/>
                </a:moveTo>
                <a:cubicBezTo>
                  <a:pt x="130386" y="223186"/>
                  <a:pt x="260773" y="230806"/>
                  <a:pt x="335280" y="205406"/>
                </a:cubicBezTo>
                <a:cubicBezTo>
                  <a:pt x="409787" y="180006"/>
                  <a:pt x="387773" y="97033"/>
                  <a:pt x="447040" y="63166"/>
                </a:cubicBezTo>
                <a:cubicBezTo>
                  <a:pt x="506307" y="29299"/>
                  <a:pt x="607907" y="10673"/>
                  <a:pt x="690880" y="2206"/>
                </a:cubicBezTo>
                <a:cubicBezTo>
                  <a:pt x="773853" y="-6261"/>
                  <a:pt x="944880" y="12366"/>
                  <a:pt x="944880" y="12366"/>
                </a:cubicBezTo>
                <a:lnTo>
                  <a:pt x="944880" y="12366"/>
                </a:lnTo>
              </a:path>
            </a:pathLst>
          </a:custGeom>
          <a:ln>
            <a:prstDash val="sys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37115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 Placeholder 44"/>
          <p:cNvSpPr>
            <a:spLocks noGrp="1"/>
          </p:cNvSpPr>
          <p:nvPr>
            <p:ph type="body" sz="quarter" idx="10"/>
          </p:nvPr>
        </p:nvSpPr>
        <p:spPr>
          <a:xfrm>
            <a:off x="0" y="411510"/>
            <a:ext cx="9144000" cy="576064"/>
          </a:xfrm>
        </p:spPr>
        <p:txBody>
          <a:bodyPr/>
          <a:lstStyle/>
          <a:p>
            <a:endParaRPr lang="id-ID" sz="2800" b="1" dirty="0" smtClean="0">
              <a:latin typeface="Cambria" pitchFamily="18" charset="0"/>
              <a:ea typeface="Cambria" pitchFamily="18" charset="0"/>
              <a:cs typeface="Times New Roman" pitchFamily="18" charset="0"/>
            </a:endParaRPr>
          </a:p>
          <a:p>
            <a:r>
              <a:rPr lang="en-GB" sz="2800" b="1" dirty="0" err="1" smtClean="0">
                <a:latin typeface="Cambria" pitchFamily="18" charset="0"/>
                <a:ea typeface="Cambria" pitchFamily="18" charset="0"/>
                <a:cs typeface="Times New Roman" pitchFamily="18" charset="0"/>
              </a:rPr>
              <a:t>Pemakai</a:t>
            </a:r>
            <a:r>
              <a:rPr lang="en-GB" sz="2800" b="1" dirty="0" smtClean="0"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latin typeface="Cambria" pitchFamily="18" charset="0"/>
                <a:ea typeface="Cambria" pitchFamily="18" charset="0"/>
                <a:cs typeface="Times New Roman" pitchFamily="18" charset="0"/>
              </a:rPr>
              <a:t>Sistem</a:t>
            </a:r>
            <a:r>
              <a:rPr lang="en-GB" sz="2800" b="1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latin typeface="Cambria" pitchFamily="18" charset="0"/>
                <a:ea typeface="Cambria" pitchFamily="18" charset="0"/>
                <a:cs typeface="Times New Roman" pitchFamily="18" charset="0"/>
              </a:rPr>
              <a:t>Informasi</a:t>
            </a:r>
            <a:r>
              <a:rPr lang="en-GB" sz="2800" b="1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GB" sz="2800" b="1" dirty="0" err="1">
                <a:latin typeface="Cambria" pitchFamily="18" charset="0"/>
                <a:ea typeface="Cambria" pitchFamily="18" charset="0"/>
                <a:cs typeface="Times New Roman" pitchFamily="18" charset="0"/>
              </a:rPr>
              <a:t>Keuangan</a:t>
            </a:r>
            <a:endParaRPr lang="en-US" sz="2800" b="1" dirty="0">
              <a:latin typeface="Cambria" pitchFamily="18" charset="0"/>
              <a:ea typeface="Cambria" pitchFamily="18" charset="0"/>
              <a:cs typeface="Times New Roman" pitchFamily="18" charset="0"/>
            </a:endParaRPr>
          </a:p>
          <a:p>
            <a:endParaRPr lang="id-ID" sz="2800" dirty="0">
              <a:latin typeface="Cambria" pitchFamily="18" charset="0"/>
              <a:ea typeface="Cambria" pitchFamily="18" charset="0"/>
            </a:endParaRPr>
          </a:p>
        </p:txBody>
      </p:sp>
      <p:grpSp>
        <p:nvGrpSpPr>
          <p:cNvPr id="46" name="Group 3"/>
          <p:cNvGrpSpPr>
            <a:grpSpLocks/>
          </p:cNvGrpSpPr>
          <p:nvPr/>
        </p:nvGrpSpPr>
        <p:grpSpPr bwMode="auto">
          <a:xfrm>
            <a:off x="837897" y="1514016"/>
            <a:ext cx="7620000" cy="2590800"/>
            <a:chOff x="-4" y="-4"/>
            <a:chExt cx="3544" cy="2539"/>
          </a:xfrm>
        </p:grpSpPr>
        <p:grpSp>
          <p:nvGrpSpPr>
            <p:cNvPr id="47" name="Group 4"/>
            <p:cNvGrpSpPr>
              <a:grpSpLocks/>
            </p:cNvGrpSpPr>
            <p:nvPr/>
          </p:nvGrpSpPr>
          <p:grpSpPr bwMode="auto">
            <a:xfrm>
              <a:off x="0" y="0"/>
              <a:ext cx="3536" cy="2531"/>
              <a:chOff x="0" y="0"/>
              <a:chExt cx="3536" cy="2531"/>
            </a:xfrm>
          </p:grpSpPr>
          <p:grpSp>
            <p:nvGrpSpPr>
              <p:cNvPr id="49" name="Group 5"/>
              <p:cNvGrpSpPr>
                <a:grpSpLocks/>
              </p:cNvGrpSpPr>
              <p:nvPr/>
            </p:nvGrpSpPr>
            <p:grpSpPr bwMode="auto">
              <a:xfrm>
                <a:off x="0" y="0"/>
                <a:ext cx="889" cy="748"/>
                <a:chOff x="0" y="0"/>
                <a:chExt cx="889" cy="748"/>
              </a:xfrm>
            </p:grpSpPr>
            <p:sp>
              <p:nvSpPr>
                <p:cNvPr id="95" name="Rectangle 6"/>
                <p:cNvSpPr>
                  <a:spLocks noChangeArrowheads="1"/>
                </p:cNvSpPr>
                <p:nvPr/>
              </p:nvSpPr>
              <p:spPr bwMode="auto">
                <a:xfrm>
                  <a:off x="43" y="0"/>
                  <a:ext cx="803" cy="74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GB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algn="ctr" eaLnBrk="0" hangingPunct="0"/>
                  <a:r>
                    <a:rPr lang="en-GB" sz="1200" b="1">
                      <a:cs typeface="Times New Roman" pitchFamily="18" charset="0"/>
                    </a:rPr>
                    <a:t>Pemakai Sistem</a:t>
                  </a:r>
                  <a:endParaRPr lang="en-US" sz="1200" b="1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endParaRPr lang="en-US" sz="1200" b="1"/>
                </a:p>
              </p:txBody>
            </p:sp>
            <p:sp>
              <p:nvSpPr>
                <p:cNvPr id="96" name="Rectangle 7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889" cy="74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0" name="Group 8"/>
              <p:cNvGrpSpPr>
                <a:grpSpLocks/>
              </p:cNvGrpSpPr>
              <p:nvPr/>
            </p:nvGrpSpPr>
            <p:grpSpPr bwMode="auto">
              <a:xfrm>
                <a:off x="889" y="0"/>
                <a:ext cx="374" cy="748"/>
                <a:chOff x="889" y="0"/>
                <a:chExt cx="374" cy="748"/>
              </a:xfrm>
            </p:grpSpPr>
            <p:sp>
              <p:nvSpPr>
                <p:cNvPr id="93" name="Rectangle 9"/>
                <p:cNvSpPr>
                  <a:spLocks noChangeArrowheads="1"/>
                </p:cNvSpPr>
                <p:nvPr/>
              </p:nvSpPr>
              <p:spPr bwMode="auto">
                <a:xfrm>
                  <a:off x="932" y="0"/>
                  <a:ext cx="288" cy="74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GB" sz="1200" b="1">
                      <a:cs typeface="Times New Roman" pitchFamily="18" charset="0"/>
                    </a:rPr>
                    <a:t>Praki-raan</a:t>
                  </a:r>
                  <a:endParaRPr lang="en-US" sz="1200" b="1">
                    <a:latin typeface="Courier New" pitchFamily="49" charset="0"/>
                    <a:cs typeface="Times New Roman" pitchFamily="18" charset="0"/>
                  </a:endParaRPr>
                </a:p>
                <a:p>
                  <a:pPr algn="ctr" eaLnBrk="0" hangingPunct="0"/>
                  <a:endParaRPr lang="en-US" sz="1200" b="1"/>
                </a:p>
              </p:txBody>
            </p:sp>
            <p:sp>
              <p:nvSpPr>
                <p:cNvPr id="94" name="Rectangle 10"/>
                <p:cNvSpPr>
                  <a:spLocks noChangeArrowheads="1"/>
                </p:cNvSpPr>
                <p:nvPr/>
              </p:nvSpPr>
              <p:spPr bwMode="auto">
                <a:xfrm>
                  <a:off x="889" y="0"/>
                  <a:ext cx="374" cy="74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1" name="Group 11"/>
              <p:cNvGrpSpPr>
                <a:grpSpLocks/>
              </p:cNvGrpSpPr>
              <p:nvPr/>
            </p:nvGrpSpPr>
            <p:grpSpPr bwMode="auto">
              <a:xfrm>
                <a:off x="1263" y="0"/>
                <a:ext cx="419" cy="748"/>
                <a:chOff x="1263" y="0"/>
                <a:chExt cx="419" cy="748"/>
              </a:xfrm>
            </p:grpSpPr>
            <p:sp>
              <p:nvSpPr>
                <p:cNvPr id="91" name="Rectangle 12"/>
                <p:cNvSpPr>
                  <a:spLocks noChangeArrowheads="1"/>
                </p:cNvSpPr>
                <p:nvPr/>
              </p:nvSpPr>
              <p:spPr bwMode="auto">
                <a:xfrm>
                  <a:off x="1306" y="0"/>
                  <a:ext cx="333" cy="74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GB" sz="1200" b="1">
                      <a:cs typeface="Times New Roman" pitchFamily="18" charset="0"/>
                    </a:rPr>
                    <a:t>Modal kerja</a:t>
                  </a:r>
                  <a:endParaRPr lang="en-US" sz="1200" b="1">
                    <a:latin typeface="Courier New" pitchFamily="49" charset="0"/>
                    <a:cs typeface="Times New Roman" pitchFamily="18" charset="0"/>
                  </a:endParaRPr>
                </a:p>
                <a:p>
                  <a:pPr algn="ctr" eaLnBrk="0" hangingPunct="0"/>
                  <a:endParaRPr lang="en-US" sz="1200" b="1"/>
                </a:p>
              </p:txBody>
            </p:sp>
            <p:sp>
              <p:nvSpPr>
                <p:cNvPr id="92" name="Rectangle 13"/>
                <p:cNvSpPr>
                  <a:spLocks noChangeArrowheads="1"/>
                </p:cNvSpPr>
                <p:nvPr/>
              </p:nvSpPr>
              <p:spPr bwMode="auto">
                <a:xfrm>
                  <a:off x="1263" y="0"/>
                  <a:ext cx="419" cy="74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2" name="Group 14"/>
              <p:cNvGrpSpPr>
                <a:grpSpLocks/>
              </p:cNvGrpSpPr>
              <p:nvPr/>
            </p:nvGrpSpPr>
            <p:grpSpPr bwMode="auto">
              <a:xfrm>
                <a:off x="1682" y="0"/>
                <a:ext cx="358" cy="748"/>
                <a:chOff x="1682" y="0"/>
                <a:chExt cx="358" cy="748"/>
              </a:xfrm>
            </p:grpSpPr>
            <p:sp>
              <p:nvSpPr>
                <p:cNvPr id="89" name="Rectangle 15"/>
                <p:cNvSpPr>
                  <a:spLocks noChangeArrowheads="1"/>
                </p:cNvSpPr>
                <p:nvPr/>
              </p:nvSpPr>
              <p:spPr bwMode="auto">
                <a:xfrm>
                  <a:off x="1725" y="0"/>
                  <a:ext cx="272" cy="74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GB" sz="1200" b="1">
                      <a:cs typeface="Times New Roman" pitchFamily="18" charset="0"/>
                    </a:rPr>
                    <a:t>Inves-tasi</a:t>
                  </a:r>
                  <a:endParaRPr lang="en-US" sz="1200" b="1">
                    <a:latin typeface="Courier New" pitchFamily="49" charset="0"/>
                    <a:cs typeface="Times New Roman" pitchFamily="18" charset="0"/>
                  </a:endParaRPr>
                </a:p>
                <a:p>
                  <a:pPr algn="ctr" eaLnBrk="0" hangingPunct="0"/>
                  <a:endParaRPr lang="en-US" sz="1200" b="1"/>
                </a:p>
              </p:txBody>
            </p:sp>
            <p:sp>
              <p:nvSpPr>
                <p:cNvPr id="90" name="Rectangle 16"/>
                <p:cNvSpPr>
                  <a:spLocks noChangeArrowheads="1"/>
                </p:cNvSpPr>
                <p:nvPr/>
              </p:nvSpPr>
              <p:spPr bwMode="auto">
                <a:xfrm>
                  <a:off x="1682" y="0"/>
                  <a:ext cx="358" cy="74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3" name="Group 17"/>
              <p:cNvGrpSpPr>
                <a:grpSpLocks/>
              </p:cNvGrpSpPr>
              <p:nvPr/>
            </p:nvGrpSpPr>
            <p:grpSpPr bwMode="auto">
              <a:xfrm>
                <a:off x="2040" y="0"/>
                <a:ext cx="381" cy="748"/>
                <a:chOff x="2040" y="0"/>
                <a:chExt cx="381" cy="748"/>
              </a:xfrm>
            </p:grpSpPr>
            <p:sp>
              <p:nvSpPr>
                <p:cNvPr id="87" name="Rectangle 18"/>
                <p:cNvSpPr>
                  <a:spLocks noChangeArrowheads="1"/>
                </p:cNvSpPr>
                <p:nvPr/>
              </p:nvSpPr>
              <p:spPr bwMode="auto">
                <a:xfrm>
                  <a:off x="2083" y="0"/>
                  <a:ext cx="295" cy="74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GB" sz="1200" b="1">
                      <a:cs typeface="Times New Roman" pitchFamily="18" charset="0"/>
                    </a:rPr>
                    <a:t>Penda-naan</a:t>
                  </a:r>
                  <a:endParaRPr lang="en-US" sz="1200" b="1">
                    <a:latin typeface="Courier New" pitchFamily="49" charset="0"/>
                    <a:cs typeface="Times New Roman" pitchFamily="18" charset="0"/>
                  </a:endParaRPr>
                </a:p>
                <a:p>
                  <a:pPr algn="ctr" eaLnBrk="0" hangingPunct="0"/>
                  <a:endParaRPr lang="en-US" sz="1200" b="1"/>
                </a:p>
              </p:txBody>
            </p:sp>
            <p:sp>
              <p:nvSpPr>
                <p:cNvPr id="88" name="Rectangle 19"/>
                <p:cNvSpPr>
                  <a:spLocks noChangeArrowheads="1"/>
                </p:cNvSpPr>
                <p:nvPr/>
              </p:nvSpPr>
              <p:spPr bwMode="auto">
                <a:xfrm>
                  <a:off x="2040" y="0"/>
                  <a:ext cx="381" cy="74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4" name="Group 20"/>
              <p:cNvGrpSpPr>
                <a:grpSpLocks/>
              </p:cNvGrpSpPr>
              <p:nvPr/>
            </p:nvGrpSpPr>
            <p:grpSpPr bwMode="auto">
              <a:xfrm>
                <a:off x="2421" y="0"/>
                <a:ext cx="405" cy="748"/>
                <a:chOff x="2421" y="0"/>
                <a:chExt cx="405" cy="748"/>
              </a:xfrm>
            </p:grpSpPr>
            <p:sp>
              <p:nvSpPr>
                <p:cNvPr id="85" name="Rectangle 21"/>
                <p:cNvSpPr>
                  <a:spLocks noChangeArrowheads="1"/>
                </p:cNvSpPr>
                <p:nvPr/>
              </p:nvSpPr>
              <p:spPr bwMode="auto">
                <a:xfrm>
                  <a:off x="2464" y="0"/>
                  <a:ext cx="319" cy="74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GB" sz="1200" b="1">
                      <a:cs typeface="Times New Roman" pitchFamily="18" charset="0"/>
                    </a:rPr>
                    <a:t>Budjet Modal</a:t>
                  </a:r>
                  <a:endParaRPr lang="en-US" sz="1200" b="1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endParaRPr lang="en-US" sz="1200"/>
                </a:p>
              </p:txBody>
            </p:sp>
            <p:sp>
              <p:nvSpPr>
                <p:cNvPr id="86" name="Rectangle 22"/>
                <p:cNvSpPr>
                  <a:spLocks noChangeArrowheads="1"/>
                </p:cNvSpPr>
                <p:nvPr/>
              </p:nvSpPr>
              <p:spPr bwMode="auto">
                <a:xfrm>
                  <a:off x="2421" y="0"/>
                  <a:ext cx="405" cy="74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5" name="Group 23"/>
              <p:cNvGrpSpPr>
                <a:grpSpLocks/>
              </p:cNvGrpSpPr>
              <p:nvPr/>
            </p:nvGrpSpPr>
            <p:grpSpPr bwMode="auto">
              <a:xfrm>
                <a:off x="2826" y="0"/>
                <a:ext cx="336" cy="748"/>
                <a:chOff x="2826" y="0"/>
                <a:chExt cx="336" cy="748"/>
              </a:xfrm>
            </p:grpSpPr>
            <p:sp>
              <p:nvSpPr>
                <p:cNvPr id="83" name="Rectangle 24"/>
                <p:cNvSpPr>
                  <a:spLocks noChangeArrowheads="1"/>
                </p:cNvSpPr>
                <p:nvPr/>
              </p:nvSpPr>
              <p:spPr bwMode="auto">
                <a:xfrm>
                  <a:off x="2869" y="0"/>
                  <a:ext cx="250" cy="74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GB" sz="1200" b="1">
                      <a:cs typeface="Times New Roman" pitchFamily="18" charset="0"/>
                    </a:rPr>
                    <a:t>Ki-nerja</a:t>
                  </a:r>
                  <a:endParaRPr lang="en-US" sz="1200" b="1">
                    <a:latin typeface="Courier New" pitchFamily="49" charset="0"/>
                    <a:cs typeface="Times New Roman" pitchFamily="18" charset="0"/>
                  </a:endParaRPr>
                </a:p>
                <a:p>
                  <a:pPr algn="ctr" eaLnBrk="0" hangingPunct="0"/>
                  <a:endParaRPr lang="en-US" sz="1200" b="1"/>
                </a:p>
              </p:txBody>
            </p:sp>
            <p:sp>
              <p:nvSpPr>
                <p:cNvPr id="84" name="Rectangle 25"/>
                <p:cNvSpPr>
                  <a:spLocks noChangeArrowheads="1"/>
                </p:cNvSpPr>
                <p:nvPr/>
              </p:nvSpPr>
              <p:spPr bwMode="auto">
                <a:xfrm>
                  <a:off x="2826" y="0"/>
                  <a:ext cx="336" cy="74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6" name="Group 26"/>
              <p:cNvGrpSpPr>
                <a:grpSpLocks/>
              </p:cNvGrpSpPr>
              <p:nvPr/>
            </p:nvGrpSpPr>
            <p:grpSpPr bwMode="auto">
              <a:xfrm>
                <a:off x="3162" y="0"/>
                <a:ext cx="374" cy="748"/>
                <a:chOff x="3162" y="0"/>
                <a:chExt cx="374" cy="748"/>
              </a:xfrm>
            </p:grpSpPr>
            <p:sp>
              <p:nvSpPr>
                <p:cNvPr id="81" name="Rectangle 27"/>
                <p:cNvSpPr>
                  <a:spLocks noChangeArrowheads="1"/>
                </p:cNvSpPr>
                <p:nvPr/>
              </p:nvSpPr>
              <p:spPr bwMode="auto">
                <a:xfrm>
                  <a:off x="3205" y="0"/>
                  <a:ext cx="288" cy="74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GB" sz="1200" b="1">
                      <a:cs typeface="Times New Roman" pitchFamily="18" charset="0"/>
                    </a:rPr>
                    <a:t>Ang-garan</a:t>
                  </a:r>
                  <a:endParaRPr lang="en-US" sz="1200" b="1">
                    <a:latin typeface="Courier New" pitchFamily="49" charset="0"/>
                    <a:cs typeface="Times New Roman" pitchFamily="18" charset="0"/>
                  </a:endParaRPr>
                </a:p>
                <a:p>
                  <a:pPr algn="ctr" eaLnBrk="0" hangingPunct="0"/>
                  <a:endParaRPr lang="en-US" sz="1200" b="1"/>
                </a:p>
              </p:txBody>
            </p:sp>
            <p:sp>
              <p:nvSpPr>
                <p:cNvPr id="82" name="Rectangle 28"/>
                <p:cNvSpPr>
                  <a:spLocks noChangeArrowheads="1"/>
                </p:cNvSpPr>
                <p:nvPr/>
              </p:nvSpPr>
              <p:spPr bwMode="auto">
                <a:xfrm>
                  <a:off x="3162" y="0"/>
                  <a:ext cx="374" cy="74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7" name="Group 29"/>
              <p:cNvGrpSpPr>
                <a:grpSpLocks/>
              </p:cNvGrpSpPr>
              <p:nvPr/>
            </p:nvGrpSpPr>
            <p:grpSpPr bwMode="auto">
              <a:xfrm>
                <a:off x="0" y="748"/>
                <a:ext cx="889" cy="1783"/>
                <a:chOff x="0" y="748"/>
                <a:chExt cx="889" cy="1783"/>
              </a:xfrm>
            </p:grpSpPr>
            <p:sp>
              <p:nvSpPr>
                <p:cNvPr id="79" name="Rectangle 30"/>
                <p:cNvSpPr>
                  <a:spLocks noChangeArrowheads="1"/>
                </p:cNvSpPr>
                <p:nvPr/>
              </p:nvSpPr>
              <p:spPr bwMode="auto">
                <a:xfrm>
                  <a:off x="43" y="748"/>
                  <a:ext cx="803" cy="17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GB" sz="1200">
                      <a:cs typeface="Times New Roman" pitchFamily="18" charset="0"/>
                    </a:rPr>
                    <a:t>Manajer Keuangan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Eksekutif Lainnya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Controller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Manajer Akuntansi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Manajer Perencanaan 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       Keuangan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Manajer Anggaran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Manajer Lainnya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endParaRPr lang="en-US" sz="1200"/>
                </a:p>
              </p:txBody>
            </p:sp>
            <p:sp>
              <p:nvSpPr>
                <p:cNvPr id="80" name="Rectangle 31"/>
                <p:cNvSpPr>
                  <a:spLocks noChangeArrowheads="1"/>
                </p:cNvSpPr>
                <p:nvPr/>
              </p:nvSpPr>
              <p:spPr bwMode="auto">
                <a:xfrm>
                  <a:off x="0" y="748"/>
                  <a:ext cx="889" cy="178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8" name="Group 32"/>
              <p:cNvGrpSpPr>
                <a:grpSpLocks/>
              </p:cNvGrpSpPr>
              <p:nvPr/>
            </p:nvGrpSpPr>
            <p:grpSpPr bwMode="auto">
              <a:xfrm>
                <a:off x="889" y="748"/>
                <a:ext cx="374" cy="1783"/>
                <a:chOff x="889" y="748"/>
                <a:chExt cx="374" cy="1783"/>
              </a:xfrm>
            </p:grpSpPr>
            <p:sp>
              <p:nvSpPr>
                <p:cNvPr id="77" name="Rectangle 33"/>
                <p:cNvSpPr>
                  <a:spLocks noChangeArrowheads="1"/>
                </p:cNvSpPr>
                <p:nvPr/>
              </p:nvSpPr>
              <p:spPr bwMode="auto">
                <a:xfrm>
                  <a:off x="932" y="748"/>
                  <a:ext cx="288" cy="17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GB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endParaRPr lang="en-US" sz="1200"/>
                </a:p>
              </p:txBody>
            </p:sp>
            <p:sp>
              <p:nvSpPr>
                <p:cNvPr id="78" name="Rectangle 34"/>
                <p:cNvSpPr>
                  <a:spLocks noChangeArrowheads="1"/>
                </p:cNvSpPr>
                <p:nvPr/>
              </p:nvSpPr>
              <p:spPr bwMode="auto">
                <a:xfrm>
                  <a:off x="889" y="748"/>
                  <a:ext cx="374" cy="178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59" name="Group 35"/>
              <p:cNvGrpSpPr>
                <a:grpSpLocks/>
              </p:cNvGrpSpPr>
              <p:nvPr/>
            </p:nvGrpSpPr>
            <p:grpSpPr bwMode="auto">
              <a:xfrm>
                <a:off x="1263" y="748"/>
                <a:ext cx="419" cy="1783"/>
                <a:chOff x="1263" y="748"/>
                <a:chExt cx="419" cy="1783"/>
              </a:xfrm>
            </p:grpSpPr>
            <p:sp>
              <p:nvSpPr>
                <p:cNvPr id="75" name="Rectangle 36"/>
                <p:cNvSpPr>
                  <a:spLocks noChangeArrowheads="1"/>
                </p:cNvSpPr>
                <p:nvPr/>
              </p:nvSpPr>
              <p:spPr bwMode="auto">
                <a:xfrm>
                  <a:off x="1306" y="748"/>
                  <a:ext cx="333" cy="17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GB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endParaRPr lang="en-US" sz="1200"/>
                </a:p>
              </p:txBody>
            </p:sp>
            <p:sp>
              <p:nvSpPr>
                <p:cNvPr id="76" name="Rectangle 37"/>
                <p:cNvSpPr>
                  <a:spLocks noChangeArrowheads="1"/>
                </p:cNvSpPr>
                <p:nvPr/>
              </p:nvSpPr>
              <p:spPr bwMode="auto">
                <a:xfrm>
                  <a:off x="1263" y="748"/>
                  <a:ext cx="419" cy="178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60" name="Group 38"/>
              <p:cNvGrpSpPr>
                <a:grpSpLocks/>
              </p:cNvGrpSpPr>
              <p:nvPr/>
            </p:nvGrpSpPr>
            <p:grpSpPr bwMode="auto">
              <a:xfrm>
                <a:off x="1682" y="748"/>
                <a:ext cx="358" cy="1783"/>
                <a:chOff x="1682" y="748"/>
                <a:chExt cx="358" cy="1783"/>
              </a:xfrm>
            </p:grpSpPr>
            <p:sp>
              <p:nvSpPr>
                <p:cNvPr id="73" name="Rectangle 39"/>
                <p:cNvSpPr>
                  <a:spLocks noChangeArrowheads="1"/>
                </p:cNvSpPr>
                <p:nvPr/>
              </p:nvSpPr>
              <p:spPr bwMode="auto">
                <a:xfrm>
                  <a:off x="1725" y="748"/>
                  <a:ext cx="272" cy="17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GB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endParaRPr lang="en-US" sz="1200"/>
                </a:p>
              </p:txBody>
            </p:sp>
            <p:sp>
              <p:nvSpPr>
                <p:cNvPr id="74" name="Rectangle 40"/>
                <p:cNvSpPr>
                  <a:spLocks noChangeArrowheads="1"/>
                </p:cNvSpPr>
                <p:nvPr/>
              </p:nvSpPr>
              <p:spPr bwMode="auto">
                <a:xfrm>
                  <a:off x="1682" y="748"/>
                  <a:ext cx="358" cy="178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61" name="Group 41"/>
              <p:cNvGrpSpPr>
                <a:grpSpLocks/>
              </p:cNvGrpSpPr>
              <p:nvPr/>
            </p:nvGrpSpPr>
            <p:grpSpPr bwMode="auto">
              <a:xfrm>
                <a:off x="2040" y="748"/>
                <a:ext cx="381" cy="1783"/>
                <a:chOff x="2040" y="748"/>
                <a:chExt cx="381" cy="1783"/>
              </a:xfrm>
            </p:grpSpPr>
            <p:sp>
              <p:nvSpPr>
                <p:cNvPr id="71" name="Rectangle 42"/>
                <p:cNvSpPr>
                  <a:spLocks noChangeArrowheads="1"/>
                </p:cNvSpPr>
                <p:nvPr/>
              </p:nvSpPr>
              <p:spPr bwMode="auto">
                <a:xfrm>
                  <a:off x="2083" y="748"/>
                  <a:ext cx="295" cy="17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GB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endParaRPr lang="en-US" sz="1200"/>
                </a:p>
              </p:txBody>
            </p:sp>
            <p:sp>
              <p:nvSpPr>
                <p:cNvPr id="72" name="Rectangle 43"/>
                <p:cNvSpPr>
                  <a:spLocks noChangeArrowheads="1"/>
                </p:cNvSpPr>
                <p:nvPr/>
              </p:nvSpPr>
              <p:spPr bwMode="auto">
                <a:xfrm>
                  <a:off x="2040" y="748"/>
                  <a:ext cx="381" cy="178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62" name="Group 44"/>
              <p:cNvGrpSpPr>
                <a:grpSpLocks/>
              </p:cNvGrpSpPr>
              <p:nvPr/>
            </p:nvGrpSpPr>
            <p:grpSpPr bwMode="auto">
              <a:xfrm>
                <a:off x="2421" y="748"/>
                <a:ext cx="405" cy="1783"/>
                <a:chOff x="2421" y="748"/>
                <a:chExt cx="405" cy="1783"/>
              </a:xfrm>
            </p:grpSpPr>
            <p:sp>
              <p:nvSpPr>
                <p:cNvPr id="69" name="Rectangle 45"/>
                <p:cNvSpPr>
                  <a:spLocks noChangeArrowheads="1"/>
                </p:cNvSpPr>
                <p:nvPr/>
              </p:nvSpPr>
              <p:spPr bwMode="auto">
                <a:xfrm>
                  <a:off x="2464" y="748"/>
                  <a:ext cx="319" cy="17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GB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endParaRPr lang="en-US" sz="1200"/>
                </a:p>
              </p:txBody>
            </p:sp>
            <p:sp>
              <p:nvSpPr>
                <p:cNvPr id="70" name="Rectangle 46"/>
                <p:cNvSpPr>
                  <a:spLocks noChangeArrowheads="1"/>
                </p:cNvSpPr>
                <p:nvPr/>
              </p:nvSpPr>
              <p:spPr bwMode="auto">
                <a:xfrm>
                  <a:off x="2421" y="748"/>
                  <a:ext cx="405" cy="178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63" name="Group 47"/>
              <p:cNvGrpSpPr>
                <a:grpSpLocks/>
              </p:cNvGrpSpPr>
              <p:nvPr/>
            </p:nvGrpSpPr>
            <p:grpSpPr bwMode="auto">
              <a:xfrm>
                <a:off x="2826" y="748"/>
                <a:ext cx="336" cy="1783"/>
                <a:chOff x="2826" y="748"/>
                <a:chExt cx="336" cy="1783"/>
              </a:xfrm>
            </p:grpSpPr>
            <p:sp>
              <p:nvSpPr>
                <p:cNvPr id="67" name="Rectangle 48"/>
                <p:cNvSpPr>
                  <a:spLocks noChangeArrowheads="1"/>
                </p:cNvSpPr>
                <p:nvPr/>
              </p:nvSpPr>
              <p:spPr bwMode="auto">
                <a:xfrm>
                  <a:off x="2869" y="748"/>
                  <a:ext cx="250" cy="17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GB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endParaRPr lang="en-US" sz="1200"/>
                </a:p>
              </p:txBody>
            </p:sp>
            <p:sp>
              <p:nvSpPr>
                <p:cNvPr id="68" name="Rectangle 49"/>
                <p:cNvSpPr>
                  <a:spLocks noChangeArrowheads="1"/>
                </p:cNvSpPr>
                <p:nvPr/>
              </p:nvSpPr>
              <p:spPr bwMode="auto">
                <a:xfrm>
                  <a:off x="2826" y="748"/>
                  <a:ext cx="336" cy="178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  <p:grpSp>
            <p:nvGrpSpPr>
              <p:cNvPr id="64" name="Group 50"/>
              <p:cNvGrpSpPr>
                <a:grpSpLocks/>
              </p:cNvGrpSpPr>
              <p:nvPr/>
            </p:nvGrpSpPr>
            <p:grpSpPr bwMode="auto">
              <a:xfrm>
                <a:off x="3162" y="748"/>
                <a:ext cx="374" cy="1783"/>
                <a:chOff x="3162" y="748"/>
                <a:chExt cx="374" cy="1783"/>
              </a:xfrm>
            </p:grpSpPr>
            <p:sp>
              <p:nvSpPr>
                <p:cNvPr id="65" name="Rectangle 51"/>
                <p:cNvSpPr>
                  <a:spLocks noChangeArrowheads="1"/>
                </p:cNvSpPr>
                <p:nvPr/>
              </p:nvSpPr>
              <p:spPr bwMode="auto">
                <a:xfrm>
                  <a:off x="3205" y="748"/>
                  <a:ext cx="288" cy="17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GB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 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r>
                    <a:rPr lang="en-GB" sz="1200">
                      <a:cs typeface="Times New Roman" pitchFamily="18" charset="0"/>
                    </a:rPr>
                    <a:t>X</a:t>
                  </a:r>
                  <a:endParaRPr lang="en-US" sz="1200">
                    <a:latin typeface="Courier New" pitchFamily="49" charset="0"/>
                    <a:cs typeface="Times New Roman" pitchFamily="18" charset="0"/>
                  </a:endParaRPr>
                </a:p>
                <a:p>
                  <a:pPr eaLnBrk="0" hangingPunct="0"/>
                  <a:endParaRPr lang="en-US" sz="1200"/>
                </a:p>
              </p:txBody>
            </p:sp>
            <p:sp>
              <p:nvSpPr>
                <p:cNvPr id="66" name="Rectangle 52"/>
                <p:cNvSpPr>
                  <a:spLocks noChangeArrowheads="1"/>
                </p:cNvSpPr>
                <p:nvPr/>
              </p:nvSpPr>
              <p:spPr bwMode="auto">
                <a:xfrm>
                  <a:off x="3162" y="748"/>
                  <a:ext cx="374" cy="178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id-ID"/>
                </a:p>
              </p:txBody>
            </p:sp>
          </p:grpSp>
        </p:grpSp>
        <p:sp>
          <p:nvSpPr>
            <p:cNvPr id="48" name="Rectangle 53"/>
            <p:cNvSpPr>
              <a:spLocks noChangeArrowheads="1"/>
            </p:cNvSpPr>
            <p:nvPr/>
          </p:nvSpPr>
          <p:spPr bwMode="auto">
            <a:xfrm>
              <a:off x="-4" y="-4"/>
              <a:ext cx="3544" cy="2539"/>
            </a:xfrm>
            <a:prstGeom prst="rect">
              <a:avLst/>
            </a:prstGeom>
            <a:noFill/>
            <a:ln w="14287">
              <a:solidFill>
                <a:srgbClr val="A0A0A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id-ID"/>
            </a:p>
          </p:txBody>
        </p:sp>
      </p:grpSp>
    </p:spTree>
    <p:extLst>
      <p:ext uri="{BB962C8B-B14F-4D97-AF65-F5344CB8AC3E}">
        <p14:creationId xmlns:p14="http://schemas.microsoft.com/office/powerpoint/2010/main" val="532734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9144000" cy="576064"/>
          </a:xfrm>
        </p:spPr>
        <p:txBody>
          <a:bodyPr/>
          <a:lstStyle/>
          <a:p>
            <a:r>
              <a:rPr lang="en-GB" b="1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Times New Roman" pitchFamily="18" charset="0"/>
              </a:rPr>
              <a:t>Sistem</a:t>
            </a:r>
            <a:r>
              <a:rPr lang="en-GB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GB" b="1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Times New Roman" pitchFamily="18" charset="0"/>
              </a:rPr>
              <a:t>Pengolahan</a:t>
            </a:r>
            <a:r>
              <a:rPr lang="en-GB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GB" b="1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Times New Roman" pitchFamily="18" charset="0"/>
              </a:rPr>
              <a:t>Transaksi</a:t>
            </a:r>
            <a:endParaRPr lang="ko-KR" alt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4638010" y="2470505"/>
            <a:ext cx="1063076" cy="2261485"/>
            <a:chOff x="4630955" y="3880561"/>
            <a:chExt cx="914400" cy="1945207"/>
          </a:xfrm>
        </p:grpSpPr>
        <p:sp>
          <p:nvSpPr>
            <p:cNvPr id="5" name="Right Triangle 4"/>
            <p:cNvSpPr/>
            <p:nvPr/>
          </p:nvSpPr>
          <p:spPr>
            <a:xfrm>
              <a:off x="4630955" y="3880561"/>
              <a:ext cx="914400" cy="9144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6" name="Right Triangle 5"/>
            <p:cNvSpPr/>
            <p:nvPr/>
          </p:nvSpPr>
          <p:spPr>
            <a:xfrm rot="5400000">
              <a:off x="4630955" y="4911368"/>
              <a:ext cx="914400" cy="9144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 rot="10800000">
            <a:off x="3442914" y="1275606"/>
            <a:ext cx="1063076" cy="2261485"/>
            <a:chOff x="4630955" y="3880561"/>
            <a:chExt cx="914400" cy="1945207"/>
          </a:xfrm>
        </p:grpSpPr>
        <p:sp>
          <p:nvSpPr>
            <p:cNvPr id="8" name="Right Triangle 7"/>
            <p:cNvSpPr/>
            <p:nvPr/>
          </p:nvSpPr>
          <p:spPr>
            <a:xfrm>
              <a:off x="4630955" y="3880561"/>
              <a:ext cx="914400" cy="9144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9" name="Right Triangle 8"/>
            <p:cNvSpPr/>
            <p:nvPr/>
          </p:nvSpPr>
          <p:spPr>
            <a:xfrm rot="5400000">
              <a:off x="4630955" y="4911368"/>
              <a:ext cx="914400" cy="9144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3" name="Rectangle 22"/>
          <p:cNvSpPr/>
          <p:nvPr/>
        </p:nvSpPr>
        <p:spPr>
          <a:xfrm>
            <a:off x="1231640" y="550980"/>
            <a:ext cx="6862249" cy="56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ct val="0"/>
              </a:spcBef>
              <a:buClr>
                <a:schemeClr val="tx1"/>
              </a:buClr>
              <a:buSzTx/>
            </a:pPr>
            <a:r>
              <a:rPr lang="en-GB" sz="1400" b="1" i="1" dirty="0">
                <a:latin typeface="Cambria" pitchFamily="18" charset="0"/>
                <a:ea typeface="Cambria" pitchFamily="18" charset="0"/>
              </a:rPr>
              <a:t>SPT (</a:t>
            </a:r>
            <a:r>
              <a:rPr lang="en-GB" sz="1400" b="1" i="1" dirty="0" err="1">
                <a:latin typeface="Cambria" pitchFamily="18" charset="0"/>
                <a:ea typeface="Cambria" pitchFamily="18" charset="0"/>
              </a:rPr>
              <a:t>Sistem</a:t>
            </a:r>
            <a:r>
              <a:rPr lang="en-GB" sz="1400" b="1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1400" b="1" i="1" dirty="0" err="1">
                <a:latin typeface="Cambria" pitchFamily="18" charset="0"/>
                <a:ea typeface="Cambria" pitchFamily="18" charset="0"/>
              </a:rPr>
              <a:t>Pengolahan</a:t>
            </a:r>
            <a:r>
              <a:rPr lang="en-GB" sz="1400" b="1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1400" b="1" i="1" dirty="0" err="1">
                <a:latin typeface="Cambria" pitchFamily="18" charset="0"/>
                <a:ea typeface="Cambria" pitchFamily="18" charset="0"/>
              </a:rPr>
              <a:t>Transaksi</a:t>
            </a:r>
            <a:r>
              <a:rPr lang="en-GB" sz="1400" b="1" i="1" dirty="0">
                <a:latin typeface="Cambria" pitchFamily="18" charset="0"/>
                <a:ea typeface="Cambria" pitchFamily="18" charset="0"/>
              </a:rPr>
              <a:t>) </a:t>
            </a:r>
            <a:r>
              <a:rPr lang="en-GB" sz="1400" i="1" dirty="0" err="1">
                <a:latin typeface="Cambria" pitchFamily="18" charset="0"/>
                <a:ea typeface="Cambria" pitchFamily="18" charset="0"/>
              </a:rPr>
              <a:t>atau</a:t>
            </a:r>
            <a:r>
              <a:rPr lang="en-GB" sz="1400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1400" b="1" i="1" dirty="0">
                <a:latin typeface="Cambria" pitchFamily="18" charset="0"/>
                <a:ea typeface="Cambria" pitchFamily="18" charset="0"/>
              </a:rPr>
              <a:t>TPS (transaction processing </a:t>
            </a:r>
            <a:endParaRPr lang="id-ID" sz="1400" b="1" i="1" dirty="0" smtClean="0">
              <a:latin typeface="Cambria" pitchFamily="18" charset="0"/>
              <a:ea typeface="Cambria" pitchFamily="18" charset="0"/>
            </a:endParaRPr>
          </a:p>
          <a:p>
            <a:pPr algn="ctr">
              <a:lnSpc>
                <a:spcPct val="115000"/>
              </a:lnSpc>
              <a:spcBef>
                <a:spcPct val="0"/>
              </a:spcBef>
              <a:buClr>
                <a:schemeClr val="tx1"/>
              </a:buClr>
              <a:buSzTx/>
            </a:pPr>
            <a:r>
              <a:rPr lang="en-GB" sz="1400" b="1" i="1" dirty="0" smtClean="0">
                <a:latin typeface="Cambria" pitchFamily="18" charset="0"/>
                <a:ea typeface="Cambria" pitchFamily="18" charset="0"/>
              </a:rPr>
              <a:t>systems</a:t>
            </a:r>
            <a:r>
              <a:rPr lang="en-GB" sz="1400" b="1" i="1" dirty="0">
                <a:latin typeface="Cambria" pitchFamily="18" charset="0"/>
                <a:ea typeface="Cambria" pitchFamily="18" charset="0"/>
              </a:rPr>
              <a:t>)</a:t>
            </a:r>
            <a:r>
              <a:rPr lang="en-US" sz="1400" i="1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 : </a:t>
            </a:r>
            <a:r>
              <a:rPr lang="en-GB" sz="1400" i="1" dirty="0" err="1">
                <a:latin typeface="Cambria" pitchFamily="18" charset="0"/>
                <a:ea typeface="Cambria" pitchFamily="18" charset="0"/>
              </a:rPr>
              <a:t>Sistem</a:t>
            </a:r>
            <a:r>
              <a:rPr lang="en-GB" sz="1400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1400" i="1" dirty="0" err="1">
                <a:latin typeface="Cambria" pitchFamily="18" charset="0"/>
                <a:ea typeface="Cambria" pitchFamily="18" charset="0"/>
              </a:rPr>
              <a:t>informasi</a:t>
            </a:r>
            <a:r>
              <a:rPr lang="en-GB" sz="1400" i="1" dirty="0">
                <a:latin typeface="Cambria" pitchFamily="18" charset="0"/>
                <a:ea typeface="Cambria" pitchFamily="18" charset="0"/>
              </a:rPr>
              <a:t> yang </a:t>
            </a:r>
            <a:r>
              <a:rPr lang="en-GB" sz="1400" i="1" dirty="0" err="1">
                <a:latin typeface="Cambria" pitchFamily="18" charset="0"/>
                <a:ea typeface="Cambria" pitchFamily="18" charset="0"/>
              </a:rPr>
              <a:t>digunakan</a:t>
            </a:r>
            <a:r>
              <a:rPr lang="en-GB" sz="1400" i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GB" sz="1400" i="1" dirty="0" err="1">
                <a:latin typeface="Cambria" pitchFamily="18" charset="0"/>
                <a:ea typeface="Cambria" pitchFamily="18" charset="0"/>
              </a:rPr>
              <a:t>untuk</a:t>
            </a:r>
            <a:r>
              <a:rPr lang="en-GB" sz="1400" i="1" dirty="0">
                <a:latin typeface="Cambria" pitchFamily="18" charset="0"/>
                <a:ea typeface="Cambria" pitchFamily="18" charset="0"/>
              </a:rPr>
              <a:t> level </a:t>
            </a:r>
            <a:r>
              <a:rPr lang="en-GB" sz="1400" i="1" dirty="0" err="1">
                <a:latin typeface="Cambria" pitchFamily="18" charset="0"/>
                <a:ea typeface="Cambria" pitchFamily="18" charset="0"/>
              </a:rPr>
              <a:t>operasional</a:t>
            </a:r>
            <a:endParaRPr lang="en-GB" sz="1400" i="1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51520" y="1224624"/>
            <a:ext cx="3191393" cy="37492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ct val="0"/>
              </a:spcBef>
              <a:buClr>
                <a:schemeClr val="tx1"/>
              </a:buClr>
              <a:buSzTx/>
            </a:pPr>
            <a:r>
              <a:rPr lang="en-US" sz="1600" dirty="0" err="1">
                <a:latin typeface="Cambria" pitchFamily="18" charset="0"/>
                <a:ea typeface="Cambria" pitchFamily="18" charset="0"/>
              </a:rPr>
              <a:t>Disebut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dengan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sistem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pengolahan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transaksi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(</a:t>
            </a:r>
            <a:r>
              <a:rPr lang="en-US" sz="1600" i="1" dirty="0">
                <a:latin typeface="Cambria" pitchFamily="18" charset="0"/>
                <a:ea typeface="Cambria" pitchFamily="18" charset="0"/>
              </a:rPr>
              <a:t>transaction processing systems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)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karena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:</a:t>
            </a:r>
          </a:p>
          <a:p>
            <a:pPr marL="268288" lvl="1" indent="-228600" algn="just">
              <a:lnSpc>
                <a:spcPct val="115000"/>
              </a:lnSpc>
              <a:spcBef>
                <a:spcPct val="0"/>
              </a:spcBef>
              <a:buClr>
                <a:schemeClr val="tx1"/>
              </a:buClr>
              <a:buSzPct val="70000"/>
              <a:buFont typeface="+mj-lt"/>
              <a:buAutoNum type="arabicPeriod"/>
            </a:pPr>
            <a:r>
              <a:rPr lang="en-US" sz="1600" dirty="0" err="1">
                <a:latin typeface="Cambria" pitchFamily="18" charset="0"/>
                <a:ea typeface="Cambria" pitchFamily="18" charset="0"/>
              </a:rPr>
              <a:t>sistem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ini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menangkap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transaksi-transaksi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bisnis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yang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terjadi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.</a:t>
            </a:r>
          </a:p>
          <a:p>
            <a:pPr marL="268288" lvl="1" indent="-228600" algn="just">
              <a:lnSpc>
                <a:spcPct val="115000"/>
              </a:lnSpc>
              <a:spcBef>
                <a:spcPct val="0"/>
              </a:spcBef>
              <a:buClr>
                <a:schemeClr val="tx1"/>
              </a:buClr>
              <a:buSzPct val="70000"/>
              <a:buFont typeface="+mj-lt"/>
              <a:buAutoNum type="arabicPeriod"/>
            </a:pPr>
            <a:r>
              <a:rPr lang="en-US" sz="1600" dirty="0" err="1">
                <a:latin typeface="Cambria" pitchFamily="18" charset="0"/>
                <a:ea typeface="Cambria" pitchFamily="18" charset="0"/>
              </a:rPr>
              <a:t>mencatatnya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di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dokumen-dokumen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dasar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.</a:t>
            </a:r>
          </a:p>
          <a:p>
            <a:pPr marL="268288" lvl="1" indent="-228600" algn="just">
              <a:lnSpc>
                <a:spcPct val="115000"/>
              </a:lnSpc>
              <a:spcBef>
                <a:spcPct val="0"/>
              </a:spcBef>
              <a:buClr>
                <a:schemeClr val="tx1"/>
              </a:buClr>
              <a:buSzPct val="70000"/>
              <a:buFont typeface="+mj-lt"/>
              <a:buAutoNum type="arabicPeriod"/>
            </a:pPr>
            <a:r>
              <a:rPr lang="en-US" sz="1600" dirty="0" err="1">
                <a:latin typeface="Cambria" pitchFamily="18" charset="0"/>
                <a:ea typeface="Cambria" pitchFamily="18" charset="0"/>
              </a:rPr>
              <a:t>memasukkannya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ke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dalam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sistem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informasi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.</a:t>
            </a:r>
          </a:p>
          <a:p>
            <a:pPr marL="268288" lvl="1" indent="-228600" algn="just">
              <a:lnSpc>
                <a:spcPct val="115000"/>
              </a:lnSpc>
              <a:spcBef>
                <a:spcPct val="0"/>
              </a:spcBef>
              <a:buClr>
                <a:schemeClr val="tx1"/>
              </a:buClr>
              <a:buSzPct val="70000"/>
              <a:buFont typeface="+mj-lt"/>
              <a:buAutoNum type="arabicPeriod"/>
            </a:pPr>
            <a:r>
              <a:rPr lang="en-US" sz="1600" dirty="0" err="1">
                <a:latin typeface="Cambria" pitchFamily="18" charset="0"/>
                <a:ea typeface="Cambria" pitchFamily="18" charset="0"/>
              </a:rPr>
              <a:t>merekamkannya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ke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basis data.</a:t>
            </a:r>
          </a:p>
          <a:p>
            <a:pPr marL="268288" lvl="1" indent="-228600" algn="just">
              <a:lnSpc>
                <a:spcPct val="115000"/>
              </a:lnSpc>
              <a:spcBef>
                <a:spcPct val="0"/>
              </a:spcBef>
              <a:buClr>
                <a:schemeClr val="tx1"/>
              </a:buClr>
              <a:buSzPct val="70000"/>
              <a:buFont typeface="+mj-lt"/>
              <a:buAutoNum type="arabicPeriod"/>
            </a:pPr>
            <a:r>
              <a:rPr lang="en-US" sz="1600" dirty="0" err="1">
                <a:latin typeface="Cambria" pitchFamily="18" charset="0"/>
                <a:ea typeface="Cambria" pitchFamily="18" charset="0"/>
              </a:rPr>
              <a:t>mengolahnya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menjadi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informasi-informasi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pencatatan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nilai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(</a:t>
            </a:r>
            <a:r>
              <a:rPr lang="en-US" sz="1600" i="1" dirty="0">
                <a:latin typeface="Cambria" pitchFamily="18" charset="0"/>
                <a:ea typeface="Cambria" pitchFamily="18" charset="0"/>
              </a:rPr>
              <a:t>score-keeping information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).</a:t>
            </a:r>
            <a:endParaRPr lang="en-US" sz="1600" dirty="0">
              <a:latin typeface="Cambria" pitchFamily="18" charset="0"/>
              <a:ea typeface="Cambria" pitchFamily="18" charset="0"/>
              <a:cs typeface="Times New Roman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580112" y="1497014"/>
            <a:ext cx="3384376" cy="301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ct val="0"/>
              </a:spcBef>
              <a:buClr>
                <a:schemeClr val="tx1"/>
              </a:buClr>
              <a:buSzTx/>
            </a:pPr>
            <a:r>
              <a:rPr lang="en-US" sz="1600" dirty="0" err="1">
                <a:latin typeface="Cambria" pitchFamily="18" charset="0"/>
                <a:ea typeface="Cambria" pitchFamily="18" charset="0"/>
              </a:rPr>
              <a:t>Laporan-laporan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yang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berisi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informasi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pencatatan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nilai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digunakan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1600" dirty="0" err="1">
                <a:latin typeface="Cambria" pitchFamily="18" charset="0"/>
                <a:ea typeface="Cambria" pitchFamily="18" charset="0"/>
              </a:rPr>
              <a:t>oleh</a:t>
            </a:r>
            <a:r>
              <a:rPr lang="en-US" sz="1600" dirty="0">
                <a:latin typeface="Cambria" pitchFamily="18" charset="0"/>
                <a:ea typeface="Cambria" pitchFamily="18" charset="0"/>
              </a:rPr>
              <a:t>:</a:t>
            </a:r>
          </a:p>
          <a:p>
            <a:pPr marL="352425" lvl="1" indent="-342900" algn="just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SzPct val="70000"/>
              <a:buFont typeface="+mj-lt"/>
              <a:buAutoNum type="arabicPeriod"/>
            </a:pPr>
            <a:r>
              <a:rPr lang="id-ID" sz="1600" dirty="0" smtClean="0">
                <a:latin typeface="Cambria" pitchFamily="18" charset="0"/>
                <a:ea typeface="Cambria" pitchFamily="18" charset="0"/>
              </a:rPr>
              <a:t>M</a:t>
            </a:r>
            <a:r>
              <a:rPr lang="en-GB" sz="1600" dirty="0" err="1" smtClean="0">
                <a:latin typeface="Cambria" pitchFamily="18" charset="0"/>
                <a:ea typeface="Cambria" pitchFamily="18" charset="0"/>
              </a:rPr>
              <a:t>ereka</a:t>
            </a:r>
            <a:r>
              <a:rPr lang="en-GB" sz="16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en-GB" sz="1600" dirty="0">
                <a:latin typeface="Cambria" pitchFamily="18" charset="0"/>
                <a:ea typeface="Cambria" pitchFamily="18" charset="0"/>
              </a:rPr>
              <a:t>yang </a:t>
            </a:r>
            <a:r>
              <a:rPr lang="en-GB" sz="1600" dirty="0" err="1">
                <a:latin typeface="Cambria" pitchFamily="18" charset="0"/>
                <a:ea typeface="Cambria" pitchFamily="18" charset="0"/>
              </a:rPr>
              <a:t>terlibat</a:t>
            </a:r>
            <a:r>
              <a:rPr lang="en-GB" sz="1600" dirty="0">
                <a:latin typeface="Cambria" pitchFamily="18" charset="0"/>
                <a:ea typeface="Cambria" pitchFamily="18" charset="0"/>
              </a:rPr>
              <a:t> di </a:t>
            </a:r>
            <a:r>
              <a:rPr lang="en-GB" sz="1600" dirty="0" err="1">
                <a:latin typeface="Cambria" pitchFamily="18" charset="0"/>
                <a:ea typeface="Cambria" pitchFamily="18" charset="0"/>
              </a:rPr>
              <a:t>transaksinya</a:t>
            </a:r>
            <a:r>
              <a:rPr lang="en-GB" sz="1600" dirty="0" smtClean="0">
                <a:latin typeface="Cambria" pitchFamily="18" charset="0"/>
                <a:ea typeface="Cambria" pitchFamily="18" charset="0"/>
              </a:rPr>
              <a:t>.</a:t>
            </a:r>
            <a:r>
              <a:rPr lang="en-GB" sz="1600" dirty="0">
                <a:latin typeface="Times New Roman" pitchFamily="18" charset="0"/>
                <a:ea typeface="MS Mincho" pitchFamily="49" charset="-128"/>
              </a:rPr>
              <a:t> </a:t>
            </a:r>
            <a:endParaRPr lang="id-ID" sz="1600" dirty="0" smtClean="0">
              <a:latin typeface="Times New Roman" pitchFamily="18" charset="0"/>
              <a:ea typeface="MS Mincho" pitchFamily="49" charset="-128"/>
            </a:endParaRPr>
          </a:p>
          <a:p>
            <a:pPr marL="352425" lvl="1" indent="-342900" algn="just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SzPct val="70000"/>
              <a:buFont typeface="+mj-lt"/>
              <a:buAutoNum type="arabicPeriod"/>
            </a:pPr>
            <a:r>
              <a:rPr lang="id-ID" sz="1600" dirty="0" smtClean="0">
                <a:latin typeface="Times New Roman" pitchFamily="18" charset="0"/>
                <a:ea typeface="MS Mincho" pitchFamily="49" charset="-128"/>
              </a:rPr>
              <a:t>M</a:t>
            </a:r>
            <a:r>
              <a:rPr lang="en-GB" sz="1600" dirty="0" err="1" smtClean="0">
                <a:latin typeface="Times New Roman" pitchFamily="18" charset="0"/>
                <a:ea typeface="MS Mincho" pitchFamily="49" charset="-128"/>
              </a:rPr>
              <a:t>anajer-manajer</a:t>
            </a:r>
            <a:r>
              <a:rPr lang="en-GB" sz="1600" dirty="0" smtClean="0">
                <a:latin typeface="Times New Roman" pitchFamily="18" charset="0"/>
                <a:ea typeface="MS Mincho" pitchFamily="49" charset="-128"/>
              </a:rPr>
              <a:t> </a:t>
            </a:r>
            <a:r>
              <a:rPr lang="en-GB" sz="1600" dirty="0">
                <a:latin typeface="Times New Roman" pitchFamily="18" charset="0"/>
                <a:ea typeface="MS Mincho" pitchFamily="49" charset="-128"/>
              </a:rPr>
              <a:t>level </a:t>
            </a:r>
            <a:r>
              <a:rPr lang="en-GB" sz="1600" dirty="0" err="1">
                <a:latin typeface="Times New Roman" pitchFamily="18" charset="0"/>
                <a:ea typeface="MS Mincho" pitchFamily="49" charset="-128"/>
              </a:rPr>
              <a:t>bawah</a:t>
            </a:r>
            <a:r>
              <a:rPr lang="en-GB" sz="1600" dirty="0">
                <a:latin typeface="Times New Roman" pitchFamily="18" charset="0"/>
                <a:ea typeface="MS Mincho" pitchFamily="49" charset="-128"/>
              </a:rPr>
              <a:t> yang </a:t>
            </a:r>
            <a:r>
              <a:rPr lang="en-GB" sz="1600" dirty="0" err="1">
                <a:latin typeface="Times New Roman" pitchFamily="18" charset="0"/>
                <a:ea typeface="MS Mincho" pitchFamily="49" charset="-128"/>
              </a:rPr>
              <a:t>menggunakan</a:t>
            </a:r>
            <a:r>
              <a:rPr lang="en-GB" sz="1600" dirty="0">
                <a:latin typeface="Times New Roman" pitchFamily="18" charset="0"/>
                <a:ea typeface="MS Mincho" pitchFamily="49" charset="-128"/>
              </a:rPr>
              <a:t> </a:t>
            </a:r>
            <a:r>
              <a:rPr lang="en-GB" sz="1600" dirty="0" err="1">
                <a:latin typeface="Times New Roman" pitchFamily="18" charset="0"/>
                <a:ea typeface="MS Mincho" pitchFamily="49" charset="-128"/>
              </a:rPr>
              <a:t>informasi</a:t>
            </a:r>
            <a:r>
              <a:rPr lang="en-GB" sz="1600" dirty="0">
                <a:latin typeface="Times New Roman" pitchFamily="18" charset="0"/>
                <a:ea typeface="MS Mincho" pitchFamily="49" charset="-128"/>
              </a:rPr>
              <a:t> </a:t>
            </a:r>
            <a:r>
              <a:rPr lang="en-GB" sz="1600" dirty="0" err="1">
                <a:latin typeface="Times New Roman" pitchFamily="18" charset="0"/>
                <a:ea typeface="MS Mincho" pitchFamily="49" charset="-128"/>
              </a:rPr>
              <a:t>ini</a:t>
            </a:r>
            <a:r>
              <a:rPr lang="en-GB" sz="1600" dirty="0">
                <a:latin typeface="Times New Roman" pitchFamily="18" charset="0"/>
                <a:ea typeface="MS Mincho" pitchFamily="49" charset="-128"/>
              </a:rPr>
              <a:t> </a:t>
            </a:r>
            <a:r>
              <a:rPr lang="en-GB" sz="1600" dirty="0" err="1">
                <a:latin typeface="Times New Roman" pitchFamily="18" charset="0"/>
                <a:ea typeface="MS Mincho" pitchFamily="49" charset="-128"/>
              </a:rPr>
              <a:t>untuk</a:t>
            </a:r>
            <a:r>
              <a:rPr lang="en-GB" sz="1600" dirty="0">
                <a:latin typeface="Times New Roman" pitchFamily="18" charset="0"/>
                <a:ea typeface="MS Mincho" pitchFamily="49" charset="-128"/>
              </a:rPr>
              <a:t> </a:t>
            </a:r>
            <a:r>
              <a:rPr lang="en-GB" sz="1600" dirty="0" err="1">
                <a:latin typeface="Times New Roman" pitchFamily="18" charset="0"/>
                <a:ea typeface="MS Mincho" pitchFamily="49" charset="-128"/>
              </a:rPr>
              <a:t>pengendalian</a:t>
            </a:r>
            <a:r>
              <a:rPr lang="en-GB" sz="1600" dirty="0">
                <a:latin typeface="Times New Roman" pitchFamily="18" charset="0"/>
                <a:ea typeface="MS Mincho" pitchFamily="49" charset="-128"/>
              </a:rPr>
              <a:t> </a:t>
            </a:r>
            <a:r>
              <a:rPr lang="en-GB" sz="1600" dirty="0" err="1">
                <a:latin typeface="Times New Roman" pitchFamily="18" charset="0"/>
                <a:ea typeface="MS Mincho" pitchFamily="49" charset="-128"/>
              </a:rPr>
              <a:t>operasi</a:t>
            </a:r>
            <a:r>
              <a:rPr lang="en-US" sz="1600" dirty="0">
                <a:latin typeface="Times New Roman" pitchFamily="18" charset="0"/>
                <a:ea typeface="MS Mincho" pitchFamily="49" charset="-128"/>
              </a:rPr>
              <a:t>.</a:t>
            </a:r>
          </a:p>
          <a:p>
            <a:pPr marL="352425" lvl="1" indent="-342900" algn="just">
              <a:lnSpc>
                <a:spcPct val="120000"/>
              </a:lnSpc>
              <a:spcBef>
                <a:spcPct val="0"/>
              </a:spcBef>
              <a:buClr>
                <a:schemeClr val="tx1"/>
              </a:buClr>
              <a:buSzPct val="70000"/>
              <a:buFont typeface="+mj-lt"/>
              <a:buAutoNum type="arabicPeriod"/>
            </a:pPr>
            <a:r>
              <a:rPr lang="id-ID" sz="1600" i="1" dirty="0" smtClean="0">
                <a:latin typeface="Times New Roman" pitchFamily="18" charset="0"/>
                <a:ea typeface="MS Mincho" pitchFamily="49" charset="-128"/>
              </a:rPr>
              <a:t>S</a:t>
            </a:r>
            <a:r>
              <a:rPr lang="en-GB" sz="1600" i="1" dirty="0" err="1" smtClean="0">
                <a:latin typeface="Times New Roman" pitchFamily="18" charset="0"/>
                <a:ea typeface="MS Mincho" pitchFamily="49" charset="-128"/>
              </a:rPr>
              <a:t>takeholders</a:t>
            </a:r>
            <a:r>
              <a:rPr lang="en-GB" sz="1600" dirty="0" smtClean="0">
                <a:latin typeface="Times New Roman" pitchFamily="18" charset="0"/>
                <a:ea typeface="MS Mincho" pitchFamily="49" charset="-128"/>
              </a:rPr>
              <a:t> </a:t>
            </a:r>
            <a:r>
              <a:rPr lang="en-GB" sz="1600" dirty="0">
                <a:latin typeface="Times New Roman" pitchFamily="18" charset="0"/>
                <a:ea typeface="MS Mincho" pitchFamily="49" charset="-128"/>
              </a:rPr>
              <a:t>yang </a:t>
            </a:r>
            <a:r>
              <a:rPr lang="en-GB" sz="1600" dirty="0" err="1">
                <a:latin typeface="Times New Roman" pitchFamily="18" charset="0"/>
                <a:ea typeface="MS Mincho" pitchFamily="49" charset="-128"/>
              </a:rPr>
              <a:t>meminta</a:t>
            </a:r>
            <a:r>
              <a:rPr lang="en-GB" sz="1600" dirty="0">
                <a:latin typeface="Times New Roman" pitchFamily="18" charset="0"/>
                <a:ea typeface="MS Mincho" pitchFamily="49" charset="-128"/>
              </a:rPr>
              <a:t> </a:t>
            </a:r>
            <a:r>
              <a:rPr lang="en-GB" sz="1600" dirty="0" err="1">
                <a:latin typeface="Times New Roman" pitchFamily="18" charset="0"/>
                <a:ea typeface="MS Mincho" pitchFamily="49" charset="-128"/>
              </a:rPr>
              <a:t>pertanggung-jawaban</a:t>
            </a:r>
            <a:r>
              <a:rPr lang="en-GB" sz="1600" dirty="0">
                <a:latin typeface="Times New Roman" pitchFamily="18" charset="0"/>
                <a:ea typeface="MS Mincho" pitchFamily="49" charset="-128"/>
              </a:rPr>
              <a:t> </a:t>
            </a:r>
            <a:r>
              <a:rPr lang="en-GB" sz="1600" dirty="0" err="1">
                <a:latin typeface="Times New Roman" pitchFamily="18" charset="0"/>
                <a:ea typeface="MS Mincho" pitchFamily="49" charset="-128"/>
              </a:rPr>
              <a:t>manajer</a:t>
            </a:r>
            <a:r>
              <a:rPr lang="en-GB" sz="1600" dirty="0">
                <a:latin typeface="Times New Roman" pitchFamily="18" charset="0"/>
                <a:ea typeface="MS Mincho" pitchFamily="49" charset="-128"/>
              </a:rPr>
              <a:t>.</a:t>
            </a:r>
            <a:endParaRPr lang="en-US" sz="1600" dirty="0">
              <a:latin typeface="Times New Roman" pitchFamily="18" charset="0"/>
            </a:endParaRPr>
          </a:p>
          <a:p>
            <a:pPr lvl="1" algn="just">
              <a:lnSpc>
                <a:spcPct val="115000"/>
              </a:lnSpc>
              <a:spcBef>
                <a:spcPct val="0"/>
              </a:spcBef>
              <a:buClr>
                <a:schemeClr val="tx1"/>
              </a:buClr>
              <a:buSzPct val="70000"/>
            </a:pPr>
            <a:endParaRPr lang="en-GB" sz="16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4074332" y="1923678"/>
            <a:ext cx="260550" cy="260550"/>
          </a:xfrm>
          <a:prstGeom prst="ellipse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1" name="Oval 30"/>
          <p:cNvSpPr/>
          <p:nvPr/>
        </p:nvSpPr>
        <p:spPr>
          <a:xfrm>
            <a:off x="4096457" y="2643758"/>
            <a:ext cx="260550" cy="260550"/>
          </a:xfrm>
          <a:prstGeom prst="ellipse">
            <a:avLst/>
          </a:prstGeom>
          <a:solidFill>
            <a:schemeClr val="accent5">
              <a:lumMod val="75000"/>
            </a:schemeClr>
          </a:solidFill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2" name="Oval 31"/>
          <p:cNvSpPr/>
          <p:nvPr/>
        </p:nvSpPr>
        <p:spPr>
          <a:xfrm>
            <a:off x="4860032" y="3119387"/>
            <a:ext cx="260550" cy="260550"/>
          </a:xfrm>
          <a:prstGeom prst="ellipse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3" name="Oval 32"/>
          <p:cNvSpPr/>
          <p:nvPr/>
        </p:nvSpPr>
        <p:spPr>
          <a:xfrm>
            <a:off x="4858399" y="3795886"/>
            <a:ext cx="260550" cy="260550"/>
          </a:xfrm>
          <a:prstGeom prst="ellipse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35921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60801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3714750" y="1378455"/>
            <a:ext cx="5334001" cy="2422525"/>
            <a:chOff x="2209800" y="2606675"/>
            <a:chExt cx="5334001" cy="2422525"/>
          </a:xfrm>
        </p:grpSpPr>
        <p:sp>
          <p:nvSpPr>
            <p:cNvPr id="8" name="Line 4"/>
            <p:cNvSpPr>
              <a:spLocks noChangeShapeType="1"/>
            </p:cNvSpPr>
            <p:nvPr/>
          </p:nvSpPr>
          <p:spPr bwMode="auto">
            <a:xfrm>
              <a:off x="4423833" y="3167697"/>
              <a:ext cx="4254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 sz="2800"/>
            </a:p>
          </p:txBody>
        </p:sp>
        <p:sp>
          <p:nvSpPr>
            <p:cNvPr id="9" name="Line 5"/>
            <p:cNvSpPr>
              <a:spLocks noChangeShapeType="1"/>
            </p:cNvSpPr>
            <p:nvPr/>
          </p:nvSpPr>
          <p:spPr bwMode="auto">
            <a:xfrm flipV="1">
              <a:off x="5842000" y="2887185"/>
              <a:ext cx="465411" cy="14025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 sz="2800"/>
            </a:p>
          </p:txBody>
        </p:sp>
        <p:sp>
          <p:nvSpPr>
            <p:cNvPr id="10" name="Line 6"/>
            <p:cNvSpPr>
              <a:spLocks noChangeShapeType="1"/>
            </p:cNvSpPr>
            <p:nvPr/>
          </p:nvSpPr>
          <p:spPr bwMode="auto">
            <a:xfrm>
              <a:off x="3919596" y="3486389"/>
              <a:ext cx="0" cy="56102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 sz="2800"/>
            </a:p>
          </p:txBody>
        </p:sp>
        <p:sp>
          <p:nvSpPr>
            <p:cNvPr id="11" name="Line 7"/>
            <p:cNvSpPr>
              <a:spLocks noChangeShapeType="1"/>
            </p:cNvSpPr>
            <p:nvPr/>
          </p:nvSpPr>
          <p:spPr bwMode="auto">
            <a:xfrm flipV="1">
              <a:off x="4203230" y="3486389"/>
              <a:ext cx="0" cy="56102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 sz="2800"/>
            </a:p>
          </p:txBody>
        </p:sp>
        <p:sp>
          <p:nvSpPr>
            <p:cNvPr id="12" name="AutoShape 8"/>
            <p:cNvSpPr>
              <a:spLocks noChangeArrowheads="1"/>
            </p:cNvSpPr>
            <p:nvPr/>
          </p:nvSpPr>
          <p:spPr bwMode="auto">
            <a:xfrm>
              <a:off x="3777780" y="4187667"/>
              <a:ext cx="709083" cy="841533"/>
            </a:xfrm>
            <a:prstGeom prst="can">
              <a:avLst>
                <a:gd name="adj" fmla="val 30000"/>
              </a:avLst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0" hangingPunct="0"/>
              <a:r>
                <a:rPr lang="en-US" sz="1400" dirty="0">
                  <a:solidFill>
                    <a:schemeClr val="tx1"/>
                  </a:solidFill>
                </a:rPr>
                <a:t>Basis</a:t>
              </a:r>
            </a:p>
            <a:p>
              <a:pPr algn="ctr" eaLnBrk="0" hangingPunct="0"/>
              <a:r>
                <a:rPr lang="en-US" sz="1400" dirty="0">
                  <a:solidFill>
                    <a:schemeClr val="tx1"/>
                  </a:solidFill>
                </a:rPr>
                <a:t>Data</a:t>
              </a:r>
            </a:p>
          </p:txBody>
        </p:sp>
        <p:sp>
          <p:nvSpPr>
            <p:cNvPr id="13" name="AutoShape 9"/>
            <p:cNvSpPr>
              <a:spLocks noChangeArrowheads="1"/>
            </p:cNvSpPr>
            <p:nvPr/>
          </p:nvSpPr>
          <p:spPr bwMode="auto">
            <a:xfrm>
              <a:off x="4849283" y="2606675"/>
              <a:ext cx="1134533" cy="1402555"/>
            </a:xfrm>
            <a:prstGeom prst="flowChartMultidocument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0" hangingPunct="0"/>
              <a:r>
                <a:rPr lang="en-US" sz="1400" dirty="0" err="1" smtClean="0">
                  <a:solidFill>
                    <a:schemeClr val="tx1"/>
                  </a:solidFill>
                </a:rPr>
                <a:t>Laporan</a:t>
              </a:r>
              <a:r>
                <a:rPr lang="en-US" sz="1400" dirty="0" smtClean="0">
                  <a:solidFill>
                    <a:schemeClr val="tx1"/>
                  </a:solidFill>
                </a:rPr>
                <a:t>-</a:t>
              </a:r>
              <a:endParaRPr lang="id-ID" sz="1400" dirty="0" smtClean="0">
                <a:solidFill>
                  <a:schemeClr val="tx1"/>
                </a:solidFill>
              </a:endParaRPr>
            </a:p>
            <a:p>
              <a:pPr algn="ctr" eaLnBrk="0" hangingPunct="0"/>
              <a:r>
                <a:rPr lang="en-US" sz="1400" dirty="0" err="1" smtClean="0">
                  <a:solidFill>
                    <a:schemeClr val="tx1"/>
                  </a:solidFill>
                </a:rPr>
                <a:t>laporan</a:t>
              </a:r>
              <a:r>
                <a:rPr lang="en-US" sz="1400" dirty="0" smtClean="0">
                  <a:solidFill>
                    <a:schemeClr val="tx1"/>
                  </a:solidFill>
                </a:rPr>
                <a:t> </a:t>
              </a:r>
              <a:endParaRPr lang="id-ID" sz="1400" dirty="0" smtClean="0">
                <a:solidFill>
                  <a:schemeClr val="tx1"/>
                </a:solidFill>
              </a:endParaRPr>
            </a:p>
            <a:p>
              <a:pPr algn="ctr" eaLnBrk="0" hangingPunct="0"/>
              <a:r>
                <a:rPr lang="en-US" sz="1400" i="1" dirty="0" smtClean="0">
                  <a:solidFill>
                    <a:schemeClr val="tx1"/>
                  </a:solidFill>
                </a:rPr>
                <a:t>score-</a:t>
              </a:r>
              <a:endParaRPr lang="id-ID" sz="1400" i="1" dirty="0" smtClean="0">
                <a:solidFill>
                  <a:schemeClr val="tx1"/>
                </a:solidFill>
              </a:endParaRPr>
            </a:p>
            <a:p>
              <a:pPr algn="ctr" eaLnBrk="0" hangingPunct="0"/>
              <a:r>
                <a:rPr lang="en-US" sz="1400" i="1" dirty="0" smtClean="0">
                  <a:solidFill>
                    <a:schemeClr val="tx1"/>
                  </a:solidFill>
                </a:rPr>
                <a:t>keeping</a:t>
              </a:r>
              <a:endParaRPr lang="en-US" sz="1400" i="1" dirty="0">
                <a:solidFill>
                  <a:schemeClr val="tx1"/>
                </a:solidFill>
              </a:endParaRPr>
            </a:p>
            <a:p>
              <a:pPr algn="ctr" eaLnBrk="0" hangingPunct="0"/>
              <a:endParaRPr lang="en-US" sz="1400" dirty="0"/>
            </a:p>
          </p:txBody>
        </p:sp>
        <p:sp>
          <p:nvSpPr>
            <p:cNvPr id="14" name="Text Box 10"/>
            <p:cNvSpPr txBox="1">
              <a:spLocks noChangeArrowheads="1"/>
            </p:cNvSpPr>
            <p:nvPr/>
          </p:nvSpPr>
          <p:spPr bwMode="auto">
            <a:xfrm>
              <a:off x="3714750" y="3064843"/>
              <a:ext cx="709083" cy="280511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0" hangingPunct="0"/>
              <a:r>
                <a:rPr lang="en-US" sz="1400" dirty="0">
                  <a:solidFill>
                    <a:schemeClr val="tx1"/>
                  </a:solidFill>
                </a:rPr>
                <a:t>TPS</a:t>
              </a:r>
            </a:p>
          </p:txBody>
        </p:sp>
        <p:sp>
          <p:nvSpPr>
            <p:cNvPr id="15" name="Line 11"/>
            <p:cNvSpPr>
              <a:spLocks noChangeShapeType="1"/>
            </p:cNvSpPr>
            <p:nvPr/>
          </p:nvSpPr>
          <p:spPr bwMode="auto">
            <a:xfrm>
              <a:off x="3431117" y="3167697"/>
              <a:ext cx="28363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 sz="2800"/>
            </a:p>
          </p:txBody>
        </p:sp>
        <p:sp>
          <p:nvSpPr>
            <p:cNvPr id="16" name="AutoShape 12"/>
            <p:cNvSpPr>
              <a:spLocks noChangeArrowheads="1"/>
            </p:cNvSpPr>
            <p:nvPr/>
          </p:nvSpPr>
          <p:spPr bwMode="auto">
            <a:xfrm>
              <a:off x="2209800" y="2887186"/>
              <a:ext cx="1221317" cy="1234249"/>
            </a:xfrm>
            <a:prstGeom prst="flowChartMultidocument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0" hangingPunct="0"/>
              <a:r>
                <a:rPr lang="en-US" sz="1400" dirty="0">
                  <a:solidFill>
                    <a:schemeClr val="tx1"/>
                  </a:solidFill>
                </a:rPr>
                <a:t>data </a:t>
              </a:r>
              <a:r>
                <a:rPr lang="en-US" sz="1400" dirty="0" err="1" smtClean="0">
                  <a:solidFill>
                    <a:schemeClr val="tx1"/>
                  </a:solidFill>
                </a:rPr>
                <a:t>tran</a:t>
              </a:r>
              <a:r>
                <a:rPr lang="id-ID" sz="1400" dirty="0" smtClean="0">
                  <a:solidFill>
                    <a:schemeClr val="tx1"/>
                  </a:solidFill>
                </a:rPr>
                <a:t>-</a:t>
              </a:r>
            </a:p>
            <a:p>
              <a:pPr algn="ctr" eaLnBrk="0" hangingPunct="0"/>
              <a:r>
                <a:rPr lang="en-US" sz="1400" dirty="0" err="1" smtClean="0">
                  <a:solidFill>
                    <a:schemeClr val="tx1"/>
                  </a:solidFill>
                </a:rPr>
                <a:t>saksi</a:t>
              </a:r>
              <a:endParaRPr lang="en-US" sz="1400" dirty="0">
                <a:solidFill>
                  <a:schemeClr val="tx1"/>
                </a:solidFill>
              </a:endParaRPr>
            </a:p>
            <a:p>
              <a:pPr algn="ctr" eaLnBrk="0" hangingPunct="0"/>
              <a:r>
                <a:rPr lang="en-US" sz="1400" dirty="0" err="1">
                  <a:solidFill>
                    <a:schemeClr val="tx1"/>
                  </a:solidFill>
                </a:rPr>
                <a:t>bisnis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7" name="Text Box 13"/>
            <p:cNvSpPr txBox="1">
              <a:spLocks noChangeArrowheads="1"/>
            </p:cNvSpPr>
            <p:nvPr/>
          </p:nvSpPr>
          <p:spPr bwMode="auto">
            <a:xfrm>
              <a:off x="6307411" y="2606675"/>
              <a:ext cx="1236390" cy="607774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0" hangingPunct="0"/>
              <a:r>
                <a:rPr lang="en-US" sz="1400" dirty="0" err="1"/>
                <a:t>pihak</a:t>
              </a:r>
              <a:r>
                <a:rPr lang="en-US" sz="1400" dirty="0"/>
                <a:t> yang </a:t>
              </a:r>
              <a:endParaRPr lang="id-ID" sz="1400" dirty="0" smtClean="0"/>
            </a:p>
            <a:p>
              <a:pPr algn="ctr" eaLnBrk="0" hangingPunct="0"/>
              <a:r>
                <a:rPr lang="en-US" sz="1400" dirty="0" err="1" smtClean="0"/>
                <a:t>bertransaksi</a:t>
              </a:r>
              <a:endParaRPr lang="en-US" sz="1400" dirty="0"/>
            </a:p>
          </p:txBody>
        </p:sp>
        <p:sp>
          <p:nvSpPr>
            <p:cNvPr id="18" name="Text Box 14"/>
            <p:cNvSpPr txBox="1">
              <a:spLocks noChangeArrowheads="1"/>
            </p:cNvSpPr>
            <p:nvPr/>
          </p:nvSpPr>
          <p:spPr bwMode="auto">
            <a:xfrm>
              <a:off x="6307411" y="3896557"/>
              <a:ext cx="1236389" cy="767509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lIns="0" rIns="0"/>
            <a:lstStyle/>
            <a:p>
              <a:pPr algn="ctr" eaLnBrk="0" hangingPunct="0"/>
              <a:r>
                <a:rPr lang="en-US" sz="1400" dirty="0" err="1" smtClean="0"/>
                <a:t>manajer</a:t>
              </a:r>
              <a:r>
                <a:rPr lang="en-US" sz="1400" dirty="0" smtClean="0"/>
                <a:t>-</a:t>
              </a:r>
              <a:endParaRPr lang="id-ID" sz="1400" dirty="0" smtClean="0"/>
            </a:p>
            <a:p>
              <a:pPr algn="ctr" eaLnBrk="0" hangingPunct="0"/>
              <a:r>
                <a:rPr lang="en-US" sz="1400" dirty="0" err="1" smtClean="0"/>
                <a:t>Manajer</a:t>
              </a:r>
              <a:endParaRPr lang="id-ID" sz="1400" dirty="0" smtClean="0"/>
            </a:p>
            <a:p>
              <a:pPr algn="ctr" eaLnBrk="0" hangingPunct="0"/>
              <a:r>
                <a:rPr lang="en-US" sz="1400" dirty="0" smtClean="0"/>
                <a:t> </a:t>
              </a:r>
              <a:r>
                <a:rPr lang="en-US" sz="1400" dirty="0"/>
                <a:t>level </a:t>
              </a:r>
              <a:r>
                <a:rPr lang="en-US" sz="1400" dirty="0" err="1"/>
                <a:t>bawah</a:t>
              </a:r>
              <a:endParaRPr lang="en-US" sz="1400" dirty="0"/>
            </a:p>
          </p:txBody>
        </p:sp>
        <p:sp>
          <p:nvSpPr>
            <p:cNvPr id="19" name="Text Box 15"/>
            <p:cNvSpPr txBox="1">
              <a:spLocks noChangeArrowheads="1"/>
            </p:cNvSpPr>
            <p:nvPr/>
          </p:nvSpPr>
          <p:spPr bwMode="auto">
            <a:xfrm>
              <a:off x="6307411" y="3270056"/>
              <a:ext cx="1236389" cy="561022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lIns="0" rIns="0"/>
            <a:lstStyle/>
            <a:p>
              <a:pPr algn="ctr" eaLnBrk="0" hangingPunct="0"/>
              <a:endParaRPr lang="en-US" sz="1400"/>
            </a:p>
            <a:p>
              <a:pPr algn="ctr" eaLnBrk="0" hangingPunct="0"/>
              <a:r>
                <a:rPr lang="en-US" sz="1400"/>
                <a:t>stakeholders</a:t>
              </a:r>
            </a:p>
          </p:txBody>
        </p:sp>
        <p:sp>
          <p:nvSpPr>
            <p:cNvPr id="20" name="Line 16"/>
            <p:cNvSpPr>
              <a:spLocks noChangeShapeType="1"/>
            </p:cNvSpPr>
            <p:nvPr/>
          </p:nvSpPr>
          <p:spPr bwMode="auto">
            <a:xfrm>
              <a:off x="5983817" y="3279902"/>
              <a:ext cx="323594" cy="14025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 sz="2800"/>
            </a:p>
          </p:txBody>
        </p:sp>
        <p:sp>
          <p:nvSpPr>
            <p:cNvPr id="21" name="Line 17"/>
            <p:cNvSpPr>
              <a:spLocks noChangeShapeType="1"/>
            </p:cNvSpPr>
            <p:nvPr/>
          </p:nvSpPr>
          <p:spPr bwMode="auto">
            <a:xfrm>
              <a:off x="5983817" y="3420157"/>
              <a:ext cx="323594" cy="70127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 sz="2800"/>
            </a:p>
          </p:txBody>
        </p:sp>
      </p:grpSp>
      <p:sp>
        <p:nvSpPr>
          <p:cNvPr id="22" name="Rectangle 21"/>
          <p:cNvSpPr/>
          <p:nvPr/>
        </p:nvSpPr>
        <p:spPr>
          <a:xfrm>
            <a:off x="1115616" y="348189"/>
            <a:ext cx="5627503" cy="46166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Sistem</a:t>
            </a:r>
            <a:r>
              <a:rPr lang="en-US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Pengolahan</a:t>
            </a:r>
            <a:r>
              <a:rPr lang="en-US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Transaksi</a:t>
            </a:r>
            <a:r>
              <a:rPr lang="en-US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(SPT)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942599" y="2280966"/>
            <a:ext cx="901209" cy="5232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SPT</a:t>
            </a:r>
            <a:endParaRPr lang="id-ID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0123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1187476" y="64362"/>
            <a:ext cx="7725315" cy="5001436"/>
            <a:chOff x="1200" y="175"/>
            <a:chExt cx="3615" cy="3617"/>
          </a:xfrm>
        </p:grpSpPr>
        <p:sp>
          <p:nvSpPr>
            <p:cNvPr id="6" name="Line 2"/>
            <p:cNvSpPr>
              <a:spLocks noChangeShapeType="1"/>
            </p:cNvSpPr>
            <p:nvPr/>
          </p:nvSpPr>
          <p:spPr bwMode="auto">
            <a:xfrm>
              <a:off x="2572" y="1703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rIns="0"/>
            <a:lstStyle/>
            <a:p>
              <a:endParaRPr lang="id-ID"/>
            </a:p>
          </p:txBody>
        </p:sp>
        <p:sp>
          <p:nvSpPr>
            <p:cNvPr id="7" name="Line 3"/>
            <p:cNvSpPr>
              <a:spLocks noChangeShapeType="1"/>
            </p:cNvSpPr>
            <p:nvPr/>
          </p:nvSpPr>
          <p:spPr bwMode="auto">
            <a:xfrm>
              <a:off x="3442" y="2832"/>
              <a:ext cx="56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rIns="0"/>
            <a:lstStyle/>
            <a:p>
              <a:endParaRPr lang="id-ID"/>
            </a:p>
          </p:txBody>
        </p:sp>
        <p:sp>
          <p:nvSpPr>
            <p:cNvPr id="8" name="AutoShape 4"/>
            <p:cNvSpPr>
              <a:spLocks noChangeArrowheads="1"/>
            </p:cNvSpPr>
            <p:nvPr/>
          </p:nvSpPr>
          <p:spPr bwMode="auto">
            <a:xfrm>
              <a:off x="2291" y="1175"/>
              <a:ext cx="452" cy="528"/>
            </a:xfrm>
            <a:prstGeom prst="can">
              <a:avLst>
                <a:gd name="adj" fmla="val 29204"/>
              </a:avLst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0" hangingPunct="0"/>
              <a:r>
                <a:rPr lang="en-US" sz="1200" dirty="0">
                  <a:solidFill>
                    <a:schemeClr val="tx1"/>
                  </a:solidFill>
                </a:rPr>
                <a:t>Basis</a:t>
              </a:r>
            </a:p>
            <a:p>
              <a:pPr algn="ctr" eaLnBrk="0" hangingPunct="0"/>
              <a:r>
                <a:rPr lang="en-US" sz="1200" dirty="0">
                  <a:solidFill>
                    <a:schemeClr val="tx1"/>
                  </a:solidFill>
                </a:rPr>
                <a:t>Data</a:t>
              </a:r>
            </a:p>
          </p:txBody>
        </p:sp>
        <p:sp>
          <p:nvSpPr>
            <p:cNvPr id="9" name="AutoShape 5"/>
            <p:cNvSpPr>
              <a:spLocks noChangeArrowheads="1"/>
            </p:cNvSpPr>
            <p:nvPr/>
          </p:nvSpPr>
          <p:spPr bwMode="auto">
            <a:xfrm>
              <a:off x="3196" y="175"/>
              <a:ext cx="723" cy="881"/>
            </a:xfrm>
            <a:prstGeom prst="flowChartMultidocument">
              <a:avLst/>
            </a:prstGeom>
            <a:solidFill>
              <a:srgbClr val="92D050"/>
            </a:solidFill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0" hangingPunct="0"/>
              <a:r>
                <a:rPr lang="en-US" sz="1200" dirty="0" err="1">
                  <a:solidFill>
                    <a:schemeClr val="tx1"/>
                  </a:solidFill>
                </a:rPr>
                <a:t>Laporan-laporan</a:t>
              </a:r>
              <a:r>
                <a:rPr lang="en-US" sz="1200" dirty="0">
                  <a:solidFill>
                    <a:schemeClr val="tx1"/>
                  </a:solidFill>
                </a:rPr>
                <a:t> </a:t>
              </a:r>
              <a:r>
                <a:rPr lang="en-US" sz="1200" i="1" dirty="0">
                  <a:solidFill>
                    <a:schemeClr val="tx1"/>
                  </a:solidFill>
                </a:rPr>
                <a:t>score-keeping</a:t>
              </a:r>
              <a:endParaRPr lang="en-US" sz="1200" dirty="0">
                <a:solidFill>
                  <a:schemeClr val="tx1"/>
                </a:solidFill>
              </a:endParaRPr>
            </a:p>
            <a:p>
              <a:pPr eaLnBrk="0" hangingPunct="0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0" name="Text Box 6"/>
            <p:cNvSpPr txBox="1">
              <a:spLocks noChangeArrowheads="1"/>
            </p:cNvSpPr>
            <p:nvPr/>
          </p:nvSpPr>
          <p:spPr bwMode="auto">
            <a:xfrm>
              <a:off x="2110" y="293"/>
              <a:ext cx="814" cy="441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/>
            <a:lstStyle/>
            <a:p>
              <a:pPr eaLnBrk="0" hangingPunct="0"/>
              <a:endParaRPr lang="en-US" sz="1200" dirty="0"/>
            </a:p>
            <a:p>
              <a:pPr algn="ctr" eaLnBrk="0" hangingPunct="0"/>
              <a:r>
                <a:rPr lang="en-US" sz="1200" dirty="0">
                  <a:solidFill>
                    <a:schemeClr val="tx1"/>
                  </a:solidFill>
                </a:rPr>
                <a:t>TPS</a:t>
              </a:r>
            </a:p>
          </p:txBody>
        </p:sp>
        <p:sp>
          <p:nvSpPr>
            <p:cNvPr id="11" name="Line 7"/>
            <p:cNvSpPr>
              <a:spLocks noChangeShapeType="1"/>
            </p:cNvSpPr>
            <p:nvPr/>
          </p:nvSpPr>
          <p:spPr bwMode="auto">
            <a:xfrm>
              <a:off x="1567" y="470"/>
              <a:ext cx="54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2" name="AutoShape 8"/>
            <p:cNvSpPr>
              <a:spLocks noChangeArrowheads="1"/>
            </p:cNvSpPr>
            <p:nvPr/>
          </p:nvSpPr>
          <p:spPr bwMode="auto">
            <a:xfrm>
              <a:off x="1200" y="293"/>
              <a:ext cx="729" cy="749"/>
            </a:xfrm>
            <a:prstGeom prst="flowChartMultidocument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0" hangingPunct="0"/>
              <a:r>
                <a:rPr lang="en-US" sz="1200" dirty="0">
                  <a:solidFill>
                    <a:schemeClr val="tx1"/>
                  </a:solidFill>
                </a:rPr>
                <a:t>data </a:t>
              </a:r>
              <a:r>
                <a:rPr lang="en-US" sz="1200" dirty="0" err="1">
                  <a:solidFill>
                    <a:schemeClr val="tx1"/>
                  </a:solidFill>
                </a:rPr>
                <a:t>transaksi</a:t>
              </a:r>
              <a:r>
                <a:rPr lang="en-US" sz="1200" dirty="0">
                  <a:solidFill>
                    <a:schemeClr val="tx1"/>
                  </a:solidFill>
                </a:rPr>
                <a:t> </a:t>
              </a:r>
            </a:p>
            <a:p>
              <a:pPr algn="ctr" eaLnBrk="0" hangingPunct="0"/>
              <a:r>
                <a:rPr lang="en-US" sz="1200" dirty="0" err="1">
                  <a:solidFill>
                    <a:schemeClr val="tx1"/>
                  </a:solidFill>
                </a:rPr>
                <a:t>bisnis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3" name="Line 9"/>
            <p:cNvSpPr>
              <a:spLocks noChangeShapeType="1"/>
            </p:cNvSpPr>
            <p:nvPr/>
          </p:nvSpPr>
          <p:spPr bwMode="auto">
            <a:xfrm>
              <a:off x="2924" y="470"/>
              <a:ext cx="27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4" name="Line 10"/>
            <p:cNvSpPr>
              <a:spLocks noChangeShapeType="1"/>
            </p:cNvSpPr>
            <p:nvPr/>
          </p:nvSpPr>
          <p:spPr bwMode="auto">
            <a:xfrm>
              <a:off x="2382" y="733"/>
              <a:ext cx="0" cy="44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5" name="Line 11"/>
            <p:cNvSpPr>
              <a:spLocks noChangeShapeType="1"/>
            </p:cNvSpPr>
            <p:nvPr/>
          </p:nvSpPr>
          <p:spPr bwMode="auto">
            <a:xfrm flipV="1">
              <a:off x="2562" y="733"/>
              <a:ext cx="0" cy="44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16" name="AutoShape 12"/>
            <p:cNvSpPr>
              <a:spLocks noChangeArrowheads="1"/>
            </p:cNvSpPr>
            <p:nvPr/>
          </p:nvSpPr>
          <p:spPr bwMode="auto">
            <a:xfrm>
              <a:off x="4001" y="2105"/>
              <a:ext cx="814" cy="1458"/>
            </a:xfrm>
            <a:prstGeom prst="flowChartMultidocument">
              <a:avLst/>
            </a:prstGeom>
            <a:solidFill>
              <a:srgbClr val="92D050"/>
            </a:solidFill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lIns="0" rIns="0"/>
            <a:lstStyle/>
            <a:p>
              <a:pPr algn="ctr" eaLnBrk="0" hangingPunct="0"/>
              <a:r>
                <a:rPr lang="en-US" sz="1200" dirty="0"/>
                <a:t> </a:t>
              </a:r>
            </a:p>
            <a:p>
              <a:pPr algn="ctr" eaLnBrk="0" hangingPunct="0"/>
              <a:r>
                <a:rPr lang="en-US" sz="1200" dirty="0" err="1">
                  <a:solidFill>
                    <a:schemeClr val="tx1"/>
                  </a:solidFill>
                </a:rPr>
                <a:t>laporan-laporan</a:t>
              </a:r>
              <a:endParaRPr lang="en-US" sz="1200" dirty="0">
                <a:solidFill>
                  <a:schemeClr val="tx1"/>
                </a:solidFill>
              </a:endParaRPr>
            </a:p>
            <a:p>
              <a:pPr algn="ctr" eaLnBrk="0" hangingPunct="0"/>
              <a:r>
                <a:rPr lang="en-US" sz="1200" dirty="0">
                  <a:solidFill>
                    <a:schemeClr val="tx1"/>
                  </a:solidFill>
                </a:rPr>
                <a:t> attention directing  </a:t>
              </a:r>
            </a:p>
            <a:p>
              <a:pPr algn="ctr" eaLnBrk="0" hangingPunct="0"/>
              <a:r>
                <a:rPr lang="en-US" sz="1200" dirty="0">
                  <a:solidFill>
                    <a:schemeClr val="tx1"/>
                  </a:solidFill>
                </a:rPr>
                <a:t> </a:t>
              </a:r>
              <a:r>
                <a:rPr lang="en-US" sz="1200" dirty="0" err="1">
                  <a:solidFill>
                    <a:schemeClr val="tx1"/>
                  </a:solidFill>
                </a:rPr>
                <a:t>dan</a:t>
              </a:r>
              <a:r>
                <a:rPr lang="en-US" sz="1200" dirty="0">
                  <a:solidFill>
                    <a:schemeClr val="tx1"/>
                  </a:solidFill>
                </a:rPr>
                <a:t> problem </a:t>
              </a:r>
            </a:p>
            <a:p>
              <a:pPr algn="ctr" eaLnBrk="0" hangingPunct="0"/>
              <a:r>
                <a:rPr lang="en-US" sz="1200" dirty="0">
                  <a:solidFill>
                    <a:schemeClr val="tx1"/>
                  </a:solidFill>
                </a:rPr>
                <a:t> solving</a:t>
              </a:r>
            </a:p>
            <a:p>
              <a:pPr algn="ctr" eaLnBrk="0" hangingPunct="0"/>
              <a:endParaRPr lang="en-US" sz="1200" dirty="0"/>
            </a:p>
          </p:txBody>
        </p:sp>
        <p:sp>
          <p:nvSpPr>
            <p:cNvPr id="17" name="Line 13"/>
            <p:cNvSpPr>
              <a:spLocks noChangeShapeType="1"/>
            </p:cNvSpPr>
            <p:nvPr/>
          </p:nvSpPr>
          <p:spPr bwMode="auto">
            <a:xfrm flipV="1">
              <a:off x="4462" y="1840"/>
              <a:ext cx="0" cy="26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rIns="0"/>
            <a:lstStyle/>
            <a:p>
              <a:endParaRPr lang="id-ID"/>
            </a:p>
          </p:txBody>
        </p:sp>
        <p:sp>
          <p:nvSpPr>
            <p:cNvPr id="18" name="Oval 14"/>
            <p:cNvSpPr>
              <a:spLocks noChangeArrowheads="1"/>
            </p:cNvSpPr>
            <p:nvPr/>
          </p:nvSpPr>
          <p:spPr bwMode="auto">
            <a:xfrm>
              <a:off x="2020" y="2041"/>
              <a:ext cx="1422" cy="172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9" name="Oval 15"/>
            <p:cNvSpPr>
              <a:spLocks noChangeArrowheads="1"/>
            </p:cNvSpPr>
            <p:nvPr/>
          </p:nvSpPr>
          <p:spPr bwMode="auto">
            <a:xfrm>
              <a:off x="2878" y="2675"/>
              <a:ext cx="440" cy="506"/>
            </a:xfrm>
            <a:prstGeom prst="ellipse">
              <a:avLst/>
            </a:prstGeom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0" hangingPunct="0"/>
              <a:endParaRPr lang="en-US" sz="1200" dirty="0"/>
            </a:p>
            <a:p>
              <a:pPr algn="ctr" eaLnBrk="0" hangingPunct="0"/>
              <a:r>
                <a:rPr lang="en-US" sz="1200" dirty="0">
                  <a:solidFill>
                    <a:schemeClr val="tx1"/>
                  </a:solidFill>
                </a:rPr>
                <a:t>SIMAK</a:t>
              </a:r>
            </a:p>
          </p:txBody>
        </p:sp>
        <p:sp>
          <p:nvSpPr>
            <p:cNvPr id="20" name="Oval 16"/>
            <p:cNvSpPr>
              <a:spLocks noChangeArrowheads="1"/>
            </p:cNvSpPr>
            <p:nvPr/>
          </p:nvSpPr>
          <p:spPr bwMode="auto">
            <a:xfrm>
              <a:off x="2120" y="2963"/>
              <a:ext cx="533" cy="512"/>
            </a:xfrm>
            <a:prstGeom prst="ellipse">
              <a:avLst/>
            </a:prstGeom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0" rIns="0"/>
            <a:lstStyle/>
            <a:p>
              <a:pPr algn="ctr" eaLnBrk="0" hangingPunct="0"/>
              <a:endParaRPr lang="en-US" sz="1200" dirty="0"/>
            </a:p>
            <a:p>
              <a:pPr algn="ctr" eaLnBrk="0" hangingPunct="0"/>
              <a:r>
                <a:rPr lang="en-US" sz="1200" dirty="0">
                  <a:solidFill>
                    <a:schemeClr val="tx1"/>
                  </a:solidFill>
                </a:rPr>
                <a:t>SIMPRO</a:t>
              </a:r>
            </a:p>
          </p:txBody>
        </p:sp>
        <p:sp>
          <p:nvSpPr>
            <p:cNvPr id="21" name="Oval 17"/>
            <p:cNvSpPr>
              <a:spLocks noChangeArrowheads="1"/>
            </p:cNvSpPr>
            <p:nvPr/>
          </p:nvSpPr>
          <p:spPr bwMode="auto">
            <a:xfrm>
              <a:off x="2620" y="3175"/>
              <a:ext cx="536" cy="519"/>
            </a:xfrm>
            <a:prstGeom prst="ellipse">
              <a:avLst/>
            </a:prstGeom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0" rIns="0"/>
            <a:lstStyle/>
            <a:p>
              <a:pPr algn="ctr" eaLnBrk="0" hangingPunct="0"/>
              <a:r>
                <a:rPr lang="en-US" sz="1200" dirty="0" smtClean="0">
                  <a:solidFill>
                    <a:schemeClr val="tx1"/>
                  </a:solidFill>
                </a:rPr>
                <a:t>SIMSDMM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2" name="Oval 18"/>
            <p:cNvSpPr>
              <a:spLocks noChangeArrowheads="1"/>
            </p:cNvSpPr>
            <p:nvPr/>
          </p:nvSpPr>
          <p:spPr bwMode="auto">
            <a:xfrm>
              <a:off x="2528" y="2118"/>
              <a:ext cx="606" cy="503"/>
            </a:xfrm>
            <a:prstGeom prst="ellipse">
              <a:avLst/>
            </a:prstGeom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0" rIns="0"/>
            <a:lstStyle/>
            <a:p>
              <a:pPr algn="ctr" eaLnBrk="0" hangingPunct="0"/>
              <a:endParaRPr lang="en-US" sz="1200" dirty="0"/>
            </a:p>
            <a:p>
              <a:pPr algn="ctr" eaLnBrk="0" hangingPunct="0"/>
              <a:r>
                <a:rPr lang="en-US" sz="1200" dirty="0">
                  <a:solidFill>
                    <a:schemeClr val="tx1"/>
                  </a:solidFill>
                </a:rPr>
                <a:t>SIMKEU</a:t>
              </a:r>
            </a:p>
          </p:txBody>
        </p:sp>
        <p:sp>
          <p:nvSpPr>
            <p:cNvPr id="23" name="Oval 19"/>
            <p:cNvSpPr>
              <a:spLocks noChangeArrowheads="1"/>
            </p:cNvSpPr>
            <p:nvPr/>
          </p:nvSpPr>
          <p:spPr bwMode="auto">
            <a:xfrm>
              <a:off x="2108" y="2411"/>
              <a:ext cx="454" cy="528"/>
            </a:xfrm>
            <a:prstGeom prst="ellipse">
              <a:avLst/>
            </a:prstGeom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0" rIns="0"/>
            <a:lstStyle/>
            <a:p>
              <a:pPr eaLnBrk="0" hangingPunct="0"/>
              <a:endParaRPr lang="en-US" sz="1200" dirty="0"/>
            </a:p>
            <a:p>
              <a:pPr algn="ctr" eaLnBrk="0" hangingPunct="0"/>
              <a:r>
                <a:rPr lang="en-US" sz="1200" dirty="0">
                  <a:solidFill>
                    <a:schemeClr val="tx1"/>
                  </a:solidFill>
                </a:rPr>
                <a:t>SIMPEM</a:t>
              </a:r>
            </a:p>
          </p:txBody>
        </p:sp>
        <p:grpSp>
          <p:nvGrpSpPr>
            <p:cNvPr id="24" name="Group 37"/>
            <p:cNvGrpSpPr>
              <a:grpSpLocks/>
            </p:cNvGrpSpPr>
            <p:nvPr/>
          </p:nvGrpSpPr>
          <p:grpSpPr bwMode="auto">
            <a:xfrm>
              <a:off x="1200" y="2470"/>
              <a:ext cx="696" cy="1322"/>
              <a:chOff x="1296" y="2470"/>
              <a:chExt cx="696" cy="1322"/>
            </a:xfrm>
          </p:grpSpPr>
          <p:sp>
            <p:nvSpPr>
              <p:cNvPr id="34" name="AutoShape 20"/>
              <p:cNvSpPr>
                <a:spLocks noChangeArrowheads="1"/>
              </p:cNvSpPr>
              <p:nvPr/>
            </p:nvSpPr>
            <p:spPr bwMode="auto">
              <a:xfrm>
                <a:off x="1296" y="2470"/>
                <a:ext cx="557" cy="617"/>
              </a:xfrm>
              <a:prstGeom prst="flowChartMultidocument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2"/>
              </a:fillRef>
              <a:effectRef idx="1">
                <a:schemeClr val="accent2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 eaLnBrk="0" hangingPunct="0"/>
                <a:r>
                  <a:rPr lang="en-US" sz="1200" dirty="0">
                    <a:solidFill>
                      <a:schemeClr val="tx1"/>
                    </a:solidFill>
                  </a:rPr>
                  <a:t>data non-</a:t>
                </a:r>
              </a:p>
              <a:p>
                <a:pPr algn="ctr" eaLnBrk="0" hangingPunct="0"/>
                <a:r>
                  <a:rPr lang="en-US" sz="1200" dirty="0" err="1">
                    <a:solidFill>
                      <a:schemeClr val="tx1"/>
                    </a:solidFill>
                  </a:rPr>
                  <a:t>transaksi</a:t>
                </a:r>
                <a:endParaRPr lang="en-US" sz="1200" dirty="0">
                  <a:solidFill>
                    <a:schemeClr val="tx1"/>
                  </a:solidFill>
                </a:endParaRPr>
              </a:p>
              <a:p>
                <a:pPr algn="ctr" eaLnBrk="0" hangingPunct="0"/>
                <a:r>
                  <a:rPr lang="en-US" sz="1200" dirty="0" err="1">
                    <a:solidFill>
                      <a:schemeClr val="tx1"/>
                    </a:solidFill>
                  </a:rPr>
                  <a:t>bisnis</a:t>
                </a:r>
                <a:endParaRPr 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5" name="AutoShape 21"/>
              <p:cNvSpPr>
                <a:spLocks noChangeArrowheads="1"/>
              </p:cNvSpPr>
              <p:nvPr/>
            </p:nvSpPr>
            <p:spPr bwMode="auto">
              <a:xfrm>
                <a:off x="1296" y="3175"/>
                <a:ext cx="557" cy="617"/>
              </a:xfrm>
              <a:prstGeom prst="flowChartMultidocument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2"/>
              </a:fillRef>
              <a:effectRef idx="1">
                <a:schemeClr val="accent2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 eaLnBrk="0" hangingPunct="0"/>
                <a:r>
                  <a:rPr lang="en-US" sz="1200" dirty="0">
                    <a:solidFill>
                      <a:schemeClr val="tx1"/>
                    </a:solidFill>
                  </a:rPr>
                  <a:t>data </a:t>
                </a:r>
                <a:r>
                  <a:rPr lang="en-US" sz="1200" dirty="0" err="1">
                    <a:solidFill>
                      <a:schemeClr val="tx1"/>
                    </a:solidFill>
                  </a:rPr>
                  <a:t>dari</a:t>
                </a:r>
                <a:endParaRPr lang="en-US" sz="1200" dirty="0">
                  <a:solidFill>
                    <a:schemeClr val="tx1"/>
                  </a:solidFill>
                </a:endParaRPr>
              </a:p>
              <a:p>
                <a:pPr algn="ctr" eaLnBrk="0" hangingPunct="0"/>
                <a:r>
                  <a:rPr lang="en-US" sz="1200" dirty="0" err="1">
                    <a:solidFill>
                      <a:schemeClr val="tx1"/>
                    </a:solidFill>
                  </a:rPr>
                  <a:t>eksternal</a:t>
                </a:r>
                <a:endParaRPr 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Line 22"/>
              <p:cNvSpPr>
                <a:spLocks noChangeShapeType="1"/>
              </p:cNvSpPr>
              <p:nvPr/>
            </p:nvSpPr>
            <p:spPr bwMode="auto">
              <a:xfrm>
                <a:off x="1853" y="2646"/>
                <a:ext cx="13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7" name="Line 23"/>
              <p:cNvSpPr>
                <a:spLocks noChangeShapeType="1"/>
              </p:cNvSpPr>
              <p:nvPr/>
            </p:nvSpPr>
            <p:spPr bwMode="auto">
              <a:xfrm>
                <a:off x="1853" y="3351"/>
                <a:ext cx="13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38" name="Line 24"/>
              <p:cNvSpPr>
                <a:spLocks noChangeShapeType="1"/>
              </p:cNvSpPr>
              <p:nvPr/>
            </p:nvSpPr>
            <p:spPr bwMode="auto">
              <a:xfrm>
                <a:off x="1992" y="2646"/>
                <a:ext cx="0" cy="70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id-ID"/>
              </a:p>
            </p:txBody>
          </p:sp>
        </p:grpSp>
        <p:sp>
          <p:nvSpPr>
            <p:cNvPr id="25" name="Line 26"/>
            <p:cNvSpPr>
              <a:spLocks noChangeShapeType="1"/>
            </p:cNvSpPr>
            <p:nvPr/>
          </p:nvSpPr>
          <p:spPr bwMode="auto">
            <a:xfrm flipH="1" flipV="1">
              <a:off x="2512" y="1716"/>
              <a:ext cx="16" cy="34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26" name="Line 27"/>
            <p:cNvSpPr>
              <a:spLocks noChangeShapeType="1"/>
            </p:cNvSpPr>
            <p:nvPr/>
          </p:nvSpPr>
          <p:spPr bwMode="auto">
            <a:xfrm flipV="1">
              <a:off x="3919" y="258"/>
              <a:ext cx="272" cy="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27" name="Text Box 28"/>
            <p:cNvSpPr txBox="1">
              <a:spLocks noChangeArrowheads="1"/>
            </p:cNvSpPr>
            <p:nvPr/>
          </p:nvSpPr>
          <p:spPr bwMode="auto">
            <a:xfrm>
              <a:off x="4191" y="176"/>
              <a:ext cx="543" cy="352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/>
            <a:lstStyle/>
            <a:p>
              <a:pPr algn="ctr" eaLnBrk="0" hangingPunct="0"/>
              <a:r>
                <a:rPr lang="en-US" sz="1000" dirty="0" err="1">
                  <a:solidFill>
                    <a:schemeClr val="tx1"/>
                  </a:solidFill>
                </a:rPr>
                <a:t>pihak</a:t>
              </a:r>
              <a:r>
                <a:rPr lang="en-US" sz="1000" dirty="0">
                  <a:solidFill>
                    <a:schemeClr val="tx1"/>
                  </a:solidFill>
                </a:rPr>
                <a:t> </a:t>
              </a:r>
              <a:r>
                <a:rPr lang="en-US" sz="1000" dirty="0" err="1">
                  <a:solidFill>
                    <a:schemeClr val="tx1"/>
                  </a:solidFill>
                </a:rPr>
                <a:t>yg</a:t>
              </a:r>
              <a:r>
                <a:rPr lang="en-US" sz="1000" dirty="0">
                  <a:solidFill>
                    <a:schemeClr val="tx1"/>
                  </a:solidFill>
                </a:rPr>
                <a:t> </a:t>
              </a:r>
              <a:r>
                <a:rPr lang="en-US" sz="1000" dirty="0" err="1" smtClean="0">
                  <a:solidFill>
                    <a:schemeClr val="tx1"/>
                  </a:solidFill>
                </a:rPr>
                <a:t>bertran</a:t>
              </a:r>
              <a:endParaRPr lang="id-ID" sz="1000" dirty="0" smtClean="0">
                <a:solidFill>
                  <a:schemeClr val="tx1"/>
                </a:solidFill>
              </a:endParaRPr>
            </a:p>
            <a:p>
              <a:pPr algn="ctr" eaLnBrk="0" hangingPunct="0"/>
              <a:r>
                <a:rPr lang="en-US" sz="1000" dirty="0" err="1" smtClean="0">
                  <a:solidFill>
                    <a:schemeClr val="tx1"/>
                  </a:solidFill>
                </a:rPr>
                <a:t>saksi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8" name="Text Box 29"/>
            <p:cNvSpPr txBox="1">
              <a:spLocks noChangeArrowheads="1"/>
            </p:cNvSpPr>
            <p:nvPr/>
          </p:nvSpPr>
          <p:spPr bwMode="auto">
            <a:xfrm>
              <a:off x="4189" y="895"/>
              <a:ext cx="543" cy="412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0" rIns="0"/>
            <a:lstStyle/>
            <a:p>
              <a:pPr algn="ctr" eaLnBrk="0" hangingPunct="0"/>
              <a:r>
                <a:rPr lang="en-US" sz="1200" dirty="0" err="1">
                  <a:solidFill>
                    <a:schemeClr val="tx1"/>
                  </a:solidFill>
                </a:rPr>
                <a:t>manajer-manajer</a:t>
              </a:r>
              <a:r>
                <a:rPr lang="en-US" sz="1200" dirty="0">
                  <a:solidFill>
                    <a:schemeClr val="tx1"/>
                  </a:solidFill>
                </a:rPr>
                <a:t> level </a:t>
              </a:r>
              <a:r>
                <a:rPr lang="en-US" sz="1200" dirty="0" err="1">
                  <a:solidFill>
                    <a:schemeClr val="tx1"/>
                  </a:solidFill>
                </a:rPr>
                <a:t>bawah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9" name="Text Box 30"/>
            <p:cNvSpPr txBox="1">
              <a:spLocks noChangeArrowheads="1"/>
            </p:cNvSpPr>
            <p:nvPr/>
          </p:nvSpPr>
          <p:spPr bwMode="auto">
            <a:xfrm>
              <a:off x="4191" y="569"/>
              <a:ext cx="543" cy="288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0" rIns="0"/>
            <a:lstStyle/>
            <a:p>
              <a:pPr algn="ctr" eaLnBrk="0" hangingPunct="0">
                <a:lnSpc>
                  <a:spcPct val="50000"/>
                </a:lnSpc>
              </a:pPr>
              <a:endParaRPr lang="en-US" sz="1200" dirty="0"/>
            </a:p>
            <a:p>
              <a:pPr algn="ctr" eaLnBrk="0" hangingPunct="0"/>
              <a:r>
                <a:rPr lang="en-US" sz="1200" dirty="0">
                  <a:solidFill>
                    <a:schemeClr val="tx1"/>
                  </a:solidFill>
                </a:rPr>
                <a:t>stakeholders</a:t>
              </a:r>
            </a:p>
          </p:txBody>
        </p:sp>
        <p:sp>
          <p:nvSpPr>
            <p:cNvPr id="30" name="Line 31"/>
            <p:cNvSpPr>
              <a:spLocks noChangeShapeType="1"/>
            </p:cNvSpPr>
            <p:nvPr/>
          </p:nvSpPr>
          <p:spPr bwMode="auto">
            <a:xfrm>
              <a:off x="3919" y="523"/>
              <a:ext cx="272" cy="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31" name="Line 32"/>
            <p:cNvSpPr>
              <a:spLocks noChangeShapeType="1"/>
            </p:cNvSpPr>
            <p:nvPr/>
          </p:nvSpPr>
          <p:spPr bwMode="auto">
            <a:xfrm>
              <a:off x="3919" y="611"/>
              <a:ext cx="272" cy="44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32" name="Text Box 33"/>
            <p:cNvSpPr txBox="1">
              <a:spLocks noChangeArrowheads="1"/>
            </p:cNvSpPr>
            <p:nvPr/>
          </p:nvSpPr>
          <p:spPr bwMode="auto">
            <a:xfrm>
              <a:off x="4191" y="1344"/>
              <a:ext cx="543" cy="480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0" tIns="0" rIns="0" bIns="0"/>
            <a:lstStyle/>
            <a:p>
              <a:pPr algn="ctr" eaLnBrk="0" hangingPunct="0"/>
              <a:r>
                <a:rPr lang="en-US" sz="1200" dirty="0" err="1">
                  <a:solidFill>
                    <a:schemeClr val="tx1"/>
                  </a:solidFill>
                </a:rPr>
                <a:t>manajer-manajer</a:t>
              </a:r>
              <a:r>
                <a:rPr lang="en-US" sz="1200" dirty="0">
                  <a:solidFill>
                    <a:schemeClr val="tx1"/>
                  </a:solidFill>
                </a:rPr>
                <a:t> level </a:t>
              </a:r>
              <a:r>
                <a:rPr lang="en-US" sz="1200" dirty="0" err="1">
                  <a:solidFill>
                    <a:schemeClr val="tx1"/>
                  </a:solidFill>
                </a:rPr>
                <a:t>menengah</a:t>
              </a:r>
              <a:r>
                <a:rPr lang="en-US" sz="1200" dirty="0">
                  <a:solidFill>
                    <a:schemeClr val="tx1"/>
                  </a:solidFill>
                </a:rPr>
                <a:t> </a:t>
              </a:r>
              <a:r>
                <a:rPr lang="en-US" sz="1200" dirty="0" err="1">
                  <a:solidFill>
                    <a:schemeClr val="tx1"/>
                  </a:solidFill>
                </a:rPr>
                <a:t>dan</a:t>
              </a:r>
              <a:r>
                <a:rPr lang="en-US" sz="1200" dirty="0">
                  <a:solidFill>
                    <a:schemeClr val="tx1"/>
                  </a:solidFill>
                </a:rPr>
                <a:t> </a:t>
              </a:r>
              <a:r>
                <a:rPr lang="en-US" sz="1200" dirty="0" err="1">
                  <a:solidFill>
                    <a:schemeClr val="tx1"/>
                  </a:solidFill>
                </a:rPr>
                <a:t>atas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3" name="Line 38"/>
            <p:cNvSpPr>
              <a:spLocks noChangeShapeType="1"/>
            </p:cNvSpPr>
            <p:nvPr/>
          </p:nvSpPr>
          <p:spPr bwMode="auto">
            <a:xfrm>
              <a:off x="1888" y="2928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id-ID"/>
            </a:p>
          </p:txBody>
        </p:sp>
      </p:grpSp>
      <p:sp>
        <p:nvSpPr>
          <p:cNvPr id="2" name="Rounded Rectangle 1"/>
          <p:cNvSpPr/>
          <p:nvPr/>
        </p:nvSpPr>
        <p:spPr>
          <a:xfrm>
            <a:off x="971600" y="51470"/>
            <a:ext cx="8064896" cy="2383630"/>
          </a:xfrm>
          <a:prstGeom prst="roundRect">
            <a:avLst/>
          </a:prstGeom>
          <a:noFill/>
          <a:ln w="28575"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48012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79512" y="4011910"/>
            <a:ext cx="4572000" cy="923330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GB" b="1" i="1" spc="50" dirty="0" err="1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Sistem</a:t>
            </a:r>
            <a:r>
              <a:rPr lang="en-GB" b="1" i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-</a:t>
            </a:r>
          </a:p>
          <a:p>
            <a:r>
              <a:rPr lang="en-GB" b="1" i="1" spc="50" dirty="0" err="1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sistem</a:t>
            </a:r>
            <a:r>
              <a:rPr lang="en-GB" b="1" i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GB" b="1" i="1" spc="50" dirty="0" err="1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informasi</a:t>
            </a:r>
            <a:r>
              <a:rPr lang="en-GB" b="1" i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r>
              <a:rPr lang="en-GB" b="1" i="1" spc="50" dirty="0" err="1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fungsional</a:t>
            </a:r>
            <a:r>
              <a:rPr lang="en-GB" b="1" i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GB" b="1" i="1" spc="50" dirty="0" err="1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dan</a:t>
            </a:r>
            <a:r>
              <a:rPr lang="en-GB" b="1" i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GB" b="1" i="1" spc="50" dirty="0" err="1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Times New Roman" pitchFamily="18" charset="0"/>
              </a:rPr>
              <a:t>aplikasinya</a:t>
            </a:r>
            <a:r>
              <a:rPr lang="en-US" b="1" i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6628616" y="672306"/>
            <a:ext cx="1524000" cy="312737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 eaLnBrk="0" hangingPunct="0"/>
            <a:r>
              <a:rPr lang="en-US" sz="1100">
                <a:solidFill>
                  <a:schemeClr val="tx1"/>
                </a:solidFill>
              </a:rPr>
              <a:t>Keuangan</a:t>
            </a: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5031591" y="672306"/>
            <a:ext cx="1368425" cy="388937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 eaLnBrk="0" hangingPunct="0"/>
            <a:r>
              <a:rPr lang="en-US" sz="1000" dirty="0" err="1">
                <a:solidFill>
                  <a:schemeClr val="tx1"/>
                </a:solidFill>
              </a:rPr>
              <a:t>Produksi</a:t>
            </a:r>
            <a:r>
              <a:rPr lang="en-US" sz="1000" dirty="0">
                <a:solidFill>
                  <a:schemeClr val="tx1"/>
                </a:solidFill>
              </a:rPr>
              <a:t>/</a:t>
            </a:r>
          </a:p>
          <a:p>
            <a:pPr algn="ctr" eaLnBrk="0" hangingPunct="0"/>
            <a:r>
              <a:rPr lang="en-US" sz="1000" dirty="0" err="1">
                <a:solidFill>
                  <a:schemeClr val="tx1"/>
                </a:solidFill>
              </a:rPr>
              <a:t>Operasi</a:t>
            </a:r>
            <a:endParaRPr lang="en-US" sz="1000" dirty="0">
              <a:solidFill>
                <a:schemeClr val="tx1"/>
              </a:solidFill>
            </a:endParaRPr>
          </a:p>
          <a:p>
            <a:pPr algn="ctr" eaLnBrk="0" hangingPunct="0">
              <a:spcBef>
                <a:spcPts val="300"/>
              </a:spcBef>
              <a:spcAft>
                <a:spcPts val="300"/>
              </a:spcAft>
            </a:pPr>
            <a:endParaRPr lang="en-US" sz="1000" dirty="0"/>
          </a:p>
          <a:p>
            <a:pPr eaLnBrk="0" hangingPunct="0"/>
            <a:endParaRPr lang="en-US" sz="1000" dirty="0"/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3545691" y="672306"/>
            <a:ext cx="1177925" cy="309562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 eaLnBrk="0" hangingPunct="0"/>
            <a:r>
              <a:rPr lang="en-US" sz="1100" dirty="0">
                <a:solidFill>
                  <a:schemeClr val="tx1"/>
                </a:solidFill>
              </a:rPr>
              <a:t>SDM</a:t>
            </a:r>
          </a:p>
          <a:p>
            <a:pPr eaLnBrk="0" hangingPunct="0"/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980416" y="681831"/>
            <a:ext cx="1219200" cy="303212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 eaLnBrk="0" hangingPunct="0"/>
            <a:r>
              <a:rPr lang="en-US" sz="1100">
                <a:solidFill>
                  <a:schemeClr val="tx1"/>
                </a:solidFill>
              </a:rPr>
              <a:t>Pemasaran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611991" y="667543"/>
            <a:ext cx="1177925" cy="3175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 eaLnBrk="0" hangingPunct="0"/>
            <a:r>
              <a:rPr lang="en-US" sz="1100">
                <a:solidFill>
                  <a:schemeClr val="tx1"/>
                </a:solidFill>
              </a:rPr>
              <a:t>Akuntansi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040866" y="70643"/>
            <a:ext cx="2081213" cy="341313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 eaLnBrk="0" hangingPunct="0"/>
            <a:r>
              <a:rPr lang="en-US" sz="1100">
                <a:solidFill>
                  <a:schemeClr val="tx1"/>
                </a:solidFill>
              </a:rPr>
              <a:t>Sistem Informasi Fungsional</a:t>
            </a:r>
          </a:p>
        </p:txBody>
      </p:sp>
      <p:sp>
        <p:nvSpPr>
          <p:cNvPr id="13" name="Line 8"/>
          <p:cNvSpPr>
            <a:spLocks noChangeShapeType="1"/>
          </p:cNvSpPr>
          <p:nvPr/>
        </p:nvSpPr>
        <p:spPr bwMode="auto">
          <a:xfrm>
            <a:off x="1237466" y="475456"/>
            <a:ext cx="60579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4" name="Line 9"/>
          <p:cNvSpPr>
            <a:spLocks noChangeShapeType="1"/>
          </p:cNvSpPr>
          <p:nvPr/>
        </p:nvSpPr>
        <p:spPr bwMode="auto">
          <a:xfrm>
            <a:off x="1218416" y="475456"/>
            <a:ext cx="0" cy="1857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5" name="Line 10"/>
          <p:cNvSpPr>
            <a:spLocks noChangeShapeType="1"/>
          </p:cNvSpPr>
          <p:nvPr/>
        </p:nvSpPr>
        <p:spPr bwMode="auto">
          <a:xfrm>
            <a:off x="4145766" y="411956"/>
            <a:ext cx="0" cy="2492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6" name="Line 11"/>
          <p:cNvSpPr>
            <a:spLocks noChangeShapeType="1"/>
          </p:cNvSpPr>
          <p:nvPr/>
        </p:nvSpPr>
        <p:spPr bwMode="auto">
          <a:xfrm>
            <a:off x="2590016" y="475456"/>
            <a:ext cx="0" cy="1857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>
            <a:off x="5790416" y="459581"/>
            <a:ext cx="0" cy="225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id-ID"/>
          </a:p>
        </p:txBody>
      </p:sp>
      <p:sp>
        <p:nvSpPr>
          <p:cNvPr id="18" name="Line 18"/>
          <p:cNvSpPr>
            <a:spLocks noChangeShapeType="1"/>
          </p:cNvSpPr>
          <p:nvPr/>
        </p:nvSpPr>
        <p:spPr bwMode="auto">
          <a:xfrm>
            <a:off x="7295366" y="475456"/>
            <a:ext cx="0" cy="185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id-ID"/>
          </a:p>
        </p:txBody>
      </p:sp>
      <p:grpSp>
        <p:nvGrpSpPr>
          <p:cNvPr id="19" name="Group 27"/>
          <p:cNvGrpSpPr>
            <a:grpSpLocks/>
          </p:cNvGrpSpPr>
          <p:nvPr/>
        </p:nvGrpSpPr>
        <p:grpSpPr bwMode="auto">
          <a:xfrm>
            <a:off x="611991" y="981868"/>
            <a:ext cx="7777078" cy="4914900"/>
            <a:chOff x="786" y="869"/>
            <a:chExt cx="4924" cy="3096"/>
          </a:xfrm>
        </p:grpSpPr>
        <p:sp>
          <p:nvSpPr>
            <p:cNvPr id="20" name="Text Box 12"/>
            <p:cNvSpPr txBox="1">
              <a:spLocks noChangeArrowheads="1"/>
            </p:cNvSpPr>
            <p:nvPr/>
          </p:nvSpPr>
          <p:spPr bwMode="auto">
            <a:xfrm>
              <a:off x="3538" y="888"/>
              <a:ext cx="1166" cy="2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C0C0C0"/>
                      </a:gs>
                      <a:gs pos="100000">
                        <a:srgbClr val="FFFFFF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Perencanaan</a:t>
              </a:r>
              <a:r>
                <a:rPr lang="en-US" sz="900" dirty="0"/>
                <a:t> </a:t>
              </a:r>
              <a:r>
                <a:rPr lang="en-US" sz="900" dirty="0" err="1"/>
                <a:t>produksi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Perencanaan</a:t>
              </a:r>
              <a:r>
                <a:rPr lang="en-US" sz="900" dirty="0"/>
                <a:t> </a:t>
              </a:r>
              <a:r>
                <a:rPr lang="en-US" sz="900" dirty="0" err="1"/>
                <a:t>tenaga</a:t>
              </a:r>
              <a:endParaRPr lang="en-US" sz="900" dirty="0"/>
            </a:p>
            <a:p>
              <a:pPr eaLnBrk="0" hangingPunct="0">
                <a:buFont typeface="Symbol" pitchFamily="18" charset="2"/>
                <a:buNone/>
              </a:pPr>
              <a:r>
                <a:rPr lang="en-US" sz="900" dirty="0"/>
                <a:t>  </a:t>
              </a:r>
              <a:r>
                <a:rPr lang="en-US" sz="900" dirty="0" err="1"/>
                <a:t>langsung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Perencanaan</a:t>
              </a:r>
              <a:r>
                <a:rPr lang="en-US" sz="900" dirty="0"/>
                <a:t> </a:t>
              </a:r>
              <a:r>
                <a:rPr lang="en-US" sz="900" dirty="0" err="1"/>
                <a:t>kebutuhan</a:t>
              </a:r>
              <a:endParaRPr lang="en-US" sz="900" dirty="0"/>
            </a:p>
            <a:p>
              <a:pPr eaLnBrk="0" hangingPunct="0">
                <a:buFont typeface="Symbol" pitchFamily="18" charset="2"/>
                <a:buNone/>
              </a:pPr>
              <a:r>
                <a:rPr lang="en-US" sz="900" dirty="0"/>
                <a:t>  material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Perencanaan</a:t>
              </a:r>
              <a:r>
                <a:rPr lang="en-US" sz="900" dirty="0"/>
                <a:t> </a:t>
              </a:r>
              <a:r>
                <a:rPr lang="en-US" sz="900" dirty="0" err="1"/>
                <a:t>kebutuhan</a:t>
              </a:r>
              <a:endParaRPr lang="en-US" sz="900" dirty="0"/>
            </a:p>
            <a:p>
              <a:pPr eaLnBrk="0" hangingPunct="0">
                <a:buFont typeface="Symbol" pitchFamily="18" charset="2"/>
                <a:buNone/>
              </a:pPr>
              <a:r>
                <a:rPr lang="en-US" sz="900" dirty="0"/>
                <a:t>  </a:t>
              </a:r>
              <a:r>
                <a:rPr lang="en-US" sz="900" dirty="0" err="1"/>
                <a:t>kapasitas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Penjadwalan</a:t>
              </a:r>
              <a:r>
                <a:rPr lang="en-US" sz="900" dirty="0"/>
                <a:t> </a:t>
              </a:r>
              <a:r>
                <a:rPr lang="en-US" sz="900" dirty="0" err="1"/>
                <a:t>produksi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Analisis</a:t>
              </a:r>
              <a:r>
                <a:rPr lang="en-US" sz="900" dirty="0"/>
                <a:t> </a:t>
              </a:r>
              <a:r>
                <a:rPr lang="en-US" sz="900" dirty="0" err="1"/>
                <a:t>produktivitas</a:t>
              </a:r>
              <a:r>
                <a:rPr lang="en-US" sz="900" dirty="0"/>
                <a:t> </a:t>
              </a:r>
            </a:p>
            <a:p>
              <a:pPr eaLnBrk="0" hangingPunct="0">
                <a:buFont typeface="Symbol" pitchFamily="18" charset="2"/>
                <a:buNone/>
              </a:pPr>
              <a:r>
                <a:rPr lang="en-US" sz="900" dirty="0"/>
                <a:t>  </a:t>
              </a:r>
              <a:r>
                <a:rPr lang="en-US" sz="900" dirty="0" err="1"/>
                <a:t>pekerja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Analisis</a:t>
              </a:r>
              <a:r>
                <a:rPr lang="en-US" sz="900" dirty="0"/>
                <a:t> </a:t>
              </a:r>
              <a:r>
                <a:rPr lang="en-US" sz="900" dirty="0" err="1"/>
                <a:t>produktivitas</a:t>
              </a:r>
              <a:r>
                <a:rPr lang="en-US" sz="900" dirty="0"/>
                <a:t> </a:t>
              </a:r>
              <a:r>
                <a:rPr lang="en-US" sz="900" dirty="0" err="1"/>
                <a:t>mesin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Kontrol</a:t>
              </a:r>
              <a:r>
                <a:rPr lang="en-US" sz="900" dirty="0"/>
                <a:t> </a:t>
              </a:r>
              <a:r>
                <a:rPr lang="en-US" sz="900" dirty="0" err="1"/>
                <a:t>perawatan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Kontrol</a:t>
              </a:r>
              <a:r>
                <a:rPr lang="en-US" sz="900" dirty="0"/>
                <a:t> proses </a:t>
              </a:r>
              <a:r>
                <a:rPr lang="en-US" sz="900" dirty="0" err="1"/>
                <a:t>produksi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Kontrol</a:t>
              </a:r>
              <a:r>
                <a:rPr lang="en-US" sz="900" dirty="0"/>
                <a:t> </a:t>
              </a:r>
              <a:r>
                <a:rPr lang="en-US" sz="900" dirty="0" err="1"/>
                <a:t>kualitas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Kontrol</a:t>
              </a:r>
              <a:r>
                <a:rPr lang="en-US" sz="900" dirty="0"/>
                <a:t> </a:t>
              </a:r>
              <a:r>
                <a:rPr lang="en-US" sz="900" dirty="0" err="1"/>
                <a:t>biaya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Kontrol</a:t>
              </a:r>
              <a:r>
                <a:rPr lang="en-US" sz="900" dirty="0"/>
                <a:t> </a:t>
              </a:r>
              <a:r>
                <a:rPr lang="en-US" sz="900" dirty="0" err="1"/>
                <a:t>barang</a:t>
              </a:r>
              <a:r>
                <a:rPr lang="en-US" sz="900" dirty="0"/>
                <a:t> </a:t>
              </a:r>
              <a:r>
                <a:rPr lang="en-US" sz="900" dirty="0" err="1"/>
                <a:t>dalam</a:t>
              </a:r>
              <a:r>
                <a:rPr lang="en-US" sz="900" dirty="0"/>
                <a:t> </a:t>
              </a:r>
            </a:p>
            <a:p>
              <a:pPr eaLnBrk="0" hangingPunct="0">
                <a:buFont typeface="Symbol" pitchFamily="18" charset="2"/>
                <a:buNone/>
              </a:pPr>
              <a:r>
                <a:rPr lang="en-US" sz="900" dirty="0"/>
                <a:t>  proses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Pemakaian</a:t>
              </a:r>
              <a:r>
                <a:rPr lang="en-US" sz="900" dirty="0"/>
                <a:t> material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Pemanfaatan</a:t>
              </a:r>
              <a:r>
                <a:rPr lang="en-US" sz="900" dirty="0"/>
                <a:t> </a:t>
              </a:r>
              <a:r>
                <a:rPr lang="en-US" sz="900" dirty="0" err="1"/>
                <a:t>mesin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Pemakaian</a:t>
              </a:r>
              <a:r>
                <a:rPr lang="en-US" sz="900" dirty="0"/>
                <a:t> </a:t>
              </a:r>
              <a:r>
                <a:rPr lang="en-US" sz="900" dirty="0" err="1"/>
                <a:t>tenaga</a:t>
              </a:r>
              <a:r>
                <a:rPr lang="en-US" sz="900" dirty="0"/>
                <a:t> </a:t>
              </a:r>
              <a:r>
                <a:rPr lang="en-US" sz="900" dirty="0" err="1"/>
                <a:t>kerja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Pemakaian</a:t>
              </a:r>
              <a:r>
                <a:rPr lang="en-US" sz="900" dirty="0"/>
                <a:t> overhead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/>
                <a:t>Status </a:t>
              </a:r>
              <a:r>
                <a:rPr lang="en-US" sz="900" dirty="0" err="1"/>
                <a:t>barang</a:t>
              </a:r>
              <a:r>
                <a:rPr lang="en-US" sz="900" dirty="0"/>
                <a:t> </a:t>
              </a:r>
              <a:r>
                <a:rPr lang="en-US" sz="900" dirty="0" err="1"/>
                <a:t>dalam</a:t>
              </a:r>
              <a:r>
                <a:rPr lang="en-US" sz="900" dirty="0"/>
                <a:t> proses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Pengerjaan</a:t>
              </a:r>
              <a:r>
                <a:rPr lang="en-US" sz="900" dirty="0"/>
                <a:t> </a:t>
              </a:r>
              <a:r>
                <a:rPr lang="en-US" sz="900" dirty="0" err="1"/>
                <a:t>ulang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Kontrol</a:t>
              </a:r>
              <a:r>
                <a:rPr lang="en-US" sz="900" dirty="0"/>
                <a:t> </a:t>
              </a:r>
              <a:r>
                <a:rPr lang="en-US" sz="900" dirty="0" err="1"/>
                <a:t>pengerjaan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Permintaan</a:t>
              </a:r>
              <a:r>
                <a:rPr lang="en-US" sz="900" dirty="0"/>
                <a:t> </a:t>
              </a:r>
              <a:r>
                <a:rPr lang="en-US" sz="900" dirty="0" err="1"/>
                <a:t>pembelian</a:t>
              </a:r>
              <a:r>
                <a:rPr lang="en-US" sz="900" dirty="0"/>
                <a:t> </a:t>
              </a:r>
              <a:r>
                <a:rPr lang="en-US" sz="900" dirty="0" err="1"/>
                <a:t>dan</a:t>
              </a:r>
              <a:endParaRPr lang="en-US" sz="900" dirty="0"/>
            </a:p>
            <a:p>
              <a:pPr eaLnBrk="0" hangingPunct="0">
                <a:buFont typeface="Symbol" pitchFamily="18" charset="2"/>
                <a:buNone/>
              </a:pPr>
              <a:r>
                <a:rPr lang="en-US" sz="900" dirty="0"/>
                <a:t>  </a:t>
              </a:r>
              <a:r>
                <a:rPr lang="en-US" sz="900" dirty="0" err="1"/>
                <a:t>penerimaan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smtClean="0"/>
                <a:t>Robot</a:t>
              </a:r>
              <a:r>
                <a:rPr lang="id-ID" sz="900" dirty="0" smtClean="0"/>
                <a:t>, </a:t>
              </a:r>
              <a:r>
                <a:rPr lang="en-US" sz="900" dirty="0" smtClean="0"/>
                <a:t>Computer-assisted</a:t>
              </a:r>
              <a:endParaRPr lang="en-US" sz="900" dirty="0"/>
            </a:p>
            <a:p>
              <a:pPr eaLnBrk="0" hangingPunct="0">
                <a:buFont typeface="Symbol" pitchFamily="18" charset="2"/>
                <a:buNone/>
              </a:pPr>
              <a:r>
                <a:rPr lang="en-US" sz="900" dirty="0"/>
                <a:t>  manufacturing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Kontrol</a:t>
              </a:r>
              <a:r>
                <a:rPr lang="en-US" sz="900" dirty="0"/>
                <a:t> </a:t>
              </a:r>
              <a:r>
                <a:rPr lang="en-US" sz="900" dirty="0" err="1" smtClean="0"/>
                <a:t>mesin</a:t>
              </a:r>
              <a:endParaRPr lang="en-US" sz="900" dirty="0"/>
            </a:p>
          </p:txBody>
        </p:sp>
        <p:sp>
          <p:nvSpPr>
            <p:cNvPr id="21" name="Text Box 13"/>
            <p:cNvSpPr txBox="1">
              <a:spLocks noChangeArrowheads="1"/>
            </p:cNvSpPr>
            <p:nvPr/>
          </p:nvSpPr>
          <p:spPr bwMode="auto">
            <a:xfrm>
              <a:off x="1580" y="888"/>
              <a:ext cx="1060" cy="23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C0C0C0"/>
                      </a:gs>
                      <a:gs pos="100000">
                        <a:srgbClr val="FFFFFF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Advertasi</a:t>
              </a:r>
              <a:r>
                <a:rPr lang="en-US" sz="900" dirty="0"/>
                <a:t> </a:t>
              </a:r>
              <a:r>
                <a:rPr lang="en-US" sz="900" dirty="0" err="1"/>
                <a:t>dan</a:t>
              </a:r>
              <a:r>
                <a:rPr lang="en-US" sz="900" dirty="0"/>
                <a:t> </a:t>
              </a:r>
              <a:r>
                <a:rPr lang="en-US" sz="900" dirty="0" err="1"/>
                <a:t>promosi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Perencanaan</a:t>
              </a:r>
              <a:r>
                <a:rPr lang="en-US" sz="900" dirty="0"/>
                <a:t> </a:t>
              </a:r>
              <a:r>
                <a:rPr lang="en-US" sz="900" dirty="0" err="1"/>
                <a:t>harga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Riset</a:t>
              </a:r>
              <a:r>
                <a:rPr lang="en-US" sz="900" dirty="0"/>
                <a:t> </a:t>
              </a:r>
              <a:r>
                <a:rPr lang="en-US" sz="900" dirty="0" err="1"/>
                <a:t>pasar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Perencanaan</a:t>
              </a:r>
              <a:r>
                <a:rPr lang="en-US" sz="900" dirty="0"/>
                <a:t> </a:t>
              </a:r>
              <a:r>
                <a:rPr lang="en-US" sz="900" dirty="0" err="1"/>
                <a:t>produk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Perencanaan</a:t>
              </a:r>
              <a:r>
                <a:rPr lang="en-US" sz="900" dirty="0"/>
                <a:t> </a:t>
              </a:r>
              <a:r>
                <a:rPr lang="en-US" sz="900" dirty="0" err="1"/>
                <a:t>kanal</a:t>
              </a:r>
              <a:endParaRPr lang="en-US" sz="900" dirty="0"/>
            </a:p>
            <a:p>
              <a:pPr eaLnBrk="0" hangingPunct="0">
                <a:buFont typeface="Symbol" pitchFamily="18" charset="2"/>
                <a:buNone/>
              </a:pPr>
              <a:r>
                <a:rPr lang="en-US" sz="900" dirty="0"/>
                <a:t>  </a:t>
              </a:r>
              <a:r>
                <a:rPr lang="en-US" sz="900" dirty="0" err="1"/>
                <a:t>Distribusi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Prakiraan</a:t>
              </a:r>
              <a:r>
                <a:rPr lang="en-US" sz="900" dirty="0"/>
                <a:t> </a:t>
              </a:r>
              <a:r>
                <a:rPr lang="en-US" sz="900" dirty="0" err="1"/>
                <a:t>penjualan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Analisis</a:t>
              </a:r>
              <a:r>
                <a:rPr lang="en-US" sz="900" dirty="0"/>
                <a:t> </a:t>
              </a:r>
              <a:r>
                <a:rPr lang="en-US" sz="900" dirty="0" err="1"/>
                <a:t>Anggaran</a:t>
              </a:r>
              <a:endParaRPr lang="en-US" sz="900" dirty="0"/>
            </a:p>
            <a:p>
              <a:pPr eaLnBrk="0" hangingPunct="0">
                <a:buFont typeface="Symbol" pitchFamily="18" charset="2"/>
                <a:buNone/>
              </a:pPr>
              <a:r>
                <a:rPr lang="en-US" sz="900" dirty="0"/>
                <a:t>  </a:t>
              </a:r>
              <a:r>
                <a:rPr lang="en-US" sz="900" dirty="0" err="1"/>
                <a:t>Pemasaran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Analisis</a:t>
              </a:r>
              <a:r>
                <a:rPr lang="en-US" sz="900" dirty="0"/>
                <a:t> </a:t>
              </a:r>
              <a:r>
                <a:rPr lang="en-US" sz="900" dirty="0" err="1"/>
                <a:t>Pangsa</a:t>
              </a:r>
              <a:r>
                <a:rPr lang="en-US" sz="900" dirty="0"/>
                <a:t> </a:t>
              </a:r>
              <a:r>
                <a:rPr lang="en-US" sz="900" dirty="0" err="1"/>
                <a:t>Pasar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Analisis</a:t>
              </a:r>
              <a:r>
                <a:rPr lang="en-US" sz="900" dirty="0"/>
                <a:t> </a:t>
              </a:r>
              <a:r>
                <a:rPr lang="en-US" sz="900" dirty="0" err="1"/>
                <a:t>Layanan</a:t>
              </a:r>
              <a:r>
                <a:rPr lang="en-US" sz="900" dirty="0"/>
                <a:t> </a:t>
              </a:r>
              <a:r>
                <a:rPr lang="en-US" sz="900" dirty="0" err="1"/>
                <a:t>Konsumen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Analisis</a:t>
              </a:r>
              <a:r>
                <a:rPr lang="en-US" sz="900" dirty="0"/>
                <a:t> </a:t>
              </a:r>
              <a:r>
                <a:rPr lang="en-US" sz="900" dirty="0" err="1"/>
                <a:t>Distribusi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Analisis</a:t>
              </a:r>
              <a:r>
                <a:rPr lang="en-US" sz="900" dirty="0"/>
                <a:t> </a:t>
              </a:r>
              <a:r>
                <a:rPr lang="en-US" sz="900" dirty="0" err="1"/>
                <a:t>Profitabilitas</a:t>
              </a:r>
              <a:endParaRPr lang="en-US" sz="900" dirty="0"/>
            </a:p>
            <a:p>
              <a:pPr eaLnBrk="0" hangingPunct="0">
                <a:buFont typeface="Symbol" pitchFamily="18" charset="2"/>
                <a:buNone/>
              </a:pPr>
              <a:r>
                <a:rPr lang="en-US" sz="900" dirty="0"/>
                <a:t>  </a:t>
              </a:r>
              <a:r>
                <a:rPr lang="en-US" sz="900" dirty="0" err="1"/>
                <a:t>Produk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Analisis</a:t>
              </a:r>
              <a:r>
                <a:rPr lang="en-US" sz="900" dirty="0"/>
                <a:t> </a:t>
              </a:r>
              <a:r>
                <a:rPr lang="en-US" sz="900" dirty="0" err="1"/>
                <a:t>Promosi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Analisis</a:t>
              </a:r>
              <a:r>
                <a:rPr lang="en-US" sz="900" dirty="0"/>
                <a:t> </a:t>
              </a:r>
              <a:r>
                <a:rPr lang="en-US" sz="900" dirty="0" err="1"/>
                <a:t>Penjualan</a:t>
              </a:r>
              <a:r>
                <a:rPr lang="en-US" sz="900" dirty="0"/>
                <a:t> </a:t>
              </a:r>
              <a:r>
                <a:rPr lang="en-US" sz="900" dirty="0" err="1"/>
                <a:t>dan</a:t>
              </a:r>
              <a:endParaRPr lang="en-US" sz="900" dirty="0"/>
            </a:p>
            <a:p>
              <a:pPr eaLnBrk="0" hangingPunct="0">
                <a:buFont typeface="Symbol" pitchFamily="18" charset="2"/>
                <a:buNone/>
              </a:pPr>
              <a:r>
                <a:rPr lang="en-US" sz="900" dirty="0"/>
                <a:t>  </a:t>
              </a:r>
              <a:r>
                <a:rPr lang="en-US" sz="900" dirty="0" err="1"/>
                <a:t>tren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Pesanan</a:t>
              </a:r>
              <a:r>
                <a:rPr lang="en-US" sz="900" dirty="0"/>
                <a:t> </a:t>
              </a:r>
              <a:r>
                <a:rPr lang="en-US" sz="900" dirty="0" err="1"/>
                <a:t>Konsumen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Pemenuhan</a:t>
              </a:r>
              <a:r>
                <a:rPr lang="en-US" sz="900" dirty="0"/>
                <a:t> back order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Penagihan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Penjualan</a:t>
              </a:r>
              <a:r>
                <a:rPr lang="en-US" sz="900" dirty="0"/>
                <a:t> </a:t>
              </a:r>
              <a:r>
                <a:rPr lang="en-US" sz="900" dirty="0" err="1"/>
                <a:t>menurut</a:t>
              </a:r>
              <a:endParaRPr lang="en-US" sz="900" dirty="0"/>
            </a:p>
            <a:p>
              <a:pPr eaLnBrk="0" hangingPunct="0">
                <a:buFont typeface="Symbol" pitchFamily="18" charset="2"/>
                <a:buNone/>
              </a:pPr>
              <a:r>
                <a:rPr lang="en-US" sz="900" dirty="0"/>
                <a:t>  </a:t>
              </a:r>
              <a:r>
                <a:rPr lang="en-US" sz="900" dirty="0" err="1"/>
                <a:t>tempat</a:t>
              </a:r>
              <a:r>
                <a:rPr lang="en-US" sz="900" dirty="0"/>
                <a:t>, </a:t>
              </a:r>
              <a:r>
                <a:rPr lang="en-US" sz="900" dirty="0" err="1"/>
                <a:t>produk</a:t>
              </a:r>
              <a:r>
                <a:rPr lang="en-US" sz="900" dirty="0"/>
                <a:t>, salesman</a:t>
              </a:r>
            </a:p>
            <a:p>
              <a:pPr eaLnBrk="0" hangingPunct="0"/>
              <a:endParaRPr lang="en-US" sz="900" dirty="0"/>
            </a:p>
          </p:txBody>
        </p:sp>
        <p:sp>
          <p:nvSpPr>
            <p:cNvPr id="22" name="Text Box 14"/>
            <p:cNvSpPr txBox="1">
              <a:spLocks noChangeArrowheads="1"/>
            </p:cNvSpPr>
            <p:nvPr/>
          </p:nvSpPr>
          <p:spPr bwMode="auto">
            <a:xfrm>
              <a:off x="4604" y="869"/>
              <a:ext cx="1106" cy="3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C0C0C0"/>
                      </a:gs>
                      <a:gs pos="100000">
                        <a:srgbClr val="FFFFFF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Perencanaan</a:t>
              </a:r>
              <a:r>
                <a:rPr lang="en-US" sz="900" dirty="0"/>
                <a:t> </a:t>
              </a:r>
              <a:r>
                <a:rPr lang="en-US" sz="900" dirty="0" err="1"/>
                <a:t>aliran</a:t>
              </a:r>
              <a:r>
                <a:rPr lang="en-US" sz="900" dirty="0"/>
                <a:t> </a:t>
              </a:r>
              <a:r>
                <a:rPr lang="en-US" sz="900" dirty="0" err="1"/>
                <a:t>kas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Perencanaan</a:t>
              </a:r>
              <a:r>
                <a:rPr lang="en-US" sz="900" dirty="0"/>
                <a:t> </a:t>
              </a:r>
              <a:r>
                <a:rPr lang="en-US" sz="900" dirty="0" err="1"/>
                <a:t>struktur</a:t>
              </a:r>
              <a:endParaRPr lang="en-US" sz="900" dirty="0"/>
            </a:p>
            <a:p>
              <a:pPr eaLnBrk="0" hangingPunct="0">
                <a:buFont typeface="Symbol" pitchFamily="18" charset="2"/>
                <a:buNone/>
              </a:pPr>
              <a:r>
                <a:rPr lang="en-US" sz="900" dirty="0"/>
                <a:t>  modal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Perencanaan</a:t>
              </a:r>
              <a:r>
                <a:rPr lang="en-US" sz="900" dirty="0"/>
                <a:t> </a:t>
              </a:r>
              <a:r>
                <a:rPr lang="en-US" sz="900" dirty="0" err="1"/>
                <a:t>penggunaan</a:t>
              </a:r>
              <a:endParaRPr lang="en-US" sz="900" dirty="0"/>
            </a:p>
            <a:p>
              <a:pPr eaLnBrk="0" hangingPunct="0">
                <a:buFont typeface="Symbol" pitchFamily="18" charset="2"/>
                <a:buNone/>
              </a:pPr>
              <a:r>
                <a:rPr lang="en-US" sz="900" dirty="0"/>
                <a:t>  modal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Perencanaan</a:t>
              </a:r>
              <a:r>
                <a:rPr lang="en-US" sz="900" dirty="0"/>
                <a:t> </a:t>
              </a:r>
              <a:r>
                <a:rPr lang="en-US" sz="900" dirty="0" err="1"/>
                <a:t>keuntungan</a:t>
              </a:r>
              <a:endParaRPr lang="en-US" sz="900" dirty="0"/>
            </a:p>
            <a:p>
              <a:pPr eaLnBrk="0" hangingPunct="0">
                <a:buFont typeface="Symbol" pitchFamily="18" charset="2"/>
                <a:buNone/>
              </a:pPr>
              <a:r>
                <a:rPr lang="en-US" sz="900" dirty="0"/>
                <a:t>  </a:t>
              </a:r>
              <a:r>
                <a:rPr lang="en-US" sz="900" dirty="0" err="1"/>
                <a:t>tahunan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Perencanaan</a:t>
              </a:r>
              <a:r>
                <a:rPr lang="en-US" sz="900" dirty="0"/>
                <a:t> </a:t>
              </a:r>
              <a:r>
                <a:rPr lang="en-US" sz="900" dirty="0" err="1"/>
                <a:t>investasi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Perencanaan</a:t>
              </a:r>
              <a:r>
                <a:rPr lang="en-US" sz="900" dirty="0"/>
                <a:t> </a:t>
              </a:r>
              <a:r>
                <a:rPr lang="en-US" sz="900" dirty="0" err="1"/>
                <a:t>kebijakan</a:t>
              </a:r>
              <a:endParaRPr lang="en-US" sz="900" dirty="0"/>
            </a:p>
            <a:p>
              <a:pPr eaLnBrk="0" hangingPunct="0">
                <a:buFont typeface="Symbol" pitchFamily="18" charset="2"/>
                <a:buNone/>
              </a:pPr>
              <a:r>
                <a:rPr lang="en-US" sz="900" dirty="0"/>
                <a:t>  </a:t>
              </a:r>
              <a:r>
                <a:rPr lang="en-US" sz="900" dirty="0" err="1"/>
                <a:t>dividen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Perencanaan</a:t>
              </a:r>
              <a:r>
                <a:rPr lang="en-US" sz="900" dirty="0"/>
                <a:t> </a:t>
              </a:r>
              <a:r>
                <a:rPr lang="en-US" sz="900" dirty="0" err="1"/>
                <a:t>budjet</a:t>
              </a:r>
              <a:endParaRPr lang="en-US" sz="900" dirty="0"/>
            </a:p>
            <a:p>
              <a:pPr eaLnBrk="0" hangingPunct="0">
                <a:buFont typeface="Symbol" pitchFamily="18" charset="2"/>
                <a:buNone/>
              </a:pPr>
              <a:r>
                <a:rPr lang="en-US" sz="900" dirty="0"/>
                <a:t>  modal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Analisis</a:t>
              </a:r>
              <a:r>
                <a:rPr lang="en-US" sz="900" dirty="0"/>
                <a:t> </a:t>
              </a:r>
              <a:r>
                <a:rPr lang="en-US" sz="900" dirty="0" err="1"/>
                <a:t>dana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Analisis</a:t>
              </a:r>
              <a:r>
                <a:rPr lang="en-US" sz="900" dirty="0"/>
                <a:t> </a:t>
              </a:r>
              <a:r>
                <a:rPr lang="en-US" sz="900" dirty="0" err="1"/>
                <a:t>varian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Analisis</a:t>
              </a:r>
              <a:r>
                <a:rPr lang="en-US" sz="900" dirty="0"/>
                <a:t> </a:t>
              </a:r>
              <a:r>
                <a:rPr lang="en-US" sz="900" dirty="0" err="1"/>
                <a:t>profitabilitas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Analisis</a:t>
              </a:r>
              <a:r>
                <a:rPr lang="en-US" sz="900" dirty="0"/>
                <a:t> </a:t>
              </a:r>
              <a:r>
                <a:rPr lang="en-US" sz="900" dirty="0" err="1"/>
                <a:t>likuiditas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Analisis</a:t>
              </a:r>
              <a:r>
                <a:rPr lang="en-US" sz="900" dirty="0"/>
                <a:t> </a:t>
              </a:r>
              <a:r>
                <a:rPr lang="en-US" sz="900" dirty="0" err="1"/>
                <a:t>manajemen</a:t>
              </a:r>
              <a:endParaRPr lang="en-US" sz="900" dirty="0"/>
            </a:p>
            <a:p>
              <a:pPr eaLnBrk="0" hangingPunct="0">
                <a:buFont typeface="Symbol" pitchFamily="18" charset="2"/>
                <a:buNone/>
              </a:pPr>
              <a:r>
                <a:rPr lang="en-US" sz="900" dirty="0"/>
                <a:t>  </a:t>
              </a:r>
              <a:r>
                <a:rPr lang="en-US" sz="900" dirty="0" err="1"/>
                <a:t>aktiva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Analisis</a:t>
              </a:r>
              <a:r>
                <a:rPr lang="en-US" sz="900" dirty="0"/>
                <a:t> </a:t>
              </a:r>
              <a:r>
                <a:rPr lang="en-US" sz="900" dirty="0" err="1"/>
                <a:t>nilai</a:t>
              </a:r>
              <a:r>
                <a:rPr lang="en-US" sz="900" dirty="0"/>
                <a:t> </a:t>
              </a:r>
              <a:r>
                <a:rPr lang="en-US" sz="900" dirty="0" err="1"/>
                <a:t>pasar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Analisis</a:t>
              </a:r>
              <a:r>
                <a:rPr lang="en-US" sz="900" dirty="0"/>
                <a:t> </a:t>
              </a:r>
              <a:r>
                <a:rPr lang="en-US" sz="900" dirty="0" err="1"/>
                <a:t>biaya</a:t>
              </a:r>
              <a:r>
                <a:rPr lang="en-US" sz="900" dirty="0"/>
                <a:t> modal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Analisis</a:t>
              </a:r>
              <a:r>
                <a:rPr lang="en-US" sz="900" dirty="0"/>
                <a:t> </a:t>
              </a:r>
              <a:r>
                <a:rPr lang="en-US" sz="900" dirty="0" err="1"/>
                <a:t>diskon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Laporan</a:t>
              </a:r>
              <a:r>
                <a:rPr lang="en-US" sz="900" dirty="0"/>
                <a:t> </a:t>
              </a:r>
              <a:r>
                <a:rPr lang="en-US" sz="900" dirty="0" err="1"/>
                <a:t>kas</a:t>
              </a:r>
              <a:r>
                <a:rPr lang="en-US" sz="900" dirty="0"/>
                <a:t> </a:t>
              </a:r>
              <a:r>
                <a:rPr lang="en-US" sz="900" dirty="0" err="1"/>
                <a:t>kecil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Laporan</a:t>
              </a:r>
              <a:r>
                <a:rPr lang="en-US" sz="900" dirty="0"/>
                <a:t> </a:t>
              </a:r>
              <a:r>
                <a:rPr lang="en-US" sz="900" dirty="0" err="1"/>
                <a:t>penerimaan</a:t>
              </a:r>
              <a:r>
                <a:rPr lang="en-US" sz="900" dirty="0"/>
                <a:t> </a:t>
              </a:r>
              <a:r>
                <a:rPr lang="en-US" sz="900" dirty="0" err="1"/>
                <a:t>kas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Laporan</a:t>
              </a:r>
              <a:r>
                <a:rPr lang="en-US" sz="900" dirty="0"/>
                <a:t> </a:t>
              </a:r>
              <a:r>
                <a:rPr lang="en-US" sz="900" dirty="0" err="1"/>
                <a:t>pengeluaran</a:t>
              </a:r>
              <a:r>
                <a:rPr lang="en-US" sz="900" dirty="0"/>
                <a:t> </a:t>
              </a:r>
              <a:r>
                <a:rPr lang="en-US" sz="900" dirty="0" err="1"/>
                <a:t>kas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Laporan</a:t>
              </a:r>
              <a:r>
                <a:rPr lang="en-US" sz="900" dirty="0"/>
                <a:t> </a:t>
              </a:r>
              <a:r>
                <a:rPr lang="en-US" sz="900" dirty="0" err="1"/>
                <a:t>umur</a:t>
              </a:r>
              <a:r>
                <a:rPr lang="en-US" sz="900" dirty="0"/>
                <a:t> </a:t>
              </a:r>
              <a:r>
                <a:rPr lang="en-US" sz="900" dirty="0" err="1"/>
                <a:t>piutang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Laporan</a:t>
              </a:r>
              <a:r>
                <a:rPr lang="en-US" sz="900" dirty="0"/>
                <a:t> </a:t>
              </a:r>
              <a:r>
                <a:rPr lang="en-US" sz="900" dirty="0" err="1"/>
                <a:t>piutang</a:t>
              </a:r>
              <a:r>
                <a:rPr lang="en-US" sz="900" dirty="0"/>
                <a:t> </a:t>
              </a:r>
              <a:r>
                <a:rPr lang="en-US" sz="900" dirty="0" err="1" smtClean="0"/>
                <a:t>jatuh</a:t>
              </a:r>
              <a:r>
                <a:rPr lang="id-ID" sz="900" dirty="0" smtClean="0"/>
                <a:t> </a:t>
              </a:r>
              <a:r>
                <a:rPr lang="en-US" sz="900" dirty="0" smtClean="0"/>
                <a:t>tempo</a:t>
              </a:r>
              <a:endParaRPr lang="en-US" sz="900" dirty="0"/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Laporan</a:t>
              </a:r>
              <a:r>
                <a:rPr lang="en-US" sz="900" dirty="0"/>
                <a:t> </a:t>
              </a:r>
              <a:r>
                <a:rPr lang="en-US" sz="900" dirty="0" err="1"/>
                <a:t>hutang</a:t>
              </a:r>
              <a:r>
                <a:rPr lang="en-US" sz="900" dirty="0"/>
                <a:t> </a:t>
              </a:r>
              <a:r>
                <a:rPr lang="en-US" sz="900" dirty="0" err="1" smtClean="0"/>
                <a:t>jatuh</a:t>
              </a:r>
              <a:r>
                <a:rPr lang="en-US" sz="900" dirty="0" smtClean="0"/>
                <a:t> </a:t>
              </a:r>
              <a:r>
                <a:rPr lang="en-US" sz="900" dirty="0"/>
                <a:t>tempo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 dirty="0" err="1"/>
                <a:t>Laporan-laporan</a:t>
              </a:r>
              <a:r>
                <a:rPr lang="en-US" sz="900" dirty="0"/>
                <a:t>  </a:t>
              </a:r>
              <a:r>
                <a:rPr lang="en-US" sz="900" dirty="0" err="1"/>
                <a:t>pajak</a:t>
              </a:r>
              <a:endParaRPr lang="en-US" sz="900" dirty="0"/>
            </a:p>
          </p:txBody>
        </p:sp>
        <p:sp>
          <p:nvSpPr>
            <p:cNvPr id="23" name="Text Box 15"/>
            <p:cNvSpPr txBox="1">
              <a:spLocks noChangeArrowheads="1"/>
            </p:cNvSpPr>
            <p:nvPr/>
          </p:nvSpPr>
          <p:spPr bwMode="auto">
            <a:xfrm>
              <a:off x="786" y="888"/>
              <a:ext cx="848" cy="23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C0C0C0"/>
                      </a:gs>
                      <a:gs pos="100000">
                        <a:srgbClr val="FFFFFF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just" eaLnBrk="0" hangingPunct="0">
                <a:buFont typeface="Symbol" pitchFamily="18" charset="2"/>
                <a:buChar char="·"/>
              </a:pPr>
              <a:r>
                <a:rPr lang="en-US" sz="900"/>
                <a:t>Utang</a:t>
              </a:r>
            </a:p>
            <a:p>
              <a:pPr algn="just" eaLnBrk="0" hangingPunct="0">
                <a:buFont typeface="Symbol" pitchFamily="18" charset="2"/>
                <a:buChar char="·"/>
              </a:pPr>
              <a:r>
                <a:rPr lang="en-US" sz="900"/>
                <a:t>Piutang</a:t>
              </a:r>
            </a:p>
            <a:p>
              <a:pPr algn="just" eaLnBrk="0" hangingPunct="0">
                <a:buFont typeface="Symbol" pitchFamily="18" charset="2"/>
                <a:buChar char="·"/>
              </a:pPr>
              <a:r>
                <a:rPr lang="en-US" sz="900"/>
                <a:t>Penganggaran</a:t>
              </a:r>
            </a:p>
            <a:p>
              <a:pPr algn="just" eaLnBrk="0" hangingPunct="0">
                <a:buFont typeface="Symbol" pitchFamily="18" charset="2"/>
                <a:buChar char="·"/>
              </a:pPr>
              <a:r>
                <a:rPr lang="en-US" sz="900"/>
                <a:t>Akuntansi biaya</a:t>
              </a:r>
            </a:p>
            <a:p>
              <a:pPr algn="just" eaLnBrk="0" hangingPunct="0">
                <a:buFont typeface="Symbol" pitchFamily="18" charset="2"/>
                <a:buChar char="·"/>
              </a:pPr>
              <a:r>
                <a:rPr lang="en-US" sz="900"/>
                <a:t>Akuntansi aktiva</a:t>
              </a:r>
            </a:p>
            <a:p>
              <a:pPr algn="just" eaLnBrk="0" hangingPunct="0">
                <a:buFont typeface="Symbol" pitchFamily="18" charset="2"/>
                <a:buNone/>
              </a:pPr>
              <a:r>
                <a:rPr lang="en-US" sz="900"/>
                <a:t>  tetap</a:t>
              </a:r>
            </a:p>
            <a:p>
              <a:pPr algn="just" eaLnBrk="0" hangingPunct="0">
                <a:buFont typeface="Symbol" pitchFamily="18" charset="2"/>
                <a:buChar char="·"/>
              </a:pPr>
              <a:r>
                <a:rPr lang="en-US" sz="900"/>
                <a:t>Jurnal</a:t>
              </a:r>
            </a:p>
            <a:p>
              <a:pPr algn="just" eaLnBrk="0" hangingPunct="0">
                <a:buFont typeface="Symbol" pitchFamily="18" charset="2"/>
                <a:buChar char="·"/>
              </a:pPr>
              <a:r>
                <a:rPr lang="en-US" sz="900"/>
                <a:t>Kontrol sedian</a:t>
              </a:r>
            </a:p>
            <a:p>
              <a:pPr algn="just" eaLnBrk="0" hangingPunct="0">
                <a:buFont typeface="Symbol" pitchFamily="18" charset="2"/>
                <a:buChar char="·"/>
              </a:pPr>
              <a:r>
                <a:rPr lang="en-US" sz="900"/>
                <a:t>Pemrosesan</a:t>
              </a:r>
            </a:p>
            <a:p>
              <a:pPr algn="just" eaLnBrk="0" hangingPunct="0">
                <a:buFont typeface="Symbol" pitchFamily="18" charset="2"/>
                <a:buNone/>
              </a:pPr>
              <a:r>
                <a:rPr lang="en-US" sz="900"/>
                <a:t>  pesanan</a:t>
              </a:r>
            </a:p>
            <a:p>
              <a:pPr algn="just" eaLnBrk="0" hangingPunct="0">
                <a:buFont typeface="Symbol" pitchFamily="18" charset="2"/>
                <a:buChar char="·"/>
              </a:pPr>
              <a:r>
                <a:rPr lang="en-US" sz="900"/>
                <a:t>Penggajian</a:t>
              </a:r>
            </a:p>
            <a:p>
              <a:pPr algn="just" eaLnBrk="0" hangingPunct="0">
                <a:buFont typeface="Symbol" pitchFamily="18" charset="2"/>
                <a:buChar char="·"/>
              </a:pPr>
              <a:r>
                <a:rPr lang="en-US" sz="900"/>
                <a:t>Akuntansi pajak</a:t>
              </a:r>
            </a:p>
            <a:p>
              <a:pPr algn="just" eaLnBrk="0" hangingPunct="0">
                <a:buFont typeface="Symbol" pitchFamily="18" charset="2"/>
                <a:buChar char="·"/>
              </a:pPr>
              <a:r>
                <a:rPr lang="en-US" sz="900"/>
                <a:t>Neraca</a:t>
              </a:r>
            </a:p>
            <a:p>
              <a:pPr algn="just" eaLnBrk="0" hangingPunct="0">
                <a:buFont typeface="Symbol" pitchFamily="18" charset="2"/>
                <a:buChar char="·"/>
              </a:pPr>
              <a:r>
                <a:rPr lang="en-US" sz="900"/>
                <a:t>Laporan Laba-rugi</a:t>
              </a:r>
            </a:p>
            <a:p>
              <a:pPr algn="just" eaLnBrk="0" hangingPunct="0">
                <a:buFont typeface="Symbol" pitchFamily="18" charset="2"/>
                <a:buChar char="·"/>
              </a:pPr>
              <a:r>
                <a:rPr lang="en-US" sz="900"/>
                <a:t>Laporan perubahan  </a:t>
              </a:r>
            </a:p>
            <a:p>
              <a:pPr algn="just" eaLnBrk="0" hangingPunct="0">
                <a:buFont typeface="Symbol" pitchFamily="18" charset="2"/>
                <a:buNone/>
              </a:pPr>
              <a:r>
                <a:rPr lang="en-US" sz="900"/>
                <a:t>  modal</a:t>
              </a:r>
            </a:p>
            <a:p>
              <a:pPr algn="just" eaLnBrk="0" hangingPunct="0">
                <a:buFont typeface="Symbol" pitchFamily="18" charset="2"/>
                <a:buChar char="·"/>
              </a:pPr>
              <a:r>
                <a:rPr lang="en-US" sz="900"/>
                <a:t>Laporan arus kas</a:t>
              </a:r>
            </a:p>
            <a:p>
              <a:pPr algn="just" eaLnBrk="0" hangingPunct="0">
                <a:buFont typeface="Symbol" pitchFamily="18" charset="2"/>
                <a:buChar char="·"/>
              </a:pPr>
              <a:r>
                <a:rPr lang="en-US" sz="900"/>
                <a:t>Laporan laba</a:t>
              </a:r>
            </a:p>
            <a:p>
              <a:pPr algn="just" eaLnBrk="0" hangingPunct="0">
                <a:buFont typeface="Symbol" pitchFamily="18" charset="2"/>
                <a:buNone/>
              </a:pPr>
              <a:r>
                <a:rPr lang="en-US" sz="900"/>
                <a:t>  komprehensif</a:t>
              </a:r>
            </a:p>
            <a:p>
              <a:pPr eaLnBrk="0" hangingPunct="0"/>
              <a:endParaRPr lang="en-US" sz="900"/>
            </a:p>
          </p:txBody>
        </p:sp>
        <p:sp>
          <p:nvSpPr>
            <p:cNvPr id="24" name="Text Box 16"/>
            <p:cNvSpPr txBox="1">
              <a:spLocks noChangeArrowheads="1"/>
            </p:cNvSpPr>
            <p:nvPr/>
          </p:nvSpPr>
          <p:spPr bwMode="auto">
            <a:xfrm>
              <a:off x="2544" y="902"/>
              <a:ext cx="1056" cy="26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rgbClr val="C0C0C0"/>
                      </a:gs>
                      <a:gs pos="100000">
                        <a:srgbClr val="FFFFFF"/>
                      </a:gs>
                    </a:gsLst>
                    <a:lin ang="5400000" scaled="1"/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buFont typeface="Symbol" pitchFamily="18" charset="2"/>
                <a:buChar char="·"/>
              </a:pPr>
              <a:r>
                <a:rPr lang="en-US" sz="900"/>
                <a:t>Perencanaan tenaga kerja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/>
                <a:t>Perencanaan sukseksi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/>
                <a:t>Perencaan pelatihan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/>
                <a:t>Perencanaan penilaian</a:t>
              </a:r>
            </a:p>
            <a:p>
              <a:pPr eaLnBrk="0" hangingPunct="0">
                <a:buFont typeface="Symbol" pitchFamily="18" charset="2"/>
                <a:buNone/>
              </a:pPr>
              <a:r>
                <a:rPr lang="en-US" sz="900"/>
                <a:t>  kinerja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/>
                <a:t>Analisis biaya tenaga</a:t>
              </a:r>
            </a:p>
            <a:p>
              <a:pPr eaLnBrk="0" hangingPunct="0">
                <a:buFont typeface="Symbol" pitchFamily="18" charset="2"/>
                <a:buNone/>
              </a:pPr>
              <a:r>
                <a:rPr lang="en-US" sz="900"/>
                <a:t>  kerja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/>
                <a:t>Analisis anggaran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/>
                <a:t>Analisis perputaran</a:t>
              </a:r>
            </a:p>
            <a:p>
              <a:pPr eaLnBrk="0" hangingPunct="0">
                <a:buFont typeface="Symbol" pitchFamily="18" charset="2"/>
                <a:buNone/>
              </a:pPr>
              <a:r>
                <a:rPr lang="en-US" sz="900"/>
                <a:t>  tenaga kerja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/>
                <a:t>Analisis kecocokan karir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/>
                <a:t>Analisis kompensasi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/>
                <a:t>Analisis rekruitmen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/>
                <a:t>Analisis pelatihan dan</a:t>
              </a:r>
            </a:p>
            <a:p>
              <a:pPr eaLnBrk="0" hangingPunct="0">
                <a:buFont typeface="Symbol" pitchFamily="18" charset="2"/>
                <a:buNone/>
              </a:pPr>
              <a:r>
                <a:rPr lang="en-US" sz="900"/>
                <a:t>  pengembangan karyawan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/>
                <a:t>Statistik penggajian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/>
                <a:t>Perekruitan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/>
                <a:t>Penjadwalan wawancara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/>
                <a:t>Evaluasi keahlian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/>
                <a:t>Evaluasi kinerja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/>
                <a:t>Daftar penggajian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/>
                <a:t>Perhitungan bonus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/>
                <a:t>Kehadiran</a:t>
              </a:r>
            </a:p>
            <a:p>
              <a:pPr eaLnBrk="0" hangingPunct="0">
                <a:buFont typeface="Symbol" pitchFamily="18" charset="2"/>
                <a:buChar char="·"/>
              </a:pPr>
              <a:r>
                <a:rPr lang="en-US" sz="900"/>
                <a:t>Kegiatan Karyawan</a:t>
              </a:r>
            </a:p>
            <a:p>
              <a:pPr eaLnBrk="0" hangingPunct="0"/>
              <a:endParaRPr lang="en-US" sz="900"/>
            </a:p>
            <a:p>
              <a:pPr eaLnBrk="0" hangingPunct="0"/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302430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203848" y="2211710"/>
            <a:ext cx="2736303" cy="576063"/>
          </a:xfrm>
        </p:spPr>
        <p:txBody>
          <a:bodyPr/>
          <a:lstStyle/>
          <a:p>
            <a:r>
              <a:rPr lang="id-ID" sz="2800" dirty="0" smtClean="0"/>
              <a:t>Sistem </a:t>
            </a:r>
          </a:p>
          <a:p>
            <a:r>
              <a:rPr lang="id-ID" sz="2800" dirty="0" smtClean="0"/>
              <a:t>Informasi</a:t>
            </a:r>
          </a:p>
          <a:p>
            <a:r>
              <a:rPr lang="id-ID" sz="2800" dirty="0" smtClean="0"/>
              <a:t>Akuntansi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1788947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-252536" y="123478"/>
            <a:ext cx="9144000" cy="576064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GB" sz="32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GB" sz="32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Utama</a:t>
            </a:r>
            <a:r>
              <a:rPr lang="en-GB" sz="32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spc="50" dirty="0" err="1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GB" sz="32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spc="50" dirty="0" err="1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GB" sz="3200" b="1" spc="50" dirty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spc="50" dirty="0" err="1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Akuntansi</a:t>
            </a:r>
            <a:endParaRPr lang="ko-KR" altLang="en-US" sz="3200" b="1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445243" y="1521505"/>
            <a:ext cx="864096" cy="1188088"/>
            <a:chOff x="2391994" y="1635646"/>
            <a:chExt cx="805454" cy="1584088"/>
          </a:xfrm>
        </p:grpSpPr>
        <p:sp>
          <p:nvSpPr>
            <p:cNvPr id="4" name="Rectangle 3"/>
            <p:cNvSpPr/>
            <p:nvPr/>
          </p:nvSpPr>
          <p:spPr>
            <a:xfrm>
              <a:off x="2391994" y="1635646"/>
              <a:ext cx="805454" cy="79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Isosceles Triangle 4"/>
            <p:cNvSpPr/>
            <p:nvPr/>
          </p:nvSpPr>
          <p:spPr>
            <a:xfrm rot="10800000">
              <a:off x="2391994" y="2427734"/>
              <a:ext cx="805454" cy="792000"/>
            </a:xfrm>
            <a:prstGeom prst="triangle">
              <a:avLst>
                <a:gd name="adj" fmla="val 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403648" y="2602405"/>
            <a:ext cx="288032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just">
              <a:spcBef>
                <a:spcPct val="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GB" sz="1600" i="1" dirty="0" err="1" smtClean="0">
                <a:latin typeface="Cambria" pitchFamily="18" charset="0"/>
                <a:ea typeface="Cambria" pitchFamily="18" charset="0"/>
                <a:cs typeface="Times New Roman" pitchFamily="18" charset="0"/>
              </a:rPr>
              <a:t>Sistem</a:t>
            </a:r>
            <a:r>
              <a:rPr lang="en-GB" sz="1600" i="1" dirty="0" smtClean="0"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GB" sz="1600" i="1" dirty="0" err="1">
                <a:latin typeface="Cambria" pitchFamily="18" charset="0"/>
                <a:ea typeface="Cambria" pitchFamily="18" charset="0"/>
                <a:cs typeface="Times New Roman" pitchFamily="18" charset="0"/>
              </a:rPr>
              <a:t>informasi</a:t>
            </a:r>
            <a:r>
              <a:rPr lang="en-GB" sz="1600" i="1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GB" sz="1600" i="1" dirty="0" err="1">
                <a:latin typeface="Cambria" pitchFamily="18" charset="0"/>
                <a:ea typeface="Cambria" pitchFamily="18" charset="0"/>
                <a:cs typeface="Times New Roman" pitchFamily="18" charset="0"/>
              </a:rPr>
              <a:t>akuntansi</a:t>
            </a:r>
            <a:r>
              <a:rPr lang="en-GB" sz="1600" i="1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GB" sz="1600" i="1" dirty="0" err="1">
                <a:latin typeface="Cambria" pitchFamily="18" charset="0"/>
                <a:ea typeface="Cambria" pitchFamily="18" charset="0"/>
                <a:cs typeface="Times New Roman" pitchFamily="18" charset="0"/>
              </a:rPr>
              <a:t>mempunyai</a:t>
            </a:r>
            <a:r>
              <a:rPr lang="en-GB" sz="1600" i="1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GB" sz="1600" i="1" dirty="0" err="1">
                <a:latin typeface="Cambria" pitchFamily="18" charset="0"/>
                <a:ea typeface="Cambria" pitchFamily="18" charset="0"/>
                <a:cs typeface="Times New Roman" pitchFamily="18" charset="0"/>
              </a:rPr>
              <a:t>sistem</a:t>
            </a:r>
            <a:r>
              <a:rPr lang="en-GB" sz="1600" i="1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GB" sz="1600" i="1" dirty="0" err="1">
                <a:latin typeface="Cambria" pitchFamily="18" charset="0"/>
                <a:ea typeface="Cambria" pitchFamily="18" charset="0"/>
                <a:cs typeface="Times New Roman" pitchFamily="18" charset="0"/>
              </a:rPr>
              <a:t>bagian</a:t>
            </a:r>
            <a:r>
              <a:rPr lang="en-GB" sz="1600" i="1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 yang </a:t>
            </a:r>
            <a:r>
              <a:rPr lang="en-GB" sz="1600" i="1" dirty="0" err="1">
                <a:latin typeface="Cambria" pitchFamily="18" charset="0"/>
                <a:ea typeface="Cambria" pitchFamily="18" charset="0"/>
                <a:cs typeface="Times New Roman" pitchFamily="18" charset="0"/>
              </a:rPr>
              <a:t>disebut</a:t>
            </a:r>
            <a:r>
              <a:rPr lang="en-GB" sz="1600" i="1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GB" sz="1600" i="1" dirty="0" err="1">
                <a:latin typeface="Cambria" pitchFamily="18" charset="0"/>
                <a:ea typeface="Cambria" pitchFamily="18" charset="0"/>
                <a:cs typeface="Times New Roman" pitchFamily="18" charset="0"/>
              </a:rPr>
              <a:t>dengan</a:t>
            </a:r>
            <a:r>
              <a:rPr lang="en-GB" sz="1600" i="1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 TPS (transaction processing systems) yang </a:t>
            </a:r>
            <a:r>
              <a:rPr lang="en-GB" sz="1600" i="1" dirty="0" err="1">
                <a:latin typeface="Cambria" pitchFamily="18" charset="0"/>
                <a:ea typeface="Cambria" pitchFamily="18" charset="0"/>
                <a:cs typeface="Times New Roman" pitchFamily="18" charset="0"/>
              </a:rPr>
              <a:t>mengolah</a:t>
            </a:r>
            <a:r>
              <a:rPr lang="en-GB" sz="1600" i="1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 data </a:t>
            </a:r>
            <a:r>
              <a:rPr lang="en-GB" sz="1600" i="1" dirty="0" err="1">
                <a:latin typeface="Cambria" pitchFamily="18" charset="0"/>
                <a:ea typeface="Cambria" pitchFamily="18" charset="0"/>
                <a:cs typeface="Times New Roman" pitchFamily="18" charset="0"/>
              </a:rPr>
              <a:t>transaksi</a:t>
            </a:r>
            <a:r>
              <a:rPr lang="en-GB" sz="1600" i="1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GB" sz="1600" i="1" dirty="0" err="1">
                <a:latin typeface="Cambria" pitchFamily="18" charset="0"/>
                <a:ea typeface="Cambria" pitchFamily="18" charset="0"/>
                <a:cs typeface="Times New Roman" pitchFamily="18" charset="0"/>
              </a:rPr>
              <a:t>menjadi</a:t>
            </a:r>
            <a:r>
              <a:rPr lang="en-GB" sz="1600" i="1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GB" sz="1600" i="1" dirty="0" err="1">
                <a:latin typeface="Cambria" pitchFamily="18" charset="0"/>
                <a:ea typeface="Cambria" pitchFamily="18" charset="0"/>
                <a:cs typeface="Times New Roman" pitchFamily="18" charset="0"/>
              </a:rPr>
              <a:t>informasi</a:t>
            </a:r>
            <a:r>
              <a:rPr lang="en-GB" sz="1600" i="1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 yang </a:t>
            </a:r>
            <a:r>
              <a:rPr lang="en-GB" sz="1600" i="1" dirty="0" err="1">
                <a:latin typeface="Cambria" pitchFamily="18" charset="0"/>
                <a:ea typeface="Cambria" pitchFamily="18" charset="0"/>
                <a:cs typeface="Times New Roman" pitchFamily="18" charset="0"/>
              </a:rPr>
              <a:t>berguna</a:t>
            </a:r>
            <a:r>
              <a:rPr lang="en-GB" sz="1600" i="1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GB" sz="1600" i="1" dirty="0" err="1">
                <a:latin typeface="Cambria" pitchFamily="18" charset="0"/>
                <a:ea typeface="Cambria" pitchFamily="18" charset="0"/>
                <a:cs typeface="Times New Roman" pitchFamily="18" charset="0"/>
              </a:rPr>
              <a:t>untuk</a:t>
            </a:r>
            <a:r>
              <a:rPr lang="en-GB" sz="1600" i="1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GB" sz="1600" i="1" dirty="0" err="1">
                <a:latin typeface="Cambria" pitchFamily="18" charset="0"/>
                <a:ea typeface="Cambria" pitchFamily="18" charset="0"/>
                <a:cs typeface="Times New Roman" pitchFamily="18" charset="0"/>
              </a:rPr>
              <a:t>melakukan</a:t>
            </a:r>
            <a:r>
              <a:rPr lang="en-GB" sz="1600" i="1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GB" sz="1600" i="1" dirty="0" err="1">
                <a:latin typeface="Cambria" pitchFamily="18" charset="0"/>
                <a:ea typeface="Cambria" pitchFamily="18" charset="0"/>
                <a:cs typeface="Times New Roman" pitchFamily="18" charset="0"/>
              </a:rPr>
              <a:t>kegiatan-kegiatan</a:t>
            </a:r>
            <a:r>
              <a:rPr lang="en-GB" sz="1600" i="1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GB" sz="1600" i="1" dirty="0" err="1">
                <a:latin typeface="Cambria" pitchFamily="18" charset="0"/>
                <a:ea typeface="Cambria" pitchFamily="18" charset="0"/>
                <a:cs typeface="Times New Roman" pitchFamily="18" charset="0"/>
              </a:rPr>
              <a:t>operasi</a:t>
            </a:r>
            <a:r>
              <a:rPr lang="en-GB" sz="1600" i="1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GB" sz="1600" i="1" dirty="0" err="1">
                <a:latin typeface="Cambria" pitchFamily="18" charset="0"/>
                <a:ea typeface="Cambria" pitchFamily="18" charset="0"/>
                <a:cs typeface="Times New Roman" pitchFamily="18" charset="0"/>
              </a:rPr>
              <a:t>sehari-hari</a:t>
            </a:r>
            <a:r>
              <a:rPr lang="en-GB" sz="1600" i="1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.</a:t>
            </a:r>
            <a:r>
              <a:rPr lang="en-US" sz="1600" i="1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2731" y="1564253"/>
            <a:ext cx="7091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36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4868951" y="1521472"/>
            <a:ext cx="864096" cy="1188088"/>
            <a:chOff x="2391994" y="1635646"/>
            <a:chExt cx="805454" cy="1584088"/>
          </a:xfrm>
          <a:solidFill>
            <a:srgbClr val="98DFBB"/>
          </a:solidFill>
        </p:grpSpPr>
        <p:sp>
          <p:nvSpPr>
            <p:cNvPr id="13" name="Rectangle 12"/>
            <p:cNvSpPr/>
            <p:nvPr/>
          </p:nvSpPr>
          <p:spPr>
            <a:xfrm>
              <a:off x="2391994" y="1635646"/>
              <a:ext cx="805454" cy="79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Isosceles Triangle 13"/>
            <p:cNvSpPr/>
            <p:nvPr/>
          </p:nvSpPr>
          <p:spPr>
            <a:xfrm rot="10800000">
              <a:off x="2391994" y="2427734"/>
              <a:ext cx="805454" cy="792000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4946439" y="1564220"/>
            <a:ext cx="7091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36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4791464" y="3256430"/>
            <a:ext cx="864096" cy="1188088"/>
            <a:chOff x="2391994" y="1635646"/>
            <a:chExt cx="805454" cy="1584088"/>
          </a:xfrm>
          <a:solidFill>
            <a:srgbClr val="F8B2A3"/>
          </a:solidFill>
        </p:grpSpPr>
        <p:sp>
          <p:nvSpPr>
            <p:cNvPr id="20" name="Rectangle 19"/>
            <p:cNvSpPr/>
            <p:nvPr/>
          </p:nvSpPr>
          <p:spPr>
            <a:xfrm>
              <a:off x="2391994" y="1635646"/>
              <a:ext cx="805454" cy="79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1" name="Isosceles Triangle 20"/>
            <p:cNvSpPr/>
            <p:nvPr/>
          </p:nvSpPr>
          <p:spPr>
            <a:xfrm rot="10800000">
              <a:off x="2391994" y="2427734"/>
              <a:ext cx="805454" cy="7920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4868952" y="3299178"/>
            <a:ext cx="7091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3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300592" y="1535709"/>
            <a:ext cx="334341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>
              <a:spcBef>
                <a:spcPct val="0"/>
              </a:spcBef>
              <a:buClr>
                <a:schemeClr val="tx1"/>
              </a:buClr>
            </a:pPr>
            <a:r>
              <a:rPr lang="en-GB" sz="2000" dirty="0" err="1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Untuk</a:t>
            </a:r>
            <a:r>
              <a:rPr lang="en-GB" sz="2000" dirty="0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mendukung</a:t>
            </a:r>
            <a:r>
              <a:rPr lang="en-GB" sz="2000" dirty="0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operasi</a:t>
            </a:r>
            <a:r>
              <a:rPr lang="en-GB" sz="2000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-</a:t>
            </a:r>
            <a:endParaRPr lang="id-ID" sz="2000" dirty="0" smtClean="0">
              <a:solidFill>
                <a:srgbClr val="0070C0"/>
              </a:solidFill>
              <a:latin typeface="Cambria" pitchFamily="18" charset="0"/>
              <a:ea typeface="Cambria" pitchFamily="18" charset="0"/>
              <a:cs typeface="Times New Roman" pitchFamily="18" charset="0"/>
            </a:endParaRPr>
          </a:p>
          <a:p>
            <a:pPr marL="0" lvl="1" algn="just">
              <a:spcBef>
                <a:spcPct val="0"/>
              </a:spcBef>
              <a:buClr>
                <a:schemeClr val="tx1"/>
              </a:buClr>
            </a:pPr>
            <a:r>
              <a:rPr lang="en-GB" sz="2000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operasi</a:t>
            </a:r>
            <a:r>
              <a:rPr lang="en-GB" sz="2000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sehari-hari</a:t>
            </a:r>
            <a:r>
              <a:rPr lang="en-GB" sz="2000" dirty="0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 (</a:t>
            </a:r>
            <a:r>
              <a:rPr lang="en-GB" sz="2000" i="1" dirty="0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to support the day-to-day operations</a:t>
            </a:r>
            <a:r>
              <a:rPr lang="en-GB" sz="2000" dirty="0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).</a:t>
            </a:r>
            <a:r>
              <a:rPr lang="en-US" sz="2000" dirty="0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749130" y="1479905"/>
            <a:ext cx="339486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>
              <a:spcBef>
                <a:spcPct val="0"/>
              </a:spcBef>
              <a:buClr>
                <a:schemeClr val="tx1"/>
              </a:buClr>
            </a:pPr>
            <a:r>
              <a:rPr lang="en-GB" sz="2000" dirty="0" err="1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Mendukung</a:t>
            </a:r>
            <a:r>
              <a:rPr lang="en-GB" sz="2000" dirty="0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pengambilan</a:t>
            </a:r>
            <a:r>
              <a:rPr lang="en-GB" sz="2000" dirty="0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endParaRPr lang="id-ID" sz="2000" dirty="0" smtClean="0">
              <a:solidFill>
                <a:srgbClr val="0070C0"/>
              </a:solidFill>
              <a:latin typeface="Cambria" pitchFamily="18" charset="0"/>
              <a:ea typeface="Cambria" pitchFamily="18" charset="0"/>
              <a:cs typeface="Times New Roman" pitchFamily="18" charset="0"/>
            </a:endParaRPr>
          </a:p>
          <a:p>
            <a:pPr marL="0" lvl="1" algn="just">
              <a:spcBef>
                <a:spcPct val="0"/>
              </a:spcBef>
              <a:buClr>
                <a:schemeClr val="tx1"/>
              </a:buClr>
            </a:pPr>
            <a:r>
              <a:rPr lang="en-GB" sz="2000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keputusan</a:t>
            </a:r>
            <a:r>
              <a:rPr lang="en-GB" sz="2000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manajemen</a:t>
            </a:r>
            <a:r>
              <a:rPr lang="en-GB" sz="2000" dirty="0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endParaRPr lang="id-ID" sz="2000" dirty="0" smtClean="0">
              <a:solidFill>
                <a:srgbClr val="0070C0"/>
              </a:solidFill>
              <a:latin typeface="Cambria" pitchFamily="18" charset="0"/>
              <a:ea typeface="Cambria" pitchFamily="18" charset="0"/>
              <a:cs typeface="Times New Roman" pitchFamily="18" charset="0"/>
            </a:endParaRPr>
          </a:p>
          <a:p>
            <a:pPr marL="0" lvl="1" algn="just">
              <a:spcBef>
                <a:spcPct val="0"/>
              </a:spcBef>
              <a:buClr>
                <a:schemeClr val="tx1"/>
              </a:buClr>
            </a:pPr>
            <a:r>
              <a:rPr lang="en-GB" sz="2000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(</a:t>
            </a:r>
            <a:r>
              <a:rPr lang="en-GB" sz="2000" i="1" dirty="0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to support decision making </a:t>
            </a:r>
            <a:endParaRPr lang="id-ID" sz="2000" i="1" dirty="0" smtClean="0">
              <a:solidFill>
                <a:srgbClr val="0070C0"/>
              </a:solidFill>
              <a:latin typeface="Cambria" pitchFamily="18" charset="0"/>
              <a:ea typeface="Cambria" pitchFamily="18" charset="0"/>
              <a:cs typeface="Times New Roman" pitchFamily="18" charset="0"/>
            </a:endParaRPr>
          </a:p>
          <a:p>
            <a:pPr marL="0" lvl="1" algn="just">
              <a:spcBef>
                <a:spcPct val="0"/>
              </a:spcBef>
              <a:buClr>
                <a:schemeClr val="tx1"/>
              </a:buClr>
            </a:pPr>
            <a:r>
              <a:rPr lang="en-GB" sz="2000" i="1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by </a:t>
            </a:r>
            <a:r>
              <a:rPr lang="en-GB" sz="2000" i="1" dirty="0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internal decision makers</a:t>
            </a:r>
            <a:r>
              <a:rPr lang="en-GB" sz="2000" dirty="0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).</a:t>
            </a:r>
            <a:r>
              <a:rPr lang="en-US" sz="2000" dirty="0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5" name="Rectangle 34"/>
          <p:cNvSpPr/>
          <p:nvPr/>
        </p:nvSpPr>
        <p:spPr>
          <a:xfrm>
            <a:off x="5733046" y="3244190"/>
            <a:ext cx="3410953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>
              <a:spcBef>
                <a:spcPct val="0"/>
              </a:spcBef>
              <a:buClr>
                <a:schemeClr val="tx1"/>
              </a:buClr>
            </a:pPr>
            <a:r>
              <a:rPr lang="en-GB" sz="2000" dirty="0" err="1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Untuk</a:t>
            </a:r>
            <a:r>
              <a:rPr lang="en-GB" sz="2000" dirty="0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memenuhi</a:t>
            </a:r>
            <a:r>
              <a:rPr lang="en-GB" sz="2000" dirty="0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kewajiban</a:t>
            </a:r>
            <a:r>
              <a:rPr lang="en-GB" sz="2000" dirty="0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endParaRPr lang="id-ID" sz="2000" dirty="0" smtClean="0">
              <a:solidFill>
                <a:srgbClr val="0070C0"/>
              </a:solidFill>
              <a:latin typeface="Cambria" pitchFamily="18" charset="0"/>
              <a:ea typeface="Cambria" pitchFamily="18" charset="0"/>
              <a:cs typeface="Times New Roman" pitchFamily="18" charset="0"/>
            </a:endParaRPr>
          </a:p>
          <a:p>
            <a:pPr marL="0" lvl="1" algn="just">
              <a:spcBef>
                <a:spcPct val="0"/>
              </a:spcBef>
              <a:buClr>
                <a:schemeClr val="tx1"/>
              </a:buClr>
            </a:pPr>
            <a:r>
              <a:rPr lang="en-GB" sz="2000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yang </a:t>
            </a:r>
            <a:r>
              <a:rPr lang="en-GB" sz="2000" dirty="0" err="1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berhubungan</a:t>
            </a:r>
            <a:r>
              <a:rPr lang="en-GB" sz="2000" dirty="0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dengan</a:t>
            </a:r>
            <a:r>
              <a:rPr lang="en-GB" sz="2000" dirty="0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endParaRPr lang="id-ID" sz="2000" dirty="0" smtClean="0">
              <a:solidFill>
                <a:srgbClr val="0070C0"/>
              </a:solidFill>
              <a:latin typeface="Cambria" pitchFamily="18" charset="0"/>
              <a:ea typeface="Cambria" pitchFamily="18" charset="0"/>
              <a:cs typeface="Times New Roman" pitchFamily="18" charset="0"/>
            </a:endParaRPr>
          </a:p>
          <a:p>
            <a:pPr marL="0" lvl="1" algn="just">
              <a:spcBef>
                <a:spcPct val="0"/>
              </a:spcBef>
              <a:buClr>
                <a:schemeClr val="tx1"/>
              </a:buClr>
            </a:pPr>
            <a:r>
              <a:rPr lang="en-GB" sz="2000" dirty="0" err="1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pertanggungjawaban</a:t>
            </a:r>
            <a:r>
              <a:rPr lang="en-GB" sz="2000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endParaRPr lang="id-ID" sz="2000" dirty="0" smtClean="0">
              <a:solidFill>
                <a:srgbClr val="0070C0"/>
              </a:solidFill>
              <a:latin typeface="Cambria" pitchFamily="18" charset="0"/>
              <a:ea typeface="Cambria" pitchFamily="18" charset="0"/>
              <a:cs typeface="Times New Roman" pitchFamily="18" charset="0"/>
            </a:endParaRPr>
          </a:p>
          <a:p>
            <a:pPr marL="0" lvl="1" algn="just">
              <a:spcBef>
                <a:spcPct val="0"/>
              </a:spcBef>
              <a:buClr>
                <a:schemeClr val="tx1"/>
              </a:buClr>
            </a:pPr>
            <a:r>
              <a:rPr lang="en-GB" sz="2000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(</a:t>
            </a:r>
            <a:r>
              <a:rPr lang="en-GB" sz="2000" i="1" dirty="0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to </a:t>
            </a:r>
            <a:r>
              <a:rPr lang="en-GB" sz="2000" i="1" dirty="0" err="1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fulfill</a:t>
            </a:r>
            <a:r>
              <a:rPr lang="en-GB" sz="2000" i="1" dirty="0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 obligations relating </a:t>
            </a:r>
            <a:endParaRPr lang="id-ID" sz="2000" i="1" dirty="0" smtClean="0">
              <a:solidFill>
                <a:srgbClr val="0070C0"/>
              </a:solidFill>
              <a:latin typeface="Cambria" pitchFamily="18" charset="0"/>
              <a:ea typeface="Cambria" pitchFamily="18" charset="0"/>
              <a:cs typeface="Times New Roman" pitchFamily="18" charset="0"/>
            </a:endParaRPr>
          </a:p>
          <a:p>
            <a:pPr marL="0" lvl="1" algn="just">
              <a:spcBef>
                <a:spcPct val="0"/>
              </a:spcBef>
              <a:buClr>
                <a:schemeClr val="tx1"/>
              </a:buClr>
            </a:pPr>
            <a:r>
              <a:rPr lang="en-GB" sz="2000" i="1" dirty="0" smtClean="0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to </a:t>
            </a:r>
            <a:r>
              <a:rPr lang="en-GB" sz="2000" i="1" dirty="0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stewardship</a:t>
            </a:r>
            <a:r>
              <a:rPr lang="en-GB" sz="2000" dirty="0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).</a:t>
            </a:r>
            <a:r>
              <a:rPr lang="en-US" sz="2000" dirty="0">
                <a:solidFill>
                  <a:srgbClr val="0070C0"/>
                </a:solidFill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39406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200159" y="284164"/>
            <a:ext cx="7013972" cy="4627562"/>
            <a:chOff x="1676400" y="447676"/>
            <a:chExt cx="6453188" cy="5267324"/>
          </a:xfrm>
        </p:grpSpPr>
        <p:grpSp>
          <p:nvGrpSpPr>
            <p:cNvPr id="7" name="Group 67"/>
            <p:cNvGrpSpPr>
              <a:grpSpLocks/>
            </p:cNvGrpSpPr>
            <p:nvPr/>
          </p:nvGrpSpPr>
          <p:grpSpPr bwMode="auto">
            <a:xfrm>
              <a:off x="1763712" y="649288"/>
              <a:ext cx="6365875" cy="5053013"/>
              <a:chOff x="1063" y="265"/>
              <a:chExt cx="4010" cy="3183"/>
            </a:xfrm>
          </p:grpSpPr>
          <p:sp>
            <p:nvSpPr>
              <p:cNvPr id="17" name="Line 29"/>
              <p:cNvSpPr>
                <a:spLocks noChangeShapeType="1"/>
              </p:cNvSpPr>
              <p:nvPr/>
            </p:nvSpPr>
            <p:spPr bwMode="auto">
              <a:xfrm flipV="1">
                <a:off x="3321" y="985"/>
                <a:ext cx="0" cy="19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rIns="0"/>
              <a:lstStyle/>
              <a:p>
                <a:endParaRPr lang="id-ID" sz="1600"/>
              </a:p>
            </p:txBody>
          </p:sp>
          <p:grpSp>
            <p:nvGrpSpPr>
              <p:cNvPr id="18" name="Group 66"/>
              <p:cNvGrpSpPr>
                <a:grpSpLocks/>
              </p:cNvGrpSpPr>
              <p:nvPr/>
            </p:nvGrpSpPr>
            <p:grpSpPr bwMode="auto">
              <a:xfrm>
                <a:off x="1063" y="265"/>
                <a:ext cx="4010" cy="3183"/>
                <a:chOff x="1063" y="265"/>
                <a:chExt cx="4010" cy="3183"/>
              </a:xfrm>
            </p:grpSpPr>
            <p:sp>
              <p:nvSpPr>
                <p:cNvPr id="19" name="Line 21"/>
                <p:cNvSpPr>
                  <a:spLocks noChangeShapeType="1"/>
                </p:cNvSpPr>
                <p:nvPr/>
              </p:nvSpPr>
              <p:spPr bwMode="auto">
                <a:xfrm flipH="1">
                  <a:off x="3623" y="544"/>
                  <a:ext cx="232" cy="4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med" len="med"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lIns="0" rIns="0"/>
                <a:lstStyle/>
                <a:p>
                  <a:endParaRPr lang="id-ID" sz="1600"/>
                </a:p>
              </p:txBody>
            </p:sp>
            <p:grpSp>
              <p:nvGrpSpPr>
                <p:cNvPr id="20" name="Group 65"/>
                <p:cNvGrpSpPr>
                  <a:grpSpLocks/>
                </p:cNvGrpSpPr>
                <p:nvPr/>
              </p:nvGrpSpPr>
              <p:grpSpPr bwMode="auto">
                <a:xfrm>
                  <a:off x="1063" y="265"/>
                  <a:ext cx="4010" cy="3183"/>
                  <a:chOff x="1063" y="265"/>
                  <a:chExt cx="4010" cy="3183"/>
                </a:xfrm>
              </p:grpSpPr>
              <p:sp>
                <p:nvSpPr>
                  <p:cNvPr id="21" name="Rectangle 12"/>
                  <p:cNvSpPr>
                    <a:spLocks noChangeArrowheads="1"/>
                  </p:cNvSpPr>
                  <p:nvPr/>
                </p:nvSpPr>
                <p:spPr bwMode="auto">
                  <a:xfrm>
                    <a:off x="1732" y="1186"/>
                    <a:ext cx="523" cy="395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 lIns="0" rIns="0"/>
                  <a:lstStyle/>
                  <a:p>
                    <a:pPr algn="ctr" eaLnBrk="0" hangingPunct="0"/>
                    <a:r>
                      <a:rPr lang="en-US" sz="1200" dirty="0" err="1"/>
                      <a:t>Analisis</a:t>
                    </a:r>
                    <a:r>
                      <a:rPr lang="en-US" sz="1200" dirty="0"/>
                      <a:t> </a:t>
                    </a:r>
                    <a:endParaRPr lang="id-ID" sz="1200" dirty="0" smtClean="0"/>
                  </a:p>
                  <a:p>
                    <a:pPr algn="ctr" eaLnBrk="0" hangingPunct="0"/>
                    <a:r>
                      <a:rPr lang="en-US" sz="1200" dirty="0" err="1" smtClean="0"/>
                      <a:t>Penjualan</a:t>
                    </a:r>
                    <a:endParaRPr lang="en-US" sz="1200" dirty="0"/>
                  </a:p>
                </p:txBody>
              </p:sp>
              <p:sp>
                <p:nvSpPr>
                  <p:cNvPr id="22" name="Rectangle 52"/>
                  <p:cNvSpPr>
                    <a:spLocks noChangeArrowheads="1"/>
                  </p:cNvSpPr>
                  <p:nvPr/>
                </p:nvSpPr>
                <p:spPr bwMode="auto">
                  <a:xfrm>
                    <a:off x="1113" y="1660"/>
                    <a:ext cx="1253" cy="30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algn="ctr" eaLnBrk="0" hangingPunct="0"/>
                    <a:r>
                      <a:rPr lang="en-US" sz="1200" b="1" dirty="0" err="1"/>
                      <a:t>Siklus</a:t>
                    </a:r>
                    <a:r>
                      <a:rPr lang="en-US" sz="1200" b="1" dirty="0"/>
                      <a:t> </a:t>
                    </a:r>
                    <a:r>
                      <a:rPr lang="en-US" sz="1200" b="1" dirty="0" err="1"/>
                      <a:t>Pendapatan</a:t>
                    </a:r>
                    <a:endParaRPr lang="en-US" sz="1200" b="1" dirty="0"/>
                  </a:p>
                </p:txBody>
              </p:sp>
              <p:grpSp>
                <p:nvGrpSpPr>
                  <p:cNvPr id="23" name="Group 64"/>
                  <p:cNvGrpSpPr>
                    <a:grpSpLocks/>
                  </p:cNvGrpSpPr>
                  <p:nvPr/>
                </p:nvGrpSpPr>
                <p:grpSpPr bwMode="auto">
                  <a:xfrm>
                    <a:off x="1063" y="265"/>
                    <a:ext cx="4010" cy="3183"/>
                    <a:chOff x="1063" y="265"/>
                    <a:chExt cx="4010" cy="3183"/>
                  </a:xfrm>
                </p:grpSpPr>
                <p:sp>
                  <p:nvSpPr>
                    <p:cNvPr id="24" name="Rectangle 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33" y="1460"/>
                      <a:ext cx="627" cy="304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0" rIns="0"/>
                    <a:lstStyle/>
                    <a:p>
                      <a:pPr algn="ctr" eaLnBrk="0" hangingPunct="0"/>
                      <a:r>
                        <a:rPr lang="en-US" sz="1200"/>
                        <a:t>Penggajian</a:t>
                      </a:r>
                    </a:p>
                  </p:txBody>
                </p:sp>
                <p:sp>
                  <p:nvSpPr>
                    <p:cNvPr id="25" name="Line 20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4274" y="562"/>
                      <a:ext cx="107" cy="2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 type="triangle" w="med" len="med"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0" rIns="0"/>
                    <a:lstStyle/>
                    <a:p>
                      <a:endParaRPr lang="id-ID" sz="1600"/>
                    </a:p>
                  </p:txBody>
                </p:sp>
                <p:sp>
                  <p:nvSpPr>
                    <p:cNvPr id="26" name="Rectangle 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38" y="1203"/>
                      <a:ext cx="453" cy="363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0" rIns="0"/>
                    <a:lstStyle/>
                    <a:p>
                      <a:pPr algn="ctr" eaLnBrk="0" hangingPunct="0"/>
                      <a:r>
                        <a:rPr lang="en-US" sz="1200" dirty="0" err="1"/>
                        <a:t>Utang</a:t>
                      </a:r>
                      <a:r>
                        <a:rPr lang="en-US" sz="1200" dirty="0"/>
                        <a:t> </a:t>
                      </a:r>
                      <a:endParaRPr lang="id-ID" sz="1200" dirty="0" smtClean="0"/>
                    </a:p>
                    <a:p>
                      <a:pPr algn="ctr" eaLnBrk="0" hangingPunct="0"/>
                      <a:r>
                        <a:rPr lang="en-US" sz="1200" dirty="0" err="1" smtClean="0"/>
                        <a:t>Dagang</a:t>
                      </a:r>
                      <a:endParaRPr lang="en-US" sz="1200" dirty="0"/>
                    </a:p>
                  </p:txBody>
                </p:sp>
                <p:sp>
                  <p:nvSpPr>
                    <p:cNvPr id="27" name="Rectangle 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96" y="1207"/>
                      <a:ext cx="636" cy="34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0" rIns="0"/>
                    <a:lstStyle/>
                    <a:p>
                      <a:pPr algn="ctr" eaLnBrk="0" hangingPunct="0"/>
                      <a:r>
                        <a:rPr lang="en-US" sz="1200" dirty="0" err="1"/>
                        <a:t>Pengeluaran</a:t>
                      </a:r>
                      <a:r>
                        <a:rPr lang="en-US" sz="1200" dirty="0"/>
                        <a:t> </a:t>
                      </a:r>
                      <a:endParaRPr lang="id-ID" sz="1200" dirty="0" smtClean="0"/>
                    </a:p>
                    <a:p>
                      <a:pPr algn="ctr" eaLnBrk="0" hangingPunct="0"/>
                      <a:r>
                        <a:rPr lang="en-US" sz="1200" dirty="0" err="1" smtClean="0"/>
                        <a:t>Kas</a:t>
                      </a:r>
                      <a:endParaRPr lang="en-US" sz="1200" dirty="0"/>
                    </a:p>
                  </p:txBody>
                </p:sp>
                <p:sp>
                  <p:nvSpPr>
                    <p:cNvPr id="28" name="Rectangle 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73" y="1764"/>
                      <a:ext cx="523" cy="304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0" rIns="0"/>
                    <a:lstStyle/>
                    <a:p>
                      <a:pPr algn="ctr" eaLnBrk="0" hangingPunct="0"/>
                      <a:r>
                        <a:rPr lang="en-US" sz="1200"/>
                        <a:t>Pembelian</a:t>
                      </a:r>
                    </a:p>
                  </p:txBody>
                </p:sp>
                <p:sp>
                  <p:nvSpPr>
                    <p:cNvPr id="29" name="Rectangle 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73" y="2254"/>
                      <a:ext cx="732" cy="394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0" rIns="0"/>
                    <a:lstStyle/>
                    <a:p>
                      <a:pPr algn="ctr" eaLnBrk="0" hangingPunct="0"/>
                      <a:r>
                        <a:rPr lang="en-US" sz="1200" dirty="0" err="1"/>
                        <a:t>Pemrosesan</a:t>
                      </a:r>
                      <a:r>
                        <a:rPr lang="en-US" sz="1200" dirty="0"/>
                        <a:t> </a:t>
                      </a:r>
                      <a:endParaRPr lang="id-ID" sz="1200" dirty="0" smtClean="0"/>
                    </a:p>
                    <a:p>
                      <a:pPr algn="ctr" eaLnBrk="0" hangingPunct="0"/>
                      <a:r>
                        <a:rPr lang="en-US" sz="1200" dirty="0" err="1" smtClean="0"/>
                        <a:t>Persediaan</a:t>
                      </a:r>
                      <a:endParaRPr lang="en-US" sz="1200" dirty="0"/>
                    </a:p>
                  </p:txBody>
                </p:sp>
                <p:sp>
                  <p:nvSpPr>
                    <p:cNvPr id="30" name="Rectangle 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59" y="2026"/>
                      <a:ext cx="523" cy="39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0" rIns="0"/>
                    <a:lstStyle/>
                    <a:p>
                      <a:pPr algn="ctr" eaLnBrk="0" hangingPunct="0"/>
                      <a:r>
                        <a:rPr lang="en-US" sz="1200" dirty="0" err="1"/>
                        <a:t>Pencatat</a:t>
                      </a:r>
                      <a:r>
                        <a:rPr lang="en-US" sz="1200" dirty="0"/>
                        <a:t> </a:t>
                      </a:r>
                      <a:endParaRPr lang="id-ID" sz="1200" dirty="0" smtClean="0"/>
                    </a:p>
                    <a:p>
                      <a:pPr algn="ctr" eaLnBrk="0" hangingPunct="0"/>
                      <a:r>
                        <a:rPr lang="en-US" sz="1200" dirty="0" err="1" smtClean="0"/>
                        <a:t>Waktu</a:t>
                      </a:r>
                      <a:endParaRPr lang="en-US" sz="1200" dirty="0"/>
                    </a:p>
                  </p:txBody>
                </p:sp>
                <p:sp>
                  <p:nvSpPr>
                    <p:cNvPr id="31" name="Line 23"/>
                    <p:cNvSpPr>
                      <a:spLocks noChangeShapeType="1"/>
                    </p:cNvSpPr>
                    <p:nvPr/>
                  </p:nvSpPr>
                  <p:spPr bwMode="auto">
                    <a:xfrm flipH="1" flipV="1">
                      <a:off x="2667" y="2073"/>
                      <a:ext cx="1" cy="161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 type="triangle" w="med" len="med"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0" rIns="0"/>
                    <a:lstStyle/>
                    <a:p>
                      <a:endParaRPr lang="id-ID" sz="1600"/>
                    </a:p>
                  </p:txBody>
                </p:sp>
                <p:sp>
                  <p:nvSpPr>
                    <p:cNvPr id="32" name="Line 2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2647" y="1583"/>
                      <a:ext cx="1" cy="161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 type="triangle" w="med" len="med"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0" rIns="0"/>
                    <a:lstStyle/>
                    <a:p>
                      <a:endParaRPr lang="id-ID" sz="1600"/>
                    </a:p>
                  </p:txBody>
                </p:sp>
                <p:sp>
                  <p:nvSpPr>
                    <p:cNvPr id="33" name="Line 38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2891" y="1385"/>
                      <a:ext cx="105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 type="triangle" w="med" len="med"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0" rIns="0"/>
                    <a:lstStyle/>
                    <a:p>
                      <a:endParaRPr lang="id-ID" sz="1600"/>
                    </a:p>
                  </p:txBody>
                </p:sp>
                <p:sp>
                  <p:nvSpPr>
                    <p:cNvPr id="34" name="Rectangle 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73" y="2724"/>
                      <a:ext cx="636" cy="34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0" rIns="0"/>
                    <a:lstStyle/>
                    <a:p>
                      <a:pPr algn="ctr" eaLnBrk="0" hangingPunct="0"/>
                      <a:r>
                        <a:rPr lang="en-US" sz="1200" dirty="0" err="1"/>
                        <a:t>Pengeluaran</a:t>
                      </a:r>
                      <a:r>
                        <a:rPr lang="en-US" sz="1200" dirty="0"/>
                        <a:t> </a:t>
                      </a:r>
                      <a:endParaRPr lang="id-ID" sz="1200" dirty="0" smtClean="0"/>
                    </a:p>
                    <a:p>
                      <a:pPr algn="ctr" eaLnBrk="0" hangingPunct="0"/>
                      <a:r>
                        <a:rPr lang="en-US" sz="1200" dirty="0" err="1" smtClean="0"/>
                        <a:t>Kas</a:t>
                      </a:r>
                      <a:endParaRPr lang="en-US" sz="1200" dirty="0"/>
                    </a:p>
                  </p:txBody>
                </p:sp>
                <p:sp>
                  <p:nvSpPr>
                    <p:cNvPr id="35" name="Rectangle 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36" y="3108"/>
                      <a:ext cx="1066" cy="34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0" rIns="0"/>
                    <a:lstStyle/>
                    <a:p>
                      <a:pPr algn="ctr" eaLnBrk="0" hangingPunct="0"/>
                      <a:r>
                        <a:rPr lang="en-US" sz="1200" b="1" dirty="0" err="1"/>
                        <a:t>Siklus</a:t>
                      </a:r>
                      <a:r>
                        <a:rPr lang="en-US" sz="1200" b="1" dirty="0"/>
                        <a:t> </a:t>
                      </a:r>
                      <a:r>
                        <a:rPr lang="en-US" sz="1200" b="1" dirty="0" err="1"/>
                        <a:t>Pengeluaran</a:t>
                      </a:r>
                      <a:r>
                        <a:rPr lang="en-US" sz="1200" b="1" dirty="0"/>
                        <a:t> </a:t>
                      </a:r>
                      <a:r>
                        <a:rPr lang="en-US" sz="1200" b="1" dirty="0" err="1"/>
                        <a:t>Kas</a:t>
                      </a:r>
                      <a:endParaRPr lang="en-US" sz="1200" b="1" dirty="0"/>
                    </a:p>
                  </p:txBody>
                </p:sp>
                <p:sp>
                  <p:nvSpPr>
                    <p:cNvPr id="36" name="Rectangle 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33" y="2646"/>
                      <a:ext cx="732" cy="60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0" rIns="0"/>
                    <a:lstStyle/>
                    <a:p>
                      <a:pPr algn="ctr" eaLnBrk="0" hangingPunct="0"/>
                      <a:r>
                        <a:rPr lang="en-US" sz="1200" b="1" dirty="0" err="1"/>
                        <a:t>Siklus</a:t>
                      </a:r>
                      <a:r>
                        <a:rPr lang="en-US" sz="1200" b="1" dirty="0"/>
                        <a:t> </a:t>
                      </a:r>
                      <a:endParaRPr lang="id-ID" sz="1200" b="1" dirty="0" smtClean="0"/>
                    </a:p>
                    <a:p>
                      <a:pPr algn="ctr" eaLnBrk="0" hangingPunct="0"/>
                      <a:r>
                        <a:rPr lang="en-US" sz="1200" b="1" dirty="0" err="1" smtClean="0"/>
                        <a:t>Manajemen</a:t>
                      </a:r>
                      <a:endParaRPr lang="en-US" sz="1200" b="1" dirty="0"/>
                    </a:p>
                    <a:p>
                      <a:pPr algn="ctr" eaLnBrk="0" hangingPunct="0"/>
                      <a:r>
                        <a:rPr lang="en-US" sz="1200" b="1" dirty="0"/>
                        <a:t>SDM</a:t>
                      </a:r>
                    </a:p>
                  </p:txBody>
                </p:sp>
                <p:sp>
                  <p:nvSpPr>
                    <p:cNvPr id="37" name="Rectangle 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63" y="265"/>
                      <a:ext cx="627" cy="507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0" rIns="0"/>
                    <a:lstStyle/>
                    <a:p>
                      <a:pPr algn="ctr" eaLnBrk="0" hangingPunct="0"/>
                      <a:r>
                        <a:rPr lang="en-US" sz="1200" dirty="0" err="1"/>
                        <a:t>Pemrosesan</a:t>
                      </a:r>
                      <a:r>
                        <a:rPr lang="en-US" sz="1200" dirty="0"/>
                        <a:t> </a:t>
                      </a:r>
                      <a:endParaRPr lang="id-ID" sz="1200" dirty="0" smtClean="0"/>
                    </a:p>
                    <a:p>
                      <a:pPr algn="ctr" eaLnBrk="0" hangingPunct="0"/>
                      <a:r>
                        <a:rPr lang="en-US" sz="1200" dirty="0" smtClean="0"/>
                        <a:t>Order </a:t>
                      </a:r>
                      <a:endParaRPr lang="id-ID" sz="1200" dirty="0" smtClean="0"/>
                    </a:p>
                    <a:p>
                      <a:pPr algn="ctr" eaLnBrk="0" hangingPunct="0"/>
                      <a:r>
                        <a:rPr lang="en-US" sz="1200" dirty="0" err="1" smtClean="0"/>
                        <a:t>Penjualan</a:t>
                      </a:r>
                      <a:endParaRPr lang="en-US" sz="1200" dirty="0"/>
                    </a:p>
                  </p:txBody>
                </p:sp>
                <p:sp>
                  <p:nvSpPr>
                    <p:cNvPr id="38" name="Rectangle 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56" y="340"/>
                      <a:ext cx="342" cy="378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0" rIns="0"/>
                    <a:lstStyle/>
                    <a:p>
                      <a:pPr algn="ctr" eaLnBrk="0" hangingPunct="0"/>
                      <a:r>
                        <a:rPr lang="en-US" sz="1200"/>
                        <a:t>Pena-</a:t>
                      </a:r>
                    </a:p>
                    <a:p>
                      <a:pPr algn="ctr" eaLnBrk="0" hangingPunct="0"/>
                      <a:r>
                        <a:rPr lang="en-US" sz="1200"/>
                        <a:t>gihan</a:t>
                      </a:r>
                    </a:p>
                  </p:txBody>
                </p:sp>
                <p:sp>
                  <p:nvSpPr>
                    <p:cNvPr id="39" name="Rectangle 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74" y="348"/>
                      <a:ext cx="454" cy="406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0" rIns="0"/>
                    <a:lstStyle/>
                    <a:p>
                      <a:pPr algn="ctr" eaLnBrk="0" hangingPunct="0"/>
                      <a:r>
                        <a:rPr lang="en-US" sz="1200" dirty="0" err="1"/>
                        <a:t>Piutang</a:t>
                      </a:r>
                      <a:r>
                        <a:rPr lang="en-US" sz="1200" dirty="0"/>
                        <a:t> </a:t>
                      </a:r>
                      <a:endParaRPr lang="id-ID" sz="1200" dirty="0" smtClean="0"/>
                    </a:p>
                    <a:p>
                      <a:pPr algn="ctr" eaLnBrk="0" hangingPunct="0"/>
                      <a:r>
                        <a:rPr lang="en-US" sz="1200" dirty="0" err="1" smtClean="0"/>
                        <a:t>Dagang</a:t>
                      </a:r>
                      <a:endParaRPr lang="en-US" sz="1200" dirty="0"/>
                    </a:p>
                  </p:txBody>
                </p:sp>
                <p:sp>
                  <p:nvSpPr>
                    <p:cNvPr id="40" name="Rectangle 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996" y="363"/>
                      <a:ext cx="636" cy="361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0" rIns="0"/>
                    <a:lstStyle/>
                    <a:p>
                      <a:pPr algn="ctr" eaLnBrk="0" hangingPunct="0"/>
                      <a:r>
                        <a:rPr lang="en-US" sz="1200" dirty="0" err="1"/>
                        <a:t>Penerimaan</a:t>
                      </a:r>
                      <a:r>
                        <a:rPr lang="en-US" sz="1200" dirty="0"/>
                        <a:t> </a:t>
                      </a:r>
                      <a:endParaRPr lang="id-ID" sz="1200" dirty="0" smtClean="0"/>
                    </a:p>
                    <a:p>
                      <a:pPr algn="ctr" eaLnBrk="0" hangingPunct="0"/>
                      <a:r>
                        <a:rPr lang="en-US" sz="1200" dirty="0" err="1" smtClean="0"/>
                        <a:t>Kas</a:t>
                      </a:r>
                      <a:endParaRPr lang="en-US" sz="1200" dirty="0"/>
                    </a:p>
                  </p:txBody>
                </p:sp>
                <p:sp>
                  <p:nvSpPr>
                    <p:cNvPr id="41" name="Rectangle 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839" y="369"/>
                      <a:ext cx="436" cy="393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0" rIns="0"/>
                    <a:lstStyle/>
                    <a:p>
                      <a:pPr algn="ctr" eaLnBrk="0" hangingPunct="0"/>
                      <a:r>
                        <a:rPr lang="en-US" sz="1200" dirty="0" err="1"/>
                        <a:t>Buku</a:t>
                      </a:r>
                      <a:r>
                        <a:rPr lang="en-US" sz="1200" dirty="0"/>
                        <a:t> </a:t>
                      </a:r>
                      <a:endParaRPr lang="id-ID" sz="1200" dirty="0" smtClean="0"/>
                    </a:p>
                    <a:p>
                      <a:pPr algn="ctr" eaLnBrk="0" hangingPunct="0"/>
                      <a:r>
                        <a:rPr lang="en-US" sz="1200" dirty="0" err="1" smtClean="0"/>
                        <a:t>Besar</a:t>
                      </a:r>
                      <a:endParaRPr lang="en-US" sz="1200" dirty="0"/>
                    </a:p>
                  </p:txBody>
                </p:sp>
                <p:sp>
                  <p:nvSpPr>
                    <p:cNvPr id="42" name="Rectangle 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0" y="395"/>
                      <a:ext cx="636" cy="373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0" rIns="0"/>
                    <a:lstStyle/>
                    <a:p>
                      <a:pPr algn="ctr" eaLnBrk="0" hangingPunct="0"/>
                      <a:r>
                        <a:rPr lang="en-US" sz="1200" dirty="0" err="1"/>
                        <a:t>Laporan</a:t>
                      </a:r>
                      <a:r>
                        <a:rPr lang="en-US" sz="1200" dirty="0"/>
                        <a:t> </a:t>
                      </a:r>
                      <a:endParaRPr lang="id-ID" sz="1200" dirty="0" smtClean="0"/>
                    </a:p>
                    <a:p>
                      <a:pPr algn="ctr" eaLnBrk="0" hangingPunct="0"/>
                      <a:r>
                        <a:rPr lang="en-US" sz="1200" dirty="0" err="1" smtClean="0"/>
                        <a:t>Keuangan</a:t>
                      </a:r>
                      <a:endParaRPr lang="en-US" sz="1200" dirty="0"/>
                    </a:p>
                  </p:txBody>
                </p:sp>
                <p:sp>
                  <p:nvSpPr>
                    <p:cNvPr id="43" name="Line 19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699" y="539"/>
                      <a:ext cx="148" cy="4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 type="triangle" w="med" len="med"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0" rIns="0"/>
                    <a:lstStyle/>
                    <a:p>
                      <a:endParaRPr lang="id-ID" sz="1600"/>
                    </a:p>
                  </p:txBody>
                </p:sp>
                <p:sp>
                  <p:nvSpPr>
                    <p:cNvPr id="44" name="Line 22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2860" y="563"/>
                      <a:ext cx="150" cy="3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 type="triangle" w="med" len="med"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0" rIns="0"/>
                    <a:lstStyle/>
                    <a:p>
                      <a:endParaRPr lang="id-ID" sz="1600"/>
                    </a:p>
                  </p:txBody>
                </p:sp>
                <p:sp>
                  <p:nvSpPr>
                    <p:cNvPr id="45" name="Line 27"/>
                    <p:cNvSpPr>
                      <a:spLocks noChangeShapeType="1"/>
                    </p:cNvSpPr>
                    <p:nvPr/>
                  </p:nvSpPr>
                  <p:spPr bwMode="auto">
                    <a:xfrm flipH="1" flipV="1">
                      <a:off x="2094" y="1012"/>
                      <a:ext cx="1" cy="161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 type="triangle" w="med" len="med"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0" rIns="0"/>
                    <a:lstStyle/>
                    <a:p>
                      <a:endParaRPr lang="id-ID" sz="1600"/>
                    </a:p>
                  </p:txBody>
                </p:sp>
                <p:sp>
                  <p:nvSpPr>
                    <p:cNvPr id="46" name="Line 30"/>
                    <p:cNvSpPr>
                      <a:spLocks noChangeShapeType="1"/>
                    </p:cNvSpPr>
                    <p:nvPr/>
                  </p:nvSpPr>
                  <p:spPr bwMode="auto">
                    <a:xfrm flipH="1" flipV="1">
                      <a:off x="3310" y="969"/>
                      <a:ext cx="523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0" rIns="0"/>
                    <a:lstStyle/>
                    <a:p>
                      <a:endParaRPr lang="id-ID" sz="1600"/>
                    </a:p>
                  </p:txBody>
                </p:sp>
                <p:sp>
                  <p:nvSpPr>
                    <p:cNvPr id="47" name="Line 3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038" y="800"/>
                      <a:ext cx="5" cy="667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 type="triangle" w="med" len="med"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0" rIns="0"/>
                    <a:lstStyle/>
                    <a:p>
                      <a:endParaRPr lang="id-ID" sz="1600"/>
                    </a:p>
                  </p:txBody>
                </p:sp>
                <p:sp>
                  <p:nvSpPr>
                    <p:cNvPr id="48" name="Line 34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1426" y="800"/>
                      <a:ext cx="0" cy="196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0" rIns="0"/>
                    <a:lstStyle/>
                    <a:p>
                      <a:endParaRPr lang="id-ID" sz="1600"/>
                    </a:p>
                  </p:txBody>
                </p:sp>
                <p:sp>
                  <p:nvSpPr>
                    <p:cNvPr id="49" name="Line 37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2196" y="525"/>
                      <a:ext cx="185" cy="1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 type="triangle" w="med" len="med"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0" rIns="0"/>
                    <a:lstStyle/>
                    <a:p>
                      <a:endParaRPr lang="id-ID" sz="1600"/>
                    </a:p>
                  </p:txBody>
                </p:sp>
                <p:sp>
                  <p:nvSpPr>
                    <p:cNvPr id="50" name="Rectangle 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095" y="847"/>
                      <a:ext cx="978" cy="34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0" rIns="0"/>
                    <a:lstStyle/>
                    <a:p>
                      <a:pPr algn="ctr" eaLnBrk="0" hangingPunct="0"/>
                      <a:r>
                        <a:rPr lang="en-US" sz="1200" b="1" dirty="0" err="1"/>
                        <a:t>Siklus</a:t>
                      </a:r>
                      <a:r>
                        <a:rPr lang="en-US" sz="1200" b="1" dirty="0"/>
                        <a:t> </a:t>
                      </a:r>
                      <a:r>
                        <a:rPr lang="en-US" sz="1200" b="1" dirty="0" err="1"/>
                        <a:t>Buku</a:t>
                      </a:r>
                      <a:r>
                        <a:rPr lang="en-US" sz="1200" b="1" dirty="0"/>
                        <a:t> </a:t>
                      </a:r>
                      <a:r>
                        <a:rPr lang="en-US" sz="1200" b="1" dirty="0" err="1"/>
                        <a:t>Besar</a:t>
                      </a:r>
                      <a:endParaRPr lang="en-US" sz="1200" b="1" dirty="0"/>
                    </a:p>
                    <a:p>
                      <a:pPr algn="ctr" eaLnBrk="0" hangingPunct="0"/>
                      <a:r>
                        <a:rPr lang="en-US" sz="1200" b="1" dirty="0" err="1"/>
                        <a:t>dan</a:t>
                      </a:r>
                      <a:r>
                        <a:rPr lang="en-US" sz="1200" b="1" dirty="0"/>
                        <a:t> </a:t>
                      </a:r>
                      <a:r>
                        <a:rPr lang="en-US" sz="1200" b="1" dirty="0" err="1"/>
                        <a:t>Pelaporan</a:t>
                      </a:r>
                      <a:endParaRPr lang="en-US" sz="1200" b="1" dirty="0"/>
                    </a:p>
                    <a:p>
                      <a:pPr algn="ctr" eaLnBrk="0" hangingPunct="0"/>
                      <a:endParaRPr lang="en-US" sz="1200" dirty="0">
                        <a:latin typeface="Courier New" pitchFamily="49" charset="0"/>
                      </a:endParaRPr>
                    </a:p>
                    <a:p>
                      <a:pPr algn="ctr" eaLnBrk="0" hangingPunct="0"/>
                      <a:endParaRPr lang="en-US" sz="1200" dirty="0">
                        <a:latin typeface="Courier New" pitchFamily="49" charset="0"/>
                      </a:endParaRPr>
                    </a:p>
                    <a:p>
                      <a:pPr algn="ctr" eaLnBrk="0" hangingPunct="0"/>
                      <a:endParaRPr lang="en-US" sz="1200" dirty="0">
                        <a:latin typeface="Courier New" pitchFamily="49" charset="0"/>
                      </a:endParaRPr>
                    </a:p>
                    <a:p>
                      <a:pPr algn="ctr" eaLnBrk="0" hangingPunct="0"/>
                      <a:endParaRPr lang="en-US" sz="1200" dirty="0">
                        <a:latin typeface="Courier New" pitchFamily="49" charset="0"/>
                      </a:endParaRPr>
                    </a:p>
                    <a:p>
                      <a:pPr algn="ctr" eaLnBrk="0" hangingPunct="0"/>
                      <a:endParaRPr lang="en-US" sz="1200" dirty="0">
                        <a:latin typeface="Courier New" pitchFamily="49" charset="0"/>
                      </a:endParaRPr>
                    </a:p>
                    <a:p>
                      <a:pPr algn="ctr" eaLnBrk="0" hangingPunct="0"/>
                      <a:endParaRPr lang="en-US" sz="1200" dirty="0">
                        <a:latin typeface="Courier New" pitchFamily="49" charset="0"/>
                      </a:endParaRPr>
                    </a:p>
                    <a:p>
                      <a:pPr algn="ctr" eaLnBrk="0" hangingPunct="0"/>
                      <a:endParaRPr lang="en-US" sz="1200" dirty="0">
                        <a:latin typeface="Courier New" pitchFamily="49" charset="0"/>
                      </a:endParaRPr>
                    </a:p>
                  </p:txBody>
                </p:sp>
                <p:sp>
                  <p:nvSpPr>
                    <p:cNvPr id="51" name="Line 55"/>
                    <p:cNvSpPr>
                      <a:spLocks noChangeShapeType="1"/>
                    </p:cNvSpPr>
                    <p:nvPr/>
                  </p:nvSpPr>
                  <p:spPr bwMode="auto">
                    <a:xfrm flipH="1" flipV="1">
                      <a:off x="1424" y="1008"/>
                      <a:ext cx="679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rgbClr val="808080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lIns="0" rIns="0"/>
                    <a:lstStyle/>
                    <a:p>
                      <a:endParaRPr lang="id-ID" sz="1600"/>
                    </a:p>
                  </p:txBody>
                </p:sp>
                <p:sp>
                  <p:nvSpPr>
                    <p:cNvPr id="52" name="Line 60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4128" y="1776"/>
                      <a:ext cx="0" cy="24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 type="triangle" w="med" len="med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endParaRPr lang="id-ID" sz="1600"/>
                    </a:p>
                  </p:txBody>
                </p:sp>
                <p:sp>
                  <p:nvSpPr>
                    <p:cNvPr id="53" name="Line 61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3840" y="816"/>
                      <a:ext cx="0" cy="144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 type="triangle" w="med" len="med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endParaRPr lang="id-ID" sz="1600"/>
                    </a:p>
                  </p:txBody>
                </p:sp>
                <p:sp>
                  <p:nvSpPr>
                    <p:cNvPr id="54" name="Line 6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152" y="2400"/>
                      <a:ext cx="1104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 type="triangle" w="med" len="med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endParaRPr lang="id-ID" sz="1600"/>
                    </a:p>
                  </p:txBody>
                </p:sp>
                <p:sp>
                  <p:nvSpPr>
                    <p:cNvPr id="55" name="Line 63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1152" y="768"/>
                      <a:ext cx="0" cy="163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endParaRPr lang="id-ID" sz="1600"/>
                    </a:p>
                  </p:txBody>
                </p:sp>
              </p:grpSp>
            </p:grpSp>
          </p:grpSp>
        </p:grpSp>
        <p:sp>
          <p:nvSpPr>
            <p:cNvPr id="8" name="Rectangle 7"/>
            <p:cNvSpPr/>
            <p:nvPr/>
          </p:nvSpPr>
          <p:spPr bwMode="auto">
            <a:xfrm>
              <a:off x="3856038" y="2090738"/>
              <a:ext cx="2060668" cy="3624262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d-ID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6059955" y="2460065"/>
              <a:ext cx="1293345" cy="2797735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d-ID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6068920" y="447676"/>
              <a:ext cx="2060668" cy="1690687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d-ID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 bwMode="auto">
            <a:xfrm>
              <a:off x="1676400" y="447676"/>
              <a:ext cx="4240306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" name="Straight Connector 11"/>
            <p:cNvCxnSpPr/>
            <p:nvPr/>
          </p:nvCxnSpPr>
          <p:spPr bwMode="auto">
            <a:xfrm>
              <a:off x="3709194" y="1747559"/>
              <a:ext cx="2223762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" name="Straight Connector 12"/>
            <p:cNvCxnSpPr/>
            <p:nvPr/>
          </p:nvCxnSpPr>
          <p:spPr bwMode="auto">
            <a:xfrm flipV="1">
              <a:off x="5885865" y="447676"/>
              <a:ext cx="0" cy="1299884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3"/>
            <p:cNvCxnSpPr/>
            <p:nvPr/>
          </p:nvCxnSpPr>
          <p:spPr bwMode="auto">
            <a:xfrm flipV="1">
              <a:off x="3709194" y="1766888"/>
              <a:ext cx="0" cy="1579563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4"/>
            <p:cNvCxnSpPr/>
            <p:nvPr/>
          </p:nvCxnSpPr>
          <p:spPr bwMode="auto">
            <a:xfrm flipV="1">
              <a:off x="1676400" y="447676"/>
              <a:ext cx="0" cy="2898775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5"/>
            <p:cNvCxnSpPr/>
            <p:nvPr/>
          </p:nvCxnSpPr>
          <p:spPr bwMode="auto">
            <a:xfrm>
              <a:off x="1676400" y="3346451"/>
              <a:ext cx="203279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ysDot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56" name="Rectangle 55"/>
          <p:cNvSpPr/>
          <p:nvPr/>
        </p:nvSpPr>
        <p:spPr>
          <a:xfrm>
            <a:off x="678013" y="3861012"/>
            <a:ext cx="267551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i="1" dirty="0" err="1">
                <a:latin typeface="Cambria" pitchFamily="18" charset="0"/>
                <a:ea typeface="Cambria" pitchFamily="18" charset="0"/>
                <a:cs typeface="Times New Roman" pitchFamily="18" charset="0"/>
              </a:rPr>
              <a:t>Hubungan</a:t>
            </a:r>
            <a:r>
              <a:rPr lang="en-GB" b="1" i="1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GB" b="1" i="1" dirty="0" err="1">
                <a:latin typeface="Cambria" pitchFamily="18" charset="0"/>
                <a:ea typeface="Cambria" pitchFamily="18" charset="0"/>
                <a:cs typeface="Times New Roman" pitchFamily="18" charset="0"/>
              </a:rPr>
              <a:t>siklus-siklus</a:t>
            </a:r>
            <a:r>
              <a:rPr lang="en-GB" b="1" i="1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endParaRPr lang="id-ID" b="1" i="1" dirty="0" smtClean="0">
              <a:latin typeface="Cambria" pitchFamily="18" charset="0"/>
              <a:ea typeface="Cambria" pitchFamily="18" charset="0"/>
              <a:cs typeface="Times New Roman" pitchFamily="18" charset="0"/>
            </a:endParaRPr>
          </a:p>
          <a:p>
            <a:r>
              <a:rPr lang="en-GB" b="1" i="1" dirty="0" err="1" smtClean="0">
                <a:latin typeface="Cambria" pitchFamily="18" charset="0"/>
                <a:ea typeface="Cambria" pitchFamily="18" charset="0"/>
                <a:cs typeface="Times New Roman" pitchFamily="18" charset="0"/>
              </a:rPr>
              <a:t>Akuntansi</a:t>
            </a:r>
            <a:r>
              <a:rPr lang="en-GB" b="1" i="1" dirty="0" smtClean="0"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GB" b="1" i="1" dirty="0" err="1">
                <a:latin typeface="Cambria" pitchFamily="18" charset="0"/>
                <a:ea typeface="Cambria" pitchFamily="18" charset="0"/>
                <a:cs typeface="Times New Roman" pitchFamily="18" charset="0"/>
              </a:rPr>
              <a:t>Keuangan</a:t>
            </a:r>
            <a:r>
              <a:rPr lang="en-GB" b="1" i="1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</a:p>
          <a:p>
            <a:r>
              <a:rPr lang="en-GB" b="1" i="1" dirty="0" err="1">
                <a:latin typeface="Cambria" pitchFamily="18" charset="0"/>
                <a:ea typeface="Cambria" pitchFamily="18" charset="0"/>
                <a:cs typeface="Times New Roman" pitchFamily="18" charset="0"/>
              </a:rPr>
              <a:t>dan</a:t>
            </a:r>
            <a:r>
              <a:rPr lang="en-GB" b="1" i="1" dirty="0"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id-ID" b="1" i="1" dirty="0" smtClean="0">
                <a:latin typeface="Cambria" pitchFamily="18" charset="0"/>
                <a:ea typeface="Cambria" pitchFamily="18" charset="0"/>
                <a:cs typeface="Times New Roman" pitchFamily="18" charset="0"/>
              </a:rPr>
              <a:t>SI </a:t>
            </a:r>
            <a:r>
              <a:rPr lang="en-GB" b="1" i="1" dirty="0" err="1" smtClean="0">
                <a:latin typeface="Cambria" pitchFamily="18" charset="0"/>
                <a:ea typeface="Cambria" pitchFamily="18" charset="0"/>
                <a:cs typeface="Times New Roman" pitchFamily="18" charset="0"/>
              </a:rPr>
              <a:t>Akuntansi</a:t>
            </a:r>
            <a:r>
              <a:rPr lang="en-US" b="1" i="1" dirty="0" smtClean="0">
                <a:latin typeface="Cambria" pitchFamily="18" charset="0"/>
                <a:ea typeface="Cambria" pitchFamily="18" charset="0"/>
              </a:rPr>
              <a:t> </a:t>
            </a:r>
            <a:endParaRPr lang="en-US" b="1" i="1" dirty="0">
              <a:latin typeface="Cambria" pitchFamily="18" charset="0"/>
              <a:ea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155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ver and End Slide Master">
  <a:themeElements>
    <a:clrScheme name="ALLPPT-COLOR-A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8B2A3"/>
      </a:accent1>
      <a:accent2>
        <a:srgbClr val="A4B4EA"/>
      </a:accent2>
      <a:accent3>
        <a:srgbClr val="98DFBB"/>
      </a:accent3>
      <a:accent4>
        <a:srgbClr val="9AD3E9"/>
      </a:accent4>
      <a:accent5>
        <a:srgbClr val="576868"/>
      </a:accent5>
      <a:accent6>
        <a:srgbClr val="CBCBCB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s Slide Master">
  <a:themeElements>
    <a:clrScheme name="ALLPPT-COLOR-A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8B2A3"/>
      </a:accent1>
      <a:accent2>
        <a:srgbClr val="A4B4EA"/>
      </a:accent2>
      <a:accent3>
        <a:srgbClr val="9AD3E9"/>
      </a:accent3>
      <a:accent4>
        <a:srgbClr val="98DFBB"/>
      </a:accent4>
      <a:accent5>
        <a:srgbClr val="CBCBCB"/>
      </a:accent5>
      <a:accent6>
        <a:srgbClr val="576868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9AD3E9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Section Break Slide Master">
  <a:themeElements>
    <a:clrScheme name="ALLPPT-COLOR-A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8B2A3"/>
      </a:accent1>
      <a:accent2>
        <a:srgbClr val="A4B4EA"/>
      </a:accent2>
      <a:accent3>
        <a:srgbClr val="9AD3E9"/>
      </a:accent3>
      <a:accent4>
        <a:srgbClr val="98DFBB"/>
      </a:accent4>
      <a:accent5>
        <a:srgbClr val="CBCBCB"/>
      </a:accent5>
      <a:accent6>
        <a:srgbClr val="576868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2288</TotalTime>
  <Words>1336</Words>
  <Application>Microsoft Office PowerPoint</Application>
  <PresentationFormat>On-screen Show (16:9)</PresentationFormat>
  <Paragraphs>844</Paragraphs>
  <Slides>30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30</vt:i4>
      </vt:variant>
    </vt:vector>
  </HeadingPairs>
  <TitlesOfParts>
    <vt:vector size="33" baseType="lpstr">
      <vt:lpstr>Cover and End Slide Master</vt:lpstr>
      <vt:lpstr>Contents Slide Master</vt:lpstr>
      <vt:lpstr>Section Break Slide Master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Volker</cp:lastModifiedBy>
  <cp:revision>104</cp:revision>
  <dcterms:created xsi:type="dcterms:W3CDTF">2016-12-05T23:26:54Z</dcterms:created>
  <dcterms:modified xsi:type="dcterms:W3CDTF">2018-09-05T02:04:45Z</dcterms:modified>
</cp:coreProperties>
</file>