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45"/>
  </p:notesMasterIdLst>
  <p:sldIdLst>
    <p:sldId id="320" r:id="rId2"/>
    <p:sldId id="324" r:id="rId3"/>
    <p:sldId id="326" r:id="rId4"/>
    <p:sldId id="327" r:id="rId5"/>
    <p:sldId id="328" r:id="rId6"/>
    <p:sldId id="379" r:id="rId7"/>
    <p:sldId id="329" r:id="rId8"/>
    <p:sldId id="330" r:id="rId9"/>
    <p:sldId id="331" r:id="rId10"/>
    <p:sldId id="332" r:id="rId11"/>
    <p:sldId id="333" r:id="rId12"/>
    <p:sldId id="334" r:id="rId13"/>
    <p:sldId id="385" r:id="rId14"/>
    <p:sldId id="386" r:id="rId15"/>
    <p:sldId id="381" r:id="rId16"/>
    <p:sldId id="382" r:id="rId17"/>
    <p:sldId id="383" r:id="rId18"/>
    <p:sldId id="387" r:id="rId19"/>
    <p:sldId id="388" r:id="rId20"/>
    <p:sldId id="384" r:id="rId21"/>
    <p:sldId id="335" r:id="rId22"/>
    <p:sldId id="336" r:id="rId23"/>
    <p:sldId id="338" r:id="rId24"/>
    <p:sldId id="339" r:id="rId25"/>
    <p:sldId id="340" r:id="rId26"/>
    <p:sldId id="341" r:id="rId27"/>
    <p:sldId id="342" r:id="rId28"/>
    <p:sldId id="343" r:id="rId29"/>
    <p:sldId id="345" r:id="rId30"/>
    <p:sldId id="346" r:id="rId31"/>
    <p:sldId id="347" r:id="rId32"/>
    <p:sldId id="348" r:id="rId33"/>
    <p:sldId id="349" r:id="rId34"/>
    <p:sldId id="350" r:id="rId35"/>
    <p:sldId id="351" r:id="rId36"/>
    <p:sldId id="352" r:id="rId37"/>
    <p:sldId id="353" r:id="rId38"/>
    <p:sldId id="389" r:id="rId39"/>
    <p:sldId id="390" r:id="rId40"/>
    <p:sldId id="391" r:id="rId41"/>
    <p:sldId id="392" r:id="rId42"/>
    <p:sldId id="394" r:id="rId43"/>
    <p:sldId id="395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361B2D2-0356-441A-80C1-A68C563638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36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AACB473-7125-4EBD-A4B6-9AC922A4885D}" type="slidenum">
              <a:rPr lang="en-GB"/>
              <a:pPr/>
              <a:t>15</a:t>
            </a:fld>
            <a:endParaRPr lang="en-GB"/>
          </a:p>
        </p:txBody>
      </p:sp>
      <p:sp>
        <p:nvSpPr>
          <p:cNvPr id="696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A526EAC-628D-4C69-8030-8E25A35E7CD2}" type="slidenum">
              <a:rPr lang="en-GB"/>
              <a:pPr/>
              <a:t>16</a:t>
            </a:fld>
            <a:endParaRPr lang="en-GB"/>
          </a:p>
        </p:txBody>
      </p:sp>
      <p:sp>
        <p:nvSpPr>
          <p:cNvPr id="706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C57934D-24CE-4B7F-B696-1F65E0F0E8E9}" type="slidenum">
              <a:rPr lang="en-GB"/>
              <a:pPr/>
              <a:t>17</a:t>
            </a:fld>
            <a:endParaRPr lang="en-GB"/>
          </a:p>
        </p:txBody>
      </p:sp>
      <p:sp>
        <p:nvSpPr>
          <p:cNvPr id="716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62FBFC-B3F9-4913-A859-99A6B0B24E8D}" type="slidenum">
              <a:rPr lang="en-GB"/>
              <a:pPr/>
              <a:t>20</a:t>
            </a:fld>
            <a:endParaRPr lang="en-GB"/>
          </a:p>
        </p:txBody>
      </p:sp>
      <p:sp>
        <p:nvSpPr>
          <p:cNvPr id="73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26AB03F-CA48-469B-A6DD-F1FF76339BEB}" type="slidenum">
              <a:rPr lang="en-GB"/>
              <a:pPr/>
              <a:t>38</a:t>
            </a:fld>
            <a:endParaRPr lang="en-GB"/>
          </a:p>
        </p:txBody>
      </p:sp>
      <p:sp>
        <p:nvSpPr>
          <p:cNvPr id="880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A92CDDA-BE40-4DC0-9D56-C54E1C5816A4}" type="slidenum">
              <a:rPr lang="en-GB"/>
              <a:pPr/>
              <a:t>39</a:t>
            </a:fld>
            <a:endParaRPr lang="en-GB"/>
          </a:p>
        </p:txBody>
      </p:sp>
      <p:sp>
        <p:nvSpPr>
          <p:cNvPr id="890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97E5D73-38A2-4941-AE8E-EF7928DE1824}" type="slidenum">
              <a:rPr lang="en-GB"/>
              <a:pPr/>
              <a:t>40</a:t>
            </a:fld>
            <a:endParaRPr lang="en-GB"/>
          </a:p>
        </p:txBody>
      </p:sp>
      <p:sp>
        <p:nvSpPr>
          <p:cNvPr id="901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1A0936C-D671-48E2-B348-E7C524B269DF}" type="slidenum">
              <a:rPr lang="en-GB"/>
              <a:pPr/>
              <a:t>41</a:t>
            </a:fld>
            <a:endParaRPr lang="en-GB"/>
          </a:p>
        </p:txBody>
      </p:sp>
      <p:sp>
        <p:nvSpPr>
          <p:cNvPr id="911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C875D1-0D1C-46EB-872F-CF4B554997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A6DB8-B3A6-4275-BB70-B4930715CB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2FCFD5-08BF-4B5F-9813-C4B19B5856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1721259-FCEE-4B03-93E5-910536A4255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0310F3-323B-459B-8CEA-E043AD51CB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09DBF-9A6E-4976-9AB9-76A2CE6E24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A5C9CA-F244-4021-8656-EECCEE6FCE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D0A76-BFAC-4FD9-81D6-C8723D3F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EE69D3-2820-41D1-8764-05186FB698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729E5-C73E-4D87-93BE-E7D1286E9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42A735-F805-4E62-BCB9-4FDA7BD95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C82EB6-6EC3-4AF2-B5E5-77508D5ACC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0C0B145-5315-4F82-9B90-E1868610AC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wmf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55875" y="1828800"/>
            <a:ext cx="6435725" cy="2209800"/>
          </a:xfrm>
        </p:spPr>
        <p:txBody>
          <a:bodyPr/>
          <a:lstStyle/>
          <a:p>
            <a:r>
              <a:rPr lang="en-US" dirty="0" smtClean="0"/>
              <a:t>RELASI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09728" indent="0">
              <a:lnSpc>
                <a:spcPct val="90000"/>
              </a:lnSpc>
              <a:buNone/>
            </a:pPr>
            <a:r>
              <a:rPr lang="en-US" sz="2400" b="1" i="1" dirty="0"/>
              <a:t>4. Graf </a:t>
            </a:r>
            <a:r>
              <a:rPr lang="en-US" sz="2400" b="1" i="1" dirty="0" err="1"/>
              <a:t>Berarah</a:t>
            </a:r>
            <a:endParaRPr lang="en-US" sz="2400" dirty="0"/>
          </a:p>
          <a:p>
            <a:pPr marL="109728" indent="0">
              <a:lnSpc>
                <a:spcPct val="90000"/>
              </a:lnSpc>
              <a:buNone/>
            </a:pP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direpresentasikan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grafis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 err="1"/>
              <a:t>graf</a:t>
            </a:r>
            <a:r>
              <a:rPr lang="en-US" sz="2400" b="1" dirty="0"/>
              <a:t> </a:t>
            </a:r>
            <a:r>
              <a:rPr lang="en-US" sz="2400" b="1" dirty="0" err="1"/>
              <a:t>berarah</a:t>
            </a:r>
            <a:r>
              <a:rPr lang="en-US" sz="2400" dirty="0"/>
              <a:t> (</a:t>
            </a:r>
            <a:r>
              <a:rPr lang="en-US" sz="2400" i="1" dirty="0"/>
              <a:t>directed graph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digraph</a:t>
            </a:r>
            <a:r>
              <a:rPr lang="en-US" sz="2400" dirty="0"/>
              <a:t>) </a:t>
            </a:r>
          </a:p>
          <a:p>
            <a:pPr marL="109728" indent="0">
              <a:lnSpc>
                <a:spcPct val="90000"/>
              </a:lnSpc>
              <a:buNone/>
            </a:pPr>
            <a:r>
              <a:rPr lang="en-US" sz="2400" dirty="0"/>
              <a:t>Graf </a:t>
            </a:r>
            <a:r>
              <a:rPr lang="en-US" sz="2400" dirty="0" err="1"/>
              <a:t>berarah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didefinisikan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merepresentasikan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lain. </a:t>
            </a:r>
          </a:p>
          <a:p>
            <a:pPr marL="109728" indent="0">
              <a:lnSpc>
                <a:spcPct val="90000"/>
              </a:lnSpc>
              <a:buNone/>
            </a:pPr>
            <a:r>
              <a:rPr lang="en-US" sz="2400" dirty="0" err="1"/>
              <a:t>Tiap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vertex</a:t>
            </a:r>
            <a:r>
              <a:rPr lang="en-US" sz="2400" dirty="0"/>
              <a:t>),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tiap</a:t>
            </a:r>
            <a:r>
              <a:rPr lang="en-US" sz="2400" dirty="0"/>
              <a:t> </a:t>
            </a:r>
            <a:r>
              <a:rPr lang="en-US" sz="2400" dirty="0" err="1"/>
              <a:t>pasangan</a:t>
            </a:r>
            <a:r>
              <a:rPr lang="en-US" sz="2400" dirty="0"/>
              <a:t> </a:t>
            </a:r>
            <a:r>
              <a:rPr lang="en-US" sz="2400" dirty="0" err="1"/>
              <a:t>terurut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busur</a:t>
            </a:r>
            <a:r>
              <a:rPr lang="en-US" sz="2400" dirty="0"/>
              <a:t> (</a:t>
            </a:r>
            <a:r>
              <a:rPr lang="en-US" sz="2400" i="1" dirty="0"/>
              <a:t>arc</a:t>
            </a:r>
            <a:r>
              <a:rPr lang="en-US" sz="2400" dirty="0"/>
              <a:t>)</a:t>
            </a:r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Representasi Relasi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Jika</a:t>
            </a:r>
            <a:r>
              <a:rPr lang="en-US" dirty="0"/>
              <a:t> (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)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busur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simpul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simpul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. </a:t>
            </a:r>
            <a:r>
              <a:rPr lang="en-US" dirty="0" err="1"/>
              <a:t>Simpul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simpul</a:t>
            </a:r>
            <a:r>
              <a:rPr lang="en-US" b="1" dirty="0"/>
              <a:t> </a:t>
            </a:r>
            <a:r>
              <a:rPr lang="en-US" b="1" dirty="0" err="1"/>
              <a:t>asal</a:t>
            </a:r>
            <a:r>
              <a:rPr lang="en-US" dirty="0"/>
              <a:t> (</a:t>
            </a:r>
            <a:r>
              <a:rPr lang="en-US" i="1" dirty="0"/>
              <a:t>initial vertex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simpul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simpul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dirty="0"/>
              <a:t> (</a:t>
            </a:r>
            <a:r>
              <a:rPr lang="en-US" i="1" dirty="0"/>
              <a:t>terminal vertex</a:t>
            </a:r>
            <a:r>
              <a:rPr lang="en-US" dirty="0"/>
              <a:t>).  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terurut</a:t>
            </a:r>
            <a:r>
              <a:rPr lang="en-US" dirty="0"/>
              <a:t> (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dirty="0"/>
              <a:t>)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busur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simpul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simpul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r>
              <a:rPr lang="en-US" dirty="0" err="1"/>
              <a:t>Busur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gelang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b="1" dirty="0" err="1"/>
              <a:t>kalang</a:t>
            </a:r>
            <a:r>
              <a:rPr lang="en-US" dirty="0"/>
              <a:t> (</a:t>
            </a:r>
            <a:r>
              <a:rPr lang="en-US" i="1" dirty="0"/>
              <a:t>loop</a:t>
            </a:r>
            <a:r>
              <a:rPr lang="en-US" dirty="0"/>
              <a:t>).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Representasi Relasi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Representasi Relasi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147050" cy="3886200"/>
          </a:xfrm>
        </p:spPr>
        <p:txBody>
          <a:bodyPr/>
          <a:lstStyle/>
          <a:p>
            <a:r>
              <a:rPr lang="en-US" sz="2800" b="1"/>
              <a:t>Contoh.</a:t>
            </a:r>
            <a:r>
              <a:rPr lang="en-US" sz="2800"/>
              <a:t> Misalkan </a:t>
            </a:r>
            <a:r>
              <a:rPr lang="en-US" sz="2800" i="1"/>
              <a:t>R</a:t>
            </a:r>
            <a:r>
              <a:rPr lang="en-US" sz="2800"/>
              <a:t> = {(</a:t>
            </a:r>
            <a:r>
              <a:rPr lang="en-US" sz="2800" i="1"/>
              <a:t>a</a:t>
            </a:r>
            <a:r>
              <a:rPr lang="en-US" sz="2800"/>
              <a:t>, </a:t>
            </a:r>
            <a:r>
              <a:rPr lang="en-US" sz="2800" i="1"/>
              <a:t>a</a:t>
            </a:r>
            <a:r>
              <a:rPr lang="en-US" sz="2800"/>
              <a:t>), (</a:t>
            </a:r>
            <a:r>
              <a:rPr lang="en-US" sz="2800" i="1"/>
              <a:t>a</a:t>
            </a:r>
            <a:r>
              <a:rPr lang="en-US" sz="2800"/>
              <a:t>, </a:t>
            </a:r>
            <a:r>
              <a:rPr lang="en-US" sz="2800" i="1"/>
              <a:t>b</a:t>
            </a:r>
            <a:r>
              <a:rPr lang="en-US" sz="2800"/>
              <a:t>), (</a:t>
            </a:r>
            <a:r>
              <a:rPr lang="en-US" sz="2800" i="1"/>
              <a:t>b</a:t>
            </a:r>
            <a:r>
              <a:rPr lang="en-US" sz="2800"/>
              <a:t>, </a:t>
            </a:r>
            <a:r>
              <a:rPr lang="en-US" sz="2800" i="1"/>
              <a:t>a</a:t>
            </a:r>
            <a:r>
              <a:rPr lang="en-US" sz="2800"/>
              <a:t>), (</a:t>
            </a:r>
            <a:r>
              <a:rPr lang="en-US" sz="2800" i="1"/>
              <a:t>b</a:t>
            </a:r>
            <a:r>
              <a:rPr lang="en-US" sz="2800"/>
              <a:t>, </a:t>
            </a:r>
            <a:r>
              <a:rPr lang="en-US" sz="2800" i="1"/>
              <a:t>c</a:t>
            </a:r>
            <a:r>
              <a:rPr lang="en-US" sz="2800"/>
              <a:t>), (</a:t>
            </a:r>
            <a:r>
              <a:rPr lang="en-US" sz="2800" i="1"/>
              <a:t>b</a:t>
            </a:r>
            <a:r>
              <a:rPr lang="en-US" sz="2800"/>
              <a:t>, </a:t>
            </a:r>
            <a:r>
              <a:rPr lang="en-US" sz="2800" i="1"/>
              <a:t>d</a:t>
            </a:r>
            <a:r>
              <a:rPr lang="en-US" sz="2800"/>
              <a:t>), (</a:t>
            </a:r>
            <a:r>
              <a:rPr lang="en-US" sz="2800" i="1"/>
              <a:t>c</a:t>
            </a:r>
            <a:r>
              <a:rPr lang="en-US" sz="2800"/>
              <a:t>, a), (</a:t>
            </a:r>
            <a:r>
              <a:rPr lang="en-US" sz="2800" i="1"/>
              <a:t>c</a:t>
            </a:r>
            <a:r>
              <a:rPr lang="en-US" sz="2800"/>
              <a:t>, </a:t>
            </a:r>
            <a:r>
              <a:rPr lang="en-US" sz="2800" i="1"/>
              <a:t>d</a:t>
            </a:r>
            <a:r>
              <a:rPr lang="en-US" sz="2800"/>
              <a:t>), (</a:t>
            </a:r>
            <a:r>
              <a:rPr lang="en-US" sz="2800" i="1"/>
              <a:t>d</a:t>
            </a:r>
            <a:r>
              <a:rPr lang="en-US" sz="2800"/>
              <a:t>, </a:t>
            </a:r>
            <a:r>
              <a:rPr lang="en-US" sz="2800" i="1"/>
              <a:t>b</a:t>
            </a:r>
            <a:r>
              <a:rPr lang="en-US" sz="2800"/>
              <a:t>)} adalah relasi pada himpunan {</a:t>
            </a:r>
            <a:r>
              <a:rPr lang="en-US" sz="2800" i="1"/>
              <a:t>a</a:t>
            </a:r>
            <a:r>
              <a:rPr lang="en-US" sz="2800"/>
              <a:t>, </a:t>
            </a:r>
            <a:r>
              <a:rPr lang="en-US" sz="2800" i="1"/>
              <a:t>b</a:t>
            </a:r>
            <a:r>
              <a:rPr lang="en-US" sz="2800"/>
              <a:t>, </a:t>
            </a:r>
            <a:r>
              <a:rPr lang="en-US" sz="2800" i="1"/>
              <a:t>c</a:t>
            </a:r>
            <a:r>
              <a:rPr lang="en-US" sz="2800"/>
              <a:t>, </a:t>
            </a:r>
            <a:r>
              <a:rPr lang="en-US" sz="2800" i="1"/>
              <a:t>d</a:t>
            </a:r>
            <a:r>
              <a:rPr lang="en-US" sz="2800"/>
              <a:t>}. </a:t>
            </a:r>
          </a:p>
          <a:p>
            <a:pPr>
              <a:buFont typeface="Wingdings" pitchFamily="2" charset="2"/>
              <a:buNone/>
            </a:pPr>
            <a:r>
              <a:rPr lang="en-US" sz="2800" i="1"/>
              <a:t>	R</a:t>
            </a:r>
            <a:r>
              <a:rPr lang="en-US" sz="2800"/>
              <a:t> direpresentasikan dengan graf berarah sbb:</a:t>
            </a:r>
          </a:p>
        </p:txBody>
      </p:sp>
      <p:graphicFrame>
        <p:nvGraphicFramePr>
          <p:cNvPr id="89091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3059113" y="3789363"/>
          <a:ext cx="3025775" cy="221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8" name="Visio" r:id="rId3" imgW="1793880" imgH="1312560" progId="">
                  <p:embed/>
                </p:oleObj>
              </mc:Choice>
              <mc:Fallback>
                <p:oleObj name="Visio" r:id="rId3" imgW="1793880" imgH="13125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3789363"/>
                        <a:ext cx="3025775" cy="221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2800" dirty="0" err="1" smtClean="0"/>
              <a:t>Misalkan</a:t>
            </a:r>
            <a:r>
              <a:rPr lang="en-US" sz="2800" dirty="0" smtClean="0"/>
              <a:t> </a:t>
            </a:r>
            <a:r>
              <a:rPr lang="en-US" sz="2800" i="1" dirty="0"/>
              <a:t>R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relasi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i="1" dirty="0"/>
              <a:t>B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S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relasi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i="1" dirty="0"/>
              <a:t>B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i="1" dirty="0"/>
              <a:t>C</a:t>
            </a:r>
            <a:r>
              <a:rPr lang="en-US" sz="2800" dirty="0"/>
              <a:t>. </a:t>
            </a:r>
            <a:r>
              <a:rPr lang="en-US" sz="2800" dirty="0" err="1"/>
              <a:t>Komposisi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S</a:t>
            </a:r>
            <a:r>
              <a:rPr lang="en-US" sz="2800" dirty="0"/>
              <a:t>, </a:t>
            </a:r>
            <a:r>
              <a:rPr lang="en-US" sz="2800" dirty="0" err="1"/>
              <a:t>dinotasikan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i="1" dirty="0"/>
              <a:t>S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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,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relasi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i="1" dirty="0"/>
              <a:t>C</a:t>
            </a:r>
            <a:r>
              <a:rPr lang="en-US" sz="2800" dirty="0"/>
              <a:t> yang </a:t>
            </a:r>
            <a:r>
              <a:rPr lang="en-US" sz="2800" dirty="0" err="1"/>
              <a:t>didefinisikan</a:t>
            </a:r>
            <a:r>
              <a:rPr lang="en-US" sz="2800" dirty="0"/>
              <a:t> </a:t>
            </a:r>
            <a:r>
              <a:rPr lang="en-US" sz="2800" dirty="0" err="1" smtClean="0"/>
              <a:t>oleh</a:t>
            </a:r>
            <a:endParaRPr lang="id-ID" sz="2800" dirty="0"/>
          </a:p>
          <a:p>
            <a:pPr marL="109728" indent="0">
              <a:buNone/>
            </a:pPr>
            <a:r>
              <a:rPr lang="en-US" i="1" dirty="0" smtClean="0"/>
              <a:t>S</a:t>
            </a:r>
            <a:r>
              <a:rPr lang="en-US" dirty="0" smtClean="0"/>
              <a:t> </a:t>
            </a:r>
            <a:r>
              <a:rPr lang="en-US" dirty="0">
                <a:sym typeface="Symbol" pitchFamily="18" charset="2"/>
              </a:rPr>
              <a:t>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 = {(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c</a:t>
            </a:r>
            <a:r>
              <a:rPr lang="en-US" dirty="0"/>
              <a:t>) </a:t>
            </a:r>
            <a:r>
              <a:rPr lang="en-US" dirty="0">
                <a:sym typeface="Symbol" pitchFamily="18" charset="2"/>
              </a:rPr>
              <a:t>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c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, (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)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(</a:t>
            </a:r>
            <a:r>
              <a:rPr lang="en-US" i="1" dirty="0"/>
              <a:t>b</a:t>
            </a:r>
            <a:r>
              <a:rPr lang="en-US" dirty="0"/>
              <a:t>, </a:t>
            </a:r>
            <a:r>
              <a:rPr lang="en-US" i="1" dirty="0"/>
              <a:t>c</a:t>
            </a:r>
            <a:r>
              <a:rPr lang="en-US" dirty="0"/>
              <a:t>)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S</a:t>
            </a:r>
            <a:r>
              <a:rPr lang="en-US" dirty="0"/>
              <a:t>  }</a:t>
            </a:r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Komposisi Relasi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5122863" cy="3886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Contoh 20</a:t>
            </a:r>
            <a:r>
              <a:rPr lang="en-US" sz="2000"/>
              <a:t>. Misalkan </a:t>
            </a:r>
            <a:endParaRPr lang="en-US" sz="2000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/>
              <a:t>R</a:t>
            </a:r>
            <a:r>
              <a:rPr lang="en-US" sz="2000"/>
              <a:t> = {(1, 2), (1, 6), (2, 4), (3, 4), (3, 6), (3, 8)}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adalah relasi dari himpunan {1, 2, 3} ke himpunan {2, 4, 6, 8} dan </a:t>
            </a:r>
            <a:endParaRPr lang="en-US" sz="2000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/>
              <a:t>S</a:t>
            </a:r>
            <a:r>
              <a:rPr lang="en-US" sz="2000"/>
              <a:t> = {(2, </a:t>
            </a:r>
            <a:r>
              <a:rPr lang="en-US" sz="2000" i="1"/>
              <a:t>u</a:t>
            </a:r>
            <a:r>
              <a:rPr lang="en-US" sz="2000"/>
              <a:t>), (4, </a:t>
            </a:r>
            <a:r>
              <a:rPr lang="en-US" sz="2000" i="1"/>
              <a:t>s</a:t>
            </a:r>
            <a:r>
              <a:rPr lang="en-US" sz="2000"/>
              <a:t>), (4, </a:t>
            </a:r>
            <a:r>
              <a:rPr lang="en-US" sz="2000" i="1"/>
              <a:t>t</a:t>
            </a:r>
            <a:r>
              <a:rPr lang="en-US" sz="2000"/>
              <a:t>), (6, </a:t>
            </a:r>
            <a:r>
              <a:rPr lang="en-US" sz="2000" i="1"/>
              <a:t>t</a:t>
            </a:r>
            <a:r>
              <a:rPr lang="en-US" sz="2000"/>
              <a:t>), (8, </a:t>
            </a:r>
            <a:r>
              <a:rPr lang="en-US" sz="2000" i="1"/>
              <a:t>u</a:t>
            </a:r>
            <a:r>
              <a:rPr lang="en-US" sz="2000"/>
              <a:t>)}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adalah relasi dari himpunan {2, 4, 6, 8} ke himpunan {</a:t>
            </a:r>
            <a:r>
              <a:rPr lang="en-US" sz="2000" i="1"/>
              <a:t>s</a:t>
            </a:r>
            <a:r>
              <a:rPr lang="en-US" sz="2000"/>
              <a:t>, </a:t>
            </a:r>
            <a:r>
              <a:rPr lang="en-US" sz="2000" i="1"/>
              <a:t>t</a:t>
            </a:r>
            <a:r>
              <a:rPr lang="en-US" sz="2000"/>
              <a:t>, </a:t>
            </a:r>
            <a:r>
              <a:rPr lang="en-US" sz="2000" i="1"/>
              <a:t>u</a:t>
            </a:r>
            <a:r>
              <a:rPr lang="en-US" sz="2000"/>
              <a:t>}.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Maka komposisi relasi </a:t>
            </a:r>
            <a:r>
              <a:rPr lang="en-US" sz="2000" i="1"/>
              <a:t>R</a:t>
            </a:r>
            <a:r>
              <a:rPr lang="en-US" sz="2000"/>
              <a:t> dan </a:t>
            </a:r>
            <a:r>
              <a:rPr lang="en-US" sz="2000" i="1"/>
              <a:t>S</a:t>
            </a:r>
            <a:r>
              <a:rPr lang="en-US" sz="2000"/>
              <a:t> adalah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/>
              <a:t>S</a:t>
            </a: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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 = {(1, </a:t>
            </a:r>
            <a:r>
              <a:rPr lang="en-US" sz="2000" i="1"/>
              <a:t>u</a:t>
            </a:r>
            <a:r>
              <a:rPr lang="en-US" sz="2000"/>
              <a:t>), (1, </a:t>
            </a:r>
            <a:r>
              <a:rPr lang="en-US" sz="2000" i="1"/>
              <a:t>t</a:t>
            </a:r>
            <a:r>
              <a:rPr lang="en-US" sz="2000"/>
              <a:t>), (2, </a:t>
            </a:r>
            <a:r>
              <a:rPr lang="en-US" sz="2000" i="1"/>
              <a:t>s</a:t>
            </a:r>
            <a:r>
              <a:rPr lang="en-US" sz="2000"/>
              <a:t>), (2, </a:t>
            </a:r>
            <a:r>
              <a:rPr lang="en-US" sz="2000" i="1"/>
              <a:t>t</a:t>
            </a:r>
            <a:r>
              <a:rPr lang="en-US" sz="2000"/>
              <a:t>), (3, </a:t>
            </a:r>
            <a:r>
              <a:rPr lang="en-US" sz="2000" i="1"/>
              <a:t>s</a:t>
            </a:r>
            <a:r>
              <a:rPr lang="en-US" sz="2000"/>
              <a:t>), (3, </a:t>
            </a:r>
            <a:r>
              <a:rPr lang="en-US" sz="2000" i="1"/>
              <a:t>t</a:t>
            </a:r>
            <a:r>
              <a:rPr lang="en-US" sz="2000"/>
              <a:t>), (3, </a:t>
            </a:r>
            <a:r>
              <a:rPr lang="en-US" sz="2000" i="1"/>
              <a:t>u</a:t>
            </a:r>
            <a:r>
              <a:rPr lang="en-US" sz="2000"/>
              <a:t>)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Komposisi relasi </a:t>
            </a:r>
            <a:r>
              <a:rPr lang="en-US" sz="2000" i="1"/>
              <a:t>R</a:t>
            </a:r>
            <a:r>
              <a:rPr lang="en-US" sz="2000"/>
              <a:t> dan </a:t>
            </a:r>
            <a:r>
              <a:rPr lang="en-US" sz="2000" i="1"/>
              <a:t>S</a:t>
            </a:r>
            <a:r>
              <a:rPr lang="en-US" sz="2000"/>
              <a:t> lebih jelas jika diperagakan dengan diagram panah: 	 </a:t>
            </a:r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Komposisi Relasi</a:t>
            </a:r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0" y="2738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0837" name="Object 5"/>
          <p:cNvGraphicFramePr>
            <a:graphicFrameLocks noChangeAspect="1"/>
          </p:cNvGraphicFramePr>
          <p:nvPr/>
        </p:nvGraphicFramePr>
        <p:xfrm>
          <a:off x="5651500" y="2781300"/>
          <a:ext cx="3095625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85" r:id="rId3" imgW="3098292" imgH="1383792" progId="">
                  <p:embed/>
                </p:oleObj>
              </mc:Choice>
              <mc:Fallback>
                <p:oleObj r:id="rId3" imgW="3098292" imgH="1383792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2781300"/>
                        <a:ext cx="3095625" cy="201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 smtClean="0"/>
              <a:t>Contoh</a:t>
            </a:r>
            <a:r>
              <a:rPr lang="en-GB" dirty="0" smtClean="0"/>
              <a:t> lain</a:t>
            </a:r>
            <a:endParaRPr lang="en-GB" dirty="0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827584" y="5085184"/>
            <a:ext cx="75199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457200" indent="-457200" algn="ctr" eaLnBrk="1" hangingPunct="1">
              <a:lnSpc>
                <a:spcPct val="90000"/>
              </a:lnSpc>
              <a:spcBef>
                <a:spcPts val="600"/>
              </a:spcBef>
              <a:buClr>
                <a:srgbClr val="666600"/>
              </a:buClr>
              <a:buSzPct val="75000"/>
              <a:buFont typeface="Times New Roman" pitchFamily="16" charset="0"/>
              <a:buNone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GB" sz="2400" dirty="0">
                <a:solidFill>
                  <a:srgbClr val="000000"/>
                </a:solidFill>
                <a:latin typeface="Comic Sans MS" pitchFamily="64" charset="0"/>
              </a:rPr>
              <a:t>S </a:t>
            </a:r>
            <a:r>
              <a:rPr lang="en-GB" sz="2400" dirty="0">
                <a:solidFill>
                  <a:srgbClr val="000000"/>
                </a:solidFill>
                <a:latin typeface="Verdana" pitchFamily="32" charset="0"/>
              </a:rPr>
              <a:t>ο</a:t>
            </a:r>
            <a:r>
              <a:rPr lang="en-GB" sz="2800" dirty="0">
                <a:solidFill>
                  <a:srgbClr val="000000"/>
                </a:solidFill>
                <a:latin typeface="Verdana" pitchFamily="32" charset="0"/>
              </a:rPr>
              <a:t> </a:t>
            </a:r>
            <a:r>
              <a:rPr lang="en-GB" sz="2400" dirty="0">
                <a:solidFill>
                  <a:srgbClr val="000000"/>
                </a:solidFill>
                <a:latin typeface="Comic Sans MS" pitchFamily="64" charset="0"/>
              </a:rPr>
              <a:t>R = {(1,u),(1,v),(2,t),(3,t),(4,u)}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63688" y="1916832"/>
            <a:ext cx="5391150" cy="2578100"/>
            <a:chOff x="1008" y="1760"/>
            <a:chExt cx="3396" cy="1624"/>
          </a:xfrm>
        </p:grpSpPr>
        <p:sp>
          <p:nvSpPr>
            <p:cNvPr id="23557" name="Oval 5"/>
            <p:cNvSpPr>
              <a:spLocks noChangeArrowheads="1"/>
            </p:cNvSpPr>
            <p:nvPr/>
          </p:nvSpPr>
          <p:spPr bwMode="auto">
            <a:xfrm>
              <a:off x="1008" y="1849"/>
              <a:ext cx="909" cy="1536"/>
            </a:xfrm>
            <a:prstGeom prst="ellipse">
              <a:avLst/>
            </a:prstGeom>
            <a:noFill/>
            <a:ln w="38160">
              <a:solidFill>
                <a:srgbClr val="FF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8" name="Oval 6"/>
            <p:cNvSpPr>
              <a:spLocks noChangeArrowheads="1"/>
            </p:cNvSpPr>
            <p:nvPr/>
          </p:nvSpPr>
          <p:spPr bwMode="auto">
            <a:xfrm>
              <a:off x="2252" y="1801"/>
              <a:ext cx="909" cy="1536"/>
            </a:xfrm>
            <a:prstGeom prst="ellipse">
              <a:avLst/>
            </a:prstGeom>
            <a:noFill/>
            <a:ln w="38160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9" name="Oval 7"/>
            <p:cNvSpPr>
              <a:spLocks noChangeArrowheads="1"/>
            </p:cNvSpPr>
            <p:nvPr/>
          </p:nvSpPr>
          <p:spPr bwMode="auto">
            <a:xfrm>
              <a:off x="3496" y="1801"/>
              <a:ext cx="909" cy="1536"/>
            </a:xfrm>
            <a:prstGeom prst="ellipse">
              <a:avLst/>
            </a:prstGeom>
            <a:noFill/>
            <a:ln w="3816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1343" y="1801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A</a:t>
              </a:r>
            </a:p>
          </p:txBody>
        </p:sp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2587" y="1760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B</a:t>
              </a:r>
            </a:p>
          </p:txBody>
        </p:sp>
        <p:sp>
          <p:nvSpPr>
            <p:cNvPr id="23562" name="Text Box 10"/>
            <p:cNvSpPr txBox="1">
              <a:spLocks noChangeArrowheads="1"/>
            </p:cNvSpPr>
            <p:nvPr/>
          </p:nvSpPr>
          <p:spPr bwMode="auto">
            <a:xfrm>
              <a:off x="3831" y="1760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C</a:t>
              </a:r>
            </a:p>
          </p:txBody>
        </p:sp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1295" y="2089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1</a:t>
              </a:r>
            </a:p>
          </p:txBody>
        </p:sp>
        <p:sp>
          <p:nvSpPr>
            <p:cNvPr id="23564" name="Text Box 12"/>
            <p:cNvSpPr txBox="1">
              <a:spLocks noChangeArrowheads="1"/>
            </p:cNvSpPr>
            <p:nvPr/>
          </p:nvSpPr>
          <p:spPr bwMode="auto">
            <a:xfrm>
              <a:off x="1295" y="2336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2</a:t>
              </a:r>
            </a:p>
          </p:txBody>
        </p:sp>
        <p:sp>
          <p:nvSpPr>
            <p:cNvPr id="23565" name="Text Box 13"/>
            <p:cNvSpPr txBox="1">
              <a:spLocks noChangeArrowheads="1"/>
            </p:cNvSpPr>
            <p:nvPr/>
          </p:nvSpPr>
          <p:spPr bwMode="auto">
            <a:xfrm>
              <a:off x="1295" y="2624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3</a:t>
              </a:r>
            </a:p>
          </p:txBody>
        </p:sp>
        <p:sp>
          <p:nvSpPr>
            <p:cNvPr id="23566" name="Text Box 14"/>
            <p:cNvSpPr txBox="1">
              <a:spLocks noChangeArrowheads="1"/>
            </p:cNvSpPr>
            <p:nvPr/>
          </p:nvSpPr>
          <p:spPr bwMode="auto">
            <a:xfrm>
              <a:off x="1295" y="2912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4</a:t>
              </a:r>
            </a:p>
          </p:txBody>
        </p:sp>
        <p:sp>
          <p:nvSpPr>
            <p:cNvPr id="23567" name="Text Box 15"/>
            <p:cNvSpPr txBox="1">
              <a:spLocks noChangeArrowheads="1"/>
            </p:cNvSpPr>
            <p:nvPr/>
          </p:nvSpPr>
          <p:spPr bwMode="auto">
            <a:xfrm>
              <a:off x="2587" y="2089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x</a:t>
              </a:r>
            </a:p>
          </p:txBody>
        </p:sp>
        <p:sp>
          <p:nvSpPr>
            <p:cNvPr id="23568" name="Text Box 16"/>
            <p:cNvSpPr txBox="1">
              <a:spLocks noChangeArrowheads="1"/>
            </p:cNvSpPr>
            <p:nvPr/>
          </p:nvSpPr>
          <p:spPr bwMode="auto">
            <a:xfrm>
              <a:off x="2587" y="2336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y</a:t>
              </a:r>
            </a:p>
          </p:txBody>
        </p:sp>
        <p:sp>
          <p:nvSpPr>
            <p:cNvPr id="23569" name="Text Box 17"/>
            <p:cNvSpPr txBox="1">
              <a:spLocks noChangeArrowheads="1"/>
            </p:cNvSpPr>
            <p:nvPr/>
          </p:nvSpPr>
          <p:spPr bwMode="auto">
            <a:xfrm>
              <a:off x="2587" y="2624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z</a:t>
              </a:r>
            </a:p>
          </p:txBody>
        </p:sp>
        <p:sp>
          <p:nvSpPr>
            <p:cNvPr id="23570" name="Text Box 18"/>
            <p:cNvSpPr txBox="1">
              <a:spLocks noChangeArrowheads="1"/>
            </p:cNvSpPr>
            <p:nvPr/>
          </p:nvSpPr>
          <p:spPr bwMode="auto">
            <a:xfrm>
              <a:off x="3831" y="2089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s</a:t>
              </a:r>
            </a:p>
          </p:txBody>
        </p:sp>
        <p:sp>
          <p:nvSpPr>
            <p:cNvPr id="23571" name="Text Box 19"/>
            <p:cNvSpPr txBox="1">
              <a:spLocks noChangeArrowheads="1"/>
            </p:cNvSpPr>
            <p:nvPr/>
          </p:nvSpPr>
          <p:spPr bwMode="auto">
            <a:xfrm>
              <a:off x="3831" y="2336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t</a:t>
              </a:r>
            </a:p>
          </p:txBody>
        </p:sp>
        <p:sp>
          <p:nvSpPr>
            <p:cNvPr id="23572" name="Text Box 20"/>
            <p:cNvSpPr txBox="1">
              <a:spLocks noChangeArrowheads="1"/>
            </p:cNvSpPr>
            <p:nvPr/>
          </p:nvSpPr>
          <p:spPr bwMode="auto">
            <a:xfrm>
              <a:off x="3831" y="2624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u</a:t>
              </a:r>
            </a:p>
          </p:txBody>
        </p:sp>
        <p:sp>
          <p:nvSpPr>
            <p:cNvPr id="23573" name="Text Box 21"/>
            <p:cNvSpPr txBox="1">
              <a:spLocks noChangeArrowheads="1"/>
            </p:cNvSpPr>
            <p:nvPr/>
          </p:nvSpPr>
          <p:spPr bwMode="auto">
            <a:xfrm>
              <a:off x="3831" y="2912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v</a:t>
              </a:r>
            </a:p>
          </p:txBody>
        </p:sp>
        <p:sp>
          <p:nvSpPr>
            <p:cNvPr id="23574" name="Line 22"/>
            <p:cNvSpPr>
              <a:spLocks noChangeShapeType="1"/>
            </p:cNvSpPr>
            <p:nvPr/>
          </p:nvSpPr>
          <p:spPr bwMode="auto">
            <a:xfrm>
              <a:off x="1486" y="2233"/>
              <a:ext cx="1100" cy="1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Line 23"/>
            <p:cNvSpPr>
              <a:spLocks noChangeShapeType="1"/>
            </p:cNvSpPr>
            <p:nvPr/>
          </p:nvSpPr>
          <p:spPr bwMode="auto">
            <a:xfrm>
              <a:off x="1486" y="2233"/>
              <a:ext cx="1100" cy="28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Line 24"/>
            <p:cNvSpPr>
              <a:spLocks noChangeShapeType="1"/>
            </p:cNvSpPr>
            <p:nvPr/>
          </p:nvSpPr>
          <p:spPr bwMode="auto">
            <a:xfrm>
              <a:off x="1486" y="2473"/>
              <a:ext cx="1100" cy="28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Line 25"/>
            <p:cNvSpPr>
              <a:spLocks noChangeShapeType="1"/>
            </p:cNvSpPr>
            <p:nvPr/>
          </p:nvSpPr>
          <p:spPr bwMode="auto">
            <a:xfrm>
              <a:off x="1486" y="2761"/>
              <a:ext cx="1100" cy="1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Line 26"/>
            <p:cNvSpPr>
              <a:spLocks noChangeShapeType="1"/>
            </p:cNvSpPr>
            <p:nvPr/>
          </p:nvSpPr>
          <p:spPr bwMode="auto">
            <a:xfrm flipV="1">
              <a:off x="1486" y="2232"/>
              <a:ext cx="1100" cy="81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Line 27"/>
            <p:cNvSpPr>
              <a:spLocks noChangeShapeType="1"/>
            </p:cNvSpPr>
            <p:nvPr/>
          </p:nvSpPr>
          <p:spPr bwMode="auto">
            <a:xfrm>
              <a:off x="2778" y="2233"/>
              <a:ext cx="1052" cy="52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80" name="Line 28"/>
            <p:cNvSpPr>
              <a:spLocks noChangeShapeType="1"/>
            </p:cNvSpPr>
            <p:nvPr/>
          </p:nvSpPr>
          <p:spPr bwMode="auto">
            <a:xfrm>
              <a:off x="2778" y="2521"/>
              <a:ext cx="1052" cy="52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81" name="Line 29"/>
            <p:cNvSpPr>
              <a:spLocks noChangeShapeType="1"/>
            </p:cNvSpPr>
            <p:nvPr/>
          </p:nvSpPr>
          <p:spPr bwMode="auto">
            <a:xfrm flipV="1">
              <a:off x="2778" y="2472"/>
              <a:ext cx="1052" cy="290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82" name="Text Box 30"/>
            <p:cNvSpPr txBox="1">
              <a:spLocks noChangeArrowheads="1"/>
            </p:cNvSpPr>
            <p:nvPr/>
          </p:nvSpPr>
          <p:spPr bwMode="auto">
            <a:xfrm>
              <a:off x="1917" y="1904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R</a:t>
              </a:r>
            </a:p>
          </p:txBody>
        </p:sp>
        <p:sp>
          <p:nvSpPr>
            <p:cNvPr id="23583" name="Text Box 31"/>
            <p:cNvSpPr txBox="1">
              <a:spLocks noChangeArrowheads="1"/>
            </p:cNvSpPr>
            <p:nvPr/>
          </p:nvSpPr>
          <p:spPr bwMode="auto">
            <a:xfrm>
              <a:off x="3209" y="1945"/>
              <a:ext cx="33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omic Sans MS" pitchFamily="64" charset="0"/>
                </a:rPr>
                <a:t>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9600" cy="1139825"/>
          </a:xfrm>
          <a:ln/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125538"/>
            <a:ext cx="8496300" cy="3811587"/>
          </a:xfrm>
          <a:ln/>
        </p:spPr>
        <p:txBody>
          <a:bodyPr/>
          <a:lstStyle/>
          <a:p>
            <a:pPr>
              <a:buFont typeface="Wingdings" charset="2"/>
              <a:buNone/>
            </a:pPr>
            <a:r>
              <a:rPr lang="en-GB" dirty="0"/>
              <a:t>	</a:t>
            </a:r>
            <a:r>
              <a:rPr lang="en-GB" dirty="0" err="1"/>
              <a:t>Diberikan</a:t>
            </a:r>
            <a:r>
              <a:rPr lang="en-GB" dirty="0"/>
              <a:t> R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relasi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A. 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induktif</a:t>
            </a:r>
            <a:r>
              <a:rPr lang="en-GB" dirty="0"/>
              <a:t> </a:t>
            </a:r>
            <a:r>
              <a:rPr lang="en-GB" dirty="0" err="1"/>
              <a:t>didefinisikan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R</a:t>
            </a:r>
            <a:r>
              <a:rPr lang="en-GB" baseline="30000" dirty="0"/>
              <a:t>1</a:t>
            </a:r>
            <a:r>
              <a:rPr lang="en-GB" dirty="0"/>
              <a:t> = R</a:t>
            </a:r>
          </a:p>
          <a:p>
            <a:pPr lvl="1"/>
            <a:r>
              <a:rPr lang="en-GB" dirty="0"/>
              <a:t>R</a:t>
            </a:r>
            <a:r>
              <a:rPr lang="en-GB" baseline="30000" dirty="0"/>
              <a:t>n+1 </a:t>
            </a:r>
            <a:r>
              <a:rPr lang="en-GB" dirty="0"/>
              <a:t>= </a:t>
            </a:r>
            <a:r>
              <a:rPr lang="en-GB" dirty="0" err="1"/>
              <a:t>R</a:t>
            </a:r>
            <a:r>
              <a:rPr lang="en-GB" baseline="30000" dirty="0" err="1"/>
              <a:t>n</a:t>
            </a:r>
            <a:r>
              <a:rPr lang="en-GB" dirty="0"/>
              <a:t> o R</a:t>
            </a:r>
          </a:p>
          <a:p>
            <a:pPr>
              <a:lnSpc>
                <a:spcPct val="90000"/>
              </a:lnSpc>
              <a:buFont typeface="Times New Roman" pitchFamily="16" charset="0"/>
              <a:buNone/>
            </a:pPr>
            <a:endParaRPr lang="en-GB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92075" y="5876925"/>
            <a:ext cx="8583613" cy="533400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457200" indent="-457200" algn="ctr" eaLnBrk="1" hangingPunct="1">
              <a:lnSpc>
                <a:spcPct val="90000"/>
              </a:lnSpc>
              <a:spcBef>
                <a:spcPts val="600"/>
              </a:spcBef>
              <a:buClr>
                <a:srgbClr val="666600"/>
              </a:buClr>
              <a:buSzPct val="75000"/>
              <a:buFont typeface="Times New Roman" pitchFamily="16" charset="0"/>
              <a:buNone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GB" sz="2400">
                <a:solidFill>
                  <a:srgbClr val="000000"/>
                </a:solidFill>
                <a:latin typeface="Comic Sans MS" pitchFamily="64" charset="0"/>
              </a:rPr>
              <a:t>R</a:t>
            </a:r>
            <a:r>
              <a:rPr lang="en-GB" sz="2400" baseline="30000">
                <a:solidFill>
                  <a:srgbClr val="000000"/>
                </a:solidFill>
                <a:latin typeface="Comic Sans MS" pitchFamily="64" charset="0"/>
              </a:rPr>
              <a:t>2</a:t>
            </a:r>
            <a:r>
              <a:rPr lang="en-GB" sz="2400">
                <a:solidFill>
                  <a:srgbClr val="000000"/>
                </a:solidFill>
                <a:latin typeface="Comic Sans MS" pitchFamily="64" charset="0"/>
              </a:rPr>
              <a:t> = R</a:t>
            </a:r>
            <a:r>
              <a:rPr lang="en-GB" sz="2400" baseline="30000">
                <a:solidFill>
                  <a:srgbClr val="000000"/>
                </a:solidFill>
                <a:latin typeface="Comic Sans MS" pitchFamily="64" charset="0"/>
              </a:rPr>
              <a:t>1</a:t>
            </a:r>
            <a:r>
              <a:rPr lang="en-GB" sz="2400">
                <a:solidFill>
                  <a:srgbClr val="000000"/>
                </a:solidFill>
                <a:latin typeface="Comic Sans MS" pitchFamily="64" charset="0"/>
              </a:rPr>
              <a:t>o R = {(1,1),(1,2),(1,3),(2,3),(3,3),(4,1), (4,2)}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1538288" y="3284538"/>
            <a:ext cx="1447800" cy="2438400"/>
          </a:xfrm>
          <a:prstGeom prst="ellipse">
            <a:avLst/>
          </a:prstGeom>
          <a:noFill/>
          <a:ln w="3816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3519488" y="3208338"/>
            <a:ext cx="1447800" cy="2438400"/>
          </a:xfrm>
          <a:prstGeom prst="ellipse">
            <a:avLst/>
          </a:prstGeom>
          <a:noFill/>
          <a:ln w="3816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5500688" y="3208338"/>
            <a:ext cx="1447800" cy="2438400"/>
          </a:xfrm>
          <a:prstGeom prst="ellipse">
            <a:avLst/>
          </a:prstGeom>
          <a:noFill/>
          <a:ln w="3816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071688" y="3208338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A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052888" y="31432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A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6034088" y="31432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A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1995488" y="3665538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1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995488" y="40576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2</a:t>
            </a: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1995488" y="45148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3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1995488" y="49720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4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6034088" y="3665538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1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6034088" y="40576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2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6034088" y="45148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3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6034088" y="49720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4</a:t>
            </a:r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>
            <a:off x="2300288" y="3894138"/>
            <a:ext cx="1752600" cy="1587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>
            <a:off x="2300288" y="3894138"/>
            <a:ext cx="1752600" cy="4572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2300288" y="4275138"/>
            <a:ext cx="1752600" cy="4572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>
            <a:off x="2300288" y="4732338"/>
            <a:ext cx="1752600" cy="1587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V="1">
            <a:off x="2300288" y="3892550"/>
            <a:ext cx="1752600" cy="1298575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2986088" y="33718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R</a:t>
            </a: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5043488" y="3436938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R</a:t>
            </a:r>
            <a:r>
              <a:rPr lang="en-GB" sz="2000" baseline="30000">
                <a:solidFill>
                  <a:srgbClr val="000000"/>
                </a:solidFill>
                <a:latin typeface="Comic Sans MS" pitchFamily="64" charset="0"/>
              </a:rPr>
              <a:t>1</a:t>
            </a: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4052888" y="3665538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1</a:t>
            </a: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4052888" y="40576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2</a:t>
            </a: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4052888" y="45148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3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4052888" y="497205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4</a:t>
            </a:r>
          </a:p>
        </p:txBody>
      </p:sp>
      <p:sp>
        <p:nvSpPr>
          <p:cNvPr id="24605" name="Line 29"/>
          <p:cNvSpPr>
            <a:spLocks noChangeShapeType="1"/>
          </p:cNvSpPr>
          <p:nvPr/>
        </p:nvSpPr>
        <p:spPr bwMode="auto">
          <a:xfrm>
            <a:off x="4357688" y="3894138"/>
            <a:ext cx="1752600" cy="1587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06" name="Line 30"/>
          <p:cNvSpPr>
            <a:spLocks noChangeShapeType="1"/>
          </p:cNvSpPr>
          <p:nvPr/>
        </p:nvSpPr>
        <p:spPr bwMode="auto">
          <a:xfrm>
            <a:off x="4357688" y="3894138"/>
            <a:ext cx="1752600" cy="4572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07" name="Line 31"/>
          <p:cNvSpPr>
            <a:spLocks noChangeShapeType="1"/>
          </p:cNvSpPr>
          <p:nvPr/>
        </p:nvSpPr>
        <p:spPr bwMode="auto">
          <a:xfrm>
            <a:off x="4357688" y="4275138"/>
            <a:ext cx="1752600" cy="4572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08" name="Line 32"/>
          <p:cNvSpPr>
            <a:spLocks noChangeShapeType="1"/>
          </p:cNvSpPr>
          <p:nvPr/>
        </p:nvSpPr>
        <p:spPr bwMode="auto">
          <a:xfrm>
            <a:off x="4357688" y="4732338"/>
            <a:ext cx="1752600" cy="1587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09" name="Line 33"/>
          <p:cNvSpPr>
            <a:spLocks noChangeShapeType="1"/>
          </p:cNvSpPr>
          <p:nvPr/>
        </p:nvSpPr>
        <p:spPr bwMode="auto">
          <a:xfrm flipV="1">
            <a:off x="4357688" y="3892550"/>
            <a:ext cx="1752600" cy="1298575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9600" cy="1139825"/>
          </a:xfrm>
          <a:ln/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125538"/>
            <a:ext cx="8496300" cy="3811587"/>
          </a:xfrm>
          <a:ln/>
        </p:spPr>
        <p:txBody>
          <a:bodyPr/>
          <a:lstStyle/>
          <a:p>
            <a:pPr>
              <a:buFont typeface="Wingdings" charset="2"/>
              <a:buNone/>
            </a:pPr>
            <a:r>
              <a:rPr lang="en-GB"/>
              <a:t>	Diberikan R sebagai relasi pada A.  Secara induktif didefinisikan:</a:t>
            </a:r>
          </a:p>
          <a:p>
            <a:pPr lvl="1"/>
            <a:r>
              <a:rPr lang="en-GB"/>
              <a:t>R</a:t>
            </a:r>
            <a:r>
              <a:rPr lang="en-GB" baseline="30000"/>
              <a:t>1</a:t>
            </a:r>
            <a:r>
              <a:rPr lang="en-GB"/>
              <a:t> = R</a:t>
            </a:r>
          </a:p>
          <a:p>
            <a:pPr lvl="1"/>
            <a:r>
              <a:rPr lang="en-GB"/>
              <a:t>R</a:t>
            </a:r>
            <a:r>
              <a:rPr lang="en-GB" baseline="30000"/>
              <a:t>n+1 </a:t>
            </a:r>
            <a:r>
              <a:rPr lang="en-GB"/>
              <a:t>= R</a:t>
            </a:r>
            <a:r>
              <a:rPr lang="en-GB" baseline="30000"/>
              <a:t>n</a:t>
            </a:r>
            <a:r>
              <a:rPr lang="en-GB"/>
              <a:t> o R</a:t>
            </a:r>
          </a:p>
          <a:p>
            <a:pPr>
              <a:lnSpc>
                <a:spcPct val="90000"/>
              </a:lnSpc>
              <a:buFont typeface="Times New Roman" pitchFamily="16" charset="0"/>
              <a:buNone/>
            </a:pPr>
            <a:endParaRPr lang="en-GB"/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1600200" y="3276600"/>
            <a:ext cx="1447800" cy="2438400"/>
          </a:xfrm>
          <a:prstGeom prst="ellipse">
            <a:avLst/>
          </a:prstGeom>
          <a:noFill/>
          <a:ln w="3816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3581400" y="3200400"/>
            <a:ext cx="1447800" cy="2438400"/>
          </a:xfrm>
          <a:prstGeom prst="ellipse">
            <a:avLst/>
          </a:prstGeom>
          <a:noFill/>
          <a:ln w="3816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5562600" y="3200400"/>
            <a:ext cx="1447800" cy="2438400"/>
          </a:xfrm>
          <a:prstGeom prst="ellipse">
            <a:avLst/>
          </a:prstGeom>
          <a:noFill/>
          <a:ln w="3816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133600" y="320040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A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057400" y="365760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1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057400" y="4049713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2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2057400" y="4506913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3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2057400" y="4964113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4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6096000" y="365760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1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6096000" y="4049713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2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6096000" y="4506913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3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6096000" y="4964113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4</a:t>
            </a:r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2362200" y="3886200"/>
            <a:ext cx="1752600" cy="1588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2362200" y="3886200"/>
            <a:ext cx="1752600" cy="4572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2362200" y="4267200"/>
            <a:ext cx="1752600" cy="4572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362200" y="4724400"/>
            <a:ext cx="1752600" cy="1588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V="1">
            <a:off x="2362200" y="3884613"/>
            <a:ext cx="1752600" cy="1298575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3048000" y="3363913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R</a:t>
            </a:r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5105400" y="342900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R</a:t>
            </a:r>
            <a:r>
              <a:rPr lang="en-GB" sz="2000" baseline="30000">
                <a:solidFill>
                  <a:srgbClr val="000000"/>
                </a:solidFill>
                <a:latin typeface="Comic Sans MS" pitchFamily="64" charset="0"/>
              </a:rPr>
              <a:t>2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4114800" y="365760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1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4114800" y="4049713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2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114800" y="4506913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3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4114800" y="4964113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4</a:t>
            </a: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4419600" y="3886200"/>
            <a:ext cx="1752600" cy="1588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4419600" y="3886200"/>
            <a:ext cx="1752600" cy="4572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>
            <a:off x="4419600" y="4267200"/>
            <a:ext cx="1752600" cy="4572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4419600" y="4724400"/>
            <a:ext cx="1752600" cy="1588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V="1">
            <a:off x="4419600" y="3884613"/>
            <a:ext cx="1752600" cy="1298575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>
            <a:off x="4419600" y="3886200"/>
            <a:ext cx="1752600" cy="8382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2" name="Line 32"/>
          <p:cNvSpPr>
            <a:spLocks noChangeShapeType="1"/>
          </p:cNvSpPr>
          <p:nvPr/>
        </p:nvSpPr>
        <p:spPr bwMode="auto">
          <a:xfrm flipV="1">
            <a:off x="4419600" y="4341813"/>
            <a:ext cx="1752600" cy="841375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4110038" y="3141663"/>
            <a:ext cx="5334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A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6054725" y="3200400"/>
            <a:ext cx="5334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A</a:t>
            </a:r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76200" y="5715000"/>
            <a:ext cx="8096250" cy="533400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457200" indent="-457200" algn="ctr" eaLnBrk="1" hangingPunct="1">
              <a:lnSpc>
                <a:spcPct val="90000"/>
              </a:lnSpc>
              <a:spcBef>
                <a:spcPts val="500"/>
              </a:spcBef>
              <a:buClr>
                <a:srgbClr val="666600"/>
              </a:buClr>
              <a:buSzPct val="75000"/>
              <a:buFont typeface="Times New Roman" pitchFamily="16" charset="0"/>
              <a:buNone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R</a:t>
            </a:r>
            <a:r>
              <a:rPr lang="en-GB" sz="2000" baseline="30000">
                <a:solidFill>
                  <a:srgbClr val="000000"/>
                </a:solidFill>
                <a:latin typeface="Comic Sans MS" pitchFamily="64" charset="0"/>
              </a:rPr>
              <a:t>3</a:t>
            </a: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 = R</a:t>
            </a:r>
            <a:r>
              <a:rPr lang="en-GB" sz="2000" baseline="30000">
                <a:solidFill>
                  <a:srgbClr val="000000"/>
                </a:solidFill>
                <a:latin typeface="Comic Sans MS" pitchFamily="64" charset="0"/>
              </a:rPr>
              <a:t>2</a:t>
            </a:r>
            <a:r>
              <a:rPr lang="en-GB" sz="2000">
                <a:solidFill>
                  <a:srgbClr val="000000"/>
                </a:solidFill>
                <a:latin typeface="Symbol" pitchFamily="16" charset="2"/>
              </a:rPr>
              <a:t></a:t>
            </a:r>
            <a:r>
              <a:rPr lang="en-GB" sz="2000">
                <a:solidFill>
                  <a:srgbClr val="000000"/>
                </a:solidFill>
                <a:latin typeface="Comic Sans MS" pitchFamily="64" charset="0"/>
              </a:rPr>
              <a:t>R = {(1,1),(1,2),(1,3),(2,3),(3,3),(4,1),(4,2),(4,3)}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Misalkan </a:t>
            </a:r>
            <a:r>
              <a:rPr lang="en-US" i="1"/>
              <a:t>R</a:t>
            </a:r>
            <a:r>
              <a:rPr lang="en-US"/>
              <a:t> adalah relasi dari himpunan </a:t>
            </a:r>
            <a:r>
              <a:rPr lang="en-US" i="1"/>
              <a:t>A</a:t>
            </a:r>
            <a:r>
              <a:rPr lang="en-US"/>
              <a:t> ke himpunan </a:t>
            </a:r>
            <a:r>
              <a:rPr lang="en-US" i="1"/>
              <a:t>B</a:t>
            </a:r>
            <a:r>
              <a:rPr lang="en-US"/>
              <a:t>. Invers dari relasi </a:t>
            </a:r>
            <a:r>
              <a:rPr lang="en-US" i="1"/>
              <a:t>R</a:t>
            </a:r>
            <a:r>
              <a:rPr lang="en-US"/>
              <a:t>, dilambangkan dengan </a:t>
            </a:r>
            <a:r>
              <a:rPr lang="en-US" i="1"/>
              <a:t>R</a:t>
            </a:r>
            <a:r>
              <a:rPr lang="en-US" baseline="30000"/>
              <a:t>–1</a:t>
            </a:r>
            <a:r>
              <a:rPr lang="en-US"/>
              <a:t>, adalah relasi dari </a:t>
            </a:r>
            <a:r>
              <a:rPr lang="en-US" i="1"/>
              <a:t>B</a:t>
            </a:r>
            <a:r>
              <a:rPr lang="en-US"/>
              <a:t> ke </a:t>
            </a:r>
            <a:r>
              <a:rPr lang="en-US" i="1"/>
              <a:t>A</a:t>
            </a:r>
            <a:r>
              <a:rPr lang="en-US"/>
              <a:t> yang didefinisikan oleh</a:t>
            </a:r>
          </a:p>
          <a:p>
            <a:pPr>
              <a:buFont typeface="Wingdings" pitchFamily="2" charset="2"/>
              <a:buNone/>
            </a:pPr>
            <a:r>
              <a:rPr lang="en-US"/>
              <a:t>		</a:t>
            </a:r>
            <a:r>
              <a:rPr lang="en-US" i="1"/>
              <a:t>R</a:t>
            </a:r>
            <a:r>
              <a:rPr lang="en-US" baseline="30000"/>
              <a:t>–1</a:t>
            </a:r>
            <a:r>
              <a:rPr lang="en-US"/>
              <a:t> = {(</a:t>
            </a:r>
            <a:r>
              <a:rPr lang="en-US" i="1"/>
              <a:t>b</a:t>
            </a:r>
            <a:r>
              <a:rPr lang="en-US"/>
              <a:t>, </a:t>
            </a:r>
            <a:r>
              <a:rPr lang="en-US" i="1"/>
              <a:t>a</a:t>
            </a:r>
            <a:r>
              <a:rPr lang="en-US"/>
              <a:t>) | (</a:t>
            </a: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b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 }</a:t>
            </a: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Relasi Inversi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/>
              <a:t>Contoh 17.</a:t>
            </a:r>
            <a:r>
              <a:rPr lang="en-US" sz="2400"/>
              <a:t> Misalkan </a:t>
            </a:r>
            <a:r>
              <a:rPr lang="en-US" sz="2400" i="1"/>
              <a:t>P</a:t>
            </a:r>
            <a:r>
              <a:rPr lang="en-US" sz="2400"/>
              <a:t> = {2, 3, 4} dan </a:t>
            </a:r>
            <a:r>
              <a:rPr lang="en-US" sz="2400" i="1"/>
              <a:t>Q</a:t>
            </a:r>
            <a:r>
              <a:rPr lang="en-US" sz="2400"/>
              <a:t> = {2, 4, 8, 9, 15}. Jika kita definisikan relasi </a:t>
            </a:r>
            <a:r>
              <a:rPr lang="en-US" sz="2400" i="1"/>
              <a:t>R</a:t>
            </a:r>
            <a:r>
              <a:rPr lang="en-US" sz="2400"/>
              <a:t> dari </a:t>
            </a:r>
            <a:r>
              <a:rPr lang="en-US" sz="2400" i="1"/>
              <a:t>P</a:t>
            </a:r>
            <a:r>
              <a:rPr lang="en-US" sz="2400"/>
              <a:t> ke </a:t>
            </a:r>
            <a:r>
              <a:rPr lang="en-US" sz="2400" i="1"/>
              <a:t>Q </a:t>
            </a:r>
            <a:r>
              <a:rPr lang="en-US" sz="2400"/>
              <a:t>dengan (</a:t>
            </a:r>
            <a:r>
              <a:rPr lang="en-US" sz="2400" i="1"/>
              <a:t>p</a:t>
            </a:r>
            <a:r>
              <a:rPr lang="en-US" sz="2400"/>
              <a:t>, </a:t>
            </a:r>
            <a:r>
              <a:rPr lang="en-US" sz="2400" i="1"/>
              <a:t>q</a:t>
            </a:r>
            <a:r>
              <a:rPr lang="en-US" sz="2400"/>
              <a:t>) </a:t>
            </a:r>
            <a:r>
              <a:rPr lang="en-US" sz="2400">
                <a:sym typeface="Symbol" pitchFamily="18" charset="2"/>
              </a:rPr>
              <a:t></a:t>
            </a:r>
            <a:r>
              <a:rPr lang="en-US" sz="2400"/>
              <a:t> </a:t>
            </a:r>
            <a:r>
              <a:rPr lang="en-US" sz="2400" i="1"/>
              <a:t>R</a:t>
            </a:r>
            <a:r>
              <a:rPr lang="en-US" sz="2400"/>
              <a:t>  jika </a:t>
            </a:r>
            <a:r>
              <a:rPr lang="en-US" sz="2400" i="1"/>
              <a:t>p</a:t>
            </a:r>
            <a:r>
              <a:rPr lang="en-US" sz="2400"/>
              <a:t> habis membagi </a:t>
            </a:r>
            <a:r>
              <a:rPr lang="en-US" sz="2400" i="1"/>
              <a:t>q</a:t>
            </a:r>
            <a:r>
              <a:rPr lang="en-US" sz="2400"/>
              <a:t>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maka kita peroleh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/>
              <a:t>R</a:t>
            </a:r>
            <a:r>
              <a:rPr lang="en-US" sz="2400"/>
              <a:t>  = {(2, 2), (2, 4), (4, 4), (2, 8), (4, 8), (3, 9), (3, 15) }</a:t>
            </a:r>
            <a:endParaRPr lang="en-US" sz="2400" i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/>
              <a:t>R</a:t>
            </a:r>
            <a:r>
              <a:rPr lang="en-US" sz="2400" baseline="30000"/>
              <a:t>–1</a:t>
            </a:r>
            <a:r>
              <a:rPr lang="en-US" sz="2400"/>
              <a:t> adalah </a:t>
            </a:r>
            <a:r>
              <a:rPr lang="en-US" sz="2400" i="1"/>
              <a:t>invers</a:t>
            </a:r>
            <a:r>
              <a:rPr lang="en-US" sz="2400"/>
              <a:t> dari relasi </a:t>
            </a:r>
            <a:r>
              <a:rPr lang="en-US" sz="2400" i="1"/>
              <a:t>R</a:t>
            </a:r>
            <a:r>
              <a:rPr lang="en-US" sz="2400"/>
              <a:t>, yaitu relasi dari </a:t>
            </a:r>
            <a:r>
              <a:rPr lang="en-US" sz="2400" i="1"/>
              <a:t>Q</a:t>
            </a:r>
            <a:r>
              <a:rPr lang="en-US" sz="2400"/>
              <a:t> ke </a:t>
            </a:r>
            <a:r>
              <a:rPr lang="en-US" sz="2400" i="1"/>
              <a:t>P</a:t>
            </a:r>
            <a:r>
              <a:rPr lang="en-US" sz="2400"/>
              <a:t>  dengan (</a:t>
            </a:r>
            <a:r>
              <a:rPr lang="en-US" sz="2400" i="1"/>
              <a:t>q</a:t>
            </a:r>
            <a:r>
              <a:rPr lang="en-US" sz="2400"/>
              <a:t>, </a:t>
            </a:r>
            <a:r>
              <a:rPr lang="en-US" sz="2400" i="1"/>
              <a:t>p</a:t>
            </a:r>
            <a:r>
              <a:rPr lang="en-US" sz="2400"/>
              <a:t>) </a:t>
            </a:r>
            <a:r>
              <a:rPr lang="en-US" sz="2400">
                <a:sym typeface="Symbol" pitchFamily="18" charset="2"/>
              </a:rPr>
              <a:t></a:t>
            </a:r>
            <a:r>
              <a:rPr lang="en-US" sz="2400"/>
              <a:t> </a:t>
            </a:r>
            <a:r>
              <a:rPr lang="en-US" sz="2400" i="1"/>
              <a:t>R</a:t>
            </a:r>
            <a:r>
              <a:rPr lang="en-US" sz="2400"/>
              <a:t>–1  jika </a:t>
            </a:r>
            <a:r>
              <a:rPr lang="en-US" sz="2400" i="1"/>
              <a:t>q</a:t>
            </a:r>
            <a:r>
              <a:rPr lang="en-US" sz="2400"/>
              <a:t> adalah kelipatan dari </a:t>
            </a:r>
            <a:r>
              <a:rPr lang="en-US" sz="2400" i="1"/>
              <a:t>p</a:t>
            </a:r>
            <a:endParaRPr lang="en-US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maka kita peroleh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/>
              <a:t>R</a:t>
            </a:r>
            <a:r>
              <a:rPr lang="en-US" sz="2400" baseline="30000"/>
              <a:t>–1</a:t>
            </a:r>
            <a:r>
              <a:rPr lang="en-US" sz="2400"/>
              <a:t>  = {(2, 2), (4, 2), (4, 4), (8, 2), (8, 4), (9, 3), (15, 3) }				 </a:t>
            </a:r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Relasi Inversi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4454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err="1"/>
              <a:t>Relasi</a:t>
            </a:r>
            <a:r>
              <a:rPr lang="en-US" sz="2800" dirty="0"/>
              <a:t> </a:t>
            </a:r>
            <a:r>
              <a:rPr lang="en-US" sz="2800" dirty="0" err="1"/>
              <a:t>biner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B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</a:t>
            </a:r>
            <a:r>
              <a:rPr lang="en-US" sz="2800" dirty="0"/>
              <a:t> </a:t>
            </a:r>
            <a:r>
              <a:rPr lang="en-US" sz="2800" i="1" dirty="0"/>
              <a:t>B</a:t>
            </a:r>
            <a:r>
              <a:rPr lang="en-US" sz="2800" dirty="0"/>
              <a:t>.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/>
              <a:t>			</a:t>
            </a:r>
            <a:r>
              <a:rPr lang="en-US" b="1" dirty="0" err="1"/>
              <a:t>Notasi</a:t>
            </a:r>
            <a:r>
              <a:rPr lang="en-US" b="1" dirty="0"/>
              <a:t>: </a:t>
            </a:r>
            <a:r>
              <a:rPr lang="en-US" b="1" i="1" dirty="0"/>
              <a:t>R</a:t>
            </a:r>
            <a:r>
              <a:rPr lang="en-US" b="1" dirty="0"/>
              <a:t> </a:t>
            </a:r>
            <a:r>
              <a:rPr lang="en-US" b="1" dirty="0">
                <a:sym typeface="Symbol" pitchFamily="18" charset="2"/>
              </a:rPr>
              <a:t></a:t>
            </a:r>
            <a:r>
              <a:rPr lang="en-US" b="1" dirty="0"/>
              <a:t> (</a:t>
            </a:r>
            <a:r>
              <a:rPr lang="en-US" b="1" i="1" dirty="0"/>
              <a:t>A</a:t>
            </a:r>
            <a:r>
              <a:rPr lang="en-US" b="1" dirty="0"/>
              <a:t> </a:t>
            </a:r>
            <a:r>
              <a:rPr lang="en-US" b="1" dirty="0">
                <a:sym typeface="Symbol" pitchFamily="18" charset="2"/>
              </a:rPr>
              <a:t></a:t>
            </a:r>
            <a:r>
              <a:rPr lang="en-US" b="1" dirty="0"/>
              <a:t> </a:t>
            </a:r>
            <a:r>
              <a:rPr lang="en-US" b="1" i="1" dirty="0"/>
              <a:t>B</a:t>
            </a:r>
            <a:r>
              <a:rPr lang="en-US" b="1" dirty="0"/>
              <a:t>).   </a:t>
            </a:r>
            <a:endParaRPr lang="en-US" b="1" i="1" dirty="0"/>
          </a:p>
          <a:p>
            <a:pPr>
              <a:lnSpc>
                <a:spcPct val="90000"/>
              </a:lnSpc>
            </a:pPr>
            <a:r>
              <a:rPr lang="en-US" sz="2800" i="1" dirty="0"/>
              <a:t>a R b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notasi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(</a:t>
            </a:r>
            <a:r>
              <a:rPr lang="en-US" sz="2800" i="1" dirty="0"/>
              <a:t>a</a:t>
            </a:r>
            <a:r>
              <a:rPr lang="en-US" sz="2800" dirty="0"/>
              <a:t>, </a:t>
            </a:r>
            <a:r>
              <a:rPr lang="en-US" sz="2800" i="1" dirty="0"/>
              <a:t>b</a:t>
            </a:r>
            <a:r>
              <a:rPr lang="en-US" sz="2800" dirty="0"/>
              <a:t>)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, yang </a:t>
            </a:r>
            <a:r>
              <a:rPr lang="en-US" sz="2800" dirty="0" err="1"/>
              <a:t>artinya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dihubungankan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i="1" dirty="0"/>
              <a:t>b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</a:p>
          <a:p>
            <a:pPr>
              <a:lnSpc>
                <a:spcPct val="90000"/>
              </a:lnSpc>
            </a:pP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i="1" u="sng" dirty="0"/>
              <a:t>R</a:t>
            </a:r>
            <a:r>
              <a:rPr lang="en-US" sz="2800" dirty="0"/>
              <a:t> </a:t>
            </a:r>
            <a:r>
              <a:rPr lang="en-US" sz="2800" i="1" dirty="0" smtClean="0"/>
              <a:t>b</a:t>
            </a:r>
            <a:r>
              <a:rPr lang="en-US" sz="2800" dirty="0" smtClean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notasi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(</a:t>
            </a:r>
            <a:r>
              <a:rPr lang="en-US" sz="2800" i="1" dirty="0"/>
              <a:t>a</a:t>
            </a:r>
            <a:r>
              <a:rPr lang="en-US" sz="2800" dirty="0"/>
              <a:t>, </a:t>
            </a:r>
            <a:r>
              <a:rPr lang="en-US" sz="2800" i="1" dirty="0"/>
              <a:t>b</a:t>
            </a:r>
            <a:r>
              <a:rPr lang="en-US" sz="2800" dirty="0"/>
              <a:t>) </a:t>
            </a:r>
            <a:r>
              <a:rPr lang="en-US" sz="2800" dirty="0">
                <a:sym typeface="Symbol" pitchFamily="18" charset="2"/>
              </a:rPr>
              <a:t>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, yang </a:t>
            </a:r>
            <a:r>
              <a:rPr lang="en-US" sz="2800" dirty="0" err="1"/>
              <a:t>artinya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dihubungkan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i="1" dirty="0"/>
              <a:t>b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relasi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. </a:t>
            </a:r>
          </a:p>
          <a:p>
            <a:pPr>
              <a:lnSpc>
                <a:spcPct val="90000"/>
              </a:lnSpc>
            </a:pP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asal</a:t>
            </a:r>
            <a:r>
              <a:rPr lang="en-US" sz="2800" dirty="0"/>
              <a:t> (</a:t>
            </a:r>
            <a:r>
              <a:rPr lang="en-US" sz="2800" i="1" dirty="0"/>
              <a:t>domain</a:t>
            </a:r>
            <a:r>
              <a:rPr lang="en-US" sz="2800" dirty="0"/>
              <a:t>)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i="1" dirty="0"/>
              <a:t>B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(</a:t>
            </a:r>
            <a:r>
              <a:rPr lang="en-US" sz="2800" i="1" dirty="0"/>
              <a:t>range</a:t>
            </a:r>
            <a:r>
              <a:rPr lang="en-US" sz="2800" dirty="0"/>
              <a:t>)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.</a:t>
            </a: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811213"/>
          </a:xfrm>
        </p:spPr>
        <p:txBody>
          <a:bodyPr>
            <a:normAutofit fontScale="90000"/>
          </a:bodyPr>
          <a:lstStyle/>
          <a:p>
            <a:r>
              <a:rPr lang="en-US" sz="4000" b="1"/>
              <a:t>Relasi</a:t>
            </a:r>
            <a:r>
              <a:rPr lang="en-US" sz="4000"/>
              <a:t/>
            </a:r>
            <a:br>
              <a:rPr lang="en-US" sz="4000"/>
            </a:br>
            <a:endParaRPr lang="en-US" sz="4000"/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1259632" y="3429000"/>
            <a:ext cx="288032" cy="2880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 smtClean="0"/>
              <a:t>Sifat</a:t>
            </a:r>
            <a:r>
              <a:rPr lang="en-GB" dirty="0" smtClean="0"/>
              <a:t> </a:t>
            </a:r>
            <a:r>
              <a:rPr lang="en-GB" dirty="0" err="1"/>
              <a:t>Relasi</a:t>
            </a:r>
            <a:endParaRPr lang="en-GB" dirty="0"/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399456" y="4005064"/>
            <a:ext cx="7511752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228600" indent="-228600">
              <a:buFont typeface="Wingdings 3" pitchFamily="16" charset="2"/>
              <a:buNone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en-GB" sz="4000" b="1">
                <a:solidFill>
                  <a:srgbClr val="000000"/>
                </a:solidFill>
                <a:latin typeface="Wingdings 3" pitchFamily="16" charset="2"/>
              </a:rPr>
              <a:t></a:t>
            </a:r>
            <a:r>
              <a:rPr lang="en-GB" sz="5400" b="1">
                <a:solidFill>
                  <a:srgbClr val="000000"/>
                </a:solidFill>
              </a:rPr>
              <a:t> </a:t>
            </a:r>
            <a:r>
              <a:rPr lang="en-GB" sz="4000" b="1">
                <a:solidFill>
                  <a:srgbClr val="B3B3B3"/>
                </a:solidFill>
              </a:rPr>
              <a:t>___________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403648" y="908050"/>
            <a:ext cx="7511752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228600" indent="-228600">
              <a:buFont typeface="Wingdings 3" pitchFamily="16" charset="2"/>
              <a:buNone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en-GB" sz="4000" b="1" dirty="0">
                <a:solidFill>
                  <a:srgbClr val="000000"/>
                </a:solidFill>
                <a:latin typeface="Wingdings 3" pitchFamily="16" charset="2"/>
              </a:rPr>
              <a:t></a:t>
            </a:r>
            <a:r>
              <a:rPr lang="en-GB" sz="5400" b="1" dirty="0">
                <a:solidFill>
                  <a:srgbClr val="000000"/>
                </a:solidFill>
              </a:rPr>
              <a:t> </a:t>
            </a:r>
            <a:r>
              <a:rPr lang="en-GB" sz="4000" b="1" dirty="0">
                <a:solidFill>
                  <a:srgbClr val="B3B3B3"/>
                </a:solidFill>
              </a:rPr>
              <a:t>___________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399456" y="1916832"/>
            <a:ext cx="7511752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228600" indent="-228600">
              <a:buFont typeface="Wingdings 3" pitchFamily="16" charset="2"/>
              <a:buNone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en-GB" sz="4000" b="1" dirty="0">
                <a:solidFill>
                  <a:srgbClr val="000000"/>
                </a:solidFill>
                <a:latin typeface="Wingdings 3" pitchFamily="16" charset="2"/>
              </a:rPr>
              <a:t></a:t>
            </a:r>
            <a:r>
              <a:rPr lang="en-GB" sz="5400" b="1" dirty="0">
                <a:solidFill>
                  <a:srgbClr val="000000"/>
                </a:solidFill>
              </a:rPr>
              <a:t> </a:t>
            </a:r>
            <a:r>
              <a:rPr lang="en-GB" sz="4000" b="1" dirty="0">
                <a:solidFill>
                  <a:srgbClr val="B3B3B3"/>
                </a:solidFill>
              </a:rPr>
              <a:t>___________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399456" y="2852936"/>
            <a:ext cx="7511752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228600" indent="-228600">
              <a:buFont typeface="Wingdings 3" pitchFamily="16" charset="2"/>
              <a:buNone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en-GB" sz="4000" b="1">
                <a:solidFill>
                  <a:srgbClr val="000000"/>
                </a:solidFill>
                <a:latin typeface="Wingdings 3" pitchFamily="16" charset="2"/>
              </a:rPr>
              <a:t></a:t>
            </a:r>
            <a:r>
              <a:rPr lang="en-GB" sz="5400" b="1">
                <a:solidFill>
                  <a:srgbClr val="000000"/>
                </a:solidFill>
              </a:rPr>
              <a:t> </a:t>
            </a:r>
            <a:r>
              <a:rPr lang="en-GB" sz="4000" b="1">
                <a:solidFill>
                  <a:srgbClr val="B3B3B3"/>
                </a:solidFill>
              </a:rPr>
              <a:t>___________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2162845" y="1225550"/>
            <a:ext cx="5365537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CC"/>
              </a:buClr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dirty="0" err="1">
                <a:solidFill>
                  <a:srgbClr val="0000CC"/>
                </a:solidFill>
                <a:latin typeface="Comic Sans MS" pitchFamily="64" charset="0"/>
              </a:rPr>
              <a:t>Refleksif</a:t>
            </a:r>
            <a:endParaRPr lang="en-GB" sz="2800" b="1" dirty="0">
              <a:solidFill>
                <a:srgbClr val="0000CC"/>
              </a:solidFill>
              <a:latin typeface="Comic Sans MS" pitchFamily="64" charset="0"/>
            </a:endParaRP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2158653" y="2232745"/>
            <a:ext cx="5365537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CC"/>
              </a:buClr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dirty="0" err="1" smtClean="0">
                <a:solidFill>
                  <a:srgbClr val="0000CC"/>
                </a:solidFill>
                <a:latin typeface="Comic Sans MS" pitchFamily="64" charset="0"/>
              </a:rPr>
              <a:t>Simetri</a:t>
            </a:r>
            <a:r>
              <a:rPr lang="id-ID" sz="2800" b="1" dirty="0" smtClean="0">
                <a:solidFill>
                  <a:srgbClr val="0000CC"/>
                </a:solidFill>
                <a:latin typeface="Comic Sans MS" pitchFamily="64" charset="0"/>
              </a:rPr>
              <a:t>/setangkup</a:t>
            </a:r>
            <a:endParaRPr lang="en-GB" sz="2800" b="1" dirty="0">
              <a:solidFill>
                <a:srgbClr val="0000CC"/>
              </a:solidFill>
              <a:latin typeface="Comic Sans MS" pitchFamily="64" charset="0"/>
            </a:endParaRP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2158653" y="3170436"/>
            <a:ext cx="5365537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CC"/>
              </a:buClr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dirty="0">
                <a:solidFill>
                  <a:srgbClr val="0000CC"/>
                </a:solidFill>
                <a:latin typeface="Comic Sans MS" pitchFamily="64" charset="0"/>
              </a:rPr>
              <a:t>Anti </a:t>
            </a:r>
            <a:r>
              <a:rPr lang="en-GB" sz="2800" b="1" dirty="0" err="1" smtClean="0">
                <a:solidFill>
                  <a:srgbClr val="0000CC"/>
                </a:solidFill>
                <a:latin typeface="Comic Sans MS" pitchFamily="64" charset="0"/>
              </a:rPr>
              <a:t>Simetri</a:t>
            </a:r>
            <a:r>
              <a:rPr lang="id-ID" sz="2800" b="1" dirty="0" smtClean="0">
                <a:solidFill>
                  <a:srgbClr val="0000CC"/>
                </a:solidFill>
                <a:latin typeface="Comic Sans MS" pitchFamily="64" charset="0"/>
              </a:rPr>
              <a:t>/tolak setangkup </a:t>
            </a:r>
            <a:endParaRPr lang="en-GB" sz="2800" b="1" dirty="0">
              <a:solidFill>
                <a:srgbClr val="0000CC"/>
              </a:solidFill>
              <a:latin typeface="Comic Sans MS" pitchFamily="64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2123728" y="4324151"/>
            <a:ext cx="5365537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CC"/>
              </a:buClr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dirty="0" err="1" smtClean="0">
                <a:solidFill>
                  <a:srgbClr val="0000CC"/>
                </a:solidFill>
                <a:latin typeface="Comic Sans MS" pitchFamily="64" charset="0"/>
              </a:rPr>
              <a:t>Transitif</a:t>
            </a:r>
            <a:r>
              <a:rPr lang="id-ID" sz="2800" b="1" dirty="0" smtClean="0">
                <a:solidFill>
                  <a:srgbClr val="0000CC"/>
                </a:solidFill>
                <a:latin typeface="Comic Sans MS" pitchFamily="64" charset="0"/>
              </a:rPr>
              <a:t>/menghantar</a:t>
            </a:r>
            <a:endParaRPr lang="en-GB" sz="2800" b="1" dirty="0">
              <a:solidFill>
                <a:srgbClr val="0000CC"/>
              </a:solidFill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4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4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9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Refleksif</a:t>
            </a:r>
            <a:r>
              <a:rPr lang="en-US"/>
              <a:t> (</a:t>
            </a:r>
            <a:r>
              <a:rPr lang="en-US" i="1"/>
              <a:t>reflexive</a:t>
            </a:r>
            <a:r>
              <a:rPr lang="en-US"/>
              <a:t>)</a:t>
            </a:r>
          </a:p>
          <a:p>
            <a:pPr>
              <a:buFont typeface="Wingdings" pitchFamily="2" charset="2"/>
              <a:buNone/>
            </a:pPr>
            <a:r>
              <a:rPr lang="en-US"/>
              <a:t>	Relasi </a:t>
            </a:r>
            <a:r>
              <a:rPr lang="en-US" i="1"/>
              <a:t>R</a:t>
            </a:r>
            <a:r>
              <a:rPr lang="en-US"/>
              <a:t> pada himpunan </a:t>
            </a:r>
            <a:r>
              <a:rPr lang="en-US" i="1"/>
              <a:t>A</a:t>
            </a:r>
            <a:r>
              <a:rPr lang="en-US"/>
              <a:t> disebut </a:t>
            </a:r>
            <a:r>
              <a:rPr lang="en-US" b="1"/>
              <a:t>refleksif</a:t>
            </a:r>
            <a:r>
              <a:rPr lang="en-US"/>
              <a:t> jika (</a:t>
            </a: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a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 untuk setiap </a:t>
            </a:r>
            <a:r>
              <a:rPr lang="en-US" i="1"/>
              <a:t>a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A</a:t>
            </a:r>
            <a:r>
              <a:rPr lang="en-US"/>
              <a:t>.</a:t>
            </a:r>
          </a:p>
          <a:p>
            <a:pPr>
              <a:buFont typeface="Wingdings" pitchFamily="2" charset="2"/>
              <a:buNone/>
            </a:pPr>
            <a:r>
              <a:rPr lang="en-US"/>
              <a:t>	Relasi </a:t>
            </a:r>
            <a:r>
              <a:rPr lang="en-US" i="1"/>
              <a:t>R</a:t>
            </a:r>
            <a:r>
              <a:rPr lang="en-US"/>
              <a:t> pada himpunan </a:t>
            </a:r>
            <a:r>
              <a:rPr lang="en-US" i="1"/>
              <a:t>A</a:t>
            </a:r>
            <a:r>
              <a:rPr lang="en-US"/>
              <a:t> tidak refleksif jika ada </a:t>
            </a:r>
            <a:r>
              <a:rPr lang="en-US" i="1"/>
              <a:t>a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A</a:t>
            </a:r>
            <a:r>
              <a:rPr lang="en-US"/>
              <a:t> sedemikian  sehingga (</a:t>
            </a: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a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</a:t>
            </a:r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.</a:t>
            </a:r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Contoh .</a:t>
            </a:r>
            <a:r>
              <a:rPr lang="en-US" sz="2000"/>
              <a:t> Misalkan </a:t>
            </a:r>
            <a:r>
              <a:rPr lang="en-US" sz="2000" i="1"/>
              <a:t>A</a:t>
            </a:r>
            <a:r>
              <a:rPr lang="en-US" sz="2000"/>
              <a:t> = {1, 2, 3, 4}, dan relasi </a:t>
            </a:r>
            <a:r>
              <a:rPr lang="en-US" sz="2000" i="1"/>
              <a:t>R</a:t>
            </a:r>
            <a:r>
              <a:rPr lang="en-US" sz="2000"/>
              <a:t> di bawah ini didefinisikan pada himpunan </a:t>
            </a:r>
            <a:r>
              <a:rPr lang="en-US" sz="2000" i="1"/>
              <a:t>A</a:t>
            </a:r>
            <a:r>
              <a:rPr lang="en-US" sz="2000"/>
              <a:t>, maka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Relasi </a:t>
            </a:r>
            <a:r>
              <a:rPr lang="en-US" sz="2000" i="1"/>
              <a:t>R</a:t>
            </a:r>
            <a:r>
              <a:rPr lang="en-US" sz="2000"/>
              <a:t> = {(1, 1), (1, 3), (2, 1), (2, 2), (3, 3), (4, 2), (4, 3), (4, 4) } bersifat refleksif karena terdapat elemen relasi yang berbentuk (</a:t>
            </a:r>
            <a:r>
              <a:rPr lang="en-US" sz="2000" i="1"/>
              <a:t>a</a:t>
            </a:r>
            <a:r>
              <a:rPr lang="en-US" sz="2000"/>
              <a:t>, </a:t>
            </a:r>
            <a:r>
              <a:rPr lang="en-US" sz="2000" i="1"/>
              <a:t>a</a:t>
            </a:r>
            <a:r>
              <a:rPr lang="en-US" sz="2000"/>
              <a:t>), yaitu (1, 1), (2, 2), (3, 3), dan (4, 4).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	Relasi </a:t>
            </a:r>
            <a:r>
              <a:rPr lang="en-US" sz="2000" i="1"/>
              <a:t>R</a:t>
            </a:r>
            <a:r>
              <a:rPr lang="en-US" sz="2000"/>
              <a:t> = {(1, 1), (2, 2), (2, 3), (4, 2), (4, 3), (4, 4) } tidak  bersifat refleksif karena (3, 3) </a:t>
            </a:r>
            <a:r>
              <a:rPr lang="en-US" sz="2000">
                <a:sym typeface="Symbol" pitchFamily="18" charset="2"/>
              </a:rPr>
              <a:t>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.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     </a:t>
            </a:r>
            <a:endParaRPr lang="en-US" sz="2000" b="1"/>
          </a:p>
          <a:p>
            <a:pPr>
              <a:lnSpc>
                <a:spcPct val="80000"/>
              </a:lnSpc>
            </a:pPr>
            <a:r>
              <a:rPr lang="en-US" sz="2000" b="1"/>
              <a:t>Contoh .</a:t>
            </a:r>
            <a:r>
              <a:rPr lang="en-US" sz="2000"/>
              <a:t> Relasi “habis membagi” pada himpunan bilangan bulat positif bersifat refleksif karena setiap bilangan bulat positif habis dibagi dengan dirinya sendiri, sehingga (</a:t>
            </a:r>
            <a:r>
              <a:rPr lang="en-US" sz="2000" i="1"/>
              <a:t>a</a:t>
            </a:r>
            <a:r>
              <a:rPr lang="en-US" sz="2000"/>
              <a:t>, </a:t>
            </a:r>
            <a:r>
              <a:rPr lang="en-US" sz="2000" i="1"/>
              <a:t>a</a:t>
            </a:r>
            <a:r>
              <a:rPr lang="en-US" sz="2000"/>
              <a:t>)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 i="1"/>
              <a:t>R</a:t>
            </a:r>
            <a:r>
              <a:rPr lang="en-US" sz="2000"/>
              <a:t> untuk setiap </a:t>
            </a:r>
            <a:r>
              <a:rPr lang="en-US" sz="2000" i="1"/>
              <a:t>a</a:t>
            </a:r>
            <a:r>
              <a:rPr lang="en-US" sz="2000"/>
              <a:t>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A</a:t>
            </a:r>
            <a:r>
              <a:rPr lang="en-US" sz="2000"/>
              <a:t>. </a:t>
            </a:r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5267325" cy="3886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Relasi yang bersifat refleksif mempunyai matriks yang elemen diagonal utamanya semua bernilai 1, atau </a:t>
            </a:r>
            <a:r>
              <a:rPr lang="en-US" sz="2800" i="1"/>
              <a:t>m</a:t>
            </a:r>
            <a:r>
              <a:rPr lang="en-US" sz="2800" i="1" baseline="-25000"/>
              <a:t>ii</a:t>
            </a:r>
            <a:r>
              <a:rPr lang="en-US" sz="2800"/>
              <a:t> = 1, untuk </a:t>
            </a:r>
            <a:r>
              <a:rPr lang="en-US" sz="2800" i="1"/>
              <a:t>i</a:t>
            </a:r>
            <a:r>
              <a:rPr lang="en-US" sz="2800"/>
              <a:t> = 1, 2, …, </a:t>
            </a:r>
            <a:r>
              <a:rPr lang="en-US" sz="2800" i="1"/>
              <a:t>n</a:t>
            </a:r>
            <a:r>
              <a:rPr lang="en-US" sz="2800"/>
              <a:t>,</a:t>
            </a:r>
          </a:p>
          <a:p>
            <a:pPr>
              <a:lnSpc>
                <a:spcPct val="90000"/>
              </a:lnSpc>
            </a:pPr>
            <a:r>
              <a:rPr lang="en-US" sz="2800"/>
              <a:t>Graf berarah dari relasi yang bersifat refleksif dicirikan adanya gelang pada setiap simpulnya.</a:t>
            </a:r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0" y="26812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6227763" y="2282825"/>
          <a:ext cx="2305050" cy="229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6" r:id="rId3" imgW="1511300" imgH="1498600" progId="Equation.3">
                  <p:embed/>
                </p:oleObj>
              </mc:Choice>
              <mc:Fallback>
                <p:oleObj r:id="rId3" imgW="1511300" imgH="149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2282825"/>
                        <a:ext cx="2305050" cy="229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sz="3600" b="1"/>
              <a:t>Menghantar</a:t>
            </a:r>
            <a:r>
              <a:rPr lang="en-US" sz="3600"/>
              <a:t> (</a:t>
            </a:r>
            <a:r>
              <a:rPr lang="en-US" sz="3600" i="1"/>
              <a:t>transitive</a:t>
            </a:r>
            <a:r>
              <a:rPr lang="en-US" sz="3600"/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Relasi </a:t>
            </a:r>
            <a:r>
              <a:rPr lang="en-US" sz="2400" i="1"/>
              <a:t>R</a:t>
            </a:r>
            <a:r>
              <a:rPr lang="en-US" sz="2400"/>
              <a:t> pada himpunan </a:t>
            </a:r>
            <a:r>
              <a:rPr lang="en-US" sz="2400" i="1"/>
              <a:t>A</a:t>
            </a:r>
            <a:r>
              <a:rPr lang="en-US" sz="2400"/>
              <a:t> disebut </a:t>
            </a:r>
            <a:r>
              <a:rPr lang="en-US" sz="2400" b="1"/>
              <a:t>menghantar</a:t>
            </a:r>
            <a:r>
              <a:rPr lang="en-US" sz="2400"/>
              <a:t> jika (</a:t>
            </a:r>
            <a:r>
              <a:rPr lang="en-US" sz="2400" i="1"/>
              <a:t>a</a:t>
            </a:r>
            <a:r>
              <a:rPr lang="en-US" sz="2400"/>
              <a:t>, </a:t>
            </a:r>
            <a:r>
              <a:rPr lang="en-US" sz="2400" i="1"/>
              <a:t>b</a:t>
            </a:r>
            <a:r>
              <a:rPr lang="en-US" sz="2400"/>
              <a:t>) </a:t>
            </a:r>
            <a:r>
              <a:rPr lang="en-US" sz="2400">
                <a:sym typeface="Symbol" pitchFamily="18" charset="2"/>
              </a:rPr>
              <a:t></a:t>
            </a:r>
            <a:r>
              <a:rPr lang="en-US" sz="2400"/>
              <a:t> </a:t>
            </a:r>
            <a:r>
              <a:rPr lang="en-US" sz="2400" i="1"/>
              <a:t>R</a:t>
            </a:r>
            <a:r>
              <a:rPr lang="en-US" sz="2400"/>
              <a:t> dan (</a:t>
            </a:r>
            <a:r>
              <a:rPr lang="en-US" sz="2400" i="1"/>
              <a:t>b</a:t>
            </a:r>
            <a:r>
              <a:rPr lang="en-US" sz="2400"/>
              <a:t>, </a:t>
            </a:r>
            <a:r>
              <a:rPr lang="en-US" sz="2400" i="1"/>
              <a:t>c</a:t>
            </a:r>
            <a:r>
              <a:rPr lang="en-US" sz="2400"/>
              <a:t>) </a:t>
            </a:r>
            <a:r>
              <a:rPr lang="en-US" sz="2400">
                <a:sym typeface="Symbol" pitchFamily="18" charset="2"/>
              </a:rPr>
              <a:t></a:t>
            </a:r>
            <a:r>
              <a:rPr lang="en-US" sz="2400"/>
              <a:t> </a:t>
            </a:r>
            <a:r>
              <a:rPr lang="en-US" sz="2400" i="1"/>
              <a:t>R</a:t>
            </a:r>
            <a:r>
              <a:rPr lang="en-US" sz="2400"/>
              <a:t>, maka (</a:t>
            </a:r>
            <a:r>
              <a:rPr lang="en-US" sz="2400" i="1"/>
              <a:t>a</a:t>
            </a:r>
            <a:r>
              <a:rPr lang="en-US" sz="2400"/>
              <a:t>, </a:t>
            </a:r>
            <a:r>
              <a:rPr lang="en-US" sz="2400" i="1"/>
              <a:t>c</a:t>
            </a:r>
            <a:r>
              <a:rPr lang="en-US" sz="2400"/>
              <a:t>) </a:t>
            </a:r>
            <a:r>
              <a:rPr lang="en-US" sz="2400">
                <a:sym typeface="Symbol" pitchFamily="18" charset="2"/>
              </a:rPr>
              <a:t></a:t>
            </a:r>
            <a:r>
              <a:rPr lang="en-US" sz="2400"/>
              <a:t> </a:t>
            </a:r>
            <a:r>
              <a:rPr lang="en-US" sz="2400" i="1"/>
              <a:t>R</a:t>
            </a:r>
            <a:r>
              <a:rPr lang="en-US" sz="2400"/>
              <a:t>, untuk </a:t>
            </a:r>
            <a:r>
              <a:rPr lang="en-US" sz="2400" i="1"/>
              <a:t>a</a:t>
            </a:r>
            <a:r>
              <a:rPr lang="en-US" sz="2400"/>
              <a:t>, </a:t>
            </a:r>
            <a:r>
              <a:rPr lang="en-US" sz="2400" i="1"/>
              <a:t>b</a:t>
            </a:r>
            <a:r>
              <a:rPr lang="en-US" sz="2400"/>
              <a:t>, </a:t>
            </a:r>
            <a:r>
              <a:rPr lang="en-US" sz="2400" i="1"/>
              <a:t>c</a:t>
            </a:r>
            <a:r>
              <a:rPr lang="en-US" sz="2400"/>
              <a:t> </a:t>
            </a:r>
            <a:r>
              <a:rPr lang="en-US" sz="2400">
                <a:sym typeface="Symbol" pitchFamily="18" charset="2"/>
              </a:rPr>
              <a:t></a:t>
            </a:r>
            <a:r>
              <a:rPr lang="en-US" sz="2400"/>
              <a:t> </a:t>
            </a:r>
            <a:r>
              <a:rPr lang="en-US" sz="2400" i="1"/>
              <a:t>A</a:t>
            </a:r>
            <a:r>
              <a:rPr lang="en-US" sz="2400"/>
              <a:t>.</a:t>
            </a:r>
            <a:endParaRPr lang="en-US" sz="2400" b="1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/>
              <a:t>	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/>
              <a:t>	Contoh .</a:t>
            </a:r>
            <a:r>
              <a:rPr lang="en-US" sz="2400"/>
              <a:t> Misalkan </a:t>
            </a:r>
            <a:r>
              <a:rPr lang="en-US" sz="2400" i="1"/>
              <a:t>A</a:t>
            </a:r>
            <a:r>
              <a:rPr lang="en-US" sz="2400"/>
              <a:t> = {1, 2, 3, 4}, dan relasi </a:t>
            </a:r>
            <a:r>
              <a:rPr lang="en-US" sz="2400" i="1"/>
              <a:t>R</a:t>
            </a:r>
            <a:r>
              <a:rPr lang="en-US" sz="2400"/>
              <a:t> di bawah ini didefinisikan pada himpunan </a:t>
            </a:r>
            <a:r>
              <a:rPr lang="en-US" sz="2400" i="1"/>
              <a:t>A</a:t>
            </a:r>
            <a:r>
              <a:rPr lang="en-US" sz="2400"/>
              <a:t>, maka</a:t>
            </a:r>
            <a:endParaRPr lang="en-US" sz="2400" i="1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/>
              <a:t>	a. R</a:t>
            </a:r>
            <a:r>
              <a:rPr lang="en-US" sz="2400"/>
              <a:t> = {(2, 1), (3, 1), (3, 2), (4, 1), (4, 2), (4, 3) } bersifat menghantar. </a:t>
            </a: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Sifat-sifat</a:t>
            </a:r>
            <a:r>
              <a:rPr lang="en-US" b="1" dirty="0"/>
              <a:t> </a:t>
            </a:r>
            <a:r>
              <a:rPr lang="en-US" b="1" dirty="0" err="1"/>
              <a:t>Relasi</a:t>
            </a:r>
            <a:r>
              <a:rPr lang="en-US" b="1" dirty="0"/>
              <a:t> </a:t>
            </a:r>
            <a:r>
              <a:rPr lang="en-US" b="1" dirty="0" err="1"/>
              <a:t>Biner</a:t>
            </a:r>
            <a:endParaRPr lang="en-US" b="1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218488" cy="3886200"/>
          </a:xfrm>
        </p:spPr>
        <p:txBody>
          <a:bodyPr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			</a:t>
            </a:r>
            <a:r>
              <a:rPr lang="en-US" sz="2800" dirty="0" err="1" smtClean="0"/>
              <a:t>Pasangan</a:t>
            </a:r>
            <a:r>
              <a:rPr lang="en-US" sz="2800" dirty="0" smtClean="0"/>
              <a:t> </a:t>
            </a:r>
            <a:r>
              <a:rPr lang="en-US" sz="2800" dirty="0" err="1" smtClean="0"/>
              <a:t>terbentuk</a:t>
            </a:r>
            <a:endParaRPr lang="en-US" sz="2800" dirty="0" smtClean="0"/>
          </a:p>
          <a:p>
            <a:pPr>
              <a:buFont typeface="Wingdings" pitchFamily="2" charset="2"/>
              <a:buNone/>
            </a:pPr>
            <a:r>
              <a:rPr lang="en-US" sz="1800" i="1" dirty="0" smtClean="0"/>
              <a:t>R</a:t>
            </a:r>
            <a:r>
              <a:rPr lang="en-US" sz="1800" dirty="0" smtClean="0"/>
              <a:t> </a:t>
            </a:r>
            <a:r>
              <a:rPr lang="en-US" sz="1800" dirty="0"/>
              <a:t>= {(2, 1), (3, 1), (3, 2), </a:t>
            </a:r>
          </a:p>
          <a:p>
            <a:pPr>
              <a:buFont typeface="Wingdings" pitchFamily="2" charset="2"/>
              <a:buNone/>
            </a:pPr>
            <a:r>
              <a:rPr lang="en-US" sz="1800" dirty="0"/>
              <a:t>      (4, 1), (4, 2), (4, 3) }</a:t>
            </a:r>
            <a:r>
              <a:rPr lang="en-US" sz="2800" dirty="0"/>
              <a:t> 		 		   		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	 	   	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                   	   				   			   	</a:t>
            </a:r>
          </a:p>
        </p:txBody>
      </p:sp>
      <p:graphicFrame>
        <p:nvGraphicFramePr>
          <p:cNvPr id="95236" name="Group 4"/>
          <p:cNvGraphicFramePr>
            <a:graphicFrameLocks noGrp="1"/>
          </p:cNvGraphicFramePr>
          <p:nvPr>
            <p:ph sz="half" idx="2"/>
          </p:nvPr>
        </p:nvGraphicFramePr>
        <p:xfrm>
          <a:off x="4211638" y="3068638"/>
          <a:ext cx="3322637" cy="2904173"/>
        </p:xfrm>
        <a:graphic>
          <a:graphicData uri="http://schemas.openxmlformats.org/drawingml/2006/table">
            <a:tbl>
              <a:tblPr/>
              <a:tblGrid>
                <a:gridCol w="1108075"/>
                <a:gridCol w="1106487"/>
                <a:gridCol w="1108075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(3, 2)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(2, 1)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(3, 1)	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(4, 2)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(2, 1)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(4, 1)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(4, 3)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(3, 1)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(4, 1)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(4, 3)	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(3, 2)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(4, 2)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229600" cy="4392612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n-US" sz="2400" i="1" dirty="0"/>
              <a:t>R</a:t>
            </a:r>
            <a:r>
              <a:rPr lang="en-US" sz="2400" dirty="0"/>
              <a:t> = {(1, 1), (2, 3), (2, 4), (4, 2) }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manghantar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/>
              <a:t>(2, 4) </a:t>
            </a:r>
            <a:r>
              <a:rPr lang="en-US" sz="2400" dirty="0" err="1"/>
              <a:t>dan</a:t>
            </a:r>
            <a:r>
              <a:rPr lang="en-US" sz="2400" dirty="0"/>
              <a:t> (4, 2) </a:t>
            </a:r>
            <a:r>
              <a:rPr lang="en-US" sz="2400" dirty="0">
                <a:sym typeface="Symbol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(2, 2) </a:t>
            </a:r>
            <a:r>
              <a:rPr lang="en-US" sz="2400" dirty="0">
                <a:sym typeface="Symbol" pitchFamily="18" charset="2"/>
              </a:rPr>
              <a:t>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, </a:t>
            </a:r>
            <a:r>
              <a:rPr lang="en-US" sz="2400" dirty="0" err="1"/>
              <a:t>begitu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(4, 2) </a:t>
            </a:r>
            <a:r>
              <a:rPr lang="en-US" sz="2400" dirty="0" err="1"/>
              <a:t>dan</a:t>
            </a:r>
            <a:r>
              <a:rPr lang="en-US" sz="2400" dirty="0"/>
              <a:t> (2, 3) </a:t>
            </a:r>
            <a:r>
              <a:rPr lang="en-US" sz="2400" dirty="0">
                <a:sym typeface="Symbol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(4, 3) </a:t>
            </a:r>
            <a:r>
              <a:rPr lang="en-US" sz="2400" dirty="0">
                <a:sym typeface="Symbol" pitchFamily="18" charset="2"/>
              </a:rPr>
              <a:t>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.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 = {(1, 1), (2, 2), (3, 3), (4, 4) }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menghantar</a:t>
            </a:r>
            <a:r>
              <a:rPr lang="en-US" sz="2400" dirty="0"/>
              <a:t> 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 = {(1, 2), (3, 4)} </a:t>
            </a:r>
            <a:r>
              <a:rPr lang="en-US" sz="2400" dirty="0" err="1"/>
              <a:t>menghantar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     (</a:t>
            </a:r>
            <a:r>
              <a:rPr lang="en-US" sz="2400" i="1" dirty="0"/>
              <a:t>a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dirty="0"/>
              <a:t>) </a:t>
            </a:r>
            <a:r>
              <a:rPr lang="en-US" sz="2400" dirty="0">
                <a:sym typeface="Symbol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(</a:t>
            </a:r>
            <a:r>
              <a:rPr lang="en-US" sz="2400" i="1" dirty="0"/>
              <a:t>b</a:t>
            </a:r>
            <a:r>
              <a:rPr lang="en-US" sz="2400" dirty="0"/>
              <a:t>, </a:t>
            </a:r>
            <a:r>
              <a:rPr lang="en-US" sz="2400" i="1" dirty="0"/>
              <a:t>c</a:t>
            </a:r>
            <a:r>
              <a:rPr lang="en-US" sz="2400" dirty="0"/>
              <a:t>) </a:t>
            </a:r>
            <a:r>
              <a:rPr lang="en-US" sz="2400" dirty="0">
                <a:sym typeface="Symbol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(</a:t>
            </a:r>
            <a:r>
              <a:rPr lang="en-US" sz="2400" i="1" dirty="0"/>
              <a:t>a</a:t>
            </a:r>
            <a:r>
              <a:rPr lang="en-US" sz="2400" dirty="0"/>
              <a:t>, </a:t>
            </a:r>
            <a:r>
              <a:rPr lang="en-US" sz="2400" i="1" dirty="0"/>
              <a:t>c</a:t>
            </a:r>
            <a:r>
              <a:rPr lang="en-US" sz="2400" dirty="0"/>
              <a:t>) </a:t>
            </a:r>
            <a:r>
              <a:rPr lang="en-US" sz="2400" dirty="0">
                <a:sym typeface="Symbol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err="1"/>
              <a:t>Relasi</a:t>
            </a:r>
            <a:r>
              <a:rPr lang="en-US" sz="2400" dirty="0"/>
              <a:t> yang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berisi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 = {(4, 5)}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menghantar</a:t>
            </a:r>
            <a:r>
              <a:rPr lang="en-US" sz="2400" dirty="0"/>
              <a:t>.								 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09728" indent="0">
              <a:lnSpc>
                <a:spcPct val="90000"/>
              </a:lnSpc>
              <a:buNone/>
            </a:pPr>
            <a:r>
              <a:rPr lang="en-US" sz="2800" dirty="0" err="1" smtClean="0"/>
              <a:t>Relasi</a:t>
            </a:r>
            <a:r>
              <a:rPr lang="en-US" sz="2800" dirty="0" smtClean="0"/>
              <a:t> </a:t>
            </a:r>
            <a:r>
              <a:rPr lang="en-US" sz="2800" dirty="0"/>
              <a:t>“</a:t>
            </a:r>
            <a:r>
              <a:rPr lang="en-US" sz="2800" dirty="0" err="1"/>
              <a:t>habis</a:t>
            </a:r>
            <a:r>
              <a:rPr lang="en-US" sz="2800" dirty="0"/>
              <a:t> </a:t>
            </a:r>
            <a:r>
              <a:rPr lang="en-US" sz="2800" dirty="0" err="1"/>
              <a:t>membagi</a:t>
            </a:r>
            <a:r>
              <a:rPr lang="en-US" sz="2800" dirty="0"/>
              <a:t>”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bilangan</a:t>
            </a:r>
            <a:r>
              <a:rPr lang="en-US" sz="2800" dirty="0"/>
              <a:t> </a:t>
            </a:r>
            <a:r>
              <a:rPr lang="en-US" sz="2800" dirty="0" err="1"/>
              <a:t>bulat</a:t>
            </a:r>
            <a:r>
              <a:rPr lang="en-US" sz="2800" dirty="0"/>
              <a:t> </a:t>
            </a:r>
            <a:r>
              <a:rPr lang="en-US" sz="2800" dirty="0" err="1"/>
              <a:t>positif</a:t>
            </a:r>
            <a:r>
              <a:rPr lang="en-US" sz="2800" dirty="0"/>
              <a:t> </a:t>
            </a:r>
            <a:r>
              <a:rPr lang="en-US" sz="2800" dirty="0" err="1"/>
              <a:t>bersifat</a:t>
            </a:r>
            <a:r>
              <a:rPr lang="en-US" sz="2800" dirty="0"/>
              <a:t> </a:t>
            </a:r>
            <a:r>
              <a:rPr lang="en-US" sz="2800" dirty="0" err="1"/>
              <a:t>menghantar</a:t>
            </a:r>
            <a:r>
              <a:rPr lang="en-US" sz="2800" dirty="0"/>
              <a:t>. </a:t>
            </a:r>
            <a:r>
              <a:rPr lang="en-US" sz="2800" dirty="0" err="1"/>
              <a:t>Misalkan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a </a:t>
            </a:r>
            <a:r>
              <a:rPr lang="en-US" sz="2800" dirty="0" err="1"/>
              <a:t>habis</a:t>
            </a:r>
            <a:r>
              <a:rPr lang="en-US" sz="2800" dirty="0"/>
              <a:t> </a:t>
            </a:r>
            <a:r>
              <a:rPr lang="en-US" sz="2800" dirty="0" err="1"/>
              <a:t>membagi</a:t>
            </a:r>
            <a:r>
              <a:rPr lang="en-US" sz="2800" dirty="0"/>
              <a:t> b </a:t>
            </a:r>
            <a:r>
              <a:rPr lang="en-US" sz="2800" dirty="0" err="1"/>
              <a:t>dan</a:t>
            </a:r>
            <a:r>
              <a:rPr lang="en-US" sz="2800" dirty="0"/>
              <a:t> b </a:t>
            </a:r>
            <a:r>
              <a:rPr lang="en-US" sz="2800" dirty="0" err="1"/>
              <a:t>habis</a:t>
            </a:r>
            <a:r>
              <a:rPr lang="en-US" sz="2800" dirty="0"/>
              <a:t> </a:t>
            </a:r>
            <a:r>
              <a:rPr lang="en-US" sz="2800" dirty="0" err="1"/>
              <a:t>membagi</a:t>
            </a:r>
            <a:r>
              <a:rPr lang="en-US" sz="2800" dirty="0"/>
              <a:t> c.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bilangan</a:t>
            </a:r>
            <a:r>
              <a:rPr lang="en-US" sz="2800" dirty="0"/>
              <a:t> </a:t>
            </a:r>
            <a:r>
              <a:rPr lang="en-US" sz="2800" dirty="0" err="1"/>
              <a:t>positif</a:t>
            </a:r>
            <a:r>
              <a:rPr lang="en-US" sz="2800" dirty="0"/>
              <a:t> m </a:t>
            </a:r>
            <a:r>
              <a:rPr lang="en-US" sz="2800" dirty="0" err="1"/>
              <a:t>dan</a:t>
            </a:r>
            <a:r>
              <a:rPr lang="en-US" sz="2800" dirty="0"/>
              <a:t> n </a:t>
            </a:r>
            <a:r>
              <a:rPr lang="en-US" sz="2800" dirty="0" err="1"/>
              <a:t>sedemikian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b = ma </a:t>
            </a:r>
            <a:r>
              <a:rPr lang="en-US" sz="2800" dirty="0" err="1"/>
              <a:t>dan</a:t>
            </a:r>
            <a:r>
              <a:rPr lang="en-US" sz="2800" dirty="0"/>
              <a:t> c = </a:t>
            </a:r>
            <a:r>
              <a:rPr lang="en-US" sz="2800" dirty="0" err="1"/>
              <a:t>nb</a:t>
            </a:r>
            <a:r>
              <a:rPr lang="en-US" sz="2800" dirty="0"/>
              <a:t>. Di </a:t>
            </a:r>
            <a:r>
              <a:rPr lang="en-US" sz="2800" dirty="0" err="1"/>
              <a:t>sini</a:t>
            </a:r>
            <a:r>
              <a:rPr lang="en-US" sz="2800" dirty="0"/>
              <a:t>  c = </a:t>
            </a:r>
            <a:r>
              <a:rPr lang="en-US" sz="2800" dirty="0" err="1"/>
              <a:t>nma</a:t>
            </a:r>
            <a:r>
              <a:rPr lang="en-US" sz="2800" dirty="0"/>
              <a:t>, </a:t>
            </a:r>
            <a:r>
              <a:rPr lang="en-US" sz="2800" dirty="0" err="1"/>
              <a:t>sehingga</a:t>
            </a:r>
            <a:r>
              <a:rPr lang="en-US" sz="2800" dirty="0"/>
              <a:t> a </a:t>
            </a:r>
            <a:r>
              <a:rPr lang="en-US" sz="2800" dirty="0" err="1"/>
              <a:t>habis</a:t>
            </a:r>
            <a:r>
              <a:rPr lang="en-US" sz="2800" dirty="0"/>
              <a:t> </a:t>
            </a:r>
            <a:r>
              <a:rPr lang="en-US" sz="2800" dirty="0" err="1"/>
              <a:t>membagi</a:t>
            </a:r>
            <a:r>
              <a:rPr lang="en-US" sz="2800" dirty="0"/>
              <a:t> c.  </a:t>
            </a:r>
            <a:r>
              <a:rPr lang="en-US" sz="2800" dirty="0" err="1"/>
              <a:t>Jadi</a:t>
            </a:r>
            <a:r>
              <a:rPr lang="en-US" sz="2800" dirty="0"/>
              <a:t>, </a:t>
            </a:r>
            <a:r>
              <a:rPr lang="en-US" sz="2800" dirty="0" err="1"/>
              <a:t>relasi</a:t>
            </a:r>
            <a:r>
              <a:rPr lang="en-US" sz="2800" dirty="0"/>
              <a:t> “</a:t>
            </a:r>
            <a:r>
              <a:rPr lang="en-US" sz="2800" dirty="0" err="1"/>
              <a:t>habis</a:t>
            </a:r>
            <a:r>
              <a:rPr lang="en-US" sz="2800" dirty="0"/>
              <a:t> </a:t>
            </a:r>
            <a:r>
              <a:rPr lang="en-US" sz="2800" dirty="0" err="1"/>
              <a:t>membagi</a:t>
            </a:r>
            <a:r>
              <a:rPr lang="en-US" sz="2800" dirty="0"/>
              <a:t>” </a:t>
            </a:r>
            <a:r>
              <a:rPr lang="en-US" sz="2800" dirty="0" err="1"/>
              <a:t>bersifat</a:t>
            </a:r>
            <a:r>
              <a:rPr lang="en-US" sz="2800" dirty="0"/>
              <a:t> </a:t>
            </a:r>
            <a:r>
              <a:rPr lang="en-US" sz="2800" dirty="0" err="1"/>
              <a:t>menghantar</a:t>
            </a:r>
            <a:r>
              <a:rPr lang="en-US" sz="2800" dirty="0"/>
              <a:t>.									 </a:t>
            </a: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 err="1"/>
              <a:t>Contoh</a:t>
            </a:r>
            <a:r>
              <a:rPr lang="en-US" sz="2400" b="1" dirty="0"/>
              <a:t>.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 </a:t>
            </a:r>
            <a:r>
              <a:rPr lang="en-US" sz="2400" b="1" dirty="0"/>
              <a:t>N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 dirty="0"/>
              <a:t>    R</a:t>
            </a:r>
            <a:r>
              <a:rPr lang="en-US" sz="2400" dirty="0"/>
              <a:t> : </a:t>
            </a:r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, 	</a:t>
            </a:r>
            <a:endParaRPr lang="en-US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 dirty="0" smtClean="0"/>
              <a:t>	S</a:t>
            </a:r>
            <a:r>
              <a:rPr lang="en-US" sz="2400" dirty="0" smtClean="0"/>
              <a:t> </a:t>
            </a:r>
            <a:r>
              <a:rPr lang="en-US" sz="2400" dirty="0"/>
              <a:t>: </a:t>
            </a:r>
            <a:r>
              <a:rPr lang="en-US" sz="2400" i="1" dirty="0"/>
              <a:t>x </a:t>
            </a:r>
            <a:r>
              <a:rPr lang="en-US" sz="2400" dirty="0"/>
              <a:t>+ </a:t>
            </a:r>
            <a:r>
              <a:rPr lang="en-US" sz="2400" i="1" dirty="0"/>
              <a:t>y</a:t>
            </a:r>
            <a:r>
              <a:rPr lang="en-US" sz="2400" dirty="0"/>
              <a:t> = 6,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 dirty="0"/>
              <a:t>	T</a:t>
            </a:r>
            <a:r>
              <a:rPr lang="en-US" sz="2400" dirty="0"/>
              <a:t> : 3</a:t>
            </a:r>
            <a:r>
              <a:rPr lang="en-US" sz="2400" i="1" dirty="0"/>
              <a:t>x</a:t>
            </a:r>
            <a:r>
              <a:rPr lang="en-US" sz="2400" dirty="0"/>
              <a:t> + </a:t>
            </a:r>
            <a:r>
              <a:rPr lang="en-US" sz="2400" i="1" dirty="0"/>
              <a:t>y</a:t>
            </a:r>
            <a:r>
              <a:rPr lang="en-US" sz="2400" dirty="0"/>
              <a:t> = </a:t>
            </a:r>
            <a:r>
              <a:rPr lang="en-US" sz="2400" dirty="0" smtClean="0"/>
              <a:t>10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 dirty="0" smtClean="0"/>
              <a:t>	</a:t>
            </a:r>
            <a:r>
              <a:rPr lang="en-US" sz="2400" dirty="0" err="1" smtClean="0"/>
              <a:t>Maka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i="1" dirty="0" smtClean="0"/>
              <a:t>R</a:t>
            </a:r>
            <a:r>
              <a:rPr lang="en-US" sz="2400" dirty="0" smtClean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dirty="0" err="1"/>
              <a:t>menghantar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&gt; </a:t>
            </a:r>
            <a:r>
              <a:rPr lang="en-US" sz="2400" i="1" dirty="0"/>
              <a:t>y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&gt; </a:t>
            </a:r>
            <a:r>
              <a:rPr lang="en-US" sz="2400" i="1" dirty="0"/>
              <a:t>z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&gt; </a:t>
            </a:r>
            <a:r>
              <a:rPr lang="en-US" sz="2400" i="1" dirty="0"/>
              <a:t>z</a:t>
            </a:r>
            <a:r>
              <a:rPr lang="en-US" sz="2400" dirty="0"/>
              <a:t>. </a:t>
            </a:r>
            <a:endParaRPr lang="en-US" sz="2400" i="1" dirty="0"/>
          </a:p>
          <a:p>
            <a:pPr>
              <a:lnSpc>
                <a:spcPct val="90000"/>
              </a:lnSpc>
            </a:pPr>
            <a:r>
              <a:rPr lang="en-US" sz="2400" i="1" dirty="0" smtClean="0"/>
              <a:t>S</a:t>
            </a:r>
            <a:r>
              <a:rPr lang="en-US" sz="2400" dirty="0" smtClean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menghantar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, </a:t>
            </a:r>
            <a:r>
              <a:rPr lang="en-US" sz="2400" dirty="0" err="1"/>
              <a:t>misalkan</a:t>
            </a:r>
            <a:r>
              <a:rPr lang="en-US" sz="2400" dirty="0"/>
              <a:t> (4, 2) </a:t>
            </a:r>
            <a:r>
              <a:rPr lang="en-US" sz="2400" dirty="0" err="1"/>
              <a:t>dan</a:t>
            </a:r>
            <a:r>
              <a:rPr lang="en-US" sz="2400" dirty="0"/>
              <a:t> (2, 4)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i="1" dirty="0"/>
              <a:t>S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(4, 4) </a:t>
            </a:r>
            <a:r>
              <a:rPr lang="en-US" sz="2400" dirty="0">
                <a:sym typeface="Symbol" pitchFamily="18" charset="2"/>
              </a:rPr>
              <a:t></a:t>
            </a:r>
            <a:r>
              <a:rPr lang="en-US" sz="2400" dirty="0"/>
              <a:t> </a:t>
            </a:r>
            <a:r>
              <a:rPr lang="en-US" sz="2400" i="1" dirty="0"/>
              <a:t>S</a:t>
            </a:r>
            <a:r>
              <a:rPr lang="en-US" sz="2400" dirty="0"/>
              <a:t>. </a:t>
            </a:r>
            <a:endParaRPr lang="en-US" sz="2400" i="1" dirty="0"/>
          </a:p>
          <a:p>
            <a:pPr>
              <a:lnSpc>
                <a:spcPct val="90000"/>
              </a:lnSpc>
            </a:pPr>
            <a:r>
              <a:rPr lang="en-US" sz="2400" i="1" dirty="0" smtClean="0"/>
              <a:t>T</a:t>
            </a:r>
            <a:r>
              <a:rPr lang="en-US" sz="2400" dirty="0" smtClean="0"/>
              <a:t> </a:t>
            </a:r>
            <a:r>
              <a:rPr lang="en-US" sz="2400" dirty="0"/>
              <a:t>= {(1, 7), (2, 4), (3, 1)}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menghantar</a:t>
            </a:r>
            <a:r>
              <a:rPr lang="en-US" sz="2400" dirty="0"/>
              <a:t>.  	 </a:t>
            </a: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sz="2800" b="1" dirty="0" err="1"/>
              <a:t>Setangkup</a:t>
            </a:r>
            <a:r>
              <a:rPr lang="en-US" sz="2800" dirty="0"/>
              <a:t> (</a:t>
            </a:r>
            <a:r>
              <a:rPr lang="en-US" sz="2800" i="1" dirty="0"/>
              <a:t>symmetric</a:t>
            </a:r>
            <a:r>
              <a:rPr lang="en-US" sz="2800" dirty="0"/>
              <a:t>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b="1" dirty="0" err="1" smtClean="0"/>
              <a:t>tolak-setangkup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i="1" dirty="0" err="1"/>
              <a:t>antisymmetric</a:t>
            </a:r>
            <a:r>
              <a:rPr lang="en-US" sz="2800" dirty="0"/>
              <a:t>)</a:t>
            </a:r>
          </a:p>
          <a:p>
            <a:pPr marL="609600" indent="-609600">
              <a:lnSpc>
                <a:spcPct val="90000"/>
              </a:lnSpc>
            </a:pPr>
            <a:endParaRPr lang="en-US" sz="28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Relasi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b="1" dirty="0" err="1"/>
              <a:t>setangkup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, </a:t>
            </a:r>
            <a:r>
              <a:rPr lang="en-US" sz="2800" i="1" dirty="0"/>
              <a:t>b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, </a:t>
            </a:r>
            <a:r>
              <a:rPr lang="en-US" sz="2800" dirty="0" err="1"/>
              <a:t>jika</a:t>
            </a:r>
            <a:r>
              <a:rPr lang="en-US" sz="2800" dirty="0"/>
              <a:t> (</a:t>
            </a:r>
            <a:r>
              <a:rPr lang="en-US" sz="2800" i="1" dirty="0"/>
              <a:t>a</a:t>
            </a:r>
            <a:r>
              <a:rPr lang="en-US" sz="2800" dirty="0"/>
              <a:t>, </a:t>
            </a:r>
            <a:r>
              <a:rPr lang="en-US" sz="2800" i="1" dirty="0"/>
              <a:t>b</a:t>
            </a:r>
            <a:r>
              <a:rPr lang="en-US" sz="2800" dirty="0"/>
              <a:t>)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(</a:t>
            </a:r>
            <a:r>
              <a:rPr lang="en-US" sz="2800" i="1" dirty="0"/>
              <a:t>b</a:t>
            </a:r>
            <a:r>
              <a:rPr lang="en-US" sz="2800" dirty="0"/>
              <a:t>, </a:t>
            </a:r>
            <a:r>
              <a:rPr lang="en-US" sz="2800" i="1" dirty="0"/>
              <a:t>a</a:t>
            </a:r>
            <a:r>
              <a:rPr lang="en-US" sz="2800" dirty="0"/>
              <a:t>)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.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Relasi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setangkup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(</a:t>
            </a:r>
            <a:r>
              <a:rPr lang="en-US" sz="2800" i="1" dirty="0"/>
              <a:t>a</a:t>
            </a:r>
            <a:r>
              <a:rPr lang="en-US" sz="2800" dirty="0"/>
              <a:t>, </a:t>
            </a:r>
            <a:r>
              <a:rPr lang="en-US" sz="2800" i="1" dirty="0"/>
              <a:t>b</a:t>
            </a:r>
            <a:r>
              <a:rPr lang="en-US" sz="2800" dirty="0"/>
              <a:t>) </a:t>
            </a:r>
            <a:r>
              <a:rPr lang="en-US" sz="2800" dirty="0">
                <a:sym typeface="Symbol" pitchFamily="18" charset="2"/>
              </a:rPr>
              <a:t>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 </a:t>
            </a:r>
            <a:r>
              <a:rPr lang="en-US" sz="2800" dirty="0" err="1"/>
              <a:t>sedemikian</a:t>
            </a:r>
            <a:r>
              <a:rPr lang="en-US" sz="2800" dirty="0"/>
              <a:t>  </a:t>
            </a:r>
            <a:r>
              <a:rPr lang="en-US" sz="2800" dirty="0" err="1"/>
              <a:t>sehingga</a:t>
            </a:r>
            <a:r>
              <a:rPr lang="en-US" sz="2800" dirty="0"/>
              <a:t> (</a:t>
            </a:r>
            <a:r>
              <a:rPr lang="en-US" sz="2800" i="1" dirty="0"/>
              <a:t>b</a:t>
            </a:r>
            <a:r>
              <a:rPr lang="en-US" sz="2800" dirty="0"/>
              <a:t>, </a:t>
            </a:r>
            <a:r>
              <a:rPr lang="en-US" sz="2800" i="1" dirty="0"/>
              <a:t>a</a:t>
            </a:r>
            <a:r>
              <a:rPr lang="en-US" sz="2800" dirty="0"/>
              <a:t>) </a:t>
            </a:r>
            <a:r>
              <a:rPr lang="en-US" sz="2800" dirty="0">
                <a:sym typeface="Symbol" pitchFamily="18" charset="2"/>
              </a:rPr>
              <a:t>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r>
              <a:rPr lang="en-US" sz="2800" dirty="0"/>
              <a:t>.</a:t>
            </a:r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= {2, 3, 4}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Q</a:t>
            </a:r>
            <a:r>
              <a:rPr lang="en-US" dirty="0"/>
              <a:t> = {2, 4, 8, 9, 15}.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definisikan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i="1" dirty="0"/>
              <a:t>Q </a:t>
            </a:r>
            <a:r>
              <a:rPr lang="en-US" dirty="0" err="1"/>
              <a:t>dengan</a:t>
            </a:r>
            <a:r>
              <a:rPr lang="en-US" dirty="0"/>
              <a:t> (</a:t>
            </a:r>
            <a:r>
              <a:rPr lang="en-US" i="1" dirty="0"/>
              <a:t>p</a:t>
            </a:r>
            <a:r>
              <a:rPr lang="en-US" dirty="0"/>
              <a:t>, </a:t>
            </a:r>
            <a:r>
              <a:rPr lang="en-US" i="1" dirty="0"/>
              <a:t>q</a:t>
            </a:r>
            <a:r>
              <a:rPr lang="en-US" dirty="0"/>
              <a:t>)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 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i="1" dirty="0"/>
              <a:t>q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peroleh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i="1" dirty="0"/>
              <a:t>	R</a:t>
            </a:r>
            <a:r>
              <a:rPr lang="en-US" dirty="0"/>
              <a:t>  = {(2, 2), (2, 4), (4, 4), (2, 8), (4, 8), 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	    (3, 9), (3, 15) }				 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Relasi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775"/>
            <a:ext cx="8229600" cy="4752975"/>
          </a:xfrm>
        </p:spPr>
        <p:txBody>
          <a:bodyPr/>
          <a:lstStyle/>
          <a:p>
            <a:r>
              <a:rPr lang="en-US"/>
              <a:t>Relasi </a:t>
            </a:r>
            <a:r>
              <a:rPr lang="en-US" i="1"/>
              <a:t>R</a:t>
            </a:r>
            <a:r>
              <a:rPr lang="en-US"/>
              <a:t> pada himpunan </a:t>
            </a:r>
            <a:r>
              <a:rPr lang="en-US" i="1"/>
              <a:t>A</a:t>
            </a:r>
            <a:r>
              <a:rPr lang="en-US"/>
              <a:t> disebut </a:t>
            </a:r>
            <a:r>
              <a:rPr lang="en-US" b="1"/>
              <a:t>tolak-setangkup</a:t>
            </a:r>
            <a:r>
              <a:rPr lang="en-US"/>
              <a:t> jika untuk semua </a:t>
            </a: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b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A</a:t>
            </a:r>
            <a:r>
              <a:rPr lang="en-US"/>
              <a:t>, (</a:t>
            </a: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b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  dan (</a:t>
            </a:r>
            <a:r>
              <a:rPr lang="en-US" i="1"/>
              <a:t>b</a:t>
            </a:r>
            <a:r>
              <a:rPr lang="en-US"/>
              <a:t>, </a:t>
            </a:r>
            <a:r>
              <a:rPr lang="en-US" i="1"/>
              <a:t>a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  hanya jika </a:t>
            </a:r>
            <a:r>
              <a:rPr lang="en-US" i="1"/>
              <a:t>a</a:t>
            </a:r>
            <a:r>
              <a:rPr lang="en-US"/>
              <a:t> = </a:t>
            </a:r>
            <a:r>
              <a:rPr lang="en-US" i="1"/>
              <a:t>b</a:t>
            </a:r>
            <a:r>
              <a:rPr lang="en-US"/>
              <a:t>.</a:t>
            </a:r>
          </a:p>
          <a:p>
            <a:r>
              <a:rPr lang="en-US"/>
              <a:t>Relasi </a:t>
            </a:r>
            <a:r>
              <a:rPr lang="en-US" i="1"/>
              <a:t>R</a:t>
            </a:r>
            <a:r>
              <a:rPr lang="en-US"/>
              <a:t> pada himpunan </a:t>
            </a:r>
            <a:r>
              <a:rPr lang="en-US" i="1"/>
              <a:t>A</a:t>
            </a:r>
            <a:r>
              <a:rPr lang="en-US"/>
              <a:t> tidak tolak-setangkup jika ada elemen berbeda </a:t>
            </a:r>
            <a:r>
              <a:rPr lang="en-US" i="1"/>
              <a:t>a</a:t>
            </a:r>
            <a:r>
              <a:rPr lang="en-US"/>
              <a:t> dan </a:t>
            </a:r>
            <a:r>
              <a:rPr lang="en-US" i="1"/>
              <a:t>b</a:t>
            </a:r>
            <a:r>
              <a:rPr lang="en-US"/>
              <a:t> sedemikian sehingga (</a:t>
            </a: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b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 dan (</a:t>
            </a:r>
            <a:r>
              <a:rPr lang="en-US" i="1"/>
              <a:t>b</a:t>
            </a:r>
            <a:r>
              <a:rPr lang="en-US"/>
              <a:t>, </a:t>
            </a:r>
            <a:r>
              <a:rPr lang="en-US" i="1"/>
              <a:t>a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.</a:t>
            </a: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936625"/>
          </a:xfrm>
        </p:spPr>
        <p:txBody>
          <a:bodyPr/>
          <a:lstStyle/>
          <a:p>
            <a:r>
              <a:rPr lang="en-US" sz="4000" b="1"/>
              <a:t>Sifat-sifat Relasi Biner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Perhatikanlah bahwa istilah setangkup dan tolak-setangkup tidaklah berlawanan, karena suatu relasi dapat memiliki kedua sifat itu sekaligus. Namun, relasi tidak dapat memiliki kedua sifat tersebut sekaligus jika ia mengandung beberapa pasangan terurut berbentuk (</a:t>
            </a: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b</a:t>
            </a:r>
            <a:r>
              <a:rPr lang="en-US"/>
              <a:t>) yang mana </a:t>
            </a:r>
            <a:r>
              <a:rPr lang="en-US" i="1"/>
              <a:t>a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</a:t>
            </a:r>
            <a:r>
              <a:rPr lang="en-US"/>
              <a:t> </a:t>
            </a:r>
            <a:r>
              <a:rPr lang="en-US" i="1"/>
              <a:t>b</a:t>
            </a:r>
            <a:r>
              <a:rPr lang="en-US"/>
              <a:t>.</a:t>
            </a:r>
          </a:p>
          <a:p>
            <a:pPr>
              <a:lnSpc>
                <a:spcPct val="90000"/>
              </a:lnSpc>
            </a:pPr>
            <a:endParaRPr lang="en-US" sz="3600"/>
          </a:p>
          <a:p>
            <a:pPr>
              <a:lnSpc>
                <a:spcPct val="90000"/>
              </a:lnSpc>
            </a:pPr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Contoh . </a:t>
            </a:r>
            <a:r>
              <a:rPr lang="en-US" sz="2000"/>
              <a:t>Misalkan </a:t>
            </a:r>
            <a:r>
              <a:rPr lang="en-US" sz="2000" i="1"/>
              <a:t>A</a:t>
            </a:r>
            <a:r>
              <a:rPr lang="en-US" sz="2000"/>
              <a:t> = {1, 2, 3, 4}, dan relasi </a:t>
            </a:r>
            <a:r>
              <a:rPr lang="en-US" sz="2000" i="1"/>
              <a:t>R</a:t>
            </a:r>
            <a:r>
              <a:rPr lang="en-US" sz="2000"/>
              <a:t> di bawah ini didefinisikan pada himpunan </a:t>
            </a:r>
            <a:r>
              <a:rPr lang="en-US" sz="2000" i="1"/>
              <a:t>A</a:t>
            </a:r>
            <a:r>
              <a:rPr lang="en-US" sz="2000"/>
              <a:t>, maka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Relasi </a:t>
            </a:r>
            <a:r>
              <a:rPr lang="en-US" sz="2000" i="1"/>
              <a:t>R</a:t>
            </a:r>
            <a:r>
              <a:rPr lang="en-US" sz="2000"/>
              <a:t> = {(1, 1), (1, 2), (2, 1), (2, 2), (2, 4), (4, 2), (4, 4) } bersifat setangkup karena jika (</a:t>
            </a:r>
            <a:r>
              <a:rPr lang="en-US" sz="2000" i="1"/>
              <a:t>a</a:t>
            </a:r>
            <a:r>
              <a:rPr lang="en-US" sz="2000"/>
              <a:t>, </a:t>
            </a:r>
            <a:r>
              <a:rPr lang="en-US" sz="2000" i="1"/>
              <a:t>b</a:t>
            </a:r>
            <a:r>
              <a:rPr lang="en-US" sz="2000"/>
              <a:t>)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  maka (</a:t>
            </a:r>
            <a:r>
              <a:rPr lang="en-US" sz="2000" i="1"/>
              <a:t>b</a:t>
            </a:r>
            <a:r>
              <a:rPr lang="en-US" sz="2000"/>
              <a:t>, </a:t>
            </a:r>
            <a:r>
              <a:rPr lang="en-US" sz="2000" i="1"/>
              <a:t>a</a:t>
            </a:r>
            <a:r>
              <a:rPr lang="en-US" sz="2000"/>
              <a:t>) juga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. Di sini (1, 2) dan (2, 1)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, begitu juga (2, 4) dan (4, 2)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. Perhatikan bahwa R juga tidak tolak setangkup.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Relasi </a:t>
            </a:r>
            <a:r>
              <a:rPr lang="en-US" sz="2000" i="1"/>
              <a:t>R</a:t>
            </a:r>
            <a:r>
              <a:rPr lang="en-US" sz="2000"/>
              <a:t> = {(1, 1), (2, 3), (2, 4), (4, 2) } tidak setangkup karena (2, 3)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, tetapi (3, 2) </a:t>
            </a:r>
            <a:r>
              <a:rPr lang="en-US" sz="2000">
                <a:sym typeface="Symbol" pitchFamily="18" charset="2"/>
              </a:rPr>
              <a:t>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. Perhatikan bahwa R juga tidak tolak setangkup.	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Relasi </a:t>
            </a:r>
            <a:r>
              <a:rPr lang="en-US" sz="2000" i="1"/>
              <a:t>R</a:t>
            </a:r>
            <a:r>
              <a:rPr lang="en-US" sz="2000"/>
              <a:t> = {(1, 1), (2, 2), (3, 3) } tolak-setangkup karena 1 = 1 dan (1, 1)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, 2 = 2 dan (2, 2)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, dan 3 = 3 dan (3, 3)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. Perhatikan bahwa </a:t>
            </a:r>
            <a:r>
              <a:rPr lang="en-US" sz="2000" i="1"/>
              <a:t>R</a:t>
            </a:r>
            <a:r>
              <a:rPr lang="en-US" sz="2000"/>
              <a:t> juga setangkup.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Relasi </a:t>
            </a:r>
            <a:r>
              <a:rPr lang="en-US" sz="2000" i="1"/>
              <a:t>R</a:t>
            </a:r>
            <a:r>
              <a:rPr lang="en-US" sz="2000"/>
              <a:t> = {(1, 1), (1, 2), (2, 2), (2, 3) } tolak-setangkup karena (1, 1)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 dan 1 = 1 dan, (2, 2)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R</a:t>
            </a:r>
            <a:r>
              <a:rPr lang="en-US" sz="2000"/>
              <a:t> dan 2 = 2 dan. Perhatikan bahwa </a:t>
            </a:r>
            <a:r>
              <a:rPr lang="en-US" sz="2000" i="1"/>
              <a:t>R</a:t>
            </a:r>
            <a:r>
              <a:rPr lang="en-US" sz="2000"/>
              <a:t> tidak setangkup.</a:t>
            </a:r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990600" lvl="1" indent="-533400">
              <a:lnSpc>
                <a:spcPct val="80000"/>
              </a:lnSpc>
            </a:pPr>
            <a:r>
              <a:rPr lang="en-US" sz="2400"/>
              <a:t>Relasi </a:t>
            </a:r>
            <a:r>
              <a:rPr lang="en-US" sz="2400" i="1"/>
              <a:t>R</a:t>
            </a:r>
            <a:r>
              <a:rPr lang="en-US" sz="2400"/>
              <a:t> = {(1, 1), (2, 4), (3, 3), (4, 2) } tidak tolak-setangkup karena 2 </a:t>
            </a:r>
            <a:r>
              <a:rPr lang="en-US" sz="2400">
                <a:sym typeface="Symbol" pitchFamily="18" charset="2"/>
              </a:rPr>
              <a:t></a:t>
            </a:r>
            <a:r>
              <a:rPr lang="en-US" sz="2400"/>
              <a:t> 4 tetapi (2, 4) dan (4, 2) anggota </a:t>
            </a:r>
            <a:r>
              <a:rPr lang="en-US" sz="2400" i="1"/>
              <a:t>R</a:t>
            </a:r>
            <a:r>
              <a:rPr lang="en-US" sz="2400"/>
              <a:t>. Perhatikan bahwa R setangkup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2400"/>
              <a:t>Relasi </a:t>
            </a:r>
            <a:r>
              <a:rPr lang="en-US" sz="2400" i="1"/>
              <a:t>R</a:t>
            </a:r>
            <a:r>
              <a:rPr lang="en-US" sz="2400"/>
              <a:t> = {(1, 2), (2, 3), (1, 3) } tidak setangkup tetapi tolak-setangkup, dan </a:t>
            </a:r>
            <a:r>
              <a:rPr lang="en-US" sz="2400" i="1"/>
              <a:t>R</a:t>
            </a:r>
            <a:r>
              <a:rPr lang="en-US" sz="2400"/>
              <a:t> = {(1, 1), (1, 2), (2, 2), (3, 3)} tidak setangkup tetapi tolak-setangkup.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2400"/>
              <a:t>Relasi </a:t>
            </a:r>
            <a:r>
              <a:rPr lang="en-US" sz="2400" i="1"/>
              <a:t>R</a:t>
            </a:r>
            <a:r>
              <a:rPr lang="en-US" sz="2400"/>
              <a:t> = {(1, 1), (2, 2), (2, 3), (3, 2), (4, 2), (4, 4)} tidak setangkup dan tidak tolak-setangkup. </a:t>
            </a:r>
            <a:r>
              <a:rPr lang="en-US" sz="2400" i="1"/>
              <a:t>R</a:t>
            </a:r>
            <a:r>
              <a:rPr lang="en-US" sz="2400"/>
              <a:t> tidak setangkup karena (4, 2) </a:t>
            </a:r>
            <a:r>
              <a:rPr lang="en-US" sz="2400">
                <a:sym typeface="Symbol" pitchFamily="18" charset="2"/>
              </a:rPr>
              <a:t></a:t>
            </a:r>
            <a:r>
              <a:rPr lang="en-US" sz="2400"/>
              <a:t> </a:t>
            </a:r>
            <a:r>
              <a:rPr lang="en-US" sz="2400" i="1"/>
              <a:t>R</a:t>
            </a:r>
            <a:r>
              <a:rPr lang="en-US" sz="2400"/>
              <a:t> tetapi (2, 4) </a:t>
            </a:r>
            <a:r>
              <a:rPr lang="en-US" sz="2400">
                <a:sym typeface="Symbol" pitchFamily="18" charset="2"/>
              </a:rPr>
              <a:t></a:t>
            </a:r>
            <a:r>
              <a:rPr lang="en-US" sz="2400"/>
              <a:t> </a:t>
            </a:r>
            <a:r>
              <a:rPr lang="en-US" sz="2400" i="1"/>
              <a:t>R</a:t>
            </a:r>
            <a:r>
              <a:rPr lang="en-US" sz="2400"/>
              <a:t>. </a:t>
            </a:r>
            <a:r>
              <a:rPr lang="en-US" sz="2400" i="1"/>
              <a:t>R</a:t>
            </a:r>
            <a:r>
              <a:rPr lang="en-US" sz="2400"/>
              <a:t> tidak tolak-setangkup karena (2, 3) </a:t>
            </a:r>
            <a:r>
              <a:rPr lang="en-US" sz="2400">
                <a:sym typeface="Symbol" pitchFamily="18" charset="2"/>
              </a:rPr>
              <a:t></a:t>
            </a:r>
            <a:r>
              <a:rPr lang="en-US" sz="2400"/>
              <a:t> </a:t>
            </a:r>
            <a:r>
              <a:rPr lang="en-US" sz="2400" i="1"/>
              <a:t>R</a:t>
            </a:r>
            <a:r>
              <a:rPr lang="en-US" sz="2400"/>
              <a:t> dan (3, 2) </a:t>
            </a:r>
            <a:r>
              <a:rPr lang="en-US" sz="2400">
                <a:sym typeface="Symbol" pitchFamily="18" charset="2"/>
              </a:rPr>
              <a:t></a:t>
            </a:r>
            <a:r>
              <a:rPr lang="en-US" sz="2400"/>
              <a:t> </a:t>
            </a:r>
            <a:r>
              <a:rPr lang="en-US" sz="2400" i="1"/>
              <a:t>R</a:t>
            </a:r>
            <a:r>
              <a:rPr lang="en-US" sz="2400"/>
              <a:t> tetap 2 </a:t>
            </a:r>
            <a:r>
              <a:rPr lang="en-US" sz="2400">
                <a:sym typeface="Symbol" pitchFamily="18" charset="2"/>
              </a:rPr>
              <a:t></a:t>
            </a:r>
            <a:r>
              <a:rPr lang="en-US" sz="2400"/>
              <a:t> 3.								 </a:t>
            </a: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/>
              <a:t>Contoh.</a:t>
            </a:r>
            <a:r>
              <a:rPr lang="en-US" sz="2800"/>
              <a:t> Relasi “habis membagi” pada himpunan bilangan bulat positif tidak setangkup karena jika </a:t>
            </a:r>
            <a:r>
              <a:rPr lang="en-US" sz="2800" i="1"/>
              <a:t>a</a:t>
            </a:r>
            <a:r>
              <a:rPr lang="en-US" sz="2800"/>
              <a:t> habis membagi </a:t>
            </a:r>
            <a:r>
              <a:rPr lang="en-US" sz="2800" i="1"/>
              <a:t>b</a:t>
            </a:r>
            <a:r>
              <a:rPr lang="en-US" sz="2800"/>
              <a:t>, </a:t>
            </a:r>
            <a:r>
              <a:rPr lang="en-US" sz="2800" i="1"/>
              <a:t>b</a:t>
            </a:r>
            <a:r>
              <a:rPr lang="en-US" sz="2800"/>
              <a:t> tidak habis membagi </a:t>
            </a:r>
            <a:r>
              <a:rPr lang="en-US" sz="2800" i="1"/>
              <a:t>a</a:t>
            </a:r>
            <a:r>
              <a:rPr lang="en-US" sz="2800"/>
              <a:t>, kecuali jika </a:t>
            </a:r>
            <a:r>
              <a:rPr lang="en-US" sz="2800" i="1"/>
              <a:t>a</a:t>
            </a:r>
            <a:r>
              <a:rPr lang="en-US" sz="2800"/>
              <a:t> = </a:t>
            </a:r>
            <a:r>
              <a:rPr lang="en-US" sz="2800" i="1"/>
              <a:t>b</a:t>
            </a:r>
            <a:r>
              <a:rPr lang="en-US" sz="2800"/>
              <a:t>. Sebagai contoh, 2 habis membagi 4, tetapi 4 tidak habis membagi 2. Karena itu, (2, 4) </a:t>
            </a:r>
            <a:r>
              <a:rPr lang="en-US" sz="2800">
                <a:sym typeface="Symbol" pitchFamily="18" charset="2"/>
              </a:rPr>
              <a:t></a:t>
            </a:r>
            <a:r>
              <a:rPr lang="en-US" sz="2800"/>
              <a:t> </a:t>
            </a:r>
            <a:r>
              <a:rPr lang="en-US" sz="2800" i="1"/>
              <a:t>R</a:t>
            </a:r>
            <a:r>
              <a:rPr lang="en-US" sz="2800"/>
              <a:t> tetapi (4, 2) </a:t>
            </a:r>
            <a:r>
              <a:rPr lang="en-US" sz="2800">
                <a:sym typeface="Symbol" pitchFamily="18" charset="2"/>
              </a:rPr>
              <a:t></a:t>
            </a:r>
            <a:r>
              <a:rPr lang="en-US" sz="2800"/>
              <a:t> </a:t>
            </a:r>
            <a:r>
              <a:rPr lang="en-US" sz="2800" i="1"/>
              <a:t>R</a:t>
            </a:r>
            <a:r>
              <a:rPr lang="en-US" sz="2800"/>
              <a:t>. Relasi “habis membagi” tolak-setangkup karena jika </a:t>
            </a:r>
            <a:r>
              <a:rPr lang="en-US" sz="2800" i="1"/>
              <a:t>a</a:t>
            </a:r>
            <a:r>
              <a:rPr lang="en-US" sz="2800"/>
              <a:t> habis membagi </a:t>
            </a:r>
            <a:r>
              <a:rPr lang="en-US" sz="2800" i="1"/>
              <a:t>b</a:t>
            </a:r>
            <a:r>
              <a:rPr lang="en-US" sz="2800"/>
              <a:t> dan </a:t>
            </a:r>
            <a:r>
              <a:rPr lang="en-US" sz="2800" i="1"/>
              <a:t>b</a:t>
            </a:r>
            <a:r>
              <a:rPr lang="en-US" sz="2800"/>
              <a:t> habis membagi </a:t>
            </a:r>
            <a:r>
              <a:rPr lang="en-US" sz="2800" i="1"/>
              <a:t>a</a:t>
            </a:r>
            <a:r>
              <a:rPr lang="en-US" sz="2800"/>
              <a:t> maka </a:t>
            </a:r>
            <a:r>
              <a:rPr lang="en-US" sz="2800" i="1"/>
              <a:t>a</a:t>
            </a:r>
            <a:r>
              <a:rPr lang="en-US" sz="2800"/>
              <a:t> = </a:t>
            </a:r>
            <a:r>
              <a:rPr lang="en-US" sz="2800" i="1"/>
              <a:t>b</a:t>
            </a:r>
            <a:r>
              <a:rPr lang="en-US" sz="2800"/>
              <a:t>. Sebagai contoh, 4 habis membagi 4. Karena itu, (4, 4) </a:t>
            </a:r>
            <a:r>
              <a:rPr lang="en-US" sz="2800">
                <a:sym typeface="Symbol" pitchFamily="18" charset="2"/>
              </a:rPr>
              <a:t></a:t>
            </a:r>
            <a:r>
              <a:rPr lang="en-US" sz="2800"/>
              <a:t> </a:t>
            </a:r>
            <a:r>
              <a:rPr lang="en-US" sz="2800" i="1"/>
              <a:t>R</a:t>
            </a:r>
            <a:r>
              <a:rPr lang="en-US" sz="2800"/>
              <a:t> dan 4 = 4.  			 </a:t>
            </a:r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Contoh.</a:t>
            </a:r>
            <a:r>
              <a:rPr lang="en-US" sz="2000"/>
              <a:t> Tiga buah relasi di bawah ini menyatakan relasi pada himpunan bilangan bulat positif </a:t>
            </a:r>
            <a:r>
              <a:rPr lang="en-US" sz="2000" b="1"/>
              <a:t>N</a:t>
            </a:r>
            <a:r>
              <a:rPr lang="en-US" sz="200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/>
              <a:t>	R</a:t>
            </a:r>
            <a:r>
              <a:rPr lang="en-US" sz="2000"/>
              <a:t> : </a:t>
            </a:r>
            <a:r>
              <a:rPr lang="en-US" sz="2000" i="1"/>
              <a:t>x</a:t>
            </a:r>
            <a:r>
              <a:rPr lang="en-US" sz="2000"/>
              <a:t> lebih besar dari </a:t>
            </a:r>
            <a:r>
              <a:rPr lang="en-US" sz="2000" i="1"/>
              <a:t>y</a:t>
            </a:r>
            <a:r>
              <a:rPr lang="en-US" sz="2000"/>
              <a:t>, 	</a:t>
            </a:r>
            <a:r>
              <a:rPr lang="en-US" sz="2000" i="1"/>
              <a:t>S</a:t>
            </a:r>
            <a:r>
              <a:rPr lang="en-US" sz="2000"/>
              <a:t> : </a:t>
            </a:r>
            <a:r>
              <a:rPr lang="en-US" sz="2000" i="1"/>
              <a:t>x </a:t>
            </a:r>
            <a:r>
              <a:rPr lang="en-US" sz="2000"/>
              <a:t>+ </a:t>
            </a:r>
            <a:r>
              <a:rPr lang="en-US" sz="2000" i="1"/>
              <a:t>y</a:t>
            </a:r>
            <a:r>
              <a:rPr lang="en-US" sz="2000"/>
              <a:t> = 6,	</a:t>
            </a:r>
            <a:r>
              <a:rPr lang="en-US" sz="2000" i="1"/>
              <a:t>T</a:t>
            </a:r>
            <a:r>
              <a:rPr lang="en-US" sz="2000"/>
              <a:t> : 3</a:t>
            </a:r>
            <a:r>
              <a:rPr lang="en-US" sz="2000" i="1"/>
              <a:t>x</a:t>
            </a:r>
            <a:r>
              <a:rPr lang="en-US" sz="2000"/>
              <a:t> + </a:t>
            </a:r>
            <a:r>
              <a:rPr lang="en-US" sz="2000" i="1"/>
              <a:t>y</a:t>
            </a:r>
            <a:r>
              <a:rPr lang="en-US" sz="2000"/>
              <a:t> = 10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/>
              <a:t>R</a:t>
            </a:r>
            <a:r>
              <a:rPr lang="en-US" sz="2000"/>
              <a:t> bukan relasi setangkup karena, misalkan 5 lebih besar dari 3 tetapi 3 tidak lebih besar dari 5.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/>
              <a:t>S relasi setangkup karena (4, 2) dan (2, 4) adalah anggota </a:t>
            </a:r>
            <a:r>
              <a:rPr lang="en-US" sz="2000" i="1"/>
              <a:t>S</a:t>
            </a:r>
            <a:r>
              <a:rPr lang="en-US" sz="2000"/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i="1"/>
              <a:t>T</a:t>
            </a:r>
            <a:r>
              <a:rPr lang="en-US" sz="2000"/>
              <a:t> tidak setangkup karena, misalkan (3, 1) adalah anggota </a:t>
            </a:r>
            <a:r>
              <a:rPr lang="en-US" sz="2000" i="1"/>
              <a:t>T</a:t>
            </a:r>
            <a:r>
              <a:rPr lang="en-US" sz="2000"/>
              <a:t> tetapi  (1,3) bukan anggota </a:t>
            </a:r>
            <a:r>
              <a:rPr lang="en-US" sz="2000" i="1"/>
              <a:t>T</a:t>
            </a:r>
            <a:r>
              <a:rPr lang="en-US" sz="2000"/>
              <a:t>.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i="1"/>
              <a:t>S</a:t>
            </a:r>
            <a:r>
              <a:rPr lang="en-US" sz="2000"/>
              <a:t> bukan relasi tolak-setangkup karena, misalkan (4, 2)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S</a:t>
            </a:r>
            <a:r>
              <a:rPr lang="en-US" sz="2000"/>
              <a:t> dan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/>
              <a:t>   (4, 2) </a:t>
            </a:r>
            <a:r>
              <a:rPr lang="en-US" sz="2000">
                <a:sym typeface="Symbol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S</a:t>
            </a:r>
            <a:r>
              <a:rPr lang="en-US" sz="2000"/>
              <a:t> tetapi 4 </a:t>
            </a:r>
            <a:r>
              <a:rPr lang="en-US" sz="2000">
                <a:sym typeface="Symbol" pitchFamily="18" charset="2"/>
              </a:rPr>
              <a:t></a:t>
            </a:r>
            <a:r>
              <a:rPr lang="en-US" sz="2000"/>
              <a:t> 2.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/>
              <a:t>Relasi </a:t>
            </a:r>
            <a:r>
              <a:rPr lang="en-US" sz="2000" i="1"/>
              <a:t>R</a:t>
            </a:r>
            <a:r>
              <a:rPr lang="en-US" sz="2000"/>
              <a:t> dan </a:t>
            </a:r>
            <a:r>
              <a:rPr lang="en-US" sz="2000" i="1"/>
              <a:t>T</a:t>
            </a:r>
            <a:r>
              <a:rPr lang="en-US" sz="2000"/>
              <a:t> keduanya tolak-setangkup (tunjukkan!).				 </a:t>
            </a: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/>
              <a:t>Relasi yang bersifat setangkup mempunyai matriks yang elemen-elemen di bawah diagonal utama merupakan pencerminan dari elemen-elemen di atas diagonal utama, atau </a:t>
            </a:r>
            <a:r>
              <a:rPr lang="en-US" sz="2000" i="1"/>
              <a:t>mij</a:t>
            </a:r>
            <a:r>
              <a:rPr lang="en-US" sz="2000"/>
              <a:t> = </a:t>
            </a:r>
            <a:r>
              <a:rPr lang="en-US" sz="2000" i="1"/>
              <a:t>mji </a:t>
            </a:r>
            <a:r>
              <a:rPr lang="en-US" sz="2000"/>
              <a:t>= 1, untuk </a:t>
            </a:r>
            <a:r>
              <a:rPr lang="en-US" sz="2000" i="1"/>
              <a:t>i</a:t>
            </a:r>
            <a:r>
              <a:rPr lang="en-US" sz="2000"/>
              <a:t> = 1, 2, …, </a:t>
            </a:r>
            <a:r>
              <a:rPr lang="en-US" sz="2000" i="1"/>
              <a:t>n </a:t>
            </a:r>
            <a:r>
              <a:rPr lang="en-US" sz="2000"/>
              <a:t>: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Sedangkan graf berarah dari relasi yang bersifat setangkup dicirikan oleh: jika ada busur dari </a:t>
            </a:r>
            <a:r>
              <a:rPr lang="en-US" sz="2000" i="1"/>
              <a:t>a</a:t>
            </a:r>
            <a:r>
              <a:rPr lang="en-US" sz="2000"/>
              <a:t> ke </a:t>
            </a:r>
            <a:r>
              <a:rPr lang="en-US" sz="2000" i="1"/>
              <a:t>b</a:t>
            </a:r>
            <a:r>
              <a:rPr lang="en-US" sz="2000"/>
              <a:t>, maka juga ada busur dari </a:t>
            </a:r>
            <a:r>
              <a:rPr lang="en-US" sz="2000" i="1"/>
              <a:t>b</a:t>
            </a:r>
            <a:r>
              <a:rPr lang="en-US" sz="2000"/>
              <a:t> ke </a:t>
            </a:r>
            <a:r>
              <a:rPr lang="en-US" sz="2000" i="1"/>
              <a:t>a</a:t>
            </a:r>
            <a:r>
              <a:rPr lang="en-US" sz="2000"/>
              <a:t>. </a:t>
            </a:r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2843213" y="3068638"/>
          <a:ext cx="1800225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2" r:id="rId3" imgW="927100" imgH="977900" progId="Equation.3">
                  <p:embed/>
                </p:oleObj>
              </mc:Choice>
              <mc:Fallback>
                <p:oleObj r:id="rId3" imgW="927100" imgH="9779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068638"/>
                        <a:ext cx="1800225" cy="130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Matriks dari relasi tolak-setangkup mempunyai sifat yaitu jika </a:t>
            </a:r>
            <a:r>
              <a:rPr lang="en-US" sz="2400" i="1"/>
              <a:t>mij</a:t>
            </a:r>
            <a:r>
              <a:rPr lang="en-US" sz="2400"/>
              <a:t> = 1 dengan </a:t>
            </a:r>
            <a:r>
              <a:rPr lang="en-US" sz="2400" i="1"/>
              <a:t>i</a:t>
            </a:r>
            <a:r>
              <a:rPr lang="en-US" sz="2400"/>
              <a:t> </a:t>
            </a:r>
            <a:r>
              <a:rPr lang="en-US" sz="2400">
                <a:sym typeface="Symbol" pitchFamily="18" charset="2"/>
              </a:rPr>
              <a:t></a:t>
            </a:r>
            <a:r>
              <a:rPr lang="en-US" sz="2400"/>
              <a:t> </a:t>
            </a:r>
            <a:r>
              <a:rPr lang="en-US" sz="2400" i="1"/>
              <a:t>j</a:t>
            </a:r>
            <a:r>
              <a:rPr lang="en-US" sz="2400"/>
              <a:t>, maka </a:t>
            </a:r>
            <a:r>
              <a:rPr lang="en-US" sz="2400" i="1"/>
              <a:t>mji </a:t>
            </a:r>
            <a:r>
              <a:rPr lang="en-US" sz="2400"/>
              <a:t>= 0. Dengan kata lain, matriks dari relasi tolak-setangkup adalah jika salah satu dari </a:t>
            </a:r>
            <a:r>
              <a:rPr lang="en-US" sz="2400" i="1"/>
              <a:t>mij</a:t>
            </a:r>
            <a:r>
              <a:rPr lang="en-US" sz="2400"/>
              <a:t> = 0 atau </a:t>
            </a:r>
            <a:r>
              <a:rPr lang="en-US" sz="2400" i="1"/>
              <a:t>mji</a:t>
            </a:r>
            <a:r>
              <a:rPr lang="en-US" sz="2400"/>
              <a:t> = 0 bila </a:t>
            </a:r>
            <a:r>
              <a:rPr lang="en-US" sz="2400" i="1"/>
              <a:t>i</a:t>
            </a:r>
            <a:r>
              <a:rPr lang="en-US" sz="2400"/>
              <a:t> </a:t>
            </a:r>
            <a:r>
              <a:rPr lang="en-US" sz="2400">
                <a:sym typeface="Symbol" pitchFamily="18" charset="2"/>
              </a:rPr>
              <a:t></a:t>
            </a:r>
            <a:r>
              <a:rPr lang="en-US" sz="2400"/>
              <a:t> </a:t>
            </a:r>
            <a:r>
              <a:rPr lang="en-US" sz="2400" i="1"/>
              <a:t>j</a:t>
            </a:r>
            <a:r>
              <a:rPr lang="en-US" sz="2400"/>
              <a:t> :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Sedangkan graf berarah dari relasi yang bersifat tolak-setangkup dicirikan oleh: jika dan hanya jika tidak pernah ada dua busur dalam arah berlawanan antara dua simpul berbeda. </a:t>
            </a: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Sifat-sifat Relasi Biner</a:t>
            </a: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8549" name="Object 5"/>
          <p:cNvGraphicFramePr>
            <a:graphicFrameLocks noChangeAspect="1"/>
          </p:cNvGraphicFramePr>
          <p:nvPr/>
        </p:nvGraphicFramePr>
        <p:xfrm>
          <a:off x="2051050" y="3284538"/>
          <a:ext cx="158432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6" r:id="rId3" imgW="927100" imgH="977900" progId="Equation.3">
                  <p:embed/>
                </p:oleObj>
              </mc:Choice>
              <mc:Fallback>
                <p:oleObj r:id="rId3" imgW="927100" imgH="9779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284538"/>
                        <a:ext cx="158432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Penutup Relasi</a:t>
            </a: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455613" y="1268413"/>
            <a:ext cx="7500937" cy="4438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eaLnBrk="1" hangingPunct="1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Diberikan relasi R={(1,2),(2,2),(3,3)} pada himpunan A = {1,2,3,4}.  </a:t>
            </a:r>
          </a:p>
          <a:p>
            <a:pPr marL="341313" indent="-341313" eaLnBrk="1" hangingPunct="1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Apakah R bersifat refleksif?</a:t>
            </a:r>
          </a:p>
          <a:p>
            <a:pPr marL="341313" indent="-341313" eaLnBrk="1" hangingPunct="1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en-GB" sz="2800">
              <a:solidFill>
                <a:srgbClr val="000000"/>
              </a:solidFill>
              <a:latin typeface="Verdana" pitchFamily="32" charset="0"/>
            </a:endParaRPr>
          </a:p>
          <a:p>
            <a:pPr marL="341313" indent="-341313" eaLnBrk="1" hangingPunct="1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en-GB" sz="2800">
              <a:solidFill>
                <a:srgbClr val="000000"/>
              </a:solidFill>
              <a:latin typeface="Verdana" pitchFamily="32" charset="0"/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28600" y="4648200"/>
            <a:ext cx="44196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1676400" y="4191000"/>
            <a:ext cx="9906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468313" y="3124200"/>
            <a:ext cx="6551612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eaLnBrk="1" hangingPunct="1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Apa yang perlu ditambahkan ke R agar refleksif?</a:t>
            </a:r>
          </a:p>
          <a:p>
            <a:pPr marL="341313" indent="-341313" eaLnBrk="1" hangingPunct="1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en-GB" sz="2800">
              <a:solidFill>
                <a:srgbClr val="000000"/>
              </a:solidFill>
              <a:latin typeface="Verdana" pitchFamily="32" charset="0"/>
            </a:endParaRPr>
          </a:p>
          <a:p>
            <a:pPr marL="341313" indent="-341313" eaLnBrk="1" hangingPunct="1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en-GB" sz="2800">
              <a:solidFill>
                <a:srgbClr val="000000"/>
              </a:solidFill>
              <a:latin typeface="Verdana" pitchFamily="32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084888" y="2205038"/>
            <a:ext cx="1581150" cy="646112"/>
            <a:chOff x="3833" y="1389"/>
            <a:chExt cx="996" cy="407"/>
          </a:xfrm>
        </p:grpSpPr>
        <p:sp>
          <p:nvSpPr>
            <p:cNvPr id="41991" name="Oval 7"/>
            <p:cNvSpPr>
              <a:spLocks noChangeArrowheads="1"/>
            </p:cNvSpPr>
            <p:nvPr/>
          </p:nvSpPr>
          <p:spPr bwMode="auto">
            <a:xfrm>
              <a:off x="3833" y="1389"/>
              <a:ext cx="997" cy="408"/>
            </a:xfrm>
            <a:prstGeom prst="ellipse">
              <a:avLst/>
            </a:prstGeom>
            <a:solidFill>
              <a:srgbClr val="CCCC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2" name="Text Box 8"/>
            <p:cNvSpPr txBox="1">
              <a:spLocks noChangeArrowheads="1"/>
            </p:cNvSpPr>
            <p:nvPr/>
          </p:nvSpPr>
          <p:spPr bwMode="auto">
            <a:xfrm>
              <a:off x="3967" y="1414"/>
              <a:ext cx="730" cy="29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ts val="1500"/>
                </a:spcBef>
                <a:buClr>
                  <a:srgbClr val="FFFFFF"/>
                </a:buClr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>
                  <a:solidFill>
                    <a:srgbClr val="FFFFFF"/>
                  </a:solidFill>
                  <a:latin typeface="Comic Sans MS" pitchFamily="64" charset="0"/>
                </a:rPr>
                <a:t>tidak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795963" y="3657600"/>
            <a:ext cx="2519362" cy="574675"/>
            <a:chOff x="3651" y="2304"/>
            <a:chExt cx="1587" cy="362"/>
          </a:xfrm>
        </p:grpSpPr>
        <p:sp>
          <p:nvSpPr>
            <p:cNvPr id="41994" name="Oval 10"/>
            <p:cNvSpPr>
              <a:spLocks noChangeArrowheads="1"/>
            </p:cNvSpPr>
            <p:nvPr/>
          </p:nvSpPr>
          <p:spPr bwMode="auto">
            <a:xfrm>
              <a:off x="3651" y="2304"/>
              <a:ext cx="1588" cy="363"/>
            </a:xfrm>
            <a:prstGeom prst="ellipse">
              <a:avLst/>
            </a:prstGeom>
            <a:solidFill>
              <a:srgbClr val="CCCC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5" name="Text Box 11"/>
            <p:cNvSpPr txBox="1">
              <a:spLocks noChangeArrowheads="1"/>
            </p:cNvSpPr>
            <p:nvPr/>
          </p:nvSpPr>
          <p:spPr bwMode="auto">
            <a:xfrm>
              <a:off x="3865" y="2326"/>
              <a:ext cx="1162" cy="29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ts val="1500"/>
                </a:spcBef>
                <a:buClr>
                  <a:srgbClr val="FFFFFF"/>
                </a:buClr>
                <a:buFont typeface="Comic Sans MS" pitchFamily="64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>
                  <a:solidFill>
                    <a:srgbClr val="FFFFFF"/>
                  </a:solidFill>
                  <a:latin typeface="Comic Sans MS" pitchFamily="64" charset="0"/>
                </a:rPr>
                <a:t>(1,1), (4,4)‏</a:t>
              </a:r>
            </a:p>
          </p:txBody>
        </p:sp>
      </p:grpSp>
      <p:sp>
        <p:nvSpPr>
          <p:cNvPr id="41996" name="Oval 12"/>
          <p:cNvSpPr>
            <a:spLocks noChangeArrowheads="1"/>
          </p:cNvSpPr>
          <p:nvPr/>
        </p:nvSpPr>
        <p:spPr bwMode="auto">
          <a:xfrm>
            <a:off x="1403350" y="4292600"/>
            <a:ext cx="5616575" cy="1431925"/>
          </a:xfrm>
          <a:prstGeom prst="ellipse">
            <a:avLst/>
          </a:prstGeom>
          <a:solidFill>
            <a:srgbClr val="CCCC66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2160588" y="4622800"/>
            <a:ext cx="4110037" cy="1190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buClr>
                <a:srgbClr val="FFFFFF"/>
              </a:buClr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FFFFFF"/>
                </a:solidFill>
                <a:latin typeface="Comic Sans MS" pitchFamily="64" charset="0"/>
              </a:rPr>
              <a:t>R’ = R U {(1,1),(4,4)} disebut penutup refleksif dari 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Pengertian informal penutup relasi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673100" y="1412875"/>
            <a:ext cx="8218488" cy="4957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Penutup refleksif (</a:t>
            </a:r>
            <a:r>
              <a:rPr lang="en-GB" sz="2800" i="1">
                <a:solidFill>
                  <a:srgbClr val="000000"/>
                </a:solidFill>
                <a:latin typeface="Verdana" pitchFamily="32" charset="0"/>
              </a:rPr>
              <a:t>reflexive closure</a:t>
            </a: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) dari relasi </a:t>
            </a:r>
            <a:r>
              <a:rPr lang="en-GB" sz="2800" i="1">
                <a:solidFill>
                  <a:srgbClr val="000000"/>
                </a:solidFill>
                <a:latin typeface="Verdana" pitchFamily="32" charset="0"/>
              </a:rPr>
              <a:t>R</a:t>
            </a: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 pada </a:t>
            </a:r>
            <a:r>
              <a:rPr lang="en-GB" sz="2800" i="1">
                <a:solidFill>
                  <a:srgbClr val="000000"/>
                </a:solidFill>
                <a:latin typeface="Verdana" pitchFamily="32" charset="0"/>
              </a:rPr>
              <a:t>A </a:t>
            </a: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adalah superset terkecil dari </a:t>
            </a:r>
            <a:r>
              <a:rPr lang="en-GB" sz="2800" i="1">
                <a:solidFill>
                  <a:srgbClr val="000000"/>
                </a:solidFill>
                <a:latin typeface="Verdana" pitchFamily="32" charset="0"/>
              </a:rPr>
              <a:t>R</a:t>
            </a: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 yang bersifat refleksif.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en-GB" sz="2800">
              <a:solidFill>
                <a:srgbClr val="000000"/>
              </a:solidFill>
              <a:latin typeface="Verdana" pitchFamily="32" charset="0"/>
            </a:endParaRP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Penutup simetri (</a:t>
            </a:r>
            <a:r>
              <a:rPr lang="en-GB" sz="2800" i="1">
                <a:solidFill>
                  <a:srgbClr val="000000"/>
                </a:solidFill>
                <a:latin typeface="Verdana" pitchFamily="32" charset="0"/>
              </a:rPr>
              <a:t>symmetric closure</a:t>
            </a: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) dari relasi </a:t>
            </a:r>
            <a:r>
              <a:rPr lang="en-GB" sz="2800" i="1">
                <a:solidFill>
                  <a:srgbClr val="000000"/>
                </a:solidFill>
                <a:latin typeface="Verdana" pitchFamily="32" charset="0"/>
              </a:rPr>
              <a:t>R</a:t>
            </a: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 adalah superset terkecil dari </a:t>
            </a:r>
            <a:r>
              <a:rPr lang="en-GB" sz="2800" i="1">
                <a:solidFill>
                  <a:srgbClr val="000000"/>
                </a:solidFill>
                <a:latin typeface="Verdana" pitchFamily="32" charset="0"/>
              </a:rPr>
              <a:t>R</a:t>
            </a: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 yang bersifat simetri.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en-GB" sz="2800">
              <a:solidFill>
                <a:srgbClr val="000000"/>
              </a:solidFill>
              <a:latin typeface="Verdana" pitchFamily="32" charset="0"/>
            </a:endParaRP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Penutup transitif (</a:t>
            </a:r>
            <a:r>
              <a:rPr lang="en-GB" sz="2800" i="1">
                <a:solidFill>
                  <a:srgbClr val="000000"/>
                </a:solidFill>
                <a:latin typeface="Verdana" pitchFamily="32" charset="0"/>
              </a:rPr>
              <a:t>transitive closure</a:t>
            </a: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) dari relasi </a:t>
            </a:r>
            <a:r>
              <a:rPr lang="en-GB" sz="2800" i="1">
                <a:solidFill>
                  <a:srgbClr val="000000"/>
                </a:solidFill>
                <a:latin typeface="Verdana" pitchFamily="32" charset="0"/>
              </a:rPr>
              <a:t>R</a:t>
            </a: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 adalah superset terkecil dari </a:t>
            </a:r>
            <a:r>
              <a:rPr lang="en-GB" sz="2800" i="1">
                <a:solidFill>
                  <a:srgbClr val="000000"/>
                </a:solidFill>
                <a:latin typeface="Verdana" pitchFamily="32" charset="0"/>
              </a:rPr>
              <a:t>R</a:t>
            </a:r>
            <a:r>
              <a:rPr lang="en-GB" sz="2800">
                <a:solidFill>
                  <a:srgbClr val="000000"/>
                </a:solidFill>
                <a:latin typeface="Verdana" pitchFamily="32" charset="0"/>
              </a:rPr>
              <a:t> yang bersifat transitif.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yang </a:t>
            </a:r>
            <a:r>
              <a:rPr lang="en-US" dirty="0" err="1"/>
              <a:t>khusus</a:t>
            </a:r>
            <a:endParaRPr lang="en-US" dirty="0"/>
          </a:p>
          <a:p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</a:t>
            </a:r>
            <a:r>
              <a:rPr lang="en-US" dirty="0"/>
              <a:t> </a:t>
            </a:r>
            <a:r>
              <a:rPr lang="en-US" i="1" dirty="0"/>
              <a:t>A.</a:t>
            </a:r>
            <a:endParaRPr lang="en-US" dirty="0"/>
          </a:p>
          <a:p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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. 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Relasi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Penutup Relasi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5314950"/>
          </a:xfrm>
          <a:ln/>
        </p:spPr>
        <p:txBody>
          <a:bodyPr/>
          <a:lstStyle/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/>
              <a:t>Definisi: </a:t>
            </a:r>
            <a:r>
              <a:rPr lang="en-GB" sz="2400" b="1"/>
              <a:t>Misalkan ρ adalah sebuah relasi pada himpunan </a:t>
            </a:r>
            <a:r>
              <a:rPr lang="en-GB" sz="2400" b="1" i="1"/>
              <a:t>B</a:t>
            </a:r>
            <a:r>
              <a:rPr lang="en-GB" sz="2400" b="1"/>
              <a:t>, </a:t>
            </a:r>
            <a:r>
              <a:rPr lang="en-GB" sz="2400"/>
              <a:t>penutup refleksif (simetri, transitif) </a:t>
            </a:r>
            <a:r>
              <a:rPr lang="en-GB" sz="2400" b="1"/>
              <a:t>dari ρ adalah relasi ρ’ yang memenuhi tiga syarat berikut: 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b="1"/>
              <a:t>(i) ρ’ bersifat </a:t>
            </a:r>
            <a:r>
              <a:rPr lang="en-GB" sz="2400"/>
              <a:t>refleksif (simetri, transitif) 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b="1"/>
              <a:t>(ii) ρ ⊆ ρ’ 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b="1"/>
              <a:t>(iii) Jika ρ” refleksif dan ρ ⊆ ρ”, maka ρ’ ⊆ ρ”. </a:t>
            </a:r>
          </a:p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b="1"/>
              <a:t>dan diberi notasi </a:t>
            </a:r>
          </a:p>
          <a:p>
            <a:pPr lvl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/>
              <a:t>r</a:t>
            </a:r>
            <a:r>
              <a:rPr lang="en-GB" sz="2000" b="1"/>
              <a:t>(ρ) untuk penutup refleksif dari ρ, </a:t>
            </a:r>
          </a:p>
          <a:p>
            <a:pPr lvl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/>
              <a:t>s</a:t>
            </a:r>
            <a:r>
              <a:rPr lang="en-GB" sz="2000" b="1"/>
              <a:t>(ρ) untuk penutup simetri dari ρ, </a:t>
            </a:r>
          </a:p>
          <a:p>
            <a:pPr lvl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/>
              <a:t>ρ+</a:t>
            </a:r>
            <a:r>
              <a:rPr lang="en-GB" sz="2000" b="1"/>
              <a:t> untuk penutup transitif dari ρ, </a:t>
            </a:r>
          </a:p>
          <a:p>
            <a:pPr lvl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/>
              <a:t>ρ*</a:t>
            </a:r>
            <a:r>
              <a:rPr lang="en-GB" sz="2000" b="1"/>
              <a:t> untuk penutup transitif refleksif dari ρ. </a:t>
            </a:r>
          </a:p>
          <a:p>
            <a:pPr>
              <a:spcBef>
                <a:spcPts val="600"/>
              </a:spcBef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b="1"/>
          </a:p>
          <a:p>
            <a:pPr>
              <a:spcBef>
                <a:spcPts val="600"/>
              </a:spcBef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Penutup Relasi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859338"/>
          </a:xfrm>
          <a:ln/>
        </p:spPr>
        <p:txBody>
          <a:bodyPr/>
          <a:lstStyle/>
          <a:p>
            <a:pPr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/>
              <a:t>Contoh: </a:t>
            </a:r>
            <a:r>
              <a:rPr lang="en-GB" sz="2400" b="1"/>
              <a:t>Jika </a:t>
            </a:r>
            <a:r>
              <a:rPr lang="en-GB" sz="2400" b="1" i="1"/>
              <a:t>B </a:t>
            </a:r>
            <a:r>
              <a:rPr lang="en-GB" sz="2400" b="1"/>
              <a:t>= {1, 2, 3, 4, 5}  dan </a:t>
            </a:r>
          </a:p>
          <a:p>
            <a:pPr>
              <a:spcBef>
                <a:spcPts val="600"/>
              </a:spcBef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b="1"/>
              <a:t>	ρ = {(1, 2), (2, 3), (3, 4), (4, 5)} </a:t>
            </a:r>
          </a:p>
          <a:p>
            <a:pPr>
              <a:spcBef>
                <a:spcPts val="600"/>
              </a:spcBef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b="1"/>
              <a:t>	maka penutup refleksif, penutup simetri dan penutup transitif dari ρ adalah: </a:t>
            </a:r>
          </a:p>
          <a:p>
            <a:pPr lvl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 i="1"/>
              <a:t>r</a:t>
            </a:r>
            <a:r>
              <a:rPr lang="en-GB" sz="2000" b="1"/>
              <a:t>(ρ) = {(1,2), (2,3), (3,4), (4,5), (1,1), (2,2), (3,3), (4,4), (5,5)} </a:t>
            </a:r>
          </a:p>
          <a:p>
            <a:pPr lvl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 i="1"/>
              <a:t>s</a:t>
            </a:r>
            <a:r>
              <a:rPr lang="en-GB" sz="2000" b="1"/>
              <a:t>(ρ) = {(1,2), (2,3), (3,4), (4,5), (2,1), (3,2), (4,3), (5,4)} </a:t>
            </a:r>
          </a:p>
          <a:p>
            <a:pPr lvl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/>
              <a:t>ρ+ = {(1,2), (2,3), (3,4), (4,5), (1,3), (2,4), (3,5), (1,4), (2,5), (1,5)} </a:t>
            </a:r>
          </a:p>
          <a:p>
            <a:pPr>
              <a:spcBef>
                <a:spcPts val="600"/>
              </a:spcBef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b="1"/>
              <a:t>	dan penutup transitif refleksifnya adalah </a:t>
            </a:r>
          </a:p>
          <a:p>
            <a:pPr>
              <a:spcBef>
                <a:spcPts val="600"/>
              </a:spcBef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b="1"/>
              <a:t>	ρ* = ρ</a:t>
            </a:r>
            <a:r>
              <a:rPr lang="en-GB" sz="2400" b="1" baseline="30000"/>
              <a:t>+</a:t>
            </a:r>
            <a:r>
              <a:rPr lang="en-GB" sz="2400" b="1"/>
              <a:t> ∪ </a:t>
            </a:r>
            <a:r>
              <a:rPr lang="en-GB" sz="2400" b="1" i="1"/>
              <a:t>i</a:t>
            </a:r>
            <a:r>
              <a:rPr lang="en-GB" sz="2400" b="1" i="1" baseline="-25000"/>
              <a:t>B </a:t>
            </a:r>
          </a:p>
          <a:p>
            <a:pPr>
              <a:spcBef>
                <a:spcPts val="600"/>
              </a:spcBef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b="1"/>
              <a:t>	= {(1,2), (2,3), (3,4), (4,5), (1,3 ), (2,4), (3,5), (1,4), (2,5), (1,5), (1,1), (2,2), (3,3), (4,4), (5,5)}.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Soal</a:t>
            </a:r>
            <a:endParaRPr lang="id-ID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659" y="1628800"/>
            <a:ext cx="9172660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83409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624078" lvl="0" indent="-514350">
              <a:buFont typeface="+mj-lt"/>
              <a:buAutoNum type="arabicPeriod"/>
            </a:pPr>
            <a:r>
              <a:rPr lang="id-ID" sz="1800" dirty="0" smtClean="0"/>
              <a:t>Misalkan </a:t>
            </a:r>
            <a:r>
              <a:rPr lang="id-ID" sz="1800" dirty="0"/>
              <a:t>A himpunan semua baju dan B himpunan semua celana panjang yang dimiliki seorang pria, berikan tafsiran bagi hasil kali kartesius A X B. Berikan pula tafsiran yang mungkin bagi relasi biner dari A ke B.</a:t>
            </a:r>
          </a:p>
          <a:p>
            <a:pPr marL="624078" lvl="0" indent="-514350">
              <a:buFont typeface="+mj-lt"/>
              <a:buAutoNum type="arabicPeriod"/>
            </a:pPr>
            <a:r>
              <a:rPr lang="id-ID" sz="1800" dirty="0"/>
              <a:t>Jika A = {1,2} berikan himpunan p(A) X A</a:t>
            </a:r>
          </a:p>
          <a:p>
            <a:pPr marL="624078" lvl="0" indent="-514350">
              <a:buFont typeface="+mj-lt"/>
              <a:buAutoNum type="arabicPeriod"/>
            </a:pPr>
            <a:r>
              <a:rPr lang="id-ID" sz="1800" dirty="0" smtClean="0"/>
              <a:t>Jika </a:t>
            </a:r>
            <a:r>
              <a:rPr lang="id-ID" sz="1800" dirty="0"/>
              <a:t>diketahui A X </a:t>
            </a:r>
            <a:r>
              <a:rPr lang="id-ID" sz="1800" dirty="0" smtClean="0"/>
              <a:t>B = </a:t>
            </a:r>
            <a:r>
              <a:rPr lang="id-ID" sz="1800" dirty="0">
                <a:sym typeface="Symbol"/>
              </a:rPr>
              <a:t></a:t>
            </a:r>
            <a:r>
              <a:rPr lang="id-ID" sz="1800" dirty="0"/>
              <a:t> , apa yang dapat dikatakan tentang himpunan A dan B</a:t>
            </a:r>
          </a:p>
          <a:p>
            <a:pPr marL="624078" lvl="0" indent="-514350">
              <a:buFont typeface="+mj-lt"/>
              <a:buAutoNum type="arabicPeriod"/>
            </a:pPr>
            <a:r>
              <a:rPr lang="id-ID" sz="1800" dirty="0"/>
              <a:t>Misal P adalah himpunan semua orang, Misalkan pula R adalah sebuah relasi biner pada P  sedemikian rupa sehingga  (a,b) ada di dalam R jika  a saudara laki laki sekandung b. Tentukan apakah R bersifat</a:t>
            </a:r>
          </a:p>
          <a:p>
            <a:pPr marL="1088136" lvl="2" indent="-457200">
              <a:buFont typeface="+mj-lt"/>
              <a:buAutoNum type="arabicPeriod"/>
            </a:pPr>
            <a:r>
              <a:rPr lang="id-ID" sz="1800" dirty="0"/>
              <a:t>Simetris 	b. Refleksif	c. Antisimetris	d. Transitif</a:t>
            </a:r>
          </a:p>
          <a:p>
            <a:pPr marL="624078" lvl="0" indent="-514350">
              <a:buFont typeface="+mj-lt"/>
              <a:buAutoNum type="arabicPeriod"/>
            </a:pPr>
            <a:r>
              <a:rPr lang="id-ID" sz="1800" dirty="0"/>
              <a:t>Misal P adalah himpunan semua string biner 0 dan 1, Misalkan pula R adalah sebuah relasi biner pada P  sedemikian rupa sehingga  R = { (a,b) | a dan b adalah string yang mempunyai jumlah angka 0 sama banyaknya}.  Tentukan apakah R bersifat</a:t>
            </a:r>
          </a:p>
          <a:p>
            <a:pPr marL="1088136" lvl="2" indent="-457200">
              <a:buFont typeface="+mj-lt"/>
              <a:buAutoNum type="arabicPeriod"/>
            </a:pPr>
            <a:r>
              <a:rPr lang="id-ID" sz="1800" dirty="0" smtClean="0"/>
              <a:t>Simetris </a:t>
            </a:r>
            <a:r>
              <a:rPr lang="id-ID" sz="1800" dirty="0"/>
              <a:t>	b. Refleksif	c. Antisimetris	d. Transitif</a:t>
            </a:r>
          </a:p>
          <a:p>
            <a:pPr marL="624078" lvl="0" indent="-514350">
              <a:buFont typeface="+mj-lt"/>
              <a:buAutoNum type="arabicPeriod"/>
            </a:pPr>
            <a:r>
              <a:rPr lang="id-ID" sz="1800" dirty="0"/>
              <a:t>Misal P adalah himpunan semua bilangan positif , Misalkan pula R adalah sebuah relasi biner pada P  sedemikian rupa sehingga  R = { (a,b) | a-b adalah bilangan bulat positif ganjil}.  Tentukan apakah R bersifat</a:t>
            </a:r>
          </a:p>
          <a:p>
            <a:pPr marL="1088136" lvl="2" indent="-457200">
              <a:buFont typeface="+mj-lt"/>
              <a:buAutoNum type="arabicPeriod"/>
            </a:pPr>
            <a:r>
              <a:rPr lang="id-ID" sz="1800" dirty="0"/>
              <a:t>Simetris 	b. Refleksif	c. Antisimetris	d. </a:t>
            </a:r>
            <a:r>
              <a:rPr lang="id-ID" sz="1800" dirty="0" smtClean="0"/>
              <a:t>Transitif</a:t>
            </a:r>
            <a:endParaRPr lang="id-ID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" y="0"/>
            <a:ext cx="8229600" cy="764704"/>
          </a:xfrm>
        </p:spPr>
        <p:txBody>
          <a:bodyPr/>
          <a:lstStyle/>
          <a:p>
            <a:r>
              <a:rPr lang="id-ID" dirty="0" smtClean="0"/>
              <a:t>SOAL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53577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= {2, 3, 4, 8, 9}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 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prima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. </a:t>
            </a:r>
          </a:p>
          <a:p>
            <a:pPr>
              <a:buFont typeface="Wingdings" pitchFamily="2" charset="2"/>
              <a:buNone/>
            </a:pPr>
            <a:r>
              <a:rPr lang="en-US" dirty="0" err="1" smtClean="0"/>
              <a:t>Maka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i="1" dirty="0"/>
              <a:t>	R</a:t>
            </a:r>
            <a:r>
              <a:rPr lang="en-US" dirty="0"/>
              <a:t> = {(2, 2), (2, 4), (2, 8), (3, 3), (3, 9)}						 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Contoh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1813" indent="-531813">
              <a:spcBef>
                <a:spcPts val="600"/>
              </a:spcBef>
              <a:buFont typeface="Wingdings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 sz="2800" dirty="0" smtClean="0">
                <a:latin typeface="Times New Roman" pitchFamily="16" charset="0"/>
              </a:rPr>
              <a:t>	</a:t>
            </a:r>
            <a:r>
              <a:rPr lang="en-GB" sz="2800" dirty="0" err="1" smtClean="0">
                <a:latin typeface="Times New Roman" pitchFamily="16" charset="0"/>
              </a:rPr>
              <a:t>Pada</a:t>
            </a:r>
            <a:r>
              <a:rPr lang="en-GB" sz="2800" dirty="0" smtClean="0">
                <a:latin typeface="Times New Roman" pitchFamily="16" charset="0"/>
              </a:rPr>
              <a:t> </a:t>
            </a:r>
            <a:r>
              <a:rPr lang="en-GB" sz="2800" dirty="0" err="1" smtClean="0">
                <a:latin typeface="Times New Roman" pitchFamily="16" charset="0"/>
              </a:rPr>
              <a:t>himpunan</a:t>
            </a:r>
            <a:r>
              <a:rPr lang="en-GB" sz="2800" dirty="0" smtClean="0">
                <a:latin typeface="Times New Roman" pitchFamily="16" charset="0"/>
              </a:rPr>
              <a:t> </a:t>
            </a:r>
            <a:r>
              <a:rPr lang="en-GB" sz="2800" i="1" dirty="0" smtClean="0">
                <a:latin typeface="Times New Roman" pitchFamily="16" charset="0"/>
              </a:rPr>
              <a:t>B</a:t>
            </a:r>
            <a:r>
              <a:rPr lang="en-GB" sz="2800" dirty="0" smtClean="0">
                <a:latin typeface="Times New Roman" pitchFamily="16" charset="0"/>
              </a:rPr>
              <a:t> = {1, 2, … 9, 10} </a:t>
            </a:r>
            <a:r>
              <a:rPr lang="en-GB" sz="2800" dirty="0" err="1" smtClean="0">
                <a:latin typeface="Times New Roman" pitchFamily="16" charset="0"/>
              </a:rPr>
              <a:t>dibuat</a:t>
            </a:r>
            <a:r>
              <a:rPr lang="en-GB" sz="2800" dirty="0" smtClean="0">
                <a:latin typeface="Times New Roman" pitchFamily="16" charset="0"/>
              </a:rPr>
              <a:t> </a:t>
            </a:r>
            <a:r>
              <a:rPr lang="en-GB" sz="2800" dirty="0" err="1" smtClean="0">
                <a:latin typeface="Times New Roman" pitchFamily="16" charset="0"/>
              </a:rPr>
              <a:t>relasi</a:t>
            </a:r>
            <a:r>
              <a:rPr lang="en-GB" sz="2800" dirty="0" smtClean="0">
                <a:latin typeface="Times New Roman" pitchFamily="16" charset="0"/>
              </a:rPr>
              <a:t> </a:t>
            </a:r>
            <a:r>
              <a:rPr lang="en-GB" sz="2800" i="1" dirty="0" smtClean="0">
                <a:latin typeface="Times New Roman" pitchFamily="16" charset="0"/>
              </a:rPr>
              <a:t>PLUS5 </a:t>
            </a:r>
            <a:r>
              <a:rPr lang="en-GB" sz="2800" dirty="0" err="1" smtClean="0">
                <a:latin typeface="Times New Roman" pitchFamily="16" charset="0"/>
              </a:rPr>
              <a:t>dengan</a:t>
            </a:r>
            <a:r>
              <a:rPr lang="en-GB" sz="2800" dirty="0" smtClean="0">
                <a:latin typeface="Times New Roman" pitchFamily="16" charset="0"/>
              </a:rPr>
              <a:t> </a:t>
            </a:r>
            <a:r>
              <a:rPr lang="en-GB" sz="2800" dirty="0" err="1" smtClean="0">
                <a:latin typeface="Times New Roman" pitchFamily="16" charset="0"/>
              </a:rPr>
              <a:t>definisi</a:t>
            </a:r>
            <a:r>
              <a:rPr lang="en-GB" sz="2800" dirty="0" smtClean="0">
                <a:latin typeface="Times New Roman" pitchFamily="16" charset="0"/>
              </a:rPr>
              <a:t> </a:t>
            </a:r>
            <a:r>
              <a:rPr lang="en-GB" sz="2800" dirty="0" err="1" smtClean="0">
                <a:latin typeface="Times New Roman" pitchFamily="16" charset="0"/>
              </a:rPr>
              <a:t>sbb</a:t>
            </a:r>
            <a:r>
              <a:rPr lang="en-GB" sz="2800" dirty="0" smtClean="0">
                <a:latin typeface="Times New Roman" pitchFamily="16" charset="0"/>
              </a:rPr>
              <a:t>: </a:t>
            </a:r>
          </a:p>
          <a:p>
            <a:pPr marL="531813" indent="-531813">
              <a:spcBef>
                <a:spcPts val="600"/>
              </a:spcBef>
              <a:buFont typeface="Wingdings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 sz="2800" dirty="0" smtClean="0">
                <a:latin typeface="Times New Roman" pitchFamily="16" charset="0"/>
              </a:rPr>
              <a:t>		</a:t>
            </a:r>
            <a:r>
              <a:rPr lang="en-GB" sz="2800" i="1" dirty="0" smtClean="0">
                <a:latin typeface="Times New Roman" pitchFamily="16" charset="0"/>
              </a:rPr>
              <a:t>PLUS5</a:t>
            </a:r>
            <a:r>
              <a:rPr lang="en-GB" sz="2800" dirty="0" smtClean="0">
                <a:latin typeface="Times New Roman" pitchFamily="16" charset="0"/>
              </a:rPr>
              <a:t> = { (</a:t>
            </a:r>
            <a:r>
              <a:rPr lang="en-GB" sz="2800" dirty="0" err="1" smtClean="0">
                <a:latin typeface="Times New Roman" pitchFamily="16" charset="0"/>
              </a:rPr>
              <a:t>x,y</a:t>
            </a:r>
            <a:r>
              <a:rPr lang="en-GB" sz="2800" dirty="0" smtClean="0">
                <a:latin typeface="Times New Roman" pitchFamily="16" charset="0"/>
              </a:rPr>
              <a:t>) | x </a:t>
            </a:r>
            <a:r>
              <a:rPr lang="en-GB" sz="2800" dirty="0" smtClean="0">
                <a:latin typeface="Symbol" pitchFamily="16" charset="2"/>
              </a:rPr>
              <a:t></a:t>
            </a:r>
            <a:r>
              <a:rPr lang="en-GB" sz="2800" dirty="0" smtClean="0">
                <a:latin typeface="Times New Roman" pitchFamily="16" charset="0"/>
              </a:rPr>
              <a:t> B </a:t>
            </a:r>
            <a:r>
              <a:rPr lang="en-GB" sz="2800" dirty="0" smtClean="0">
                <a:latin typeface="Symbol" pitchFamily="16" charset="2"/>
              </a:rPr>
              <a:t></a:t>
            </a:r>
            <a:r>
              <a:rPr lang="en-GB" sz="2800" dirty="0" smtClean="0">
                <a:latin typeface="Times New Roman" pitchFamily="16" charset="0"/>
              </a:rPr>
              <a:t> y </a:t>
            </a:r>
            <a:r>
              <a:rPr lang="en-GB" sz="2800" dirty="0" smtClean="0">
                <a:latin typeface="Symbol" pitchFamily="16" charset="2"/>
              </a:rPr>
              <a:t></a:t>
            </a:r>
            <a:r>
              <a:rPr lang="en-GB" sz="2800" dirty="0" smtClean="0">
                <a:latin typeface="Times New Roman" pitchFamily="16" charset="0"/>
              </a:rPr>
              <a:t> B </a:t>
            </a:r>
            <a:r>
              <a:rPr lang="en-GB" sz="2800" dirty="0" smtClean="0">
                <a:latin typeface="Symbol" pitchFamily="16" charset="2"/>
              </a:rPr>
              <a:t></a:t>
            </a:r>
            <a:r>
              <a:rPr lang="en-GB" sz="2800" dirty="0" smtClean="0">
                <a:latin typeface="Times New Roman" pitchFamily="16" charset="0"/>
              </a:rPr>
              <a:t> y = x+5 }</a:t>
            </a:r>
          </a:p>
          <a:p>
            <a:pPr marL="531813" indent="-531813">
              <a:spcBef>
                <a:spcPts val="600"/>
              </a:spcBef>
              <a:buFont typeface="Wingdings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 sz="2800" dirty="0" smtClean="0">
                <a:latin typeface="Times New Roman" pitchFamily="16" charset="0"/>
              </a:rPr>
              <a:t>	</a:t>
            </a:r>
            <a:r>
              <a:rPr lang="en-GB" sz="2800" dirty="0" err="1" smtClean="0">
                <a:latin typeface="Times New Roman" pitchFamily="16" charset="0"/>
              </a:rPr>
              <a:t>Didapatkan</a:t>
            </a:r>
            <a:r>
              <a:rPr lang="en-GB" sz="2800" dirty="0" smtClean="0">
                <a:latin typeface="Times New Roman" pitchFamily="16" charset="0"/>
              </a:rPr>
              <a:t>:</a:t>
            </a:r>
          </a:p>
          <a:p>
            <a:pPr marL="531813" indent="-531813">
              <a:spcBef>
                <a:spcPts val="600"/>
              </a:spcBef>
              <a:buFont typeface="Wingdings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 sz="2800" dirty="0" smtClean="0">
                <a:latin typeface="Times New Roman" pitchFamily="16" charset="0"/>
              </a:rPr>
              <a:t>		</a:t>
            </a:r>
            <a:r>
              <a:rPr lang="en-GB" sz="2800" i="1" dirty="0" smtClean="0">
                <a:latin typeface="Times New Roman" pitchFamily="16" charset="0"/>
              </a:rPr>
              <a:t>PLUS5</a:t>
            </a:r>
            <a:r>
              <a:rPr lang="en-GB" sz="2800" dirty="0" smtClean="0">
                <a:latin typeface="Times New Roman" pitchFamily="16" charset="0"/>
              </a:rPr>
              <a:t> = { (1,6), (2,7), (3,8), (4,9), (5,10) }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i="1"/>
              <a:t>1. Diagram Panah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Representasi Relasi</a:t>
            </a: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0" y="2790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611188" y="2924175"/>
          <a:ext cx="7848600" cy="266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0" name="Visio" r:id="rId3" imgW="7098792" imgH="1650492" progId="">
                  <p:embed/>
                </p:oleObj>
              </mc:Choice>
              <mc:Fallback>
                <p:oleObj name="Visio" r:id="rId3" imgW="7098792" imgH="1650492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924175"/>
                        <a:ext cx="7848600" cy="2665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Representasi Relasi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114800" cy="3886200"/>
          </a:xfrm>
        </p:spPr>
        <p:txBody>
          <a:bodyPr/>
          <a:lstStyle/>
          <a:p>
            <a:r>
              <a:rPr lang="en-US" sz="2800" b="1" i="1"/>
              <a:t>2. Tabel</a:t>
            </a:r>
            <a:endParaRPr lang="en-US" sz="2800"/>
          </a:p>
          <a:p>
            <a:pPr>
              <a:buFont typeface="Wingdings" pitchFamily="2" charset="2"/>
              <a:buNone/>
            </a:pPr>
            <a:r>
              <a:rPr lang="en-US" sz="2000"/>
              <a:t>	</a:t>
            </a:r>
            <a:r>
              <a:rPr lang="en-US" sz="2400"/>
              <a:t>Kolom pertama tabel menyatakan daerah asal, sedangkan kolom kedua menyatakan daerah hasil. 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800"/>
              <a:t>       </a:t>
            </a:r>
          </a:p>
        </p:txBody>
      </p:sp>
      <p:graphicFrame>
        <p:nvGraphicFramePr>
          <p:cNvPr id="84996" name="Group 4"/>
          <p:cNvGraphicFramePr>
            <a:graphicFrameLocks noGrp="1"/>
          </p:cNvGraphicFramePr>
          <p:nvPr>
            <p:ph sz="half" idx="2"/>
          </p:nvPr>
        </p:nvGraphicFramePr>
        <p:xfrm>
          <a:off x="5508625" y="1628775"/>
          <a:ext cx="2160588" cy="4441826"/>
        </p:xfrm>
        <a:graphic>
          <a:graphicData uri="http://schemas.openxmlformats.org/drawingml/2006/table">
            <a:tbl>
              <a:tblPr/>
              <a:tblGrid>
                <a:gridCol w="1081088"/>
                <a:gridCol w="1079500"/>
              </a:tblGrid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i="1"/>
              <a:t>3. Matriks</a:t>
            </a: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400"/>
              <a:t>Misalkan </a:t>
            </a:r>
            <a:r>
              <a:rPr lang="en-US" sz="2400" i="1"/>
              <a:t>R</a:t>
            </a:r>
            <a:r>
              <a:rPr lang="en-US" sz="2400"/>
              <a:t> adalah relasi dari </a:t>
            </a:r>
            <a:r>
              <a:rPr lang="en-US" sz="2400" i="1"/>
              <a:t>A</a:t>
            </a:r>
            <a:r>
              <a:rPr lang="en-US" sz="2400"/>
              <a:t> = {</a:t>
            </a:r>
            <a:r>
              <a:rPr lang="en-US" sz="2400" i="1"/>
              <a:t>a</a:t>
            </a:r>
            <a:r>
              <a:rPr lang="en-US" sz="2400"/>
              <a:t>1, </a:t>
            </a:r>
            <a:r>
              <a:rPr lang="en-US" sz="2400" i="1"/>
              <a:t>a</a:t>
            </a:r>
            <a:r>
              <a:rPr lang="en-US" sz="2400"/>
              <a:t>2, …, </a:t>
            </a:r>
            <a:r>
              <a:rPr lang="en-US" sz="2400" i="1"/>
              <a:t>am</a:t>
            </a:r>
            <a:r>
              <a:rPr lang="en-US" sz="2400"/>
              <a:t>} dan </a:t>
            </a:r>
            <a:r>
              <a:rPr lang="en-US" sz="2400" i="1"/>
              <a:t>B</a:t>
            </a:r>
            <a:r>
              <a:rPr lang="en-US" sz="2400"/>
              <a:t> = {</a:t>
            </a:r>
            <a:r>
              <a:rPr lang="en-US" sz="2400" i="1"/>
              <a:t>b</a:t>
            </a:r>
            <a:r>
              <a:rPr lang="en-US" sz="2400"/>
              <a:t>1, </a:t>
            </a:r>
            <a:r>
              <a:rPr lang="en-US" sz="2400" i="1"/>
              <a:t>b</a:t>
            </a:r>
            <a:r>
              <a:rPr lang="en-US" sz="2400"/>
              <a:t>2, …, </a:t>
            </a:r>
            <a:r>
              <a:rPr lang="en-US" sz="2400" i="1"/>
              <a:t>bn</a:t>
            </a:r>
            <a:r>
              <a:rPr lang="en-US" sz="2400"/>
              <a:t>}. 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	Relasi </a:t>
            </a:r>
            <a:r>
              <a:rPr lang="en-US" sz="2400" i="1"/>
              <a:t>R</a:t>
            </a:r>
            <a:r>
              <a:rPr lang="en-US" sz="2400"/>
              <a:t> dapat disajikan dengan matriks </a:t>
            </a:r>
            <a:r>
              <a:rPr lang="en-US" sz="2400" i="1"/>
              <a:t>M</a:t>
            </a:r>
            <a:r>
              <a:rPr lang="en-US" sz="2400"/>
              <a:t> = [</a:t>
            </a:r>
            <a:r>
              <a:rPr lang="en-US" sz="2400" i="1"/>
              <a:t>mij</a:t>
            </a:r>
            <a:r>
              <a:rPr lang="en-US" sz="2400"/>
              <a:t>], 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/>
              <a:t>		              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		M =                                  </a:t>
            </a:r>
            <a:r>
              <a:rPr lang="en-US" sz="1600"/>
              <a:t>dimana</a:t>
            </a:r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Representasi Relasi</a:t>
            </a:r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1908175" y="3933825"/>
            <a:ext cx="29273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 eaLnBrk="1" hangingPunct="1"/>
            <a:r>
              <a:rPr lang="en-US" sz="1600">
                <a:cs typeface="Times New Roman" pitchFamily="18" charset="0"/>
              </a:rPr>
              <a:t>                </a:t>
            </a:r>
            <a:r>
              <a:rPr lang="en-US" sz="1600" i="1">
                <a:cs typeface="Times New Roman" pitchFamily="18" charset="0"/>
              </a:rPr>
              <a:t>b</a:t>
            </a:r>
            <a:r>
              <a:rPr lang="en-US" sz="1600" baseline="-30000">
                <a:cs typeface="Times New Roman" pitchFamily="18" charset="0"/>
              </a:rPr>
              <a:t>1</a:t>
            </a:r>
            <a:r>
              <a:rPr lang="en-US" sz="1600">
                <a:cs typeface="Times New Roman" pitchFamily="18" charset="0"/>
              </a:rPr>
              <a:t>       </a:t>
            </a:r>
            <a:r>
              <a:rPr lang="en-US" sz="1600" i="1">
                <a:cs typeface="Times New Roman" pitchFamily="18" charset="0"/>
              </a:rPr>
              <a:t>b</a:t>
            </a:r>
            <a:r>
              <a:rPr lang="en-US" sz="1600" baseline="-30000">
                <a:cs typeface="Times New Roman" pitchFamily="18" charset="0"/>
              </a:rPr>
              <a:t>2</a:t>
            </a:r>
            <a:r>
              <a:rPr lang="en-US" sz="1600">
                <a:cs typeface="Times New Roman" pitchFamily="18" charset="0"/>
              </a:rPr>
              <a:t>      </a:t>
            </a:r>
            <a:r>
              <a:rPr lang="en-US" sz="16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</a:t>
            </a:r>
            <a:r>
              <a:rPr lang="en-US" sz="1600">
                <a:cs typeface="Times New Roman" pitchFamily="18" charset="0"/>
              </a:rPr>
              <a:t>     </a:t>
            </a:r>
            <a:r>
              <a:rPr lang="en-US" sz="1600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</a:t>
            </a:r>
            <a:r>
              <a:rPr lang="en-US" sz="1600" i="1" baseline="-30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 sz="1600" baseline="-30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	</a:t>
            </a:r>
            <a:endParaRPr lang="en-US" sz="1100">
              <a:latin typeface="Times New Roman" pitchFamily="18" charset="0"/>
              <a:sym typeface="Symbol" pitchFamily="18" charset="2"/>
            </a:endParaRPr>
          </a:p>
          <a:p>
            <a:pPr algn="just"/>
            <a:r>
              <a:rPr lang="en-US" sz="16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	</a:t>
            </a:r>
          </a:p>
        </p:txBody>
      </p:sp>
      <p:graphicFrame>
        <p:nvGraphicFramePr>
          <p:cNvPr id="86021" name="Object 5"/>
          <p:cNvGraphicFramePr>
            <a:graphicFrameLocks noChangeAspect="1"/>
          </p:cNvGraphicFramePr>
          <p:nvPr/>
        </p:nvGraphicFramePr>
        <p:xfrm>
          <a:off x="2459038" y="4243388"/>
          <a:ext cx="2328862" cy="1344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6" name="Equation" r:id="rId3" imgW="1625400" imgH="939600" progId="Equation.3">
                  <p:embed/>
                </p:oleObj>
              </mc:Choice>
              <mc:Fallback>
                <p:oleObj name="Equation" r:id="rId3" imgW="1625400" imgH="939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038" y="4243388"/>
                        <a:ext cx="2328862" cy="1344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6023" name="Object 7"/>
          <p:cNvGraphicFramePr>
            <a:graphicFrameLocks noChangeAspect="1"/>
          </p:cNvGraphicFramePr>
          <p:nvPr/>
        </p:nvGraphicFramePr>
        <p:xfrm>
          <a:off x="5811838" y="4652963"/>
          <a:ext cx="244792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7" name="Equation" r:id="rId5" imgW="1828800" imgH="609600" progId="Equation.3">
                  <p:embed/>
                </p:oleObj>
              </mc:Choice>
              <mc:Fallback>
                <p:oleObj name="Equation" r:id="rId5" imgW="1828800" imgH="609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1838" y="4652963"/>
                        <a:ext cx="2447925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236</TotalTime>
  <Words>2422</Words>
  <Application>Microsoft Office PowerPoint</Application>
  <PresentationFormat>On-screen Show (4:3)</PresentationFormat>
  <Paragraphs>320</Paragraphs>
  <Slides>43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Concourse</vt:lpstr>
      <vt:lpstr>Visio</vt:lpstr>
      <vt:lpstr>Equation</vt:lpstr>
      <vt:lpstr>Microsoft Equation 3.0</vt:lpstr>
      <vt:lpstr>RELASI</vt:lpstr>
      <vt:lpstr>Relasi </vt:lpstr>
      <vt:lpstr>Relasi</vt:lpstr>
      <vt:lpstr>Relasi</vt:lpstr>
      <vt:lpstr>Contoh</vt:lpstr>
      <vt:lpstr>Contoh</vt:lpstr>
      <vt:lpstr>Representasi Relasi</vt:lpstr>
      <vt:lpstr>Representasi Relasi</vt:lpstr>
      <vt:lpstr>Representasi Relasi</vt:lpstr>
      <vt:lpstr>Representasi Relasi</vt:lpstr>
      <vt:lpstr>Representasi Relasi</vt:lpstr>
      <vt:lpstr>Representasi Relasi</vt:lpstr>
      <vt:lpstr>Komposisi Relasi</vt:lpstr>
      <vt:lpstr>Komposisi Relasi</vt:lpstr>
      <vt:lpstr>Contoh lain</vt:lpstr>
      <vt:lpstr>PowerPoint Presentation</vt:lpstr>
      <vt:lpstr>PowerPoint Presentation</vt:lpstr>
      <vt:lpstr>Relasi Inversi</vt:lpstr>
      <vt:lpstr>Relasi Inversi</vt:lpstr>
      <vt:lpstr>Sifat Relasi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Sifat-sifat Relasi Biner</vt:lpstr>
      <vt:lpstr>Penutup Relasi</vt:lpstr>
      <vt:lpstr>Pengertian informal penutup relasi</vt:lpstr>
      <vt:lpstr>Penutup Relasi</vt:lpstr>
      <vt:lpstr>Penutup Relasi</vt:lpstr>
      <vt:lpstr>Soal</vt:lpstr>
      <vt:lpstr>SOAL</vt:lpstr>
    </vt:vector>
  </TitlesOfParts>
  <Company>STT Telkom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Rita Magdalena</dc:creator>
  <cp:lastModifiedBy>user7</cp:lastModifiedBy>
  <cp:revision>29</cp:revision>
  <dcterms:created xsi:type="dcterms:W3CDTF">2005-10-15T09:53:14Z</dcterms:created>
  <dcterms:modified xsi:type="dcterms:W3CDTF">2017-09-06T00:38:59Z</dcterms:modified>
</cp:coreProperties>
</file>