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389" r:id="rId3"/>
    <p:sldId id="390" r:id="rId4"/>
    <p:sldId id="39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92" r:id="rId20"/>
    <p:sldId id="394" r:id="rId21"/>
    <p:sldId id="393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88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C381-AF89-4DA7-BDD2-38B1903BD846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B929-21D1-4D61-A641-31BC0F7171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6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E0BA9-D5C4-472D-BC7A-85040773C980}" type="datetimeFigureOut">
              <a:rPr lang="id-ID" smtClean="0"/>
              <a:t>13/12/2016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4825523" cy="1702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ke-15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Desember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4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0"/>
            <a:ext cx="6840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6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186741"/>
              </p:ext>
            </p:extLst>
          </p:nvPr>
        </p:nvGraphicFramePr>
        <p:xfrm>
          <a:off x="179388" y="1055688"/>
          <a:ext cx="822960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2" name="Document" r:id="rId3" imgW="8776262" imgH="4046932" progId="Word.Document.12">
                  <p:embed/>
                </p:oleObj>
              </mc:Choice>
              <mc:Fallback>
                <p:oleObj name="Document" r:id="rId3" imgW="8776262" imgH="404693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55688"/>
                        <a:ext cx="8229600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0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06057"/>
              </p:ext>
            </p:extLst>
          </p:nvPr>
        </p:nvGraphicFramePr>
        <p:xfrm>
          <a:off x="0" y="552450"/>
          <a:ext cx="9585325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5" name="Document" r:id="rId3" imgW="8776262" imgH="4731776" progId="Word.Document.12">
                  <p:embed/>
                </p:oleObj>
              </mc:Choice>
              <mc:Fallback>
                <p:oleObj name="Document" r:id="rId3" imgW="8776262" imgH="473177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2450"/>
                        <a:ext cx="9585325" cy="516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8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92734"/>
              </p:ext>
            </p:extLst>
          </p:nvPr>
        </p:nvGraphicFramePr>
        <p:xfrm>
          <a:off x="-324544" y="980728"/>
          <a:ext cx="999203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8" name="Document" r:id="rId3" imgW="8794350" imgH="4182635" progId="Word.Document.12">
                  <p:embed/>
                </p:oleObj>
              </mc:Choice>
              <mc:Fallback>
                <p:oleObj name="Document" r:id="rId3" imgW="8794350" imgH="41826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544" y="980728"/>
                        <a:ext cx="9992033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b="1" dirty="0" smtClean="0"/>
              <a:t>7.5 Efektivitas-Metode NTU </a:t>
            </a:r>
            <a:br>
              <a:rPr lang="id-ID" sz="4000" b="1" dirty="0" smtClean="0"/>
            </a:br>
            <a:r>
              <a:rPr lang="id-ID" sz="4000" b="1" dirty="0" smtClean="0"/>
              <a:t>( </a:t>
            </a:r>
            <a:r>
              <a:rPr lang="id-ID" sz="4000" b="1" i="1" dirty="0" smtClean="0"/>
              <a:t>Number of Transfer Unit</a:t>
            </a:r>
            <a:r>
              <a:rPr lang="id-ID" sz="4000" b="1" dirty="0" smtClean="0"/>
              <a:t>)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66187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id-ID" dirty="0"/>
              <a:t>Dalam analisa termal  berbagai alat penukar panas yang telah disajikan, dipergunakan persamaan: </a:t>
            </a:r>
            <a:endParaRPr lang="id-ID" dirty="0" smtClean="0"/>
          </a:p>
          <a:p>
            <a:pPr algn="just">
              <a:buFont typeface="Wingdings" pitchFamily="2" charset="2"/>
              <a:buChar char="q"/>
            </a:pP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algn="just">
              <a:buFont typeface="Wingdings" pitchFamily="2" charset="2"/>
              <a:buChar char="q"/>
            </a:pPr>
            <a:r>
              <a:rPr lang="id-ID" dirty="0" smtClean="0"/>
              <a:t>Persamaan </a:t>
            </a:r>
            <a:r>
              <a:rPr lang="id-ID" dirty="0"/>
              <a:t>tersebut akan mudah diselesaikan bila suhu terminal yang digunakan yaitu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suhu masuk dan keluar fluida  panas maupun dingin diketahui</a:t>
            </a:r>
            <a:r>
              <a:rPr lang="id-ID" dirty="0"/>
              <a:t> atau dapat ditentukan dengan </a:t>
            </a:r>
            <a:r>
              <a:rPr lang="id-ID" dirty="0" smtClean="0"/>
              <a:t>mudah.</a:t>
            </a:r>
          </a:p>
          <a:p>
            <a:pPr algn="just">
              <a:buFont typeface="Wingdings" pitchFamily="2" charset="2"/>
              <a:buChar char="q"/>
            </a:pPr>
            <a:endParaRPr lang="id-ID" dirty="0" smtClean="0"/>
          </a:p>
          <a:p>
            <a:pPr algn="just">
              <a:buFont typeface="Wingdings" pitchFamily="2" charset="2"/>
              <a:buChar char="q"/>
            </a:pPr>
            <a:r>
              <a:rPr lang="id-ID" dirty="0"/>
              <a:t>Dengan demikian LMTD dapat mudah dihitung dan aliran panas, luas permukaan,dan koefisien perpindahan </a:t>
            </a:r>
            <a:r>
              <a:rPr lang="id-ID" dirty="0" smtClean="0"/>
              <a:t>panas </a:t>
            </a:r>
            <a:r>
              <a:rPr lang="id-ID" dirty="0"/>
              <a:t>menyeluruh dapat ditentukan berdasarkan persamaan di </a:t>
            </a:r>
            <a:r>
              <a:rPr lang="id-ID" dirty="0" smtClean="0"/>
              <a:t>atas.</a:t>
            </a:r>
            <a:endParaRPr lang="id-ID" dirty="0"/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81" y="2641959"/>
            <a:ext cx="2376265" cy="55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26469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id-ID" dirty="0"/>
              <a:t>Akan tetapi, seringkali unjuk kerja (</a:t>
            </a:r>
            <a:r>
              <a:rPr lang="id-ID" i="1" dirty="0"/>
              <a:t>performance</a:t>
            </a:r>
            <a:r>
              <a:rPr lang="id-ID" dirty="0"/>
              <a:t>) suatu penukar panas yaitu U diketahui atau dapat ditaksir, sedangkan suhu fluida-fluida yang meninggalkan alat penukar  panas tidak diketahui</a:t>
            </a:r>
            <a:r>
              <a:rPr lang="id-ID" dirty="0" smtClean="0"/>
              <a:t>.</a:t>
            </a:r>
          </a:p>
          <a:p>
            <a:pPr marL="0" indent="0" algn="just">
              <a:buNone/>
            </a:pPr>
            <a:r>
              <a:rPr lang="id-ID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id-ID" dirty="0" smtClean="0"/>
              <a:t>Bila </a:t>
            </a:r>
            <a:r>
              <a:rPr lang="id-ID" dirty="0"/>
              <a:t>harus ditentukan suhu masuk atau keluar, analisa harus melibatkan prosedur iterasi atau </a:t>
            </a:r>
            <a:r>
              <a:rPr lang="id-ID" i="1" dirty="0"/>
              <a:t>trial and error</a:t>
            </a:r>
            <a:r>
              <a:rPr lang="id-ID" dirty="0" smtClean="0"/>
              <a:t>, karena </a:t>
            </a:r>
            <a:r>
              <a:rPr lang="id-ID" dirty="0"/>
              <a:t>LMTD merupakan suatu fungsi logaritmik. </a:t>
            </a:r>
            <a:endParaRPr lang="id-ID" dirty="0" smtClean="0"/>
          </a:p>
          <a:p>
            <a:pPr algn="just">
              <a:buFont typeface="Wingdings" pitchFamily="2" charset="2"/>
              <a:buChar char="q"/>
            </a:pPr>
            <a:endParaRPr lang="id-ID" dirty="0"/>
          </a:p>
          <a:p>
            <a:pPr algn="just">
              <a:buFont typeface="Wingdings" pitchFamily="2" charset="2"/>
              <a:buChar char="q"/>
            </a:pPr>
            <a:r>
              <a:rPr lang="id-ID" dirty="0" smtClean="0"/>
              <a:t>Dalam </a:t>
            </a:r>
            <a:r>
              <a:rPr lang="id-ID" dirty="0"/>
              <a:t>hal ini</a:t>
            </a:r>
            <a:r>
              <a:rPr lang="id-ID" dirty="0" smtClean="0"/>
              <a:t>, analisa </a:t>
            </a:r>
            <a:r>
              <a:rPr lang="id-ID" dirty="0"/>
              <a:t>akan lebih mudah dengan menggunakan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 yang berdasarkan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efektifitas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penukar panas</a:t>
            </a:r>
            <a:r>
              <a:rPr lang="id-ID" dirty="0"/>
              <a:t> dalam memindahkan sejumlah panas tertentu. Metode ini juga dapat digunakan untuk menganalisa kasus-kasus yang harus membandingkan berbagai jenis penukar panas untuk memilih jenis yang terbaik</a:t>
            </a:r>
          </a:p>
        </p:txBody>
      </p:sp>
    </p:spTree>
    <p:extLst>
      <p:ext uri="{BB962C8B-B14F-4D97-AF65-F5344CB8AC3E}">
        <p14:creationId xmlns:p14="http://schemas.microsoft.com/office/powerpoint/2010/main" val="35399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Efektivitas </a:t>
            </a:r>
            <a:r>
              <a:rPr lang="id-ID" dirty="0"/>
              <a:t>penukar panas didefinisikan sebagai: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130" y="2132856"/>
            <a:ext cx="52070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1309130" y="2101324"/>
            <a:ext cx="4775038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22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15880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/>
              <a:t>....Actual Heat Tranfer</a:t>
            </a:r>
          </a:p>
          <a:p>
            <a:pPr marL="0" indent="0">
              <a:buNone/>
            </a:pPr>
            <a:r>
              <a:rPr lang="id-ID" b="1" dirty="0" smtClean="0"/>
              <a:t>Perpindahan </a:t>
            </a:r>
            <a:r>
              <a:rPr lang="id-ID" b="1" dirty="0"/>
              <a:t>panas </a:t>
            </a:r>
            <a:r>
              <a:rPr lang="id-ID" b="1" dirty="0" smtClean="0"/>
              <a:t>Actual</a:t>
            </a:r>
          </a:p>
          <a:p>
            <a:pPr marL="0" indent="0">
              <a:buNone/>
            </a:pPr>
            <a:r>
              <a:rPr lang="id-ID" b="1" dirty="0" smtClean="0"/>
              <a:t> </a:t>
            </a:r>
          </a:p>
          <a:p>
            <a:pPr marL="0" indent="0" algn="just">
              <a:buNone/>
            </a:pPr>
            <a:r>
              <a:rPr lang="id-ID" dirty="0" smtClean="0"/>
              <a:t>dihitung </a:t>
            </a:r>
            <a:r>
              <a:rPr lang="id-ID" dirty="0"/>
              <a:t>dari energi yang dilepaskan oleh fluida panas atau yang diterima oleh fluida </a:t>
            </a:r>
            <a:r>
              <a:rPr lang="id-ID" dirty="0" smtClean="0"/>
              <a:t>dingin,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untuk </a:t>
            </a:r>
            <a:r>
              <a:rPr lang="id-ID" dirty="0"/>
              <a:t>double pipe </a:t>
            </a:r>
            <a:r>
              <a:rPr lang="id-ID" dirty="0" smtClean="0"/>
              <a:t>yaitu:</a:t>
            </a:r>
          </a:p>
          <a:p>
            <a:pPr marL="0" indent="0" algn="just">
              <a:buNone/>
            </a:pPr>
            <a:endParaRPr lang="id-ID" dirty="0" smtClean="0"/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Aliran </a:t>
            </a:r>
            <a:r>
              <a:rPr lang="id-ID" i="1" dirty="0"/>
              <a:t>co-current</a:t>
            </a:r>
            <a:r>
              <a:rPr lang="id-ID" dirty="0"/>
              <a:t>	</a:t>
            </a:r>
            <a:r>
              <a:rPr lang="id-ID" dirty="0" smtClean="0"/>
              <a:t> </a:t>
            </a:r>
            <a:r>
              <a:rPr lang="id-ID" dirty="0"/>
              <a:t>	 </a:t>
            </a:r>
            <a:endParaRPr lang="id-ID" dirty="0" smtClean="0"/>
          </a:p>
          <a:p>
            <a:pPr>
              <a:buFont typeface="Wingdings" pitchFamily="2" charset="2"/>
              <a:buChar char="Ø"/>
            </a:pPr>
            <a:endParaRPr lang="id-ID" dirty="0"/>
          </a:p>
          <a:p>
            <a:pPr>
              <a:buFont typeface="Wingdings" pitchFamily="2" charset="2"/>
              <a:buChar char="Ø"/>
            </a:pPr>
            <a:r>
              <a:rPr lang="id-ID" dirty="0"/>
              <a:t>Aliran </a:t>
            </a:r>
            <a:r>
              <a:rPr lang="id-ID" i="1" dirty="0"/>
              <a:t>counter-current</a:t>
            </a:r>
            <a:r>
              <a:rPr lang="id-ID" dirty="0"/>
              <a:t>	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4589115" cy="61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19" y="5445224"/>
            <a:ext cx="4783992" cy="63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5536" y="989672"/>
            <a:ext cx="4248472" cy="86409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1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42926"/>
            <a:ext cx="82089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/>
              <a:t>... Maximum Possible Heat Transfer</a:t>
            </a:r>
          </a:p>
          <a:p>
            <a:pPr marL="0" indent="0">
              <a:buNone/>
            </a:pPr>
            <a:r>
              <a:rPr lang="id-ID" b="1" dirty="0" smtClean="0"/>
              <a:t>Perpindahan </a:t>
            </a:r>
            <a:r>
              <a:rPr lang="id-ID" b="1" dirty="0"/>
              <a:t>panas </a:t>
            </a:r>
            <a:r>
              <a:rPr lang="id-ID" b="1" dirty="0" smtClean="0"/>
              <a:t>maximum</a:t>
            </a:r>
          </a:p>
          <a:p>
            <a:pPr marL="0" indent="0">
              <a:buNone/>
            </a:pPr>
            <a:endParaRPr lang="id-ID" dirty="0"/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Nilai </a:t>
            </a:r>
            <a:r>
              <a:rPr lang="id-ID" dirty="0" smtClean="0"/>
              <a:t>maksimum yang dicapai </a:t>
            </a:r>
            <a:r>
              <a:rPr lang="id-ID" dirty="0"/>
              <a:t>bila salah satu fluida mengalami perubahan suhu sebesar beda suhu maksimum yang terdapat dalam HE </a:t>
            </a:r>
            <a:r>
              <a:rPr lang="id-ID" dirty="0" smtClean="0"/>
              <a:t>yaitu :</a:t>
            </a:r>
          </a:p>
          <a:p>
            <a:pPr marL="0" indent="0" algn="just">
              <a:buNone/>
            </a:pPr>
            <a:r>
              <a:rPr lang="id-ID" dirty="0"/>
              <a:t> </a:t>
            </a:r>
            <a:r>
              <a:rPr lang="id-ID" dirty="0" smtClean="0"/>
              <a:t> </a:t>
            </a:r>
            <a:r>
              <a:rPr lang="id-ID" dirty="0" smtClean="0"/>
              <a:t> </a:t>
            </a:r>
            <a:r>
              <a:rPr lang="id-ID" b="1" dirty="0"/>
              <a:t>selisih </a:t>
            </a:r>
            <a:r>
              <a:rPr lang="id-ID" b="1" dirty="0" smtClean="0"/>
              <a:t>suhu masuk </a:t>
            </a:r>
            <a:r>
              <a:rPr lang="id-ID" b="1" dirty="0"/>
              <a:t>fluida panas dan suhu masuk </a:t>
            </a:r>
            <a:endParaRPr lang="id-ID" b="1" dirty="0" smtClean="0"/>
          </a:p>
          <a:p>
            <a:pPr marL="0" indent="0" algn="just">
              <a:buNone/>
            </a:pPr>
            <a:r>
              <a:rPr lang="id-ID" b="1" dirty="0"/>
              <a:t> </a:t>
            </a:r>
            <a:r>
              <a:rPr lang="id-ID" b="1" dirty="0" smtClean="0"/>
              <a:t>  </a:t>
            </a:r>
            <a:r>
              <a:rPr lang="id-ID" b="1" dirty="0" smtClean="0"/>
              <a:t>fluida </a:t>
            </a:r>
            <a:r>
              <a:rPr lang="id-ID" b="1" dirty="0"/>
              <a:t>dingin. </a:t>
            </a:r>
            <a:endParaRPr lang="id-ID" b="1" dirty="0" smtClean="0"/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Secara </a:t>
            </a:r>
            <a:r>
              <a:rPr lang="id-ID" dirty="0"/>
              <a:t>matematis fluida yang mungkin mengalami beda suhu maksimum </a:t>
            </a:r>
            <a:r>
              <a:rPr lang="id-ID" dirty="0" smtClean="0"/>
              <a:t>ialah  </a:t>
            </a:r>
          </a:p>
          <a:p>
            <a:pPr marL="0" indent="0" algn="just">
              <a:buNone/>
            </a:pPr>
            <a:r>
              <a:rPr lang="id-ID" b="1" dirty="0" smtClean="0"/>
              <a:t>   fluida </a:t>
            </a:r>
            <a:r>
              <a:rPr lang="id-ID" b="1" dirty="0"/>
              <a:t>yang </a:t>
            </a:r>
            <a:r>
              <a:rPr lang="id-ID" b="1" dirty="0" smtClean="0"/>
              <a:t>nilai nya </a:t>
            </a:r>
            <a:r>
              <a:rPr lang="id-ID" b="1" dirty="0"/>
              <a:t>minimum</a:t>
            </a:r>
            <a:r>
              <a:rPr lang="id-ID" b="1" dirty="0" smtClean="0"/>
              <a:t>.</a:t>
            </a:r>
          </a:p>
          <a:p>
            <a:pPr marL="0" indent="0" algn="just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3528392" cy="69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3528" y="692696"/>
            <a:ext cx="5688632" cy="86409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Connector 4"/>
          <p:cNvCxnSpPr/>
          <p:nvPr/>
        </p:nvCxnSpPr>
        <p:spPr>
          <a:xfrm>
            <a:off x="6804248" y="2852936"/>
            <a:ext cx="158417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3568" y="3284984"/>
            <a:ext cx="16561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1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id-ID" dirty="0" smtClean="0"/>
              <a:t>Fluida </a:t>
            </a:r>
            <a:r>
              <a:rPr lang="id-ID" dirty="0" smtClean="0"/>
              <a:t>minimum dapat fluida panas atau dingin tergantung laju alir massa dan kapasitas  panas spesifik.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82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67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818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Efektivitas </a:t>
            </a:r>
            <a:r>
              <a:rPr lang="id-ID" dirty="0"/>
              <a:t>penukar panas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780928"/>
            <a:ext cx="5493395" cy="15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1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836712"/>
            <a:ext cx="8229600" cy="5487888"/>
          </a:xfrm>
        </p:spPr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     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Aliran 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co-current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   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Aliran 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counter-current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5" y="2049782"/>
            <a:ext cx="357315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54" y="2096017"/>
            <a:ext cx="34738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5" y="4531708"/>
            <a:ext cx="3318513" cy="11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54" y="4423214"/>
            <a:ext cx="3257059" cy="11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6195" y="1807688"/>
            <a:ext cx="864096" cy="632375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endParaRPr lang="id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4059" y="1895912"/>
            <a:ext cx="864096" cy="63237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id-ID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6195" y="4120924"/>
            <a:ext cx="864096" cy="63237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endParaRPr lang="id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34060" y="4215520"/>
            <a:ext cx="864096" cy="63237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id-ID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33962" y="2270050"/>
            <a:ext cx="973854" cy="925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2968737" y="4738128"/>
            <a:ext cx="973854" cy="925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7279699" y="2327675"/>
            <a:ext cx="973854" cy="9250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ounded Rectangle 13"/>
          <p:cNvSpPr/>
          <p:nvPr/>
        </p:nvSpPr>
        <p:spPr>
          <a:xfrm>
            <a:off x="7125923" y="4664187"/>
            <a:ext cx="973854" cy="9250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Dari persamaan (4):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9" y="1484784"/>
            <a:ext cx="560222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996952"/>
            <a:ext cx="373001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5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lvl="0" indent="0">
              <a:buNone/>
            </a:pPr>
            <a:r>
              <a:rPr lang="id-ID" dirty="0"/>
              <a:t>Bila </a:t>
            </a:r>
            <a:r>
              <a:rPr lang="id-ID" b="1" dirty="0"/>
              <a:t>fluida dingin adalah fluida </a:t>
            </a:r>
            <a:r>
              <a:rPr lang="id-ID" b="1" dirty="0" smtClean="0"/>
              <a:t>minimum aliran secara co-current</a:t>
            </a:r>
            <a:r>
              <a:rPr lang="id-ID" dirty="0" smtClean="0"/>
              <a:t>, </a:t>
            </a:r>
            <a:r>
              <a:rPr lang="id-ID" dirty="0"/>
              <a:t>maka:</a:t>
            </a:r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Dari </a:t>
            </a:r>
            <a:r>
              <a:rPr lang="id-ID" dirty="0"/>
              <a:t>neraca energi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/>
              <a:t>Sehingga: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8572"/>
            <a:ext cx="170980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996952"/>
            <a:ext cx="2833167" cy="9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581128"/>
            <a:ext cx="3830064" cy="96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3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760640"/>
          </a:xfrm>
        </p:spPr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92648"/>
            <a:ext cx="7202726" cy="1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16832"/>
            <a:ext cx="396043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2" y="3861048"/>
                <a:ext cx="5616626" cy="2192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dirty="0" smtClean="0"/>
                  <a:t>Bila:</a:t>
                </a:r>
              </a:p>
              <a:p>
                <a:r>
                  <a:rPr lang="id-ID" dirty="0" smtClean="0"/>
                  <a:t>C = m cp = laju </a:t>
                </a:r>
                <a:r>
                  <a:rPr lang="id-ID" dirty="0"/>
                  <a:t>kapasitas</a:t>
                </a:r>
              </a:p>
              <a:p>
                <a:r>
                  <a:rPr lang="id-ID" dirty="0" smtClean="0"/>
                  <a:t>NTU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𝑈</m:t>
                        </m:r>
                        <m:r>
                          <a:rPr lang="id-ID" b="0" i="1" smtClean="0"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id-ID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id-ID" dirty="0" smtClean="0"/>
                  <a:t> = jumlah </a:t>
                </a:r>
                <a:r>
                  <a:rPr lang="id-ID" dirty="0"/>
                  <a:t>satuan perpindahan</a:t>
                </a:r>
              </a:p>
              <a:p>
                <a:endParaRPr lang="id-ID" dirty="0"/>
              </a:p>
              <a:p>
                <a:endParaRPr lang="id-ID" dirty="0" smtClean="0"/>
              </a:p>
              <a:p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2" y="3861048"/>
                <a:ext cx="5616626" cy="2192973"/>
              </a:xfrm>
              <a:prstGeom prst="rect">
                <a:avLst/>
              </a:prstGeom>
              <a:blipFill rotWithShape="1">
                <a:blip r:embed="rId4"/>
                <a:stretch>
                  <a:fillRect l="-977" t="-1389" b="-30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0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760640"/>
          </a:xfrm>
        </p:spPr>
        <p:txBody>
          <a:bodyPr/>
          <a:lstStyle/>
          <a:p>
            <a:pPr marL="0" lvl="0" indent="0">
              <a:buNone/>
            </a:pPr>
            <a:r>
              <a:rPr lang="id-ID" dirty="0"/>
              <a:t>Bila </a:t>
            </a:r>
            <a:r>
              <a:rPr lang="id-ID" b="1" dirty="0"/>
              <a:t>fluida </a:t>
            </a:r>
            <a:r>
              <a:rPr lang="id-ID" b="1" dirty="0" smtClean="0"/>
              <a:t>panas </a:t>
            </a:r>
            <a:r>
              <a:rPr lang="id-ID" b="1" dirty="0"/>
              <a:t>adalah fluida minimum</a:t>
            </a:r>
            <a:r>
              <a:rPr lang="id-ID" dirty="0"/>
              <a:t>, maka: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Aliran </a:t>
            </a:r>
            <a:r>
              <a:rPr lang="id-ID" i="1" dirty="0" smtClean="0"/>
              <a:t>counter-current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9651"/>
            <a:ext cx="3096344" cy="10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81" y="3861048"/>
            <a:ext cx="62387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id-ID" dirty="0"/>
              <a:t>Fig 10-12 s/d 10-15 (Holman) dan Fig 8-18 s/d 8-21 </a:t>
            </a:r>
            <a:r>
              <a:rPr lang="id-ID" dirty="0" smtClean="0"/>
              <a:t>(Kreith</a:t>
            </a:r>
            <a:r>
              <a:rPr lang="id-ID" dirty="0"/>
              <a:t>) menyajikan grafik hubungan effektivitas – NTU  maks pada berbagai susunan alat penukar panas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/>
              <a:t>Tabel 10-3 dan 10-4 (Holman)   menyajikan hubungan </a:t>
            </a:r>
            <a:r>
              <a:rPr lang="id-ID" b="1" dirty="0"/>
              <a:t>effektivitas – NTU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52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52294" y="6124828"/>
            <a:ext cx="122413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5764604" y="6124828"/>
            <a:ext cx="122413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23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8560" y="0"/>
            <a:ext cx="10225136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104185" y="5756829"/>
            <a:ext cx="1465235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5861323" y="6015679"/>
            <a:ext cx="100811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6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-603448"/>
            <a:ext cx="6012160" cy="71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3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" y="0"/>
            <a:ext cx="8856984" cy="66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8184" y="0"/>
            <a:ext cx="266429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34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4"/>
            <a:ext cx="79208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4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24" y="1"/>
            <a:ext cx="9457924" cy="68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347982"/>
              </p:ext>
            </p:extLst>
          </p:nvPr>
        </p:nvGraphicFramePr>
        <p:xfrm>
          <a:off x="173038" y="433388"/>
          <a:ext cx="10453687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2" name="Document" r:id="rId3" imgW="8776262" imgH="5650407" progId="Word.Document.12">
                  <p:embed/>
                </p:oleObj>
              </mc:Choice>
              <mc:Fallback>
                <p:oleObj name="Document" r:id="rId3" imgW="8776262" imgH="56504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433388"/>
                        <a:ext cx="10453687" cy="673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5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  </a:t>
            </a:r>
            <a:r>
              <a:rPr lang="en-US" dirty="0" err="1"/>
              <a:t>nyata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 </a:t>
            </a:r>
            <a:r>
              <a:rPr lang="en-US" dirty="0" err="1"/>
              <a:t>dihitung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id-ID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energ</a:t>
            </a:r>
            <a:r>
              <a:rPr lang="id-ID" dirty="0" smtClean="0"/>
              <a:t>i</a:t>
            </a:r>
            <a:r>
              <a:rPr lang="en-US" dirty="0" smtClean="0"/>
              <a:t>  </a:t>
            </a:r>
            <a:r>
              <a:rPr lang="en-US" dirty="0"/>
              <a:t>yang   </a:t>
            </a:r>
            <a:r>
              <a:rPr lang="en-US" dirty="0" err="1"/>
              <a:t>dilepaskan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 </a:t>
            </a:r>
            <a:r>
              <a:rPr lang="en-US" dirty="0" err="1"/>
              <a:t>fluida</a:t>
            </a:r>
            <a:r>
              <a:rPr lang="en-US" dirty="0"/>
              <a:t>  </a:t>
            </a:r>
            <a:r>
              <a:rPr lang="en-US" dirty="0" err="1"/>
              <a:t>panas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 </a:t>
            </a:r>
            <a:r>
              <a:rPr lang="en-US" dirty="0" err="1" smtClean="0"/>
              <a:t>energ</a:t>
            </a:r>
            <a:r>
              <a:rPr lang="id-ID" dirty="0" smtClean="0"/>
              <a:t>i</a:t>
            </a:r>
            <a:r>
              <a:rPr lang="en-US" dirty="0" smtClean="0"/>
              <a:t>  </a:t>
            </a:r>
            <a:r>
              <a:rPr lang="en-US" dirty="0"/>
              <a:t>yang  </a:t>
            </a:r>
            <a:r>
              <a:rPr lang="en-US" dirty="0" err="1"/>
              <a:t>diterima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fluida</a:t>
            </a:r>
            <a:r>
              <a:rPr lang="en-US" dirty="0"/>
              <a:t>  </a:t>
            </a:r>
            <a:r>
              <a:rPr lang="en-US" dirty="0" err="1"/>
              <a:t>dingin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/>
              <a:t>aliran</a:t>
            </a:r>
            <a:r>
              <a:rPr lang="en-US" dirty="0"/>
              <a:t>  </a:t>
            </a:r>
            <a:r>
              <a:rPr lang="en-US" dirty="0" err="1"/>
              <a:t>sejajar</a:t>
            </a:r>
            <a:r>
              <a:rPr lang="en-US" dirty="0"/>
              <a:t>  </a:t>
            </a:r>
            <a:r>
              <a:rPr lang="en-US" dirty="0" smtClean="0"/>
              <a:t>: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	q  =  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r>
              <a:rPr lang="en-US" baseline="-25000" dirty="0"/>
              <a:t>  </a:t>
            </a:r>
            <a:r>
              <a:rPr lang="en-US" dirty="0" err="1"/>
              <a:t>C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dirty="0"/>
              <a:t>( T</a:t>
            </a:r>
            <a:r>
              <a:rPr lang="en-US" baseline="-25000" dirty="0"/>
              <a:t>h1  </a:t>
            </a:r>
            <a:r>
              <a:rPr lang="en-US" dirty="0"/>
              <a:t>-  T</a:t>
            </a:r>
            <a:r>
              <a:rPr lang="en-US" baseline="-25000" dirty="0"/>
              <a:t>h2 </a:t>
            </a:r>
            <a:r>
              <a:rPr lang="en-US" dirty="0"/>
              <a:t>)  =  m</a:t>
            </a:r>
            <a:r>
              <a:rPr lang="en-US" baseline="-25000" dirty="0"/>
              <a:t>c  </a:t>
            </a:r>
            <a:r>
              <a:rPr lang="en-US" dirty="0"/>
              <a:t>C</a:t>
            </a:r>
            <a:r>
              <a:rPr lang="en-US" baseline="-25000" dirty="0"/>
              <a:t>c </a:t>
            </a:r>
            <a:r>
              <a:rPr lang="en-US" dirty="0"/>
              <a:t>( T</a:t>
            </a:r>
            <a:r>
              <a:rPr lang="en-US" baseline="-25000" dirty="0"/>
              <a:t>c2  </a:t>
            </a:r>
            <a:r>
              <a:rPr lang="en-US" dirty="0"/>
              <a:t>-  T</a:t>
            </a:r>
            <a:r>
              <a:rPr lang="en-US" baseline="-25000" dirty="0"/>
              <a:t>c1  </a:t>
            </a:r>
            <a:r>
              <a:rPr lang="en-US" dirty="0"/>
              <a:t>)</a:t>
            </a:r>
            <a:endParaRPr lang="id-ID" dirty="0"/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aliran</a:t>
            </a:r>
            <a:r>
              <a:rPr lang="en-US" dirty="0"/>
              <a:t>  </a:t>
            </a:r>
            <a:r>
              <a:rPr lang="en-US" dirty="0" err="1"/>
              <a:t>lawan</a:t>
            </a:r>
            <a:r>
              <a:rPr lang="en-US" dirty="0"/>
              <a:t>  </a:t>
            </a:r>
            <a:r>
              <a:rPr lang="en-US" dirty="0" err="1"/>
              <a:t>arah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	q  =  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r>
              <a:rPr lang="en-US" baseline="-25000" dirty="0"/>
              <a:t>  </a:t>
            </a:r>
            <a:r>
              <a:rPr lang="en-US" dirty="0" err="1"/>
              <a:t>C</a:t>
            </a:r>
            <a:r>
              <a:rPr lang="en-US" baseline="-25000" dirty="0" err="1"/>
              <a:t>h</a:t>
            </a:r>
            <a:r>
              <a:rPr lang="en-US" baseline="-25000" dirty="0"/>
              <a:t> </a:t>
            </a:r>
            <a:r>
              <a:rPr lang="en-US" dirty="0"/>
              <a:t>( T</a:t>
            </a:r>
            <a:r>
              <a:rPr lang="en-US" baseline="-25000" dirty="0"/>
              <a:t>h1  </a:t>
            </a:r>
            <a:r>
              <a:rPr lang="en-US" dirty="0"/>
              <a:t>-  T</a:t>
            </a:r>
            <a:r>
              <a:rPr lang="en-US" baseline="-25000" dirty="0"/>
              <a:t>h2 </a:t>
            </a:r>
            <a:r>
              <a:rPr lang="en-US" dirty="0"/>
              <a:t>)  =  m</a:t>
            </a:r>
            <a:r>
              <a:rPr lang="en-US" baseline="-25000" dirty="0"/>
              <a:t>c  </a:t>
            </a:r>
            <a:r>
              <a:rPr lang="en-US" dirty="0"/>
              <a:t>C</a:t>
            </a:r>
            <a:r>
              <a:rPr lang="en-US" baseline="-25000" dirty="0"/>
              <a:t>c </a:t>
            </a:r>
            <a:r>
              <a:rPr lang="en-US" dirty="0"/>
              <a:t>( T</a:t>
            </a:r>
            <a:r>
              <a:rPr lang="en-US" baseline="-25000" dirty="0"/>
              <a:t>c1  </a:t>
            </a:r>
            <a:r>
              <a:rPr lang="en-US" dirty="0"/>
              <a:t>-  T</a:t>
            </a:r>
            <a:r>
              <a:rPr lang="en-US" baseline="-25000" dirty="0"/>
              <a:t>c2  </a:t>
            </a:r>
            <a:r>
              <a:rPr lang="en-US" dirty="0"/>
              <a:t>)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46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327807"/>
              </p:ext>
            </p:extLst>
          </p:nvPr>
        </p:nvGraphicFramePr>
        <p:xfrm>
          <a:off x="32776" y="836712"/>
          <a:ext cx="9429988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6" name="Document" r:id="rId3" imgW="8794350" imgH="5305624" progId="Word.Document.12">
                  <p:embed/>
                </p:oleObj>
              </mc:Choice>
              <mc:Fallback>
                <p:oleObj name="Document" r:id="rId3" imgW="8794350" imgH="530562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6" y="836712"/>
                        <a:ext cx="9429988" cy="568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1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21980"/>
              </p:ext>
            </p:extLst>
          </p:nvPr>
        </p:nvGraphicFramePr>
        <p:xfrm>
          <a:off x="207725" y="764704"/>
          <a:ext cx="8931141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0" name="Document" r:id="rId3" imgW="8794350" imgH="5530221" progId="Word.Document.12">
                  <p:embed/>
                </p:oleObj>
              </mc:Choice>
              <mc:Fallback>
                <p:oleObj name="Document" r:id="rId3" imgW="8794350" imgH="553022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5" y="764704"/>
                        <a:ext cx="8931141" cy="5616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1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031618"/>
              </p:ext>
            </p:extLst>
          </p:nvPr>
        </p:nvGraphicFramePr>
        <p:xfrm>
          <a:off x="-180528" y="404664"/>
          <a:ext cx="9590624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4" name="Document" r:id="rId3" imgW="8794350" imgH="5546084" progId="Word.Document.12">
                  <p:embed/>
                </p:oleObj>
              </mc:Choice>
              <mc:Fallback>
                <p:oleObj name="Document" r:id="rId3" imgW="8794350" imgH="554608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404664"/>
                        <a:ext cx="9590624" cy="604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5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52105"/>
              </p:ext>
            </p:extLst>
          </p:nvPr>
        </p:nvGraphicFramePr>
        <p:xfrm>
          <a:off x="0" y="188640"/>
          <a:ext cx="9386453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7" name="Document" r:id="rId3" imgW="8794350" imgH="6072428" progId="Word.Document.12">
                  <p:embed/>
                </p:oleObj>
              </mc:Choice>
              <mc:Fallback>
                <p:oleObj name="Document" r:id="rId3" imgW="8794350" imgH="607242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640"/>
                        <a:ext cx="9386453" cy="6480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2120017"/>
          <a:ext cx="8229600" cy="401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1" name="Document" r:id="rId3" imgW="8794350" imgH="4295835" progId="Word.Document.12">
                  <p:embed/>
                </p:oleObj>
              </mc:Choice>
              <mc:Fallback>
                <p:oleObj name="Document" r:id="rId3" imgW="8794350" imgH="42958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20017"/>
                        <a:ext cx="8229600" cy="4019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Minyak</a:t>
            </a:r>
            <a:r>
              <a:rPr lang="en-US" dirty="0"/>
              <a:t>  </a:t>
            </a:r>
            <a:r>
              <a:rPr lang="en-US" dirty="0" err="1"/>
              <a:t>panas</a:t>
            </a:r>
            <a:r>
              <a:rPr lang="en-US" dirty="0"/>
              <a:t>   </a:t>
            </a:r>
            <a:r>
              <a:rPr lang="en-US" dirty="0" err="1"/>
              <a:t>didinginkan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menggunakan</a:t>
            </a:r>
            <a:r>
              <a:rPr lang="en-US" dirty="0"/>
              <a:t>   air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pendingin</a:t>
            </a:r>
            <a:r>
              <a:rPr lang="en-US" dirty="0"/>
              <a:t>   ;   </a:t>
            </a:r>
            <a:r>
              <a:rPr lang="en-US" dirty="0" err="1"/>
              <a:t>minyak</a:t>
            </a:r>
            <a:r>
              <a:rPr lang="en-US" dirty="0"/>
              <a:t>   </a:t>
            </a:r>
            <a:r>
              <a:rPr lang="en-US" dirty="0" err="1"/>
              <a:t>masuk</a:t>
            </a:r>
            <a:r>
              <a:rPr lang="en-US" dirty="0"/>
              <a:t>  </a:t>
            </a:r>
            <a:r>
              <a:rPr lang="en-US" dirty="0" err="1"/>
              <a:t>bagian</a:t>
            </a:r>
            <a:r>
              <a:rPr lang="en-US" dirty="0"/>
              <a:t>   shell   </a:t>
            </a:r>
            <a:r>
              <a:rPr lang="en-US" dirty="0" err="1"/>
              <a:t>dari</a:t>
            </a:r>
            <a:r>
              <a:rPr lang="en-US" dirty="0"/>
              <a:t>   HE  2 -4  ,  </a:t>
            </a:r>
            <a:r>
              <a:rPr lang="en-US" dirty="0" err="1"/>
              <a:t>dan</a:t>
            </a:r>
            <a:r>
              <a:rPr lang="en-US" dirty="0"/>
              <a:t>   air   </a:t>
            </a:r>
            <a:r>
              <a:rPr lang="en-US" dirty="0" err="1"/>
              <a:t>masuk</a:t>
            </a:r>
            <a:r>
              <a:rPr lang="en-US" dirty="0"/>
              <a:t>   </a:t>
            </a:r>
            <a:r>
              <a:rPr lang="en-US" dirty="0" err="1"/>
              <a:t>pipa</a:t>
            </a:r>
            <a:r>
              <a:rPr lang="en-US" dirty="0"/>
              <a:t>   (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pendingin</a:t>
            </a:r>
            <a:r>
              <a:rPr lang="en-US" dirty="0"/>
              <a:t>).  </a:t>
            </a:r>
            <a:r>
              <a:rPr lang="en-US" dirty="0" err="1"/>
              <a:t>Minyak</a:t>
            </a:r>
            <a:r>
              <a:rPr lang="en-US" dirty="0"/>
              <a:t>  </a:t>
            </a:r>
            <a:r>
              <a:rPr lang="en-US" dirty="0" err="1"/>
              <a:t>masuk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suhu</a:t>
            </a:r>
            <a:r>
              <a:rPr lang="en-US" dirty="0"/>
              <a:t>   200°C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/>
              <a:t>Laju</a:t>
            </a:r>
            <a:r>
              <a:rPr lang="en-US" dirty="0"/>
              <a:t>   1  kg/s  ,  air   </a:t>
            </a:r>
            <a:r>
              <a:rPr lang="en-US" dirty="0" err="1"/>
              <a:t>dingin</a:t>
            </a:r>
            <a:r>
              <a:rPr lang="en-US" dirty="0"/>
              <a:t>   </a:t>
            </a:r>
            <a:r>
              <a:rPr lang="en-US" dirty="0" err="1"/>
              <a:t>masuk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suhu</a:t>
            </a:r>
            <a:r>
              <a:rPr lang="en-US" dirty="0"/>
              <a:t>   30°C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Laju</a:t>
            </a:r>
            <a:r>
              <a:rPr lang="en-US" dirty="0"/>
              <a:t>   0,8  kg/s.   U  =    250  W/m</a:t>
            </a:r>
            <a:r>
              <a:rPr lang="en-US" baseline="30000" dirty="0"/>
              <a:t>2 </a:t>
            </a:r>
            <a:r>
              <a:rPr lang="en-US" dirty="0"/>
              <a:t>°C  ,  A =  10  m</a:t>
            </a:r>
            <a:r>
              <a:rPr lang="en-US" baseline="30000" dirty="0"/>
              <a:t>2  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baseline="-25000" dirty="0" err="1"/>
              <a:t>minyak</a:t>
            </a:r>
            <a:r>
              <a:rPr lang="en-US" baseline="-25000" dirty="0"/>
              <a:t>  </a:t>
            </a:r>
            <a:r>
              <a:rPr lang="en-US" dirty="0"/>
              <a:t>  =  1200  j/kg  , </a:t>
            </a:r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baseline="-25000" dirty="0"/>
              <a:t>  air  </a:t>
            </a:r>
            <a:r>
              <a:rPr lang="en-US" dirty="0"/>
              <a:t>=  4180   j/kg .  </a:t>
            </a: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en-US" dirty="0" err="1" smtClean="0"/>
              <a:t>Hitung</a:t>
            </a:r>
            <a:r>
              <a:rPr lang="en-US" dirty="0" smtClean="0"/>
              <a:t>   </a:t>
            </a:r>
            <a:r>
              <a:rPr lang="en-US" dirty="0" err="1"/>
              <a:t>suhu</a:t>
            </a:r>
            <a:r>
              <a:rPr lang="en-US" dirty="0"/>
              <a:t>  yang   </a:t>
            </a:r>
            <a:r>
              <a:rPr lang="en-US" dirty="0" err="1"/>
              <a:t>keluar</a:t>
            </a:r>
            <a:r>
              <a:rPr lang="en-US" dirty="0"/>
              <a:t>   </a:t>
            </a:r>
            <a:r>
              <a:rPr lang="en-US" dirty="0" err="1"/>
              <a:t>aliran</a:t>
            </a:r>
            <a:r>
              <a:rPr lang="en-US" dirty="0"/>
              <a:t>  air 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minyak</a:t>
            </a:r>
            <a:r>
              <a:rPr lang="en-US" dirty="0"/>
              <a:t>   </a:t>
            </a:r>
            <a:r>
              <a:rPr lang="en-US" dirty="0" err="1"/>
              <a:t>tsb</a:t>
            </a:r>
            <a:r>
              <a:rPr lang="en-US" dirty="0"/>
              <a:t>?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32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323"/>
            <a:ext cx="9411928" cy="706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6216" y="-171400"/>
            <a:ext cx="28803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9129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Penyelesaian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 err="1" smtClean="0"/>
              <a:t>T</a:t>
            </a:r>
            <a:r>
              <a:rPr lang="en-US" baseline="-25000" dirty="0" err="1" smtClean="0"/>
              <a:t>co</a:t>
            </a:r>
            <a:r>
              <a:rPr lang="en-US" baseline="-25000" dirty="0" smtClean="0"/>
              <a:t>  </a:t>
            </a:r>
            <a:r>
              <a:rPr lang="en-US" dirty="0"/>
              <a:t>= ?     , </a:t>
            </a:r>
            <a:r>
              <a:rPr lang="en-US" dirty="0" err="1"/>
              <a:t>T</a:t>
            </a:r>
            <a:r>
              <a:rPr lang="en-US" baseline="-25000" dirty="0" err="1"/>
              <a:t>ho</a:t>
            </a:r>
            <a:r>
              <a:rPr lang="en-US" baseline="-25000" dirty="0"/>
              <a:t>  </a:t>
            </a:r>
            <a:r>
              <a:rPr lang="en-US" dirty="0"/>
              <a:t> =  ?</a:t>
            </a:r>
            <a:endParaRPr lang="id-ID" dirty="0"/>
          </a:p>
          <a:p>
            <a:r>
              <a:rPr lang="en-US" dirty="0" err="1"/>
              <a:t>Asumsi</a:t>
            </a:r>
            <a:r>
              <a:rPr lang="en-US" dirty="0"/>
              <a:t>  :  -  SS,  U, </a:t>
            </a:r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baseline="-25000" dirty="0"/>
              <a:t>  </a:t>
            </a:r>
            <a:r>
              <a:rPr lang="en-US" dirty="0" err="1"/>
              <a:t>kontan</a:t>
            </a:r>
            <a:endParaRPr lang="id-ID" dirty="0"/>
          </a:p>
          <a:p>
            <a:pPr lvl="0"/>
            <a:r>
              <a:rPr lang="en-US" dirty="0"/>
              <a:t> Adiabatic</a:t>
            </a:r>
            <a:endParaRPr lang="id-ID" dirty="0"/>
          </a:p>
          <a:p>
            <a:pPr lvl="0"/>
            <a:r>
              <a:rPr lang="en-US" dirty="0" err="1"/>
              <a:t>Konduksi</a:t>
            </a:r>
            <a:r>
              <a:rPr lang="en-US" dirty="0"/>
              <a:t> , </a:t>
            </a:r>
            <a:r>
              <a:rPr lang="en-US" dirty="0" err="1"/>
              <a:t>konveksi</a:t>
            </a:r>
            <a:r>
              <a:rPr lang="en-US" dirty="0"/>
              <a:t>   </a:t>
            </a:r>
            <a:r>
              <a:rPr lang="en-US" dirty="0" err="1"/>
              <a:t>arah</a:t>
            </a:r>
            <a:r>
              <a:rPr lang="en-US" dirty="0"/>
              <a:t>   axial   </a:t>
            </a:r>
            <a:r>
              <a:rPr lang="en-US" dirty="0" err="1"/>
              <a:t>diabaikan</a:t>
            </a:r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958812"/>
            <a:ext cx="430276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1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559206"/>
              </p:ext>
            </p:extLst>
          </p:nvPr>
        </p:nvGraphicFramePr>
        <p:xfrm>
          <a:off x="-34615" y="692696"/>
          <a:ext cx="9235402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Document" r:id="rId3" imgW="8794350" imgH="5622151" progId="Word.Document.12">
                  <p:embed/>
                </p:oleObj>
              </mc:Choice>
              <mc:Fallback>
                <p:oleObj name="Document" r:id="rId3" imgW="8794350" imgH="562215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615" y="692696"/>
                        <a:ext cx="9235402" cy="5904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9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52086"/>
              </p:ext>
            </p:extLst>
          </p:nvPr>
        </p:nvGraphicFramePr>
        <p:xfrm>
          <a:off x="251520" y="761971"/>
          <a:ext cx="9811418" cy="606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6" name="Document" r:id="rId3" imgW="8794350" imgH="5435407" progId="Word.Document.12">
                  <p:embed/>
                </p:oleObj>
              </mc:Choice>
              <mc:Fallback>
                <p:oleObj name="Document" r:id="rId3" imgW="8794350" imgH="54354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761971"/>
                        <a:ext cx="9811418" cy="6063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7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09357"/>
              </p:ext>
            </p:extLst>
          </p:nvPr>
        </p:nvGraphicFramePr>
        <p:xfrm>
          <a:off x="251520" y="2276872"/>
          <a:ext cx="10160770" cy="265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9" name="Document" r:id="rId3" imgW="8794350" imgH="2295727" progId="Word.Document.12">
                  <p:embed/>
                </p:oleObj>
              </mc:Choice>
              <mc:Fallback>
                <p:oleObj name="Document" r:id="rId3" imgW="8794350" imgH="229572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76872"/>
                        <a:ext cx="10160770" cy="2652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4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2" y="908720"/>
            <a:ext cx="765094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1560" y="4869160"/>
            <a:ext cx="3888432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9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46080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d-ID" dirty="0"/>
              <a:t>∆T</a:t>
            </a:r>
            <a:r>
              <a:rPr lang="id-ID" baseline="-25000" dirty="0"/>
              <a:t>LMTD</a:t>
            </a:r>
            <a:r>
              <a:rPr lang="id-ID" dirty="0"/>
              <a:t> adalah beda suhu rata-rata log (</a:t>
            </a:r>
            <a:r>
              <a:rPr lang="id-ID" i="1" dirty="0"/>
              <a:t>log mean temperature difference</a:t>
            </a:r>
            <a:r>
              <a:rPr lang="id-ID" dirty="0"/>
              <a:t>) yaitu beda suhu pada satu ujung alat dikurangi beda suhu pada ujung yang satunya lagi dibagi dengan logaritma alamiah perbandingan kedua beda suhu tersebut</a:t>
            </a:r>
            <a:r>
              <a:rPr lang="id-ID" dirty="0" smtClean="0"/>
              <a:t>.</a:t>
            </a:r>
          </a:p>
          <a:p>
            <a:pPr marL="0" indent="0" algn="just">
              <a:buNone/>
            </a:pPr>
            <a:endParaRPr lang="id-ID" dirty="0"/>
          </a:p>
          <a:p>
            <a:pPr algn="just">
              <a:buFont typeface="Wingdings" pitchFamily="2" charset="2"/>
              <a:buChar char="q"/>
            </a:pPr>
            <a:r>
              <a:rPr lang="id-ID" dirty="0"/>
              <a:t>Bila jenis  alat penukar panas yang digunakan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 pipa ganda</a:t>
            </a:r>
            <a:r>
              <a:rPr lang="id-ID" dirty="0"/>
              <a:t>, maka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LMTD dikoreksi </a:t>
            </a:r>
            <a:r>
              <a:rPr lang="id-ID" dirty="0"/>
              <a:t>dengan faktor koreksi F yang dapat dibaca dari Fig 10-8 s/d 10-11 (Holman), </a:t>
            </a: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id-ID" dirty="0" smtClean="0"/>
              <a:t>sehingga </a:t>
            </a:r>
            <a:r>
              <a:rPr lang="id-ID" dirty="0"/>
              <a:t>persamaan  laju alir panas:</a:t>
            </a:r>
          </a:p>
          <a:p>
            <a:pPr algn="just"/>
            <a:endParaRPr lang="id-ID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26689"/>
            <a:ext cx="2762914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96136" y="5373216"/>
            <a:ext cx="261889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3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3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7920880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3" y="0"/>
            <a:ext cx="5616624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2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2474</TotalTime>
  <Words>602</Words>
  <Application>Microsoft Office PowerPoint</Application>
  <PresentationFormat>On-screen Show (4:3)</PresentationFormat>
  <Paragraphs>105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Flow</vt:lpstr>
      <vt:lpstr>Document</vt:lpstr>
      <vt:lpstr>Perpindahan Kalor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7.5 Efektivitas-Metode NTU  ( Number of Transfer Unit)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Efektivitas penukar panas</vt:lpstr>
      <vt:lpstr>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Soal</vt:lpstr>
      <vt:lpstr>Penyelesaian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569</cp:revision>
  <dcterms:created xsi:type="dcterms:W3CDTF">2009-01-09T06:04:34Z</dcterms:created>
  <dcterms:modified xsi:type="dcterms:W3CDTF">2016-12-13T08:09:54Z</dcterms:modified>
</cp:coreProperties>
</file>