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9" r:id="rId12"/>
    <p:sldId id="270" r:id="rId13"/>
    <p:sldId id="272" r:id="rId14"/>
    <p:sldId id="273" r:id="rId15"/>
    <p:sldId id="274" r:id="rId16"/>
    <p:sldId id="27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CCFFFF"/>
    <a:srgbClr val="FFCCFF"/>
    <a:srgbClr val="CCCCFF"/>
    <a:srgbClr val="FFFFCC"/>
    <a:srgbClr val="CCFFCC"/>
    <a:srgbClr val="009900"/>
    <a:srgbClr val="FF0000"/>
    <a:srgbClr val="00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644" autoAdjust="0"/>
  </p:normalViewPr>
  <p:slideViewPr>
    <p:cSldViewPr>
      <p:cViewPr varScale="1">
        <p:scale>
          <a:sx n="70" d="100"/>
          <a:sy n="70" d="100"/>
        </p:scale>
        <p:origin x="-4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B5ED2-EA90-48E2-BFAC-97BFCC534A55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1B2C-EFE4-4D51-A325-6BED57D1CE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241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B5ED2-EA90-48E2-BFAC-97BFCC534A55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1B2C-EFE4-4D51-A325-6BED57D1CE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594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B5ED2-EA90-48E2-BFAC-97BFCC534A55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1B2C-EFE4-4D51-A325-6BED57D1CE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244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B5ED2-EA90-48E2-BFAC-97BFCC534A55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1B2C-EFE4-4D51-A325-6BED57D1CE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316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B5ED2-EA90-48E2-BFAC-97BFCC534A55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1B2C-EFE4-4D51-A325-6BED57D1CE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34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B5ED2-EA90-48E2-BFAC-97BFCC534A55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1B2C-EFE4-4D51-A325-6BED57D1CE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134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B5ED2-EA90-48E2-BFAC-97BFCC534A55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1B2C-EFE4-4D51-A325-6BED57D1CE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166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B5ED2-EA90-48E2-BFAC-97BFCC534A55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1B2C-EFE4-4D51-A325-6BED57D1CE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324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B5ED2-EA90-48E2-BFAC-97BFCC534A55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1B2C-EFE4-4D51-A325-6BED57D1CE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692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B5ED2-EA90-48E2-BFAC-97BFCC534A55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1B2C-EFE4-4D51-A325-6BED57D1CE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890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B5ED2-EA90-48E2-BFAC-97BFCC534A55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1B2C-EFE4-4D51-A325-6BED57D1CE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32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B5ED2-EA90-48E2-BFAC-97BFCC534A55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51B2C-EFE4-4D51-A325-6BED57D1CE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9746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308304" y="5445224"/>
            <a:ext cx="2088232" cy="576064"/>
          </a:xfrm>
          <a:prstGeom prst="rect">
            <a:avLst/>
          </a:prstGeom>
          <a:ln w="38100">
            <a:prstDash val="sys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627784" y="2132856"/>
            <a:ext cx="6408712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3"/>
          <p:cNvSpPr/>
          <p:nvPr/>
        </p:nvSpPr>
        <p:spPr>
          <a:xfrm>
            <a:off x="2843808" y="476672"/>
            <a:ext cx="6048672" cy="194421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59832" y="692696"/>
            <a:ext cx="5612160" cy="1470025"/>
          </a:xfrm>
        </p:spPr>
        <p:txBody>
          <a:bodyPr>
            <a:normAutofit/>
          </a:bodyPr>
          <a:lstStyle/>
          <a:p>
            <a:pPr algn="r"/>
            <a:r>
              <a:rPr lang="en-GB" sz="4000" dirty="0" err="1" smtClean="0"/>
              <a:t>Aplikasi</a:t>
            </a:r>
            <a:r>
              <a:rPr lang="en-GB" sz="4000" dirty="0" smtClean="0"/>
              <a:t> </a:t>
            </a:r>
            <a:r>
              <a:rPr lang="en-GB" sz="4000" dirty="0" err="1" smtClean="0"/>
              <a:t>Teori</a:t>
            </a:r>
            <a:r>
              <a:rPr lang="en-GB" sz="4000" dirty="0" smtClean="0"/>
              <a:t> </a:t>
            </a:r>
            <a:r>
              <a:rPr lang="en-GB" sz="4000" dirty="0" err="1" smtClean="0"/>
              <a:t>Permintaan</a:t>
            </a:r>
            <a:r>
              <a:rPr lang="en-GB" sz="4000" dirty="0" smtClean="0"/>
              <a:t> Dan </a:t>
            </a:r>
            <a:r>
              <a:rPr lang="en-GB" sz="4000" dirty="0" err="1" smtClean="0"/>
              <a:t>Penawaran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52320" y="5517232"/>
            <a:ext cx="968152" cy="432048"/>
          </a:xfrm>
        </p:spPr>
        <p:txBody>
          <a:bodyPr>
            <a:normAutofit/>
          </a:bodyPr>
          <a:lstStyle/>
          <a:p>
            <a:pPr algn="r"/>
            <a:r>
              <a:rPr lang="en-GB" sz="2000" dirty="0" err="1" smtClean="0">
                <a:solidFill>
                  <a:schemeClr val="tx1"/>
                </a:solidFill>
              </a:rPr>
              <a:t>Juarini</a:t>
            </a:r>
            <a:endParaRPr lang="en-GB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58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259240" y="2082633"/>
            <a:ext cx="5545008" cy="120235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832" y="274638"/>
            <a:ext cx="6090594" cy="653410"/>
          </a:xfrm>
        </p:spPr>
        <p:txBody>
          <a:bodyPr>
            <a:noAutofit/>
          </a:bodyPr>
          <a:lstStyle/>
          <a:p>
            <a:pPr algn="l"/>
            <a:r>
              <a:rPr lang="en-GB" sz="3200" dirty="0" err="1" smtClean="0">
                <a:latin typeface="Agency FB" pitchFamily="34" charset="0"/>
              </a:rPr>
              <a:t>Contoh</a:t>
            </a:r>
            <a:r>
              <a:rPr lang="en-GB" sz="3200" dirty="0" smtClean="0">
                <a:latin typeface="Agency FB" pitchFamily="34" charset="0"/>
              </a:rPr>
              <a:t> </a:t>
            </a:r>
            <a:r>
              <a:rPr lang="en-GB" sz="3200" dirty="0" err="1" smtClean="0">
                <a:latin typeface="Agency FB" pitchFamily="34" charset="0"/>
              </a:rPr>
              <a:t>Aplikasi</a:t>
            </a:r>
            <a:r>
              <a:rPr lang="en-GB" sz="3200" dirty="0" smtClean="0">
                <a:latin typeface="Agency FB" pitchFamily="34" charset="0"/>
              </a:rPr>
              <a:t> </a:t>
            </a:r>
            <a:r>
              <a:rPr lang="en-GB" sz="3200" dirty="0" err="1" smtClean="0">
                <a:latin typeface="Agency FB" pitchFamily="34" charset="0"/>
              </a:rPr>
              <a:t>Permintaan</a:t>
            </a:r>
            <a:r>
              <a:rPr lang="en-GB" sz="3200" dirty="0" smtClean="0">
                <a:latin typeface="Agency FB" pitchFamily="34" charset="0"/>
              </a:rPr>
              <a:t> Dan </a:t>
            </a:r>
            <a:r>
              <a:rPr lang="en-GB" sz="3200" dirty="0" err="1" smtClean="0">
                <a:latin typeface="Agency FB" pitchFamily="34" charset="0"/>
              </a:rPr>
              <a:t>Penawaran</a:t>
            </a:r>
            <a:endParaRPr lang="en-GB" sz="3200" dirty="0">
              <a:latin typeface="Agency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02" y="4352880"/>
            <a:ext cx="2075952" cy="8640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err="1" smtClean="0"/>
              <a:t>Lengkapilah</a:t>
            </a:r>
            <a:r>
              <a:rPr lang="en-GB" sz="2000" dirty="0" smtClean="0"/>
              <a:t> </a:t>
            </a:r>
            <a:r>
              <a:rPr lang="en-GB" sz="2000" dirty="0" err="1" smtClean="0"/>
              <a:t>tabel</a:t>
            </a:r>
            <a:r>
              <a:rPr lang="en-GB" sz="2000" dirty="0" smtClean="0"/>
              <a:t> </a:t>
            </a:r>
            <a:r>
              <a:rPr lang="en-GB" sz="2000" dirty="0" err="1" smtClean="0"/>
              <a:t>berikut</a:t>
            </a:r>
            <a:r>
              <a:rPr lang="en-GB" sz="2000" dirty="0" smtClean="0"/>
              <a:t>:</a:t>
            </a:r>
            <a:endParaRPr lang="en-GB" sz="20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809999" y="980728"/>
            <a:ext cx="5334001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148575" y="1302739"/>
            <a:ext cx="7301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/>
              <a:t>Hubungan</a:t>
            </a:r>
            <a:r>
              <a:rPr lang="en-GB" sz="2000" dirty="0"/>
              <a:t> </a:t>
            </a:r>
            <a:r>
              <a:rPr lang="en-GB" sz="2000" dirty="0" err="1"/>
              <a:t>berikut</a:t>
            </a:r>
            <a:r>
              <a:rPr lang="en-GB" sz="2000" dirty="0"/>
              <a:t> </a:t>
            </a:r>
            <a:r>
              <a:rPr lang="en-GB" sz="2000" dirty="0" err="1"/>
              <a:t>menggambarkan</a:t>
            </a:r>
            <a:r>
              <a:rPr lang="en-GB" sz="2000" dirty="0"/>
              <a:t> </a:t>
            </a:r>
            <a:r>
              <a:rPr lang="en-GB" sz="2000" dirty="0" err="1"/>
              <a:t>permintaan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penawaran</a:t>
            </a:r>
            <a:r>
              <a:rPr lang="en-GB" sz="2000" dirty="0"/>
              <a:t> </a:t>
            </a:r>
            <a:r>
              <a:rPr lang="en-GB" sz="2000" dirty="0" err="1"/>
              <a:t>bulanan</a:t>
            </a:r>
            <a:r>
              <a:rPr lang="en-GB" sz="2000" dirty="0"/>
              <a:t> di </a:t>
            </a:r>
            <a:r>
              <a:rPr lang="en-GB" sz="2000" dirty="0" err="1"/>
              <a:t>pasar</a:t>
            </a:r>
            <a:r>
              <a:rPr lang="en-GB" sz="2000" dirty="0"/>
              <a:t> </a:t>
            </a: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</a:t>
            </a:r>
            <a:r>
              <a:rPr lang="en-GB" sz="2000" dirty="0" err="1" smtClean="0"/>
              <a:t>barang</a:t>
            </a:r>
            <a:r>
              <a:rPr lang="en-GB" sz="2000" dirty="0" smtClean="0"/>
              <a:t> </a:t>
            </a:r>
            <a:r>
              <a:rPr lang="en-GB" sz="2000" dirty="0" err="1"/>
              <a:t>jenis</a:t>
            </a:r>
            <a:r>
              <a:rPr lang="en-GB" sz="2000" dirty="0"/>
              <a:t> </a:t>
            </a:r>
            <a:r>
              <a:rPr lang="en-GB" sz="2000" dirty="0" err="1"/>
              <a:t>tertentu</a:t>
            </a:r>
            <a:endParaRPr lang="en-GB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1443815" y="2165403"/>
            <a:ext cx="21251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err="1"/>
              <a:t>Fungsi</a:t>
            </a:r>
            <a:r>
              <a:rPr lang="en-GB" sz="2000" dirty="0"/>
              <a:t> </a:t>
            </a:r>
            <a:r>
              <a:rPr lang="en-GB" sz="2000" dirty="0" err="1"/>
              <a:t>permintaan</a:t>
            </a:r>
            <a:endParaRPr lang="en-GB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879560" y="2165403"/>
            <a:ext cx="27238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err="1"/>
              <a:t>Qd</a:t>
            </a:r>
            <a:r>
              <a:rPr lang="en-GB" sz="2000" b="1" dirty="0"/>
              <a:t> = 100000 </a:t>
            </a:r>
            <a:r>
              <a:rPr lang="en-GB" sz="2000" b="1" dirty="0" smtClean="0"/>
              <a:t> –  40000 </a:t>
            </a:r>
            <a:r>
              <a:rPr lang="en-GB" sz="2000" b="1" dirty="0"/>
              <a:t>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34537" y="2744952"/>
            <a:ext cx="2075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err="1"/>
              <a:t>Fungsi</a:t>
            </a:r>
            <a:r>
              <a:rPr lang="en-GB" sz="2000" dirty="0"/>
              <a:t> </a:t>
            </a:r>
            <a:r>
              <a:rPr lang="en-GB" sz="2000" dirty="0" err="1"/>
              <a:t>penawaran</a:t>
            </a:r>
            <a:endParaRPr lang="en-GB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3863147" y="2780928"/>
            <a:ext cx="24416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Qs = - 5000 + 30000 </a:t>
            </a:r>
            <a:r>
              <a:rPr lang="en-GB" sz="2000" b="1" dirty="0" smtClean="0"/>
              <a:t>P</a:t>
            </a:r>
            <a:endParaRPr lang="en-GB" sz="2000" b="1" dirty="0"/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6015921"/>
              </p:ext>
            </p:extLst>
          </p:nvPr>
        </p:nvGraphicFramePr>
        <p:xfrm>
          <a:off x="2991074" y="3560792"/>
          <a:ext cx="6045422" cy="23164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076870"/>
                <a:gridCol w="864096"/>
                <a:gridCol w="864096"/>
                <a:gridCol w="324036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P</a:t>
                      </a:r>
                    </a:p>
                    <a:p>
                      <a:pPr algn="ctr"/>
                      <a:r>
                        <a:rPr lang="en-GB" sz="2000" dirty="0" smtClean="0"/>
                        <a:t>(1)</a:t>
                      </a:r>
                      <a:endParaRPr lang="en-GB" sz="20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Qs</a:t>
                      </a:r>
                    </a:p>
                    <a:p>
                      <a:pPr algn="ctr"/>
                      <a:r>
                        <a:rPr lang="en-GB" sz="2000" dirty="0" smtClean="0"/>
                        <a:t>(2)</a:t>
                      </a:r>
                      <a:endParaRPr lang="en-GB" sz="20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/>
                        <a:t>Qd</a:t>
                      </a:r>
                      <a:endParaRPr lang="en-GB" sz="2000" dirty="0" smtClean="0"/>
                    </a:p>
                    <a:p>
                      <a:pPr algn="ctr"/>
                      <a:r>
                        <a:rPr lang="en-GB" sz="2000" dirty="0" smtClean="0"/>
                        <a:t>(3)</a:t>
                      </a:r>
                      <a:endParaRPr lang="en-GB" sz="20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Surplus (+) </a:t>
                      </a:r>
                      <a:r>
                        <a:rPr lang="en-GB" sz="2000" dirty="0" err="1" smtClean="0"/>
                        <a:t>atau</a:t>
                      </a:r>
                      <a:r>
                        <a:rPr lang="en-GB" sz="2000" dirty="0" smtClean="0"/>
                        <a:t> shortage (-)</a:t>
                      </a:r>
                    </a:p>
                    <a:p>
                      <a:pPr algn="ctr"/>
                      <a:r>
                        <a:rPr lang="en-GB" sz="2000" dirty="0" smtClean="0"/>
                        <a:t>(4) = (2) - (3)</a:t>
                      </a:r>
                      <a:endParaRPr lang="en-GB" sz="20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$2,00</a:t>
                      </a:r>
                    </a:p>
                    <a:p>
                      <a:pPr algn="ctr"/>
                      <a:r>
                        <a:rPr lang="en-GB" sz="2000" dirty="0" smtClean="0"/>
                        <a:t>$1,75</a:t>
                      </a:r>
                    </a:p>
                    <a:p>
                      <a:pPr algn="ctr"/>
                      <a:r>
                        <a:rPr lang="en-GB" sz="2000" dirty="0" smtClean="0"/>
                        <a:t>$1,50</a:t>
                      </a:r>
                    </a:p>
                    <a:p>
                      <a:pPr algn="ctr"/>
                      <a:r>
                        <a:rPr lang="en-GB" sz="2000" dirty="0" smtClean="0"/>
                        <a:t>$1,25</a:t>
                      </a:r>
                    </a:p>
                    <a:p>
                      <a:pPr algn="ctr"/>
                      <a:r>
                        <a:rPr lang="en-GB" sz="2000" dirty="0" smtClean="0"/>
                        <a:t>$1,00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48829" y="5914146"/>
            <a:ext cx="84156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Keterangan</a:t>
            </a:r>
            <a:r>
              <a:rPr lang="en-GB" dirty="0" smtClean="0"/>
              <a:t>: </a:t>
            </a:r>
            <a:r>
              <a:rPr lang="en-GB" i="1" dirty="0" smtClean="0"/>
              <a:t>surplus</a:t>
            </a:r>
            <a:r>
              <a:rPr lang="en-GB" dirty="0" smtClean="0"/>
              <a:t> </a:t>
            </a:r>
            <a:r>
              <a:rPr lang="en-GB" dirty="0" err="1" smtClean="0"/>
              <a:t>adalah</a:t>
            </a:r>
            <a:r>
              <a:rPr lang="en-GB" dirty="0" smtClean="0"/>
              <a:t> </a:t>
            </a:r>
            <a:r>
              <a:rPr lang="en-GB" dirty="0" err="1" smtClean="0"/>
              <a:t>kelebihan</a:t>
            </a:r>
            <a:r>
              <a:rPr lang="en-GB" dirty="0" smtClean="0"/>
              <a:t> </a:t>
            </a:r>
            <a:r>
              <a:rPr lang="en-GB" dirty="0" err="1" smtClean="0"/>
              <a:t>penawaran</a:t>
            </a:r>
            <a:r>
              <a:rPr lang="en-GB" dirty="0" smtClean="0"/>
              <a:t> (</a:t>
            </a:r>
            <a:r>
              <a:rPr lang="en-GB" i="1" dirty="0" smtClean="0"/>
              <a:t>excess supply</a:t>
            </a:r>
            <a:r>
              <a:rPr lang="en-GB" dirty="0" smtClean="0"/>
              <a:t>) </a:t>
            </a:r>
            <a:r>
              <a:rPr lang="en-GB" dirty="0" err="1" smtClean="0"/>
              <a:t>sedangkan</a:t>
            </a:r>
            <a:r>
              <a:rPr lang="en-GB" dirty="0" smtClean="0"/>
              <a:t> </a:t>
            </a:r>
            <a:r>
              <a:rPr lang="en-GB" i="1" dirty="0" smtClean="0"/>
              <a:t>Shortage</a:t>
            </a:r>
            <a:r>
              <a:rPr lang="en-GB" dirty="0" smtClean="0"/>
              <a:t> </a:t>
            </a:r>
            <a:r>
              <a:rPr lang="en-GB" dirty="0" err="1" smtClean="0"/>
              <a:t>adalah</a:t>
            </a:r>
            <a:r>
              <a:rPr lang="en-GB" dirty="0" smtClean="0"/>
              <a:t> </a:t>
            </a:r>
            <a:r>
              <a:rPr lang="en-GB" dirty="0" err="1" smtClean="0"/>
              <a:t>kelebihan</a:t>
            </a:r>
            <a:r>
              <a:rPr lang="en-GB" dirty="0" smtClean="0"/>
              <a:t> </a:t>
            </a:r>
            <a:r>
              <a:rPr lang="en-GB" dirty="0" err="1" smtClean="0"/>
              <a:t>permintaan</a:t>
            </a:r>
            <a:r>
              <a:rPr lang="en-GB" dirty="0" smtClean="0"/>
              <a:t> (</a:t>
            </a:r>
            <a:r>
              <a:rPr lang="en-GB" i="1" dirty="0" smtClean="0"/>
              <a:t>excess demand)</a:t>
            </a:r>
            <a:endParaRPr lang="en-GB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467544" y="1234500"/>
            <a:ext cx="503664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GB" sz="4800" b="1" spc="50" dirty="0" smtClean="0">
                <a:ln w="11430"/>
                <a:solidFill>
                  <a:srgbClr val="00FF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endParaRPr lang="en-GB" sz="4800" b="1" spc="50" dirty="0">
              <a:ln w="11430"/>
              <a:solidFill>
                <a:srgbClr val="00FF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548829" y="5144968"/>
            <a:ext cx="2222971" cy="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61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504" y="3645024"/>
            <a:ext cx="8928992" cy="792088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1960" y="274638"/>
            <a:ext cx="2602632" cy="706090"/>
          </a:xfrm>
        </p:spPr>
        <p:txBody>
          <a:bodyPr>
            <a:normAutofit/>
          </a:bodyPr>
          <a:lstStyle/>
          <a:p>
            <a:pPr algn="l"/>
            <a:r>
              <a:rPr lang="en-GB" sz="3200" dirty="0" err="1" smtClean="0">
                <a:latin typeface="Agency FB" pitchFamily="34" charset="0"/>
              </a:rPr>
              <a:t>Solusi</a:t>
            </a:r>
            <a:r>
              <a:rPr lang="en-GB" sz="3200" dirty="0" smtClean="0">
                <a:latin typeface="Agency FB" pitchFamily="34" charset="0"/>
              </a:rPr>
              <a:t> (</a:t>
            </a:r>
            <a:r>
              <a:rPr lang="en-GB" sz="3200" dirty="0" err="1" smtClean="0">
                <a:latin typeface="Agency FB" pitchFamily="34" charset="0"/>
              </a:rPr>
              <a:t>Jawab</a:t>
            </a:r>
            <a:r>
              <a:rPr lang="en-GB" sz="3200" dirty="0" smtClean="0">
                <a:latin typeface="Agency FB" pitchFamily="34" charset="0"/>
              </a:rPr>
              <a:t>)</a:t>
            </a:r>
            <a:endParaRPr lang="en-GB" sz="3200" dirty="0">
              <a:latin typeface="Agency FB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5522296"/>
              </p:ext>
            </p:extLst>
          </p:nvPr>
        </p:nvGraphicFramePr>
        <p:xfrm>
          <a:off x="323528" y="1600200"/>
          <a:ext cx="8568952" cy="262088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20080"/>
                <a:gridCol w="2736304"/>
                <a:gridCol w="2880320"/>
                <a:gridCol w="2232248"/>
              </a:tblGrid>
              <a:tr h="63353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600" dirty="0" smtClean="0"/>
                        <a:t>P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600" dirty="0" smtClean="0"/>
                        <a:t>(1)</a:t>
                      </a:r>
                      <a:endParaRPr lang="en-GB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600" dirty="0" smtClean="0"/>
                        <a:t>Qs = -5000 + 30000P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600" dirty="0" smtClean="0"/>
                        <a:t>(2)</a:t>
                      </a:r>
                      <a:endParaRPr lang="en-GB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600" dirty="0" err="1" smtClean="0"/>
                        <a:t>Qd</a:t>
                      </a:r>
                      <a:r>
                        <a:rPr lang="en-GB" sz="1600" dirty="0" smtClean="0"/>
                        <a:t> = 100000</a:t>
                      </a:r>
                      <a:r>
                        <a:rPr lang="en-GB" sz="1600" baseline="0" dirty="0" smtClean="0"/>
                        <a:t> - </a:t>
                      </a:r>
                      <a:r>
                        <a:rPr lang="en-GB" sz="1600" dirty="0" smtClean="0"/>
                        <a:t>40000P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600" dirty="0" smtClean="0"/>
                        <a:t>(3)</a:t>
                      </a:r>
                      <a:endParaRPr lang="en-GB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600" dirty="0" smtClean="0"/>
                        <a:t>Surplus </a:t>
                      </a:r>
                      <a:r>
                        <a:rPr lang="en-GB" sz="1600" dirty="0" err="1" smtClean="0"/>
                        <a:t>atau</a:t>
                      </a:r>
                      <a:r>
                        <a:rPr lang="en-GB" sz="1600" dirty="0" smtClean="0"/>
                        <a:t> shortage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600" dirty="0" smtClean="0"/>
                        <a:t>(4) = (2) - (3)</a:t>
                      </a:r>
                      <a:endParaRPr lang="en-GB" sz="1600" dirty="0"/>
                    </a:p>
                  </a:txBody>
                  <a:tcPr anchor="ctr"/>
                </a:tc>
              </a:tr>
              <a:tr h="198735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600" dirty="0" smtClean="0"/>
                        <a:t>$2,00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600" dirty="0" smtClean="0"/>
                        <a:t>$1,75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600" dirty="0" smtClean="0"/>
                        <a:t>$1,50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600" dirty="0" smtClean="0"/>
                        <a:t>$1,25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600" dirty="0" smtClean="0"/>
                        <a:t>$1,00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 smtClean="0"/>
                        <a:t>-5000</a:t>
                      </a:r>
                      <a:r>
                        <a:rPr lang="en-GB" sz="1600" baseline="0" dirty="0" smtClean="0"/>
                        <a:t> + </a:t>
                      </a:r>
                      <a:r>
                        <a:rPr lang="en-GB" sz="1600" dirty="0" smtClean="0"/>
                        <a:t>30000 (2,00) = 55000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 smtClean="0"/>
                        <a:t>-5000 + 30000 (1,75) = 47500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 smtClean="0"/>
                        <a:t>-5000 + 30000 (1,50) = 40000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 smtClean="0"/>
                        <a:t>-5000 + 30000 (1,25) = 32500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 smtClean="0"/>
                        <a:t>-5000 + 30000 (1,00) = 25000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 smtClean="0"/>
                        <a:t>100000</a:t>
                      </a:r>
                      <a:r>
                        <a:rPr lang="en-GB" sz="1600" baseline="0" dirty="0" smtClean="0"/>
                        <a:t> – </a:t>
                      </a:r>
                      <a:r>
                        <a:rPr lang="en-GB" sz="1600" dirty="0" smtClean="0"/>
                        <a:t>40000 (2,00) = 20000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 smtClean="0"/>
                        <a:t>100000</a:t>
                      </a:r>
                      <a:r>
                        <a:rPr lang="en-GB" sz="1600" baseline="0" dirty="0" smtClean="0"/>
                        <a:t> – </a:t>
                      </a:r>
                      <a:r>
                        <a:rPr lang="en-GB" sz="1600" dirty="0" smtClean="0"/>
                        <a:t>40000</a:t>
                      </a:r>
                      <a:r>
                        <a:rPr lang="en-GB" sz="1600" baseline="0" dirty="0" smtClean="0"/>
                        <a:t> </a:t>
                      </a:r>
                      <a:r>
                        <a:rPr lang="en-GB" sz="1600" dirty="0" smtClean="0"/>
                        <a:t>(1,75) = 30000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 smtClean="0"/>
                        <a:t>100000</a:t>
                      </a:r>
                      <a:r>
                        <a:rPr lang="en-GB" sz="1600" baseline="0" dirty="0" smtClean="0"/>
                        <a:t> – </a:t>
                      </a:r>
                      <a:r>
                        <a:rPr lang="en-GB" sz="1600" dirty="0" smtClean="0"/>
                        <a:t>40000 (1,50) = 40000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 smtClean="0"/>
                        <a:t>100000</a:t>
                      </a:r>
                      <a:r>
                        <a:rPr lang="en-GB" sz="1600" baseline="0" dirty="0" smtClean="0"/>
                        <a:t> – </a:t>
                      </a:r>
                      <a:r>
                        <a:rPr lang="en-GB" sz="1600" dirty="0" smtClean="0"/>
                        <a:t>40000 (1,25) = 50000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 smtClean="0"/>
                        <a:t>100000</a:t>
                      </a:r>
                      <a:r>
                        <a:rPr lang="en-GB" sz="1600" baseline="0" dirty="0" smtClean="0"/>
                        <a:t> – </a:t>
                      </a:r>
                      <a:r>
                        <a:rPr lang="en-GB" sz="1600" dirty="0" smtClean="0"/>
                        <a:t>40000 (1,00) = 60000</a:t>
                      </a:r>
                      <a:endParaRPr lang="en-GB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 smtClean="0"/>
                        <a:t>55000</a:t>
                      </a:r>
                      <a:r>
                        <a:rPr lang="en-GB" sz="1600" baseline="0" dirty="0" smtClean="0"/>
                        <a:t> – </a:t>
                      </a:r>
                      <a:r>
                        <a:rPr lang="en-GB" sz="1600" dirty="0" smtClean="0"/>
                        <a:t>20000 = +35000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 smtClean="0"/>
                        <a:t>47500</a:t>
                      </a:r>
                      <a:r>
                        <a:rPr lang="en-GB" sz="1600" baseline="0" dirty="0" smtClean="0"/>
                        <a:t> – </a:t>
                      </a:r>
                      <a:r>
                        <a:rPr lang="en-GB" sz="1600" dirty="0" smtClean="0"/>
                        <a:t>30000 = +17500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 smtClean="0"/>
                        <a:t>40000</a:t>
                      </a:r>
                      <a:r>
                        <a:rPr lang="en-GB" sz="1600" baseline="0" dirty="0" smtClean="0"/>
                        <a:t> – </a:t>
                      </a:r>
                      <a:r>
                        <a:rPr lang="en-GB" sz="1600" dirty="0" smtClean="0"/>
                        <a:t>4000 = 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 smtClean="0"/>
                        <a:t>32500</a:t>
                      </a:r>
                      <a:r>
                        <a:rPr lang="en-GB" sz="1600" baseline="0" dirty="0" smtClean="0"/>
                        <a:t> – </a:t>
                      </a:r>
                      <a:r>
                        <a:rPr lang="en-GB" sz="1600" dirty="0" smtClean="0"/>
                        <a:t>50000 = -17500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dirty="0" smtClean="0"/>
                        <a:t>25000</a:t>
                      </a:r>
                      <a:r>
                        <a:rPr lang="en-GB" sz="1600" baseline="0" dirty="0" smtClean="0"/>
                        <a:t> – </a:t>
                      </a:r>
                      <a:r>
                        <a:rPr lang="en-GB" sz="1600" dirty="0" smtClean="0"/>
                        <a:t>60000 = -35000</a:t>
                      </a:r>
                      <a:endParaRPr lang="en-GB" sz="16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1520" y="4725144"/>
            <a:ext cx="61926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60463" indent="-1160463"/>
            <a:r>
              <a:rPr lang="en-GB" dirty="0" err="1" smtClean="0"/>
              <a:t>Keterangan</a:t>
            </a:r>
            <a:r>
              <a:rPr lang="en-GB" dirty="0" smtClean="0"/>
              <a:t>: </a:t>
            </a:r>
            <a:r>
              <a:rPr lang="en-GB" i="1" dirty="0" smtClean="0"/>
              <a:t>surplus</a:t>
            </a:r>
            <a:r>
              <a:rPr lang="en-GB" dirty="0" smtClean="0"/>
              <a:t> </a:t>
            </a:r>
            <a:r>
              <a:rPr lang="en-GB" dirty="0" err="1" smtClean="0"/>
              <a:t>adalah</a:t>
            </a:r>
            <a:r>
              <a:rPr lang="en-GB" dirty="0" smtClean="0"/>
              <a:t> </a:t>
            </a:r>
            <a:r>
              <a:rPr lang="en-GB" dirty="0" err="1" smtClean="0"/>
              <a:t>kelebihan</a:t>
            </a:r>
            <a:r>
              <a:rPr lang="en-GB" dirty="0" smtClean="0"/>
              <a:t> </a:t>
            </a:r>
            <a:r>
              <a:rPr lang="en-GB" dirty="0" err="1" smtClean="0"/>
              <a:t>penawaran</a:t>
            </a:r>
            <a:r>
              <a:rPr lang="en-GB" dirty="0" smtClean="0"/>
              <a:t> (</a:t>
            </a:r>
            <a:r>
              <a:rPr lang="en-GB" i="1" dirty="0" smtClean="0"/>
              <a:t>excess supply</a:t>
            </a:r>
            <a:r>
              <a:rPr lang="en-GB" dirty="0" smtClean="0"/>
              <a:t>) </a:t>
            </a:r>
            <a:r>
              <a:rPr lang="en-GB" dirty="0" err="1" smtClean="0"/>
              <a:t>sedangkan</a:t>
            </a:r>
            <a:r>
              <a:rPr lang="en-GB" dirty="0" smtClean="0"/>
              <a:t> </a:t>
            </a:r>
            <a:r>
              <a:rPr lang="en-GB" i="1" dirty="0" smtClean="0"/>
              <a:t>Shortage</a:t>
            </a:r>
            <a:r>
              <a:rPr lang="en-GB" dirty="0" smtClean="0"/>
              <a:t> </a:t>
            </a:r>
            <a:r>
              <a:rPr lang="en-GB" dirty="0" err="1" smtClean="0"/>
              <a:t>adalah</a:t>
            </a:r>
            <a:r>
              <a:rPr lang="en-GB" dirty="0" smtClean="0"/>
              <a:t> </a:t>
            </a:r>
            <a:r>
              <a:rPr lang="en-GB" dirty="0" err="1" smtClean="0"/>
              <a:t>kelebihan</a:t>
            </a:r>
            <a:r>
              <a:rPr lang="en-GB" dirty="0" smtClean="0"/>
              <a:t> </a:t>
            </a:r>
            <a:r>
              <a:rPr lang="en-GB" dirty="0" err="1" smtClean="0"/>
              <a:t>permintaan</a:t>
            </a:r>
            <a:r>
              <a:rPr lang="en-GB" dirty="0" smtClean="0"/>
              <a:t> (</a:t>
            </a:r>
            <a:r>
              <a:rPr lang="en-GB" i="1" dirty="0" smtClean="0"/>
              <a:t>excess demand)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809999" y="980728"/>
            <a:ext cx="5334001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14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67926" y="3429000"/>
            <a:ext cx="1871826" cy="216024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467926" y="4005064"/>
            <a:ext cx="8208530" cy="2664296"/>
          </a:xfrm>
          <a:prstGeom prst="rect">
            <a:avLst/>
          </a:prstGeom>
          <a:solidFill>
            <a:srgbClr val="FFFFCC"/>
          </a:solidFill>
          <a:ln w="38100">
            <a:solidFill>
              <a:srgbClr val="FFC000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1344128" y="932423"/>
            <a:ext cx="4163976" cy="605681"/>
          </a:xfrm>
          <a:prstGeom prst="roundRect">
            <a:avLst/>
          </a:prstGeom>
          <a:solidFill>
            <a:srgbClr val="FFCCFF"/>
          </a:solidFill>
          <a:ln w="28575">
            <a:solidFill>
              <a:schemeClr val="accent5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4128" y="1632901"/>
            <a:ext cx="4956064" cy="1561387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450850" algn="l"/>
              </a:tabLst>
            </a:pPr>
            <a:r>
              <a:rPr lang="en-GB" sz="1800" dirty="0" err="1" smtClean="0"/>
              <a:t>Qdx</a:t>
            </a:r>
            <a:r>
              <a:rPr lang="en-GB" sz="1800" dirty="0" smtClean="0"/>
              <a:t> 	= </a:t>
            </a:r>
            <a:r>
              <a:rPr lang="en-GB" sz="1800" dirty="0" err="1" smtClean="0"/>
              <a:t>kuantitas</a:t>
            </a:r>
            <a:r>
              <a:rPr lang="en-GB" sz="1800" dirty="0" smtClean="0"/>
              <a:t> </a:t>
            </a:r>
            <a:r>
              <a:rPr lang="en-GB" sz="1800" dirty="0" err="1" smtClean="0"/>
              <a:t>produk</a:t>
            </a:r>
            <a:r>
              <a:rPr lang="en-GB" sz="1800" dirty="0" smtClean="0"/>
              <a:t> X yang </a:t>
            </a:r>
            <a:r>
              <a:rPr lang="en-GB" sz="1800" dirty="0" err="1" smtClean="0"/>
              <a:t>diminta</a:t>
            </a:r>
            <a:r>
              <a:rPr lang="en-GB" sz="1800" dirty="0" smtClean="0"/>
              <a:t> (unit)</a:t>
            </a:r>
          </a:p>
          <a:p>
            <a:pPr marL="0" indent="0">
              <a:buNone/>
              <a:tabLst>
                <a:tab pos="450850" algn="l"/>
              </a:tabLst>
            </a:pPr>
            <a:r>
              <a:rPr lang="en-GB" sz="1800" dirty="0" err="1" smtClean="0"/>
              <a:t>Px</a:t>
            </a:r>
            <a:r>
              <a:rPr lang="en-GB" sz="1800" dirty="0" smtClean="0"/>
              <a:t> 	= </a:t>
            </a:r>
            <a:r>
              <a:rPr lang="en-GB" sz="1800" dirty="0" err="1" smtClean="0"/>
              <a:t>harga</a:t>
            </a:r>
            <a:r>
              <a:rPr lang="en-GB" sz="1800" dirty="0" smtClean="0"/>
              <a:t> </a:t>
            </a:r>
            <a:r>
              <a:rPr lang="en-GB" sz="1800" dirty="0" err="1" smtClean="0"/>
              <a:t>produk</a:t>
            </a:r>
            <a:r>
              <a:rPr lang="en-GB" sz="1800" dirty="0" smtClean="0"/>
              <a:t> X </a:t>
            </a:r>
            <a:r>
              <a:rPr lang="en-GB" sz="1800" dirty="0" err="1" smtClean="0"/>
              <a:t>yg</a:t>
            </a:r>
            <a:r>
              <a:rPr lang="en-GB" sz="1800" dirty="0" smtClean="0"/>
              <a:t> </a:t>
            </a:r>
            <a:r>
              <a:rPr lang="en-GB" sz="1800" dirty="0" err="1" smtClean="0"/>
              <a:t>diminta</a:t>
            </a:r>
            <a:r>
              <a:rPr lang="en-GB" sz="1800" dirty="0" smtClean="0"/>
              <a:t> ($)</a:t>
            </a:r>
          </a:p>
          <a:p>
            <a:pPr marL="0" indent="0">
              <a:buNone/>
              <a:tabLst>
                <a:tab pos="450850" algn="l"/>
              </a:tabLst>
            </a:pPr>
            <a:r>
              <a:rPr lang="en-GB" sz="1800" dirty="0" smtClean="0"/>
              <a:t>I 	= rata-</a:t>
            </a:r>
            <a:r>
              <a:rPr lang="en-GB" sz="1800" dirty="0" err="1" smtClean="0"/>
              <a:t>ratap</a:t>
            </a:r>
            <a:r>
              <a:rPr lang="en-GB" sz="1800" dirty="0" smtClean="0"/>
              <a:t> </a:t>
            </a:r>
            <a:r>
              <a:rPr lang="en-GB" sz="1800" dirty="0" err="1" smtClean="0"/>
              <a:t>pendapatan</a:t>
            </a:r>
            <a:r>
              <a:rPr lang="en-GB" sz="1800" dirty="0" smtClean="0"/>
              <a:t> </a:t>
            </a:r>
            <a:r>
              <a:rPr lang="en-GB" sz="1800" dirty="0" err="1" smtClean="0"/>
              <a:t>konsumen</a:t>
            </a:r>
            <a:r>
              <a:rPr lang="en-GB" sz="1800" dirty="0" smtClean="0"/>
              <a:t> (000$)</a:t>
            </a:r>
          </a:p>
          <a:p>
            <a:pPr marL="0" indent="0">
              <a:buNone/>
              <a:tabLst>
                <a:tab pos="450850" algn="l"/>
              </a:tabLst>
            </a:pPr>
            <a:r>
              <a:rPr lang="en-GB" sz="1800" dirty="0" err="1" smtClean="0"/>
              <a:t>Py</a:t>
            </a:r>
            <a:r>
              <a:rPr lang="en-GB" sz="1800" dirty="0" smtClean="0"/>
              <a:t>	= </a:t>
            </a:r>
            <a:r>
              <a:rPr lang="en-GB" sz="1800" dirty="0" err="1" smtClean="0"/>
              <a:t>harga</a:t>
            </a:r>
            <a:r>
              <a:rPr lang="en-GB" sz="1800" dirty="0" smtClean="0"/>
              <a:t> </a:t>
            </a:r>
            <a:r>
              <a:rPr lang="en-GB" sz="1800" dirty="0" err="1" smtClean="0"/>
              <a:t>produk</a:t>
            </a:r>
            <a:r>
              <a:rPr lang="en-GB" sz="1800" dirty="0" smtClean="0"/>
              <a:t> Y </a:t>
            </a:r>
            <a:r>
              <a:rPr lang="en-GB" sz="1800" dirty="0" err="1" smtClean="0"/>
              <a:t>yg</a:t>
            </a:r>
            <a:r>
              <a:rPr lang="en-GB" sz="1800" dirty="0" smtClean="0"/>
              <a:t> </a:t>
            </a:r>
            <a:r>
              <a:rPr lang="en-GB" sz="1800" dirty="0" err="1" smtClean="0"/>
              <a:t>berkaitan</a:t>
            </a:r>
            <a:r>
              <a:rPr lang="en-GB" sz="1800" dirty="0" smtClean="0"/>
              <a:t> ($)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7926" y="188640"/>
            <a:ext cx="503664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GB" sz="48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endParaRPr lang="en-GB" sz="4800" b="1" spc="50" dirty="0">
              <a:ln w="11430"/>
              <a:solidFill>
                <a:schemeClr val="accent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59632" y="404664"/>
            <a:ext cx="66560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/>
              <a:t>Diketahui</a:t>
            </a:r>
            <a:r>
              <a:rPr lang="en-GB" sz="2000" dirty="0"/>
              <a:t> </a:t>
            </a:r>
            <a:r>
              <a:rPr lang="en-GB" sz="2000" dirty="0" err="1"/>
              <a:t>fungsi</a:t>
            </a:r>
            <a:r>
              <a:rPr lang="en-GB" sz="2000" dirty="0"/>
              <a:t> </a:t>
            </a:r>
            <a:r>
              <a:rPr lang="en-GB" sz="2000" dirty="0" err="1"/>
              <a:t>permintaan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X </a:t>
            </a:r>
            <a:r>
              <a:rPr lang="en-GB" sz="2000" dirty="0" err="1"/>
              <a:t>adalah</a:t>
            </a:r>
            <a:endParaRPr lang="en-GB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1752391" y="1004431"/>
            <a:ext cx="3395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/>
              <a:t>Qdx</a:t>
            </a:r>
            <a:r>
              <a:rPr lang="en-GB" sz="2400" dirty="0"/>
              <a:t> = 60- 2Px + 10I + 7 </a:t>
            </a:r>
            <a:r>
              <a:rPr lang="en-GB" sz="2400" dirty="0" err="1" smtClean="0"/>
              <a:t>Py</a:t>
            </a:r>
            <a:endParaRPr lang="en-GB" sz="24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0574" y="3429000"/>
            <a:ext cx="1521146" cy="533231"/>
          </a:xfrm>
        </p:spPr>
        <p:txBody>
          <a:bodyPr>
            <a:normAutofit/>
          </a:bodyPr>
          <a:lstStyle/>
          <a:p>
            <a:pPr algn="l"/>
            <a:r>
              <a:rPr lang="en-GB" sz="2000" u="sng" dirty="0" err="1" smtClean="0"/>
              <a:t>Pertanyaan</a:t>
            </a:r>
            <a:r>
              <a:rPr lang="en-GB" sz="2000" u="sng" dirty="0" smtClean="0"/>
              <a:t>:</a:t>
            </a:r>
            <a:endParaRPr lang="en-GB" sz="2000" u="sng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75286" y="4149080"/>
            <a:ext cx="7669122" cy="2404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itchFamily="34" charset="0"/>
              <a:buAutoNum type="alphaLcPeriod"/>
            </a:pPr>
            <a:r>
              <a:rPr lang="en-GB" sz="2000" dirty="0" err="1" smtClean="0"/>
              <a:t>Apabila</a:t>
            </a:r>
            <a:r>
              <a:rPr lang="en-GB" sz="2000" dirty="0" smtClean="0"/>
              <a:t> </a:t>
            </a:r>
            <a:r>
              <a:rPr lang="en-GB" sz="2000" dirty="0" err="1" smtClean="0"/>
              <a:t>diketahui</a:t>
            </a:r>
            <a:r>
              <a:rPr lang="en-GB" sz="2000" dirty="0" smtClean="0"/>
              <a:t>  I = $40 (</a:t>
            </a:r>
            <a:r>
              <a:rPr lang="en-GB" sz="2000" dirty="0" err="1" smtClean="0"/>
              <a:t>dalam</a:t>
            </a:r>
            <a:r>
              <a:rPr lang="en-GB" sz="2000" dirty="0" smtClean="0"/>
              <a:t> </a:t>
            </a:r>
            <a:r>
              <a:rPr lang="en-GB" sz="2000" dirty="0" err="1" smtClean="0"/>
              <a:t>ribuan</a:t>
            </a:r>
            <a:r>
              <a:rPr lang="en-GB" sz="2000" dirty="0" smtClean="0"/>
              <a:t>$)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Py</a:t>
            </a:r>
            <a:r>
              <a:rPr lang="en-GB" sz="2000" dirty="0" smtClean="0"/>
              <a:t> $20, </a:t>
            </a:r>
            <a:r>
              <a:rPr lang="en-GB" sz="2000" dirty="0" err="1" smtClean="0"/>
              <a:t>tentukan</a:t>
            </a:r>
            <a:r>
              <a:rPr lang="en-GB" sz="2000" dirty="0" smtClean="0"/>
              <a:t> </a:t>
            </a:r>
            <a:r>
              <a:rPr lang="en-GB" sz="2000" dirty="0" err="1" smtClean="0"/>
              <a:t>fungsi</a:t>
            </a:r>
            <a:r>
              <a:rPr lang="en-GB" sz="2000" dirty="0" smtClean="0"/>
              <a:t> </a:t>
            </a:r>
            <a:r>
              <a:rPr lang="en-GB" sz="2000" dirty="0" err="1" smtClean="0"/>
              <a:t>permintaan</a:t>
            </a:r>
            <a:r>
              <a:rPr lang="en-GB" sz="2000" dirty="0" smtClean="0"/>
              <a:t> </a:t>
            </a: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X!</a:t>
            </a:r>
          </a:p>
          <a:p>
            <a:pPr marL="514350" indent="-514350">
              <a:buFont typeface="Arial" pitchFamily="34" charset="0"/>
              <a:buAutoNum type="alphaLcPeriod"/>
            </a:pPr>
            <a:r>
              <a:rPr lang="en-GB" sz="2000" dirty="0" err="1" smtClean="0"/>
              <a:t>Apabila</a:t>
            </a:r>
            <a:r>
              <a:rPr lang="en-GB" sz="2000" dirty="0" smtClean="0"/>
              <a:t> </a:t>
            </a:r>
            <a:r>
              <a:rPr lang="en-GB" sz="2000" dirty="0" err="1" smtClean="0"/>
              <a:t>diketahui</a:t>
            </a:r>
            <a:r>
              <a:rPr lang="en-GB" sz="2000" dirty="0" smtClean="0"/>
              <a:t> </a:t>
            </a:r>
            <a:r>
              <a:rPr lang="en-GB" sz="2000" dirty="0" err="1" smtClean="0"/>
              <a:t>bahwa</a:t>
            </a:r>
            <a:r>
              <a:rPr lang="en-GB" sz="2000" dirty="0" smtClean="0"/>
              <a:t> </a:t>
            </a:r>
            <a:r>
              <a:rPr lang="en-GB" sz="2000" dirty="0" err="1" smtClean="0"/>
              <a:t>fungsi</a:t>
            </a:r>
            <a:r>
              <a:rPr lang="en-GB" sz="2000" dirty="0" smtClean="0"/>
              <a:t> </a:t>
            </a:r>
            <a:r>
              <a:rPr lang="en-GB" sz="2000" dirty="0" err="1" smtClean="0"/>
              <a:t>penawaran</a:t>
            </a:r>
            <a:r>
              <a:rPr lang="en-GB" sz="2000" dirty="0" smtClean="0"/>
              <a:t> </a:t>
            </a:r>
            <a:r>
              <a:rPr lang="en-GB" sz="2000" dirty="0" err="1" smtClean="0"/>
              <a:t>dari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X </a:t>
            </a:r>
            <a:r>
              <a:rPr lang="en-GB" sz="2000" dirty="0" err="1" smtClean="0"/>
              <a:t>adalah</a:t>
            </a:r>
            <a:r>
              <a:rPr lang="en-GB" sz="2000" dirty="0" smtClean="0"/>
              <a:t> </a:t>
            </a:r>
            <a:r>
              <a:rPr lang="en-GB" sz="2000" dirty="0" err="1" smtClean="0"/>
              <a:t>Qsx</a:t>
            </a:r>
            <a:r>
              <a:rPr lang="en-GB" sz="2000" dirty="0" smtClean="0"/>
              <a:t> = -600 + 10 </a:t>
            </a:r>
            <a:r>
              <a:rPr lang="en-GB" sz="2000" dirty="0" err="1" smtClean="0"/>
              <a:t>Px</a:t>
            </a:r>
            <a:r>
              <a:rPr lang="en-GB" sz="2000" dirty="0" smtClean="0"/>
              <a:t>, </a:t>
            </a:r>
            <a:r>
              <a:rPr lang="en-GB" sz="2000" dirty="0" err="1" smtClean="0"/>
              <a:t>tentukan</a:t>
            </a:r>
            <a:r>
              <a:rPr lang="en-GB" sz="2000" dirty="0" smtClean="0"/>
              <a:t> </a:t>
            </a:r>
            <a:r>
              <a:rPr lang="en-GB" sz="2000" dirty="0" err="1" smtClean="0"/>
              <a:t>harga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kuantitas</a:t>
            </a:r>
            <a:r>
              <a:rPr lang="en-GB" sz="2000" dirty="0" smtClean="0"/>
              <a:t> </a:t>
            </a:r>
            <a:r>
              <a:rPr lang="en-GB" sz="2000" dirty="0" err="1" smtClean="0"/>
              <a:t>keseimbangan</a:t>
            </a:r>
            <a:r>
              <a:rPr lang="en-GB" sz="2000" dirty="0" smtClean="0"/>
              <a:t>!</a:t>
            </a:r>
          </a:p>
          <a:p>
            <a:pPr marL="514350" indent="-514350">
              <a:buFont typeface="Arial" pitchFamily="34" charset="0"/>
              <a:buAutoNum type="alphaLcPeriod"/>
            </a:pPr>
            <a:r>
              <a:rPr lang="en-GB" sz="2000" dirty="0" err="1" smtClean="0"/>
              <a:t>Apa</a:t>
            </a:r>
            <a:r>
              <a:rPr lang="en-GB" sz="2000" dirty="0" smtClean="0"/>
              <a:t> </a:t>
            </a:r>
            <a:r>
              <a:rPr lang="en-GB" sz="2000" dirty="0" err="1" smtClean="0"/>
              <a:t>yg</a:t>
            </a:r>
            <a:r>
              <a:rPr lang="en-GB" sz="2000" dirty="0" smtClean="0"/>
              <a:t> </a:t>
            </a:r>
            <a:r>
              <a:rPr lang="en-GB" sz="2000" dirty="0" err="1" smtClean="0"/>
              <a:t>akan</a:t>
            </a:r>
            <a:r>
              <a:rPr lang="en-GB" sz="2000" dirty="0" smtClean="0"/>
              <a:t> </a:t>
            </a:r>
            <a:r>
              <a:rPr lang="en-GB" sz="2000" dirty="0" err="1" smtClean="0"/>
              <a:t>terjadi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harga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kuantitas</a:t>
            </a:r>
            <a:r>
              <a:rPr lang="en-GB" sz="2000" dirty="0" smtClean="0"/>
              <a:t> </a:t>
            </a:r>
            <a:r>
              <a:rPr lang="en-GB" sz="2000" dirty="0" err="1" smtClean="0"/>
              <a:t>keseimbangan</a:t>
            </a:r>
            <a:r>
              <a:rPr lang="en-GB" sz="2000" dirty="0" smtClean="0"/>
              <a:t>, </a:t>
            </a:r>
            <a:r>
              <a:rPr lang="en-GB" sz="2000" dirty="0" err="1" smtClean="0"/>
              <a:t>apabila</a:t>
            </a:r>
            <a:r>
              <a:rPr lang="en-GB" sz="2000" dirty="0" smtClean="0"/>
              <a:t> </a:t>
            </a:r>
            <a:r>
              <a:rPr lang="en-GB" sz="2000" dirty="0" err="1" smtClean="0"/>
              <a:t>terobosan</a:t>
            </a:r>
            <a:r>
              <a:rPr lang="en-GB" sz="2000" dirty="0" smtClean="0"/>
              <a:t> </a:t>
            </a:r>
            <a:r>
              <a:rPr lang="en-GB" sz="2000" dirty="0" err="1" smtClean="0"/>
              <a:t>teknologi</a:t>
            </a:r>
            <a:r>
              <a:rPr lang="en-GB" sz="2000" dirty="0" smtClean="0"/>
              <a:t> </a:t>
            </a:r>
            <a:r>
              <a:rPr lang="en-GB" sz="2000" dirty="0" err="1" smtClean="0"/>
              <a:t>memungkinkan</a:t>
            </a:r>
            <a:r>
              <a:rPr lang="en-GB" sz="2000" dirty="0" smtClean="0"/>
              <a:t> </a:t>
            </a:r>
            <a:r>
              <a:rPr lang="en-GB" sz="2000" dirty="0" err="1" smtClean="0"/>
              <a:t>fungsi</a:t>
            </a:r>
            <a:r>
              <a:rPr lang="en-GB" sz="2000" dirty="0" smtClean="0"/>
              <a:t> </a:t>
            </a:r>
            <a:r>
              <a:rPr lang="en-GB" sz="2000" dirty="0" err="1" smtClean="0"/>
              <a:t>penawaran</a:t>
            </a:r>
            <a:r>
              <a:rPr lang="en-GB" sz="2000" dirty="0" smtClean="0"/>
              <a:t> </a:t>
            </a:r>
            <a:r>
              <a:rPr lang="en-GB" sz="2000" dirty="0" err="1" smtClean="0"/>
              <a:t>berubah</a:t>
            </a:r>
            <a:r>
              <a:rPr lang="en-GB" sz="2000" dirty="0" smtClean="0"/>
              <a:t> </a:t>
            </a:r>
            <a:r>
              <a:rPr lang="en-GB" sz="2000" dirty="0" err="1" smtClean="0"/>
              <a:t>menjadi</a:t>
            </a:r>
            <a:r>
              <a:rPr lang="en-GB" sz="2000" dirty="0" smtClean="0"/>
              <a:t> </a:t>
            </a:r>
            <a:r>
              <a:rPr lang="en-GB" sz="2000" dirty="0" err="1" smtClean="0"/>
              <a:t>Qsx</a:t>
            </a:r>
            <a:r>
              <a:rPr lang="en-GB" sz="2000" dirty="0" smtClean="0"/>
              <a:t> = -360 +10 </a:t>
            </a:r>
            <a:r>
              <a:rPr lang="en-GB" sz="2000" dirty="0" err="1" smtClean="0"/>
              <a:t>Px</a:t>
            </a:r>
            <a:r>
              <a:rPr lang="en-GB" sz="2000" dirty="0" smtClean="0"/>
              <a:t>?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43482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285425" y="476672"/>
            <a:ext cx="2510711" cy="1949195"/>
          </a:xfrm>
          <a:prstGeom prst="round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827584" y="1124744"/>
            <a:ext cx="7560840" cy="5184576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5936" y="490662"/>
            <a:ext cx="1018456" cy="562074"/>
          </a:xfrm>
        </p:spPr>
        <p:txBody>
          <a:bodyPr/>
          <a:lstStyle/>
          <a:p>
            <a:r>
              <a:rPr lang="en-GB" sz="2000" u="sng" dirty="0" err="1" smtClean="0"/>
              <a:t>Jawab</a:t>
            </a:r>
            <a:endParaRPr lang="en-GB" sz="2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6340" y="3082556"/>
            <a:ext cx="6161964" cy="1642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smtClean="0"/>
              <a:t>b. </a:t>
            </a:r>
            <a:r>
              <a:rPr lang="en-GB" sz="2000" dirty="0" err="1" smtClean="0"/>
              <a:t>Qdx</a:t>
            </a:r>
            <a:r>
              <a:rPr lang="en-GB" sz="2000" dirty="0" smtClean="0"/>
              <a:t> = </a:t>
            </a:r>
            <a:r>
              <a:rPr lang="en-GB" sz="2000" dirty="0" err="1" smtClean="0"/>
              <a:t>Qsx</a:t>
            </a:r>
            <a:r>
              <a:rPr lang="en-GB" sz="2000" dirty="0" smtClean="0"/>
              <a:t> </a:t>
            </a:r>
            <a:r>
              <a:rPr lang="en-GB" sz="2000" dirty="0" smtClean="0">
                <a:sym typeface="Wingdings" pitchFamily="2" charset="2"/>
              </a:rPr>
              <a:t> 600 - 2Px = -600 + 10Px  12Px = 1200</a:t>
            </a:r>
          </a:p>
          <a:p>
            <a:pPr marL="0" indent="0">
              <a:buNone/>
            </a:pP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smtClean="0">
                <a:sym typeface="Wingdings" pitchFamily="2" charset="2"/>
              </a:rPr>
              <a:t>    </a:t>
            </a:r>
            <a:r>
              <a:rPr lang="en-GB" sz="2000" dirty="0" err="1" smtClean="0">
                <a:sym typeface="Wingdings" pitchFamily="2" charset="2"/>
              </a:rPr>
              <a:t>Px</a:t>
            </a:r>
            <a:r>
              <a:rPr lang="en-GB" sz="2000" dirty="0" smtClean="0">
                <a:sym typeface="Wingdings" pitchFamily="2" charset="2"/>
              </a:rPr>
              <a:t> = 100  </a:t>
            </a:r>
            <a:r>
              <a:rPr lang="en-GB" sz="2000" dirty="0" err="1" smtClean="0">
                <a:sym typeface="Wingdings" pitchFamily="2" charset="2"/>
              </a:rPr>
              <a:t>Qdx</a:t>
            </a:r>
            <a:r>
              <a:rPr lang="en-GB" sz="2000" dirty="0" smtClean="0">
                <a:sym typeface="Wingdings" pitchFamily="2" charset="2"/>
              </a:rPr>
              <a:t> = 600 - 2(100) = 400 = </a:t>
            </a:r>
            <a:r>
              <a:rPr lang="en-GB" sz="2000" dirty="0" err="1" smtClean="0">
                <a:sym typeface="Wingdings" pitchFamily="2" charset="2"/>
              </a:rPr>
              <a:t>Qsx</a:t>
            </a:r>
            <a:endParaRPr lang="en-GB" sz="2000" dirty="0" smtClean="0">
              <a:sym typeface="Wingdings" pitchFamily="2" charset="2"/>
            </a:endParaRPr>
          </a:p>
          <a:p>
            <a:pPr marL="273050" indent="-273050">
              <a:buNone/>
            </a:pP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smtClean="0">
                <a:sym typeface="Wingdings" pitchFamily="2" charset="2"/>
              </a:rPr>
              <a:t>    </a:t>
            </a:r>
            <a:r>
              <a:rPr lang="en-GB" sz="2000" dirty="0" err="1" smtClean="0">
                <a:sym typeface="Wingdings" pitchFamily="2" charset="2"/>
              </a:rPr>
              <a:t>Harga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keseimbangan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Px</a:t>
            </a:r>
            <a:r>
              <a:rPr lang="en-GB" sz="2000" dirty="0" smtClean="0">
                <a:sym typeface="Wingdings" pitchFamily="2" charset="2"/>
              </a:rPr>
              <a:t> = $100, </a:t>
            </a:r>
            <a:r>
              <a:rPr lang="en-GB" sz="2000" dirty="0" err="1" smtClean="0">
                <a:sym typeface="Wingdings" pitchFamily="2" charset="2"/>
              </a:rPr>
              <a:t>kuantitas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keseimbangan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Qdx</a:t>
            </a:r>
            <a:r>
              <a:rPr lang="en-GB" sz="2000" dirty="0" smtClean="0">
                <a:sym typeface="Wingdings" pitchFamily="2" charset="2"/>
              </a:rPr>
              <a:t> = </a:t>
            </a:r>
            <a:r>
              <a:rPr lang="en-GB" sz="2000" dirty="0" err="1" smtClean="0">
                <a:sym typeface="Wingdings" pitchFamily="2" charset="2"/>
              </a:rPr>
              <a:t>Qsx</a:t>
            </a:r>
            <a:r>
              <a:rPr lang="en-GB" sz="2000" dirty="0" smtClean="0">
                <a:sym typeface="Wingdings" pitchFamily="2" charset="2"/>
              </a:rPr>
              <a:t> = 400 unit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115616" y="1372126"/>
            <a:ext cx="45127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a. </a:t>
            </a:r>
            <a:r>
              <a:rPr lang="en-GB" sz="2000" dirty="0" err="1" smtClean="0"/>
              <a:t>Fungsi</a:t>
            </a:r>
            <a:r>
              <a:rPr lang="en-GB" sz="2000" dirty="0" smtClean="0"/>
              <a:t> </a:t>
            </a:r>
            <a:r>
              <a:rPr lang="en-GB" sz="2000" dirty="0" err="1"/>
              <a:t>permintaan</a:t>
            </a:r>
            <a:r>
              <a:rPr lang="en-GB" sz="2000" dirty="0"/>
              <a:t> </a:t>
            </a:r>
            <a:r>
              <a:rPr lang="en-GB" sz="2000" dirty="0" err="1"/>
              <a:t>utk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X </a:t>
            </a:r>
            <a:r>
              <a:rPr lang="en-GB" sz="2000" dirty="0" err="1"/>
              <a:t>adalah</a:t>
            </a:r>
            <a:endParaRPr lang="en-GB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1372707" y="1918036"/>
            <a:ext cx="38254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dirty="0" err="1" smtClean="0"/>
              <a:t>Qdx</a:t>
            </a:r>
            <a:r>
              <a:rPr lang="en-GB" sz="2000" dirty="0"/>
              <a:t>	</a:t>
            </a:r>
            <a:r>
              <a:rPr lang="en-GB" sz="2000" dirty="0" smtClean="0"/>
              <a:t> = 60 - 2Px + 10I + 7Py</a:t>
            </a:r>
          </a:p>
          <a:p>
            <a:pPr>
              <a:tabLst>
                <a:tab pos="450850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 = </a:t>
            </a:r>
            <a:r>
              <a:rPr lang="en-GB" sz="2000" dirty="0"/>
              <a:t>60 </a:t>
            </a:r>
            <a:r>
              <a:rPr lang="en-GB" sz="2000" dirty="0" smtClean="0"/>
              <a:t>- 2Px + 10(40) + 7(20</a:t>
            </a:r>
            <a:r>
              <a:rPr lang="en-GB" sz="2000" dirty="0"/>
              <a:t>)</a:t>
            </a:r>
          </a:p>
          <a:p>
            <a:pPr>
              <a:tabLst>
                <a:tab pos="450850" algn="l"/>
              </a:tabLst>
            </a:pPr>
            <a:r>
              <a:rPr lang="en-GB" sz="2000" dirty="0"/>
              <a:t>      </a:t>
            </a:r>
            <a:r>
              <a:rPr lang="en-GB" sz="2000" dirty="0" smtClean="0"/>
              <a:t>	 = 600 - 2Px</a:t>
            </a:r>
            <a:endParaRPr lang="en-GB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1115616" y="4769857"/>
            <a:ext cx="50405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c. </a:t>
            </a:r>
            <a:r>
              <a:rPr lang="en-GB" sz="2000" dirty="0" err="1" smtClean="0"/>
              <a:t>Qdx</a:t>
            </a:r>
            <a:r>
              <a:rPr lang="en-GB" sz="2000" dirty="0" smtClean="0"/>
              <a:t> = </a:t>
            </a:r>
            <a:r>
              <a:rPr lang="en-GB" sz="2000" dirty="0" err="1" smtClean="0"/>
              <a:t>Qsx</a:t>
            </a:r>
            <a:r>
              <a:rPr lang="en-GB" sz="2000" dirty="0" smtClean="0"/>
              <a:t> </a:t>
            </a:r>
            <a:r>
              <a:rPr lang="en-GB" sz="2000" dirty="0" smtClean="0">
                <a:sym typeface="Wingdings" pitchFamily="2" charset="2"/>
              </a:rPr>
              <a:t> 600 - 2Px </a:t>
            </a:r>
            <a:r>
              <a:rPr lang="en-GB" sz="2000" dirty="0">
                <a:sym typeface="Wingdings" pitchFamily="2" charset="2"/>
              </a:rPr>
              <a:t>= -360 + 10Px</a:t>
            </a:r>
          </a:p>
          <a:p>
            <a:r>
              <a:rPr lang="en-GB" sz="2000" dirty="0">
                <a:sym typeface="Wingdings" pitchFamily="2" charset="2"/>
              </a:rPr>
              <a:t>    12 </a:t>
            </a:r>
            <a:r>
              <a:rPr lang="en-GB" sz="2000" dirty="0" err="1" smtClean="0">
                <a:sym typeface="Wingdings" pitchFamily="2" charset="2"/>
              </a:rPr>
              <a:t>Px</a:t>
            </a:r>
            <a:r>
              <a:rPr lang="en-GB" sz="2000" dirty="0" smtClean="0">
                <a:sym typeface="Wingdings" pitchFamily="2" charset="2"/>
              </a:rPr>
              <a:t> = 960 </a:t>
            </a:r>
            <a:r>
              <a:rPr lang="en-GB" sz="2000" dirty="0">
                <a:sym typeface="Wingdings" pitchFamily="2" charset="2"/>
              </a:rPr>
              <a:t> </a:t>
            </a:r>
            <a:r>
              <a:rPr lang="en-GB" sz="2000" dirty="0" err="1">
                <a:sym typeface="Wingdings" pitchFamily="2" charset="2"/>
              </a:rPr>
              <a:t>Px</a:t>
            </a:r>
            <a:r>
              <a:rPr lang="en-GB" sz="2000" dirty="0">
                <a:sym typeface="Wingdings" pitchFamily="2" charset="2"/>
              </a:rPr>
              <a:t> = 80</a:t>
            </a:r>
          </a:p>
          <a:p>
            <a:r>
              <a:rPr lang="en-GB" sz="2000" dirty="0">
                <a:sym typeface="Wingdings" pitchFamily="2" charset="2"/>
              </a:rPr>
              <a:t>    </a:t>
            </a:r>
            <a:r>
              <a:rPr lang="en-GB" sz="2000" dirty="0" err="1" smtClean="0">
                <a:sym typeface="Wingdings" pitchFamily="2" charset="2"/>
              </a:rPr>
              <a:t>Qdx</a:t>
            </a:r>
            <a:r>
              <a:rPr lang="en-GB" sz="2000" dirty="0" smtClean="0">
                <a:sym typeface="Wingdings" pitchFamily="2" charset="2"/>
              </a:rPr>
              <a:t> = 600 - 2Px = 600 - 2(80</a:t>
            </a:r>
            <a:r>
              <a:rPr lang="en-GB" sz="2000" dirty="0">
                <a:sym typeface="Wingdings" pitchFamily="2" charset="2"/>
              </a:rPr>
              <a:t>)  </a:t>
            </a:r>
            <a:r>
              <a:rPr lang="en-GB" sz="2000" dirty="0" err="1" smtClean="0">
                <a:sym typeface="Wingdings" pitchFamily="2" charset="2"/>
              </a:rPr>
              <a:t>Qdx</a:t>
            </a:r>
            <a:r>
              <a:rPr lang="en-GB" sz="2000" dirty="0" smtClean="0">
                <a:sym typeface="Wingdings" pitchFamily="2" charset="2"/>
              </a:rPr>
              <a:t> = 440</a:t>
            </a:r>
            <a:endParaRPr lang="en-GB" sz="2000" dirty="0">
              <a:sym typeface="Wingdings" pitchFamily="2" charset="2"/>
            </a:endParaRPr>
          </a:p>
          <a:p>
            <a:r>
              <a:rPr lang="en-GB" sz="2000" dirty="0">
                <a:sym typeface="Wingdings" pitchFamily="2" charset="2"/>
              </a:rPr>
              <a:t>    </a:t>
            </a:r>
            <a:r>
              <a:rPr lang="en-GB" sz="2000" dirty="0" err="1">
                <a:sym typeface="Wingdings" pitchFamily="2" charset="2"/>
              </a:rPr>
              <a:t>Jadi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Px</a:t>
            </a:r>
            <a:r>
              <a:rPr lang="en-GB" sz="2000" dirty="0" smtClean="0">
                <a:sym typeface="Wingdings" pitchFamily="2" charset="2"/>
              </a:rPr>
              <a:t> = $</a:t>
            </a:r>
            <a:r>
              <a:rPr lang="en-GB" sz="2000" dirty="0">
                <a:sym typeface="Wingdings" pitchFamily="2" charset="2"/>
              </a:rPr>
              <a:t>80 </a:t>
            </a:r>
            <a:r>
              <a:rPr lang="en-GB" sz="2000" dirty="0" err="1">
                <a:sym typeface="Wingdings" pitchFamily="2" charset="2"/>
              </a:rPr>
              <a:t>dan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Q</a:t>
            </a:r>
            <a:r>
              <a:rPr lang="en-GB" sz="2000" dirty="0" err="1" smtClean="0">
                <a:sym typeface="Wingdings" pitchFamily="2" charset="2"/>
              </a:rPr>
              <a:t>dx</a:t>
            </a:r>
            <a:r>
              <a:rPr lang="en-GB" sz="2000" dirty="0" smtClean="0">
                <a:sym typeface="Wingdings" pitchFamily="2" charset="2"/>
              </a:rPr>
              <a:t> = </a:t>
            </a:r>
            <a:r>
              <a:rPr lang="en-GB" sz="2000" dirty="0" err="1" smtClean="0">
                <a:sym typeface="Wingdings" pitchFamily="2" charset="2"/>
              </a:rPr>
              <a:t>Qsx</a:t>
            </a:r>
            <a:r>
              <a:rPr lang="en-GB" sz="2000" dirty="0" smtClean="0">
                <a:sym typeface="Wingdings" pitchFamily="2" charset="2"/>
              </a:rPr>
              <a:t> = 440 unit</a:t>
            </a:r>
            <a:endParaRPr lang="en-GB" sz="2000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65524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76256" y="1556792"/>
            <a:ext cx="1800200" cy="4536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539552" y="1556792"/>
            <a:ext cx="1800200" cy="4536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844824"/>
            <a:ext cx="7704856" cy="860291"/>
          </a:xfr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73050" indent="-273050">
              <a:buNone/>
            </a:pPr>
            <a:r>
              <a:rPr lang="en-GB" sz="2000" dirty="0" smtClean="0">
                <a:sym typeface="Wingdings" pitchFamily="2" charset="2"/>
              </a:rPr>
              <a:t>1. </a:t>
            </a:r>
            <a:r>
              <a:rPr lang="en-GB" sz="2000" dirty="0" err="1" smtClean="0">
                <a:sym typeface="Wingdings" pitchFamily="2" charset="2"/>
              </a:rPr>
              <a:t>Tabel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berikut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menunjukkan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skedul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permintaan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penawaran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hipotetis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untuk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lahan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pertanian</a:t>
            </a:r>
            <a:r>
              <a:rPr lang="en-GB" sz="2000" dirty="0" smtClean="0">
                <a:sym typeface="Wingdings" pitchFamily="2" charset="2"/>
              </a:rPr>
              <a:t> di </a:t>
            </a:r>
            <a:r>
              <a:rPr lang="en-GB" sz="2000" dirty="0" err="1" smtClean="0">
                <a:sym typeface="Wingdings" pitchFamily="2" charset="2"/>
              </a:rPr>
              <a:t>Jawa</a:t>
            </a:r>
            <a:r>
              <a:rPr lang="en-GB" sz="2000" dirty="0" smtClean="0">
                <a:sym typeface="Wingdings" pitchFamily="2" charset="2"/>
              </a:rPr>
              <a:t> Barat </a:t>
            </a:r>
            <a:endParaRPr lang="en-GB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4139952" y="332656"/>
            <a:ext cx="18229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GB" sz="3200" dirty="0" err="1" smtClean="0">
                <a:latin typeface="Agency FB" pitchFamily="34" charset="0"/>
                <a:ea typeface="+mj-ea"/>
                <a:cs typeface="+mj-cs"/>
                <a:sym typeface="Wingdings" pitchFamily="2" charset="2"/>
              </a:rPr>
              <a:t>Latihan</a:t>
            </a:r>
            <a:r>
              <a:rPr lang="en-GB" sz="3200" dirty="0" smtClean="0">
                <a:latin typeface="Agency FB" pitchFamily="34" charset="0"/>
                <a:ea typeface="+mj-ea"/>
                <a:cs typeface="+mj-cs"/>
                <a:sym typeface="Wingdings" pitchFamily="2" charset="2"/>
              </a:rPr>
              <a:t> </a:t>
            </a:r>
            <a:r>
              <a:rPr lang="en-GB" sz="3200" dirty="0" err="1" smtClean="0">
                <a:latin typeface="Agency FB" pitchFamily="34" charset="0"/>
                <a:ea typeface="+mj-ea"/>
                <a:cs typeface="+mj-cs"/>
                <a:sym typeface="Wingdings" pitchFamily="2" charset="2"/>
              </a:rPr>
              <a:t>Soal</a:t>
            </a:r>
            <a:r>
              <a:rPr lang="en-GB" sz="3200" dirty="0" smtClean="0">
                <a:latin typeface="Agency FB" pitchFamily="34" charset="0"/>
                <a:ea typeface="+mj-ea"/>
                <a:cs typeface="+mj-cs"/>
                <a:sym typeface="Wingdings" pitchFamily="2" charset="2"/>
              </a:rPr>
              <a:t>:</a:t>
            </a:r>
            <a:endParaRPr lang="en-GB" sz="3200" dirty="0">
              <a:latin typeface="Agency FB" pitchFamily="34" charset="0"/>
              <a:ea typeface="+mj-ea"/>
              <a:cs typeface="+mj-cs"/>
              <a:sym typeface="Wingdings" pitchFamily="2" charset="2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809999" y="980728"/>
            <a:ext cx="5334001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9098904"/>
              </p:ext>
            </p:extLst>
          </p:nvPr>
        </p:nvGraphicFramePr>
        <p:xfrm>
          <a:off x="1043608" y="2780928"/>
          <a:ext cx="7128792" cy="2926080"/>
        </p:xfrm>
        <a:graphic>
          <a:graphicData uri="http://schemas.openxmlformats.org/drawingml/2006/table">
            <a:tbl>
              <a:tblPr firstRow="1" bandRow="1">
                <a:tableStyleId>{D03447BB-5D67-496B-8E87-E561075AD55C}</a:tableStyleId>
              </a:tblPr>
              <a:tblGrid>
                <a:gridCol w="2038414"/>
                <a:gridCol w="2354074"/>
                <a:gridCol w="273630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Harga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jual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dlm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ribu</a:t>
                      </a:r>
                      <a:endParaRPr lang="en-GB" dirty="0" smtClean="0"/>
                    </a:p>
                    <a:p>
                      <a:pPr algn="ctr"/>
                      <a:r>
                        <a:rPr lang="en-GB" dirty="0" smtClean="0"/>
                        <a:t> (per m</a:t>
                      </a:r>
                      <a:r>
                        <a:rPr lang="en-GB" baseline="30000" dirty="0" smtClean="0"/>
                        <a:t>2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Kuatitas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permintaan</a:t>
                      </a:r>
                      <a:r>
                        <a:rPr lang="en-GB" dirty="0" smtClean="0"/>
                        <a:t> </a:t>
                      </a:r>
                    </a:p>
                    <a:p>
                      <a:pPr algn="ctr"/>
                      <a:r>
                        <a:rPr lang="en-GB" dirty="0" smtClean="0"/>
                        <a:t>m</a:t>
                      </a:r>
                      <a:r>
                        <a:rPr lang="en-GB" baseline="30000" dirty="0" smtClean="0"/>
                        <a:t>2</a:t>
                      </a:r>
                      <a:r>
                        <a:rPr lang="en-GB" dirty="0" smtClean="0"/>
                        <a:t> per </a:t>
                      </a:r>
                      <a:r>
                        <a:rPr lang="en-GB" dirty="0" err="1" smtClean="0"/>
                        <a:t>tahun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Kuantitas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penawaran</a:t>
                      </a:r>
                      <a:r>
                        <a:rPr lang="en-GB" dirty="0" smtClean="0"/>
                        <a:t>  </a:t>
                      </a:r>
                    </a:p>
                    <a:p>
                      <a:pPr algn="ctr"/>
                      <a:r>
                        <a:rPr lang="en-GB" dirty="0" smtClean="0"/>
                        <a:t>m</a:t>
                      </a:r>
                      <a:r>
                        <a:rPr lang="en-GB" baseline="30000" dirty="0" smtClean="0"/>
                        <a:t>2</a:t>
                      </a:r>
                      <a:r>
                        <a:rPr lang="en-GB" baseline="0" dirty="0" smtClean="0"/>
                        <a:t> per </a:t>
                      </a:r>
                      <a:r>
                        <a:rPr lang="en-GB" baseline="0" dirty="0" err="1" smtClean="0"/>
                        <a:t>tahun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300</a:t>
                      </a:r>
                    </a:p>
                    <a:p>
                      <a:pPr algn="ctr"/>
                      <a:r>
                        <a:rPr lang="en-GB" dirty="0" smtClean="0"/>
                        <a:t>350</a:t>
                      </a:r>
                    </a:p>
                    <a:p>
                      <a:pPr algn="ctr"/>
                      <a:r>
                        <a:rPr lang="en-GB" dirty="0" smtClean="0"/>
                        <a:t>400</a:t>
                      </a:r>
                    </a:p>
                    <a:p>
                      <a:pPr algn="ctr"/>
                      <a:r>
                        <a:rPr lang="en-GB" dirty="0" smtClean="0"/>
                        <a:t>450</a:t>
                      </a:r>
                    </a:p>
                    <a:p>
                      <a:pPr algn="ctr"/>
                      <a:r>
                        <a:rPr lang="en-GB" dirty="0" smtClean="0"/>
                        <a:t>500</a:t>
                      </a:r>
                    </a:p>
                    <a:p>
                      <a:pPr algn="ctr"/>
                      <a:r>
                        <a:rPr lang="en-GB" dirty="0" smtClean="0"/>
                        <a:t>550</a:t>
                      </a:r>
                    </a:p>
                    <a:p>
                      <a:pPr algn="ctr"/>
                      <a:r>
                        <a:rPr lang="en-GB" dirty="0" smtClean="0"/>
                        <a:t>600</a:t>
                      </a:r>
                    </a:p>
                    <a:p>
                      <a:pPr algn="ctr"/>
                      <a:r>
                        <a:rPr lang="en-GB" dirty="0" smtClean="0"/>
                        <a:t>650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130.000</a:t>
                      </a:r>
                    </a:p>
                    <a:p>
                      <a:pPr algn="ctr"/>
                      <a:r>
                        <a:rPr lang="en-GB" dirty="0" smtClean="0"/>
                        <a:t>115.000</a:t>
                      </a:r>
                    </a:p>
                    <a:p>
                      <a:pPr algn="ctr"/>
                      <a:r>
                        <a:rPr lang="en-GB" dirty="0" smtClean="0"/>
                        <a:t>100.000</a:t>
                      </a:r>
                    </a:p>
                    <a:p>
                      <a:pPr algn="ctr"/>
                      <a:r>
                        <a:rPr lang="en-GB" dirty="0" smtClean="0"/>
                        <a:t>80.000</a:t>
                      </a:r>
                    </a:p>
                    <a:p>
                      <a:pPr algn="ctr"/>
                      <a:r>
                        <a:rPr lang="en-GB" dirty="0" smtClean="0"/>
                        <a:t>72.000</a:t>
                      </a:r>
                    </a:p>
                    <a:p>
                      <a:pPr algn="ctr"/>
                      <a:r>
                        <a:rPr lang="en-GB" dirty="0" smtClean="0"/>
                        <a:t>60.000</a:t>
                      </a:r>
                    </a:p>
                    <a:p>
                      <a:pPr algn="ctr"/>
                      <a:r>
                        <a:rPr lang="en-GB" dirty="0" smtClean="0"/>
                        <a:t>55.000</a:t>
                      </a:r>
                    </a:p>
                    <a:p>
                      <a:pPr algn="ctr"/>
                      <a:r>
                        <a:rPr lang="en-GB" dirty="0" smtClean="0"/>
                        <a:t>48.000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35.000</a:t>
                      </a:r>
                    </a:p>
                    <a:p>
                      <a:pPr algn="ctr"/>
                      <a:r>
                        <a:rPr lang="en-GB" dirty="0" smtClean="0"/>
                        <a:t>37.000</a:t>
                      </a:r>
                    </a:p>
                    <a:p>
                      <a:pPr algn="ctr"/>
                      <a:r>
                        <a:rPr lang="en-GB" dirty="0" smtClean="0"/>
                        <a:t>41.000</a:t>
                      </a:r>
                    </a:p>
                    <a:p>
                      <a:pPr algn="ctr"/>
                      <a:r>
                        <a:rPr lang="en-GB" dirty="0" smtClean="0"/>
                        <a:t>45.000</a:t>
                      </a:r>
                    </a:p>
                    <a:p>
                      <a:pPr algn="ctr"/>
                      <a:r>
                        <a:rPr lang="en-GB" dirty="0" smtClean="0"/>
                        <a:t>52.000</a:t>
                      </a:r>
                    </a:p>
                    <a:p>
                      <a:pPr algn="ctr"/>
                      <a:r>
                        <a:rPr lang="en-GB" dirty="0" smtClean="0"/>
                        <a:t>60.000</a:t>
                      </a:r>
                    </a:p>
                    <a:p>
                      <a:pPr algn="ctr"/>
                      <a:r>
                        <a:rPr lang="en-GB" dirty="0" smtClean="0"/>
                        <a:t>70.000</a:t>
                      </a:r>
                    </a:p>
                    <a:p>
                      <a:pPr algn="ctr"/>
                      <a:r>
                        <a:rPr lang="en-GB" dirty="0" smtClean="0"/>
                        <a:t>75.000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400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084168" y="476672"/>
            <a:ext cx="1152128" cy="58326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051720" y="476672"/>
            <a:ext cx="1152128" cy="58326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611560" y="764704"/>
            <a:ext cx="8064896" cy="5112568"/>
          </a:xfrm>
          <a:prstGeom prst="roundRect">
            <a:avLst/>
          </a:prstGeom>
          <a:solidFill>
            <a:srgbClr val="CCCCFF"/>
          </a:solidFill>
          <a:ln w="38100">
            <a:solidFill>
              <a:schemeClr val="accent4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971600" y="908720"/>
            <a:ext cx="7200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lphaLcPeriod"/>
            </a:pPr>
            <a:r>
              <a:rPr lang="en-GB" sz="2000" dirty="0" err="1" smtClean="0"/>
              <a:t>Tentukan</a:t>
            </a:r>
            <a:r>
              <a:rPr lang="en-GB" sz="2000" dirty="0" smtClean="0"/>
              <a:t> </a:t>
            </a:r>
            <a:r>
              <a:rPr lang="en-GB" sz="2000" dirty="0" err="1" smtClean="0"/>
              <a:t>harga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kuantitas</a:t>
            </a:r>
            <a:r>
              <a:rPr lang="en-GB" sz="2000" dirty="0" smtClean="0"/>
              <a:t> </a:t>
            </a:r>
            <a:r>
              <a:rPr lang="en-GB" sz="2000" dirty="0" err="1" smtClean="0"/>
              <a:t>keseimbangan</a:t>
            </a:r>
            <a:r>
              <a:rPr lang="en-GB" sz="2000" dirty="0" smtClean="0"/>
              <a:t> </a:t>
            </a:r>
            <a:r>
              <a:rPr lang="en-GB" sz="2000" dirty="0" err="1" smtClean="0"/>
              <a:t>pasar</a:t>
            </a:r>
            <a:r>
              <a:rPr lang="en-GB" sz="2000" dirty="0" smtClean="0"/>
              <a:t> </a:t>
            </a: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lahan</a:t>
            </a:r>
            <a:r>
              <a:rPr lang="en-GB" sz="2000" dirty="0" smtClean="0"/>
              <a:t> </a:t>
            </a:r>
            <a:r>
              <a:rPr lang="en-GB" sz="2000" dirty="0" err="1" smtClean="0"/>
              <a:t>pertanian</a:t>
            </a:r>
            <a:r>
              <a:rPr lang="en-GB" sz="2000" dirty="0" smtClean="0"/>
              <a:t> </a:t>
            </a:r>
            <a:r>
              <a:rPr lang="en-GB" sz="2000" dirty="0" err="1" smtClean="0"/>
              <a:t>tersebut</a:t>
            </a:r>
            <a:r>
              <a:rPr lang="en-GB" sz="2000" dirty="0" smtClean="0"/>
              <a:t>!</a:t>
            </a:r>
          </a:p>
          <a:p>
            <a:pPr marL="457200" indent="-457200">
              <a:lnSpc>
                <a:spcPct val="150000"/>
              </a:lnSpc>
              <a:buFont typeface="+mj-lt"/>
              <a:buAutoNum type="alphaLcPeriod"/>
            </a:pPr>
            <a:r>
              <a:rPr lang="en-GB" sz="2000" dirty="0" err="1" smtClean="0"/>
              <a:t>Karena</a:t>
            </a:r>
            <a:r>
              <a:rPr lang="en-GB" sz="2000" dirty="0" smtClean="0"/>
              <a:t> </a:t>
            </a:r>
            <a:r>
              <a:rPr lang="en-GB" sz="2000" dirty="0" err="1" smtClean="0"/>
              <a:t>sesuatu</a:t>
            </a:r>
            <a:r>
              <a:rPr lang="en-GB" sz="2000" dirty="0" smtClean="0"/>
              <a:t> </a:t>
            </a:r>
            <a:r>
              <a:rPr lang="en-GB" sz="2000" dirty="0" err="1" smtClean="0"/>
              <a:t>hal</a:t>
            </a:r>
            <a:r>
              <a:rPr lang="en-GB" sz="2000" dirty="0" smtClean="0"/>
              <a:t>, </a:t>
            </a:r>
            <a:r>
              <a:rPr lang="en-GB" sz="2000" dirty="0" err="1" smtClean="0"/>
              <a:t>pemerintah</a:t>
            </a:r>
            <a:r>
              <a:rPr lang="en-GB" sz="2000" dirty="0" smtClean="0"/>
              <a:t> </a:t>
            </a:r>
            <a:r>
              <a:rPr lang="en-GB" sz="2000" dirty="0" err="1" smtClean="0"/>
              <a:t>menetapkan</a:t>
            </a:r>
            <a:r>
              <a:rPr lang="en-GB" sz="2000" dirty="0" smtClean="0"/>
              <a:t> </a:t>
            </a:r>
            <a:r>
              <a:rPr lang="en-GB" sz="2000" dirty="0" err="1" smtClean="0"/>
              <a:t>harga</a:t>
            </a:r>
            <a:r>
              <a:rPr lang="en-GB" sz="2000" dirty="0" smtClean="0"/>
              <a:t> </a:t>
            </a:r>
            <a:r>
              <a:rPr lang="en-GB" sz="2000" dirty="0" err="1" smtClean="0"/>
              <a:t>jual</a:t>
            </a:r>
            <a:r>
              <a:rPr lang="en-GB" sz="2000" dirty="0" smtClean="0"/>
              <a:t> </a:t>
            </a:r>
            <a:r>
              <a:rPr lang="en-GB" sz="2000" dirty="0" err="1" smtClean="0"/>
              <a:t>tertinggi</a:t>
            </a:r>
            <a:r>
              <a:rPr lang="en-GB" sz="2000" dirty="0" smtClean="0"/>
              <a:t> </a:t>
            </a:r>
            <a:r>
              <a:rPr lang="en-GB" sz="2000" dirty="0" err="1" smtClean="0"/>
              <a:t>Rp</a:t>
            </a:r>
            <a:r>
              <a:rPr lang="en-GB" sz="2000" dirty="0" smtClean="0"/>
              <a:t> 400.000/m </a:t>
            </a:r>
            <a:r>
              <a:rPr lang="en-GB" sz="2000" dirty="0" err="1" smtClean="0"/>
              <a:t>persegi</a:t>
            </a:r>
            <a:r>
              <a:rPr lang="en-GB" sz="2000" dirty="0" smtClean="0"/>
              <a:t>. </a:t>
            </a:r>
            <a:r>
              <a:rPr lang="en-GB" sz="2000" dirty="0" err="1" smtClean="0"/>
              <a:t>Apa</a:t>
            </a:r>
            <a:r>
              <a:rPr lang="en-GB" sz="2000" dirty="0" smtClean="0"/>
              <a:t> </a:t>
            </a:r>
            <a:r>
              <a:rPr lang="en-GB" sz="2000" dirty="0" err="1" smtClean="0"/>
              <a:t>dampak</a:t>
            </a:r>
            <a:r>
              <a:rPr lang="en-GB" sz="2000" dirty="0" smtClean="0"/>
              <a:t> </a:t>
            </a:r>
            <a:r>
              <a:rPr lang="en-GB" sz="2000" dirty="0" err="1" smtClean="0"/>
              <a:t>dari</a:t>
            </a:r>
            <a:r>
              <a:rPr lang="en-GB" sz="2000" dirty="0" smtClean="0"/>
              <a:t> </a:t>
            </a:r>
            <a:r>
              <a:rPr lang="en-GB" sz="2000" dirty="0" err="1" smtClean="0"/>
              <a:t>penetapan</a:t>
            </a:r>
            <a:r>
              <a:rPr lang="en-GB" sz="2000" dirty="0"/>
              <a:t> </a:t>
            </a:r>
            <a:r>
              <a:rPr lang="en-GB" sz="2000" dirty="0" err="1" smtClean="0"/>
              <a:t>harga</a:t>
            </a:r>
            <a:r>
              <a:rPr lang="en-GB" sz="2000" dirty="0" smtClean="0"/>
              <a:t> </a:t>
            </a:r>
            <a:r>
              <a:rPr lang="en-GB" sz="2000" dirty="0" err="1" smtClean="0"/>
              <a:t>jual</a:t>
            </a:r>
            <a:r>
              <a:rPr lang="en-GB" sz="2000" dirty="0" smtClean="0"/>
              <a:t> </a:t>
            </a:r>
            <a:r>
              <a:rPr lang="en-GB" sz="2000" dirty="0" err="1"/>
              <a:t>tertinggi</a:t>
            </a:r>
            <a:r>
              <a:rPr lang="en-GB" sz="2000" dirty="0"/>
              <a:t> </a:t>
            </a:r>
            <a:r>
              <a:rPr lang="en-GB" sz="2000" dirty="0" err="1"/>
              <a:t>terhadap</a:t>
            </a:r>
            <a:r>
              <a:rPr lang="en-GB" sz="2000" dirty="0"/>
              <a:t> </a:t>
            </a:r>
            <a:r>
              <a:rPr lang="en-GB" sz="2000" dirty="0" err="1"/>
              <a:t>keseimbangan</a:t>
            </a:r>
            <a:r>
              <a:rPr lang="en-GB" sz="2000" dirty="0"/>
              <a:t> </a:t>
            </a:r>
            <a:r>
              <a:rPr lang="en-GB" sz="2000" dirty="0" err="1"/>
              <a:t>pasar</a:t>
            </a:r>
            <a:r>
              <a:rPr lang="en-GB" sz="2000" dirty="0"/>
              <a:t> </a:t>
            </a:r>
            <a:r>
              <a:rPr lang="en-GB" sz="2000" dirty="0" err="1"/>
              <a:t>lahan</a:t>
            </a:r>
            <a:r>
              <a:rPr lang="en-GB" sz="2000" dirty="0"/>
              <a:t>  </a:t>
            </a:r>
            <a:r>
              <a:rPr lang="en-GB" sz="2000" dirty="0" err="1"/>
              <a:t>pertanian</a:t>
            </a:r>
            <a:r>
              <a:rPr lang="en-GB" sz="2000" dirty="0"/>
              <a:t> di </a:t>
            </a:r>
            <a:r>
              <a:rPr lang="en-GB" sz="2000" dirty="0" err="1"/>
              <a:t>Jawa</a:t>
            </a:r>
            <a:r>
              <a:rPr lang="en-GB" sz="2000" dirty="0"/>
              <a:t> </a:t>
            </a:r>
            <a:r>
              <a:rPr lang="en-GB" sz="2000" dirty="0" err="1"/>
              <a:t>barat</a:t>
            </a:r>
            <a:r>
              <a:rPr lang="en-GB" sz="2000" dirty="0" smtClean="0"/>
              <a:t>?</a:t>
            </a:r>
          </a:p>
          <a:p>
            <a:pPr marL="457200" indent="-457200">
              <a:lnSpc>
                <a:spcPct val="150000"/>
              </a:lnSpc>
              <a:buFont typeface="+mj-lt"/>
              <a:buAutoNum type="alphaLcPeriod"/>
            </a:pPr>
            <a:r>
              <a:rPr lang="en-GB" sz="2000" dirty="0" err="1"/>
              <a:t>Karena</a:t>
            </a:r>
            <a:r>
              <a:rPr lang="en-GB" sz="2000" dirty="0"/>
              <a:t> </a:t>
            </a:r>
            <a:r>
              <a:rPr lang="en-GB" sz="2000" dirty="0" err="1"/>
              <a:t>sesuatu</a:t>
            </a:r>
            <a:r>
              <a:rPr lang="en-GB" sz="2000" dirty="0"/>
              <a:t> </a:t>
            </a:r>
            <a:r>
              <a:rPr lang="en-GB" sz="2000" dirty="0" err="1"/>
              <a:t>pertmbangan</a:t>
            </a:r>
            <a:r>
              <a:rPr lang="en-GB" sz="2000" dirty="0"/>
              <a:t> </a:t>
            </a:r>
            <a:r>
              <a:rPr lang="en-GB" sz="2000" dirty="0" err="1"/>
              <a:t>tertentu</a:t>
            </a:r>
            <a:r>
              <a:rPr lang="en-GB" sz="2000" dirty="0"/>
              <a:t>, </a:t>
            </a:r>
            <a:r>
              <a:rPr lang="en-GB" sz="2000" dirty="0" err="1"/>
              <a:t>pemerintah</a:t>
            </a:r>
            <a:r>
              <a:rPr lang="en-GB" sz="2000" dirty="0"/>
              <a:t> </a:t>
            </a:r>
            <a:r>
              <a:rPr lang="en-GB" sz="2000" dirty="0" err="1"/>
              <a:t>menetapkan</a:t>
            </a:r>
            <a:r>
              <a:rPr lang="en-GB" sz="2000" dirty="0"/>
              <a:t> </a:t>
            </a:r>
            <a:r>
              <a:rPr lang="en-GB" sz="2000" dirty="0" err="1"/>
              <a:t>harga</a:t>
            </a:r>
            <a:r>
              <a:rPr lang="en-GB" sz="2000" dirty="0"/>
              <a:t> </a:t>
            </a:r>
            <a:r>
              <a:rPr lang="en-GB" sz="2000" dirty="0" err="1"/>
              <a:t>jual</a:t>
            </a:r>
            <a:r>
              <a:rPr lang="en-GB" sz="2000" dirty="0"/>
              <a:t> </a:t>
            </a:r>
            <a:r>
              <a:rPr lang="en-GB" sz="2000" dirty="0" err="1"/>
              <a:t>terendah</a:t>
            </a:r>
            <a:r>
              <a:rPr lang="en-GB" sz="2000" dirty="0"/>
              <a:t> </a:t>
            </a:r>
            <a:r>
              <a:rPr lang="en-GB" sz="2000" dirty="0" err="1"/>
              <a:t>sebesar</a:t>
            </a:r>
            <a:r>
              <a:rPr lang="en-GB" sz="2000" dirty="0"/>
              <a:t> </a:t>
            </a:r>
            <a:r>
              <a:rPr lang="en-GB" sz="2000" dirty="0" err="1"/>
              <a:t>Rp</a:t>
            </a:r>
            <a:r>
              <a:rPr lang="en-GB" sz="2000" dirty="0"/>
              <a:t> 600.000/m </a:t>
            </a:r>
            <a:r>
              <a:rPr lang="en-GB" sz="2000" dirty="0" err="1"/>
              <a:t>persegi</a:t>
            </a:r>
            <a:r>
              <a:rPr lang="en-GB" sz="2000" dirty="0"/>
              <a:t>. </a:t>
            </a:r>
            <a:r>
              <a:rPr lang="en-GB" sz="2000" dirty="0" err="1"/>
              <a:t>Apa</a:t>
            </a:r>
            <a:r>
              <a:rPr lang="en-GB" sz="2000" dirty="0"/>
              <a:t> </a:t>
            </a:r>
            <a:r>
              <a:rPr lang="en-GB" sz="2000" dirty="0" err="1"/>
              <a:t>dampak</a:t>
            </a:r>
            <a:r>
              <a:rPr lang="en-GB" sz="2000" dirty="0"/>
              <a:t> </a:t>
            </a:r>
            <a:r>
              <a:rPr lang="en-GB" sz="2000" dirty="0" err="1"/>
              <a:t>dari</a:t>
            </a:r>
            <a:r>
              <a:rPr lang="en-GB" sz="2000" dirty="0"/>
              <a:t> </a:t>
            </a:r>
            <a:r>
              <a:rPr lang="en-GB" sz="2000" dirty="0" err="1"/>
              <a:t>penetapkan</a:t>
            </a:r>
            <a:r>
              <a:rPr lang="en-GB" sz="2000" dirty="0"/>
              <a:t> </a:t>
            </a:r>
            <a:r>
              <a:rPr lang="en-GB" sz="2000" dirty="0" err="1"/>
              <a:t>harga</a:t>
            </a:r>
            <a:r>
              <a:rPr lang="en-GB" sz="2000" dirty="0"/>
              <a:t> </a:t>
            </a:r>
            <a:r>
              <a:rPr lang="en-GB" sz="2000" dirty="0" err="1"/>
              <a:t>terendah</a:t>
            </a:r>
            <a:r>
              <a:rPr lang="en-GB" sz="2000" dirty="0"/>
              <a:t> </a:t>
            </a:r>
            <a:r>
              <a:rPr lang="en-GB" sz="2000" dirty="0" err="1"/>
              <a:t>terhadap</a:t>
            </a:r>
            <a:r>
              <a:rPr lang="en-GB" sz="2000" dirty="0"/>
              <a:t> </a:t>
            </a:r>
            <a:r>
              <a:rPr lang="en-GB" sz="2000" dirty="0" err="1"/>
              <a:t>keseimbangan</a:t>
            </a:r>
            <a:r>
              <a:rPr lang="en-GB" sz="2000" dirty="0"/>
              <a:t> </a:t>
            </a:r>
            <a:r>
              <a:rPr lang="en-GB" sz="2000" dirty="0" err="1"/>
              <a:t>pasar</a:t>
            </a:r>
            <a:r>
              <a:rPr lang="en-GB" sz="2000" dirty="0"/>
              <a:t> </a:t>
            </a:r>
            <a:r>
              <a:rPr lang="en-GB" sz="2000" dirty="0" err="1"/>
              <a:t>lahan</a:t>
            </a:r>
            <a:r>
              <a:rPr lang="en-GB" sz="2000" dirty="0"/>
              <a:t> </a:t>
            </a:r>
            <a:r>
              <a:rPr lang="en-GB" sz="2000" dirty="0" err="1"/>
              <a:t>pertanian</a:t>
            </a:r>
            <a:r>
              <a:rPr lang="en-GB" sz="2000" dirty="0"/>
              <a:t> di </a:t>
            </a:r>
            <a:r>
              <a:rPr lang="en-GB" sz="2000" dirty="0" err="1"/>
              <a:t>Jawa</a:t>
            </a:r>
            <a:r>
              <a:rPr lang="en-GB" sz="2000" dirty="0"/>
              <a:t> Barat</a:t>
            </a:r>
            <a:r>
              <a:rPr lang="en-GB" sz="2000" dirty="0" smtClean="0"/>
              <a:t>?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7250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35896" y="2147664"/>
            <a:ext cx="1728192" cy="44496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755576" y="2852936"/>
            <a:ext cx="7848872" cy="3312368"/>
          </a:xfrm>
          <a:prstGeom prst="rect">
            <a:avLst/>
          </a:prstGeom>
          <a:solidFill>
            <a:srgbClr val="CCFFFF"/>
          </a:solidFill>
          <a:ln w="38100">
            <a:solidFill>
              <a:srgbClr val="FF99CC"/>
            </a:solidFill>
            <a:prstDash val="dash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ounded Rectangle 4"/>
          <p:cNvSpPr/>
          <p:nvPr/>
        </p:nvSpPr>
        <p:spPr>
          <a:xfrm>
            <a:off x="2987824" y="1556792"/>
            <a:ext cx="3096344" cy="792088"/>
          </a:xfrm>
          <a:prstGeom prst="roundRect">
            <a:avLst/>
          </a:prstGeom>
          <a:solidFill>
            <a:srgbClr val="FFFFCC"/>
          </a:solidFill>
          <a:ln w="28575">
            <a:noFill/>
            <a:prstDash val="dash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3068960"/>
            <a:ext cx="7344816" cy="3057203"/>
          </a:xfrm>
        </p:spPr>
        <p:txBody>
          <a:bodyPr>
            <a:normAutofit/>
          </a:bodyPr>
          <a:lstStyle/>
          <a:p>
            <a:pPr marL="439738" indent="-439738">
              <a:buNone/>
            </a:pPr>
            <a:r>
              <a:rPr lang="en-GB" sz="2000" dirty="0" smtClean="0"/>
              <a:t>Q </a:t>
            </a:r>
            <a:r>
              <a:rPr lang="en-GB" sz="2000" dirty="0" err="1" smtClean="0"/>
              <a:t>adalah</a:t>
            </a:r>
            <a:r>
              <a:rPr lang="en-GB" sz="2000" dirty="0" smtClean="0"/>
              <a:t> </a:t>
            </a:r>
            <a:r>
              <a:rPr lang="en-GB" sz="2000" dirty="0" err="1" smtClean="0"/>
              <a:t>kuantitas</a:t>
            </a:r>
            <a:r>
              <a:rPr lang="en-GB" sz="2000" dirty="0" smtClean="0"/>
              <a:t> </a:t>
            </a:r>
            <a:r>
              <a:rPr lang="en-GB" sz="2000" dirty="0" err="1" smtClean="0"/>
              <a:t>kecap</a:t>
            </a:r>
            <a:r>
              <a:rPr lang="en-GB" sz="2000" dirty="0" smtClean="0"/>
              <a:t> yang </a:t>
            </a:r>
            <a:r>
              <a:rPr lang="en-GB" sz="2000" dirty="0" err="1" smtClean="0"/>
              <a:t>terjual</a:t>
            </a:r>
            <a:r>
              <a:rPr lang="en-GB" sz="2000" dirty="0" smtClean="0"/>
              <a:t>, P </a:t>
            </a:r>
            <a:r>
              <a:rPr lang="en-GB" sz="2000" dirty="0" err="1" smtClean="0"/>
              <a:t>adalah</a:t>
            </a:r>
            <a:r>
              <a:rPr lang="en-GB" sz="2000" dirty="0" smtClean="0"/>
              <a:t> </a:t>
            </a:r>
            <a:r>
              <a:rPr lang="en-GB" sz="2000" dirty="0" err="1" smtClean="0"/>
              <a:t>harga</a:t>
            </a:r>
            <a:r>
              <a:rPr lang="en-GB" sz="2000" dirty="0" smtClean="0"/>
              <a:t> </a:t>
            </a:r>
            <a:r>
              <a:rPr lang="en-GB" sz="2000" dirty="0" err="1" smtClean="0"/>
              <a:t>kecap</a:t>
            </a:r>
            <a:r>
              <a:rPr lang="en-GB" sz="2000" dirty="0" smtClean="0"/>
              <a:t>/unit</a:t>
            </a:r>
          </a:p>
          <a:p>
            <a:pPr marL="355600" indent="-355600">
              <a:buFont typeface="+mj-lt"/>
              <a:buAutoNum type="alphaLcPeriod"/>
            </a:pPr>
            <a:r>
              <a:rPr lang="en-GB" sz="2000" dirty="0" err="1" smtClean="0"/>
              <a:t>Berapa</a:t>
            </a:r>
            <a:r>
              <a:rPr lang="en-GB" sz="2000" dirty="0" smtClean="0"/>
              <a:t> </a:t>
            </a:r>
            <a:r>
              <a:rPr lang="en-GB" sz="2000" dirty="0" err="1" smtClean="0"/>
              <a:t>banyak</a:t>
            </a:r>
            <a:r>
              <a:rPr lang="en-GB" sz="2000" dirty="0" smtClean="0"/>
              <a:t> </a:t>
            </a:r>
            <a:r>
              <a:rPr lang="en-GB" sz="2000" dirty="0" err="1" smtClean="0"/>
              <a:t>kecap</a:t>
            </a:r>
            <a:r>
              <a:rPr lang="en-GB" sz="2000" dirty="0" smtClean="0"/>
              <a:t> yang </a:t>
            </a:r>
            <a:r>
              <a:rPr lang="en-GB" sz="2000" dirty="0" err="1" smtClean="0"/>
              <a:t>dapat</a:t>
            </a:r>
            <a:r>
              <a:rPr lang="en-GB" sz="2000" dirty="0" smtClean="0"/>
              <a:t> </a:t>
            </a:r>
            <a:r>
              <a:rPr lang="en-GB" sz="2000" dirty="0" err="1" smtClean="0"/>
              <a:t>dijual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tingkat</a:t>
            </a:r>
            <a:r>
              <a:rPr lang="en-GB" sz="2000" dirty="0" smtClean="0"/>
              <a:t> </a:t>
            </a:r>
            <a:r>
              <a:rPr lang="en-GB" sz="2000" dirty="0" err="1" smtClean="0"/>
              <a:t>harga</a:t>
            </a:r>
            <a:r>
              <a:rPr lang="en-GB" sz="2000" dirty="0" smtClean="0"/>
              <a:t> $4,5/unit?</a:t>
            </a:r>
          </a:p>
          <a:p>
            <a:pPr marL="355600" indent="-355600">
              <a:buFont typeface="+mj-lt"/>
              <a:buAutoNum type="alphaLcPeriod"/>
            </a:pPr>
            <a:r>
              <a:rPr lang="en-GB" sz="2000" dirty="0" err="1" smtClean="0"/>
              <a:t>Berapa</a:t>
            </a:r>
            <a:r>
              <a:rPr lang="en-GB" sz="2000" dirty="0" smtClean="0"/>
              <a:t> </a:t>
            </a:r>
            <a:r>
              <a:rPr lang="en-GB" sz="2000" dirty="0" err="1" smtClean="0"/>
              <a:t>harga</a:t>
            </a:r>
            <a:r>
              <a:rPr lang="en-GB" sz="2000" dirty="0" smtClean="0"/>
              <a:t> </a:t>
            </a:r>
            <a:r>
              <a:rPr lang="en-GB" sz="2000" dirty="0" err="1" smtClean="0"/>
              <a:t>harus</a:t>
            </a:r>
            <a:r>
              <a:rPr lang="en-GB" sz="2000" dirty="0" smtClean="0"/>
              <a:t> </a:t>
            </a:r>
            <a:r>
              <a:rPr lang="en-GB" sz="2000" dirty="0" err="1" smtClean="0"/>
              <a:t>ditetapkan</a:t>
            </a:r>
            <a:r>
              <a:rPr lang="en-GB" sz="2000" dirty="0" smtClean="0"/>
              <a:t> agar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 </a:t>
            </a:r>
            <a:r>
              <a:rPr lang="en-GB" sz="2000" dirty="0" err="1" smtClean="0"/>
              <a:t>mampu</a:t>
            </a:r>
            <a:r>
              <a:rPr lang="en-GB" sz="2000" dirty="0" smtClean="0"/>
              <a:t> </a:t>
            </a:r>
            <a:r>
              <a:rPr lang="en-GB" sz="2000" dirty="0" err="1" smtClean="0"/>
              <a:t>menjual</a:t>
            </a:r>
            <a:r>
              <a:rPr lang="en-GB" sz="2000" dirty="0" smtClean="0"/>
              <a:t> 900 unit </a:t>
            </a:r>
            <a:r>
              <a:rPr lang="en-GB" sz="2000" dirty="0" err="1" smtClean="0"/>
              <a:t>kecap</a:t>
            </a:r>
            <a:r>
              <a:rPr lang="en-GB" sz="2000" dirty="0" smtClean="0"/>
              <a:t>?</a:t>
            </a:r>
          </a:p>
          <a:p>
            <a:pPr marL="355600" indent="-355600">
              <a:buFont typeface="+mj-lt"/>
              <a:buAutoNum type="alphaLcPeriod"/>
            </a:pP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tingkat</a:t>
            </a:r>
            <a:r>
              <a:rPr lang="en-GB" sz="2000" dirty="0" smtClean="0"/>
              <a:t> </a:t>
            </a:r>
            <a:r>
              <a:rPr lang="en-GB" sz="2000" dirty="0" err="1" smtClean="0"/>
              <a:t>harga</a:t>
            </a:r>
            <a:r>
              <a:rPr lang="en-GB" sz="2000" dirty="0" smtClean="0"/>
              <a:t> </a:t>
            </a:r>
            <a:r>
              <a:rPr lang="en-GB" sz="2000" dirty="0" err="1" smtClean="0"/>
              <a:t>berapa</a:t>
            </a:r>
            <a:r>
              <a:rPr lang="en-GB" sz="2000" dirty="0" smtClean="0"/>
              <a:t> </a:t>
            </a:r>
            <a:r>
              <a:rPr lang="en-GB" sz="2000" dirty="0" err="1" smtClean="0"/>
              <a:t>penjualan</a:t>
            </a:r>
            <a:r>
              <a:rPr lang="en-GB" sz="2000" dirty="0" smtClean="0"/>
              <a:t> </a:t>
            </a:r>
            <a:r>
              <a:rPr lang="en-GB" sz="2000" dirty="0" err="1" smtClean="0"/>
              <a:t>kecap</a:t>
            </a:r>
            <a:r>
              <a:rPr lang="en-GB" sz="2000" dirty="0" smtClean="0"/>
              <a:t> </a:t>
            </a:r>
            <a:r>
              <a:rPr lang="en-GB" sz="2000" dirty="0" err="1" smtClean="0"/>
              <a:t>sama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nol</a:t>
            </a:r>
            <a:r>
              <a:rPr lang="en-GB" sz="2000" dirty="0" smtClean="0"/>
              <a:t> (</a:t>
            </a:r>
            <a:r>
              <a:rPr lang="en-GB" sz="2000" dirty="0" err="1" smtClean="0"/>
              <a:t>tidak</a:t>
            </a:r>
            <a:r>
              <a:rPr lang="en-GB" sz="2000" dirty="0" smtClean="0"/>
              <a:t> </a:t>
            </a:r>
            <a:r>
              <a:rPr lang="en-GB" sz="2000" dirty="0" err="1" smtClean="0"/>
              <a:t>ada</a:t>
            </a:r>
            <a:r>
              <a:rPr lang="en-GB" sz="2000" dirty="0" smtClean="0"/>
              <a:t> </a:t>
            </a:r>
            <a:r>
              <a:rPr lang="en-GB" sz="2000" dirty="0" err="1" smtClean="0"/>
              <a:t>kecap</a:t>
            </a:r>
            <a:r>
              <a:rPr lang="en-GB" sz="2000" dirty="0" smtClean="0"/>
              <a:t> yang </a:t>
            </a:r>
            <a:r>
              <a:rPr lang="en-GB" sz="2000" dirty="0" err="1" smtClean="0"/>
              <a:t>terjual</a:t>
            </a:r>
            <a:r>
              <a:rPr lang="en-GB" sz="2000" dirty="0" smtClean="0"/>
              <a:t>)?</a:t>
            </a:r>
          </a:p>
          <a:p>
            <a:pPr marL="355600" indent="-355600">
              <a:buFont typeface="+mj-lt"/>
              <a:buAutoNum type="alphaLcPeriod"/>
            </a:pPr>
            <a:r>
              <a:rPr lang="en-GB" sz="2000" dirty="0" err="1" smtClean="0"/>
              <a:t>Berapa</a:t>
            </a:r>
            <a:r>
              <a:rPr lang="en-GB" sz="2000" dirty="0" smtClean="0"/>
              <a:t> </a:t>
            </a:r>
            <a:r>
              <a:rPr lang="en-GB" sz="2000" dirty="0" err="1" smtClean="0"/>
              <a:t>maksimum</a:t>
            </a:r>
            <a:r>
              <a:rPr lang="en-GB" sz="2000" dirty="0" smtClean="0"/>
              <a:t> </a:t>
            </a:r>
            <a:r>
              <a:rPr lang="en-GB" sz="2000" dirty="0" err="1" smtClean="0"/>
              <a:t>kecap</a:t>
            </a:r>
            <a:r>
              <a:rPr lang="en-GB" sz="2000" dirty="0" smtClean="0"/>
              <a:t> yang </a:t>
            </a:r>
            <a:r>
              <a:rPr lang="en-GB" sz="2000" dirty="0" err="1" smtClean="0"/>
              <a:t>dapat</a:t>
            </a:r>
            <a:r>
              <a:rPr lang="en-GB" sz="2000" dirty="0" smtClean="0"/>
              <a:t> </a:t>
            </a:r>
            <a:r>
              <a:rPr lang="en-GB" sz="2000" dirty="0" err="1" smtClean="0"/>
              <a:t>terjual</a:t>
            </a:r>
            <a:r>
              <a:rPr lang="en-GB" sz="2000" dirty="0" smtClean="0"/>
              <a:t>?</a:t>
            </a:r>
            <a:endParaRPr lang="en-GB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899592" y="764704"/>
            <a:ext cx="7272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2. PT </a:t>
            </a:r>
            <a:r>
              <a:rPr lang="en-GB" sz="2000" dirty="0"/>
              <a:t>ABC </a:t>
            </a:r>
            <a:r>
              <a:rPr lang="en-GB" sz="2000" dirty="0" err="1"/>
              <a:t>adalah</a:t>
            </a:r>
            <a:r>
              <a:rPr lang="en-GB" sz="2000" dirty="0"/>
              <a:t> </a:t>
            </a:r>
            <a:r>
              <a:rPr lang="en-GB" sz="2000" dirty="0" err="1"/>
              <a:t>perusahaan</a:t>
            </a:r>
            <a:r>
              <a:rPr lang="en-GB" sz="2000" dirty="0"/>
              <a:t> </a:t>
            </a:r>
            <a:r>
              <a:rPr lang="en-GB" sz="2000" dirty="0" err="1"/>
              <a:t>kecap</a:t>
            </a:r>
            <a:r>
              <a:rPr lang="en-GB" sz="2000" dirty="0"/>
              <a:t> yang </a:t>
            </a:r>
            <a:r>
              <a:rPr lang="en-GB" sz="2000" dirty="0" err="1"/>
              <a:t>memiliki</a:t>
            </a:r>
            <a:r>
              <a:rPr lang="en-GB" sz="2000" dirty="0"/>
              <a:t> fungi </a:t>
            </a:r>
            <a:r>
              <a:rPr lang="en-GB" sz="2000" dirty="0" err="1" smtClean="0"/>
              <a:t>permintaan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3454610" y="1685999"/>
            <a:ext cx="2162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Q = 1200 - </a:t>
            </a:r>
            <a:r>
              <a:rPr lang="en-GB" sz="2400" dirty="0" smtClean="0"/>
              <a:t>200P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342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1124744"/>
            <a:ext cx="755576" cy="201622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323528" y="1340768"/>
            <a:ext cx="8352928" cy="1512168"/>
          </a:xfrm>
          <a:prstGeom prst="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1619672" y="4169212"/>
            <a:ext cx="5472608" cy="699948"/>
          </a:xfrm>
          <a:prstGeom prst="roundRect">
            <a:avLst/>
          </a:prstGeom>
          <a:ln w="38100">
            <a:solidFill>
              <a:schemeClr val="accent4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3944" y="260648"/>
            <a:ext cx="4592472" cy="724942"/>
          </a:xfrm>
        </p:spPr>
        <p:txBody>
          <a:bodyPr>
            <a:noAutofit/>
          </a:bodyPr>
          <a:lstStyle/>
          <a:p>
            <a:pPr algn="r"/>
            <a:r>
              <a:rPr lang="en-GB" sz="3200" dirty="0" err="1" smtClean="0">
                <a:latin typeface="Agency FB" pitchFamily="34" charset="0"/>
              </a:rPr>
              <a:t>Konsep</a:t>
            </a:r>
            <a:r>
              <a:rPr lang="en-GB" sz="3200" dirty="0" smtClean="0">
                <a:latin typeface="Agency FB" pitchFamily="34" charset="0"/>
              </a:rPr>
              <a:t> </a:t>
            </a:r>
            <a:r>
              <a:rPr lang="en-GB" sz="3200" dirty="0" err="1" smtClean="0">
                <a:latin typeface="Agency FB" pitchFamily="34" charset="0"/>
              </a:rPr>
              <a:t>Dasar</a:t>
            </a:r>
            <a:r>
              <a:rPr lang="en-GB" sz="3200" dirty="0" smtClean="0">
                <a:latin typeface="Agency FB" pitchFamily="34" charset="0"/>
              </a:rPr>
              <a:t> </a:t>
            </a:r>
            <a:r>
              <a:rPr lang="en-GB" sz="3200" dirty="0" err="1" smtClean="0">
                <a:latin typeface="Agency FB" pitchFamily="34" charset="0"/>
              </a:rPr>
              <a:t>Teori</a:t>
            </a:r>
            <a:r>
              <a:rPr lang="en-GB" sz="3200" dirty="0" smtClean="0">
                <a:latin typeface="Agency FB" pitchFamily="34" charset="0"/>
              </a:rPr>
              <a:t> </a:t>
            </a:r>
            <a:r>
              <a:rPr lang="en-GB" sz="3200" dirty="0" err="1" smtClean="0">
                <a:latin typeface="Agency FB" pitchFamily="34" charset="0"/>
              </a:rPr>
              <a:t>Permintaan</a:t>
            </a:r>
            <a:endParaRPr lang="en-GB" sz="3200" dirty="0">
              <a:latin typeface="Agency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839" y="1466568"/>
            <a:ext cx="8017980" cy="13143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2000" dirty="0" err="1" smtClean="0"/>
              <a:t>Konsep</a:t>
            </a:r>
            <a:r>
              <a:rPr lang="en-GB" sz="2000" dirty="0" smtClean="0"/>
              <a:t> </a:t>
            </a:r>
            <a:r>
              <a:rPr lang="en-GB" sz="2000" dirty="0" err="1" smtClean="0"/>
              <a:t>dasar</a:t>
            </a:r>
            <a:r>
              <a:rPr lang="en-GB" sz="2000" dirty="0" smtClean="0"/>
              <a:t> </a:t>
            </a:r>
            <a:r>
              <a:rPr lang="en-GB" sz="2000" dirty="0" err="1" smtClean="0"/>
              <a:t>dari</a:t>
            </a:r>
            <a:r>
              <a:rPr lang="en-GB" sz="2000" dirty="0" smtClean="0"/>
              <a:t> </a:t>
            </a:r>
            <a:r>
              <a:rPr lang="en-GB" sz="2000" dirty="0" err="1" smtClean="0"/>
              <a:t>fungsi</a:t>
            </a:r>
            <a:r>
              <a:rPr lang="en-GB" sz="2000" dirty="0" smtClean="0"/>
              <a:t> </a:t>
            </a:r>
            <a:r>
              <a:rPr lang="en-GB" sz="2000" dirty="0" err="1" smtClean="0"/>
              <a:t>permintaan</a:t>
            </a:r>
            <a:r>
              <a:rPr lang="en-GB" sz="2000" dirty="0" smtClean="0"/>
              <a:t> </a:t>
            </a: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suatu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(</a:t>
            </a:r>
            <a:r>
              <a:rPr lang="en-GB" sz="2000" dirty="0" err="1" smtClean="0"/>
              <a:t>barang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atau</a:t>
            </a:r>
            <a:r>
              <a:rPr lang="en-GB" sz="2000" dirty="0" smtClean="0"/>
              <a:t> </a:t>
            </a:r>
            <a:r>
              <a:rPr lang="en-GB" sz="2000" dirty="0" err="1" smtClean="0"/>
              <a:t>jasa</a:t>
            </a:r>
            <a:r>
              <a:rPr lang="en-GB" sz="2000" dirty="0" smtClean="0"/>
              <a:t>) </a:t>
            </a:r>
            <a:r>
              <a:rPr lang="en-GB" sz="2000" dirty="0" err="1" smtClean="0"/>
              <a:t>dapat</a:t>
            </a:r>
            <a:r>
              <a:rPr lang="en-GB" sz="2000" dirty="0" smtClean="0"/>
              <a:t> </a:t>
            </a:r>
            <a:r>
              <a:rPr lang="en-GB" sz="2000" dirty="0" err="1" smtClean="0"/>
              <a:t>dinyatakan</a:t>
            </a:r>
            <a:r>
              <a:rPr lang="en-GB" sz="2000" dirty="0" smtClean="0"/>
              <a:t> </a:t>
            </a:r>
            <a:r>
              <a:rPr lang="en-GB" sz="2000" dirty="0" err="1" smtClean="0"/>
              <a:t>dalam</a:t>
            </a:r>
            <a:r>
              <a:rPr lang="en-GB" sz="2000" dirty="0" smtClean="0"/>
              <a:t> </a:t>
            </a:r>
            <a:r>
              <a:rPr lang="en-GB" sz="2000" dirty="0" err="1" smtClean="0"/>
              <a:t>bentuk</a:t>
            </a:r>
            <a:r>
              <a:rPr lang="en-GB" sz="2000" dirty="0" smtClean="0"/>
              <a:t> </a:t>
            </a:r>
            <a:r>
              <a:rPr lang="en-GB" sz="2000" dirty="0" err="1" smtClean="0"/>
              <a:t>hubungan</a:t>
            </a:r>
            <a:r>
              <a:rPr lang="en-GB" sz="2000" dirty="0" smtClean="0"/>
              <a:t> </a:t>
            </a:r>
            <a:r>
              <a:rPr lang="en-GB" sz="2000" dirty="0" err="1" smtClean="0"/>
              <a:t>antara</a:t>
            </a:r>
            <a:r>
              <a:rPr lang="en-GB" sz="2000" dirty="0" smtClean="0"/>
              <a:t> </a:t>
            </a:r>
            <a:r>
              <a:rPr lang="en-GB" sz="2000" dirty="0" err="1" smtClean="0"/>
              <a:t>kuantitas</a:t>
            </a:r>
            <a:r>
              <a:rPr lang="en-GB" sz="2000" dirty="0" smtClean="0"/>
              <a:t> yang </a:t>
            </a:r>
            <a:r>
              <a:rPr lang="en-GB" sz="2000" dirty="0" err="1" smtClean="0"/>
              <a:t>diminta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sekumpulan</a:t>
            </a:r>
            <a:r>
              <a:rPr lang="en-GB" sz="2000" dirty="0" smtClean="0"/>
              <a:t> </a:t>
            </a:r>
            <a:r>
              <a:rPr lang="en-GB" sz="2000" dirty="0" err="1" smtClean="0"/>
              <a:t>variabel</a:t>
            </a:r>
            <a:r>
              <a:rPr lang="en-GB" sz="2000" dirty="0" smtClean="0"/>
              <a:t> </a:t>
            </a:r>
            <a:r>
              <a:rPr lang="en-GB" sz="2000" dirty="0" err="1" smtClean="0"/>
              <a:t>spesifik</a:t>
            </a:r>
            <a:r>
              <a:rPr lang="en-GB" sz="2000" dirty="0" smtClean="0"/>
              <a:t> yang </a:t>
            </a:r>
            <a:r>
              <a:rPr lang="en-GB" sz="2000" dirty="0" err="1" smtClean="0"/>
              <a:t>mempengaruhi</a:t>
            </a:r>
            <a:r>
              <a:rPr lang="en-GB" sz="2000" dirty="0" smtClean="0"/>
              <a:t> </a:t>
            </a:r>
            <a:r>
              <a:rPr lang="en-GB" sz="2000" dirty="0" err="1" smtClean="0"/>
              <a:t>permintaan</a:t>
            </a:r>
            <a:r>
              <a:rPr lang="en-GB" sz="2000" dirty="0" smtClean="0"/>
              <a:t> </a:t>
            </a:r>
            <a:r>
              <a:rPr lang="en-GB" sz="2000" dirty="0" err="1" smtClean="0"/>
              <a:t>dari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</a:t>
            </a:r>
            <a:r>
              <a:rPr lang="en-GB" sz="2000" dirty="0" err="1" smtClean="0"/>
              <a:t>tersebut</a:t>
            </a:r>
            <a:endParaRPr lang="en-GB" sz="2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59766" y="3068960"/>
            <a:ext cx="6564562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000" dirty="0" err="1" smtClean="0"/>
              <a:t>Dalam</a:t>
            </a:r>
            <a:r>
              <a:rPr lang="en-GB" sz="2000" dirty="0" smtClean="0"/>
              <a:t> </a:t>
            </a:r>
            <a:r>
              <a:rPr lang="en-GB" sz="2000" dirty="0" err="1" smtClean="0"/>
              <a:t>bentuk</a:t>
            </a:r>
            <a:r>
              <a:rPr lang="en-GB" sz="2000" dirty="0" smtClean="0"/>
              <a:t> model </a:t>
            </a:r>
            <a:r>
              <a:rPr lang="en-GB" sz="2000" dirty="0" err="1" smtClean="0"/>
              <a:t>matematika</a:t>
            </a:r>
            <a:r>
              <a:rPr lang="en-GB" sz="2000" dirty="0" smtClean="0"/>
              <a:t> </a:t>
            </a:r>
            <a:r>
              <a:rPr lang="en-GB" sz="2000" dirty="0" err="1" smtClean="0"/>
              <a:t>konsep</a:t>
            </a:r>
            <a:r>
              <a:rPr lang="en-GB" sz="2000" dirty="0" smtClean="0"/>
              <a:t> </a:t>
            </a:r>
            <a:r>
              <a:rPr lang="en-GB" sz="2000" dirty="0" err="1" smtClean="0"/>
              <a:t>permintaan</a:t>
            </a:r>
            <a:r>
              <a:rPr lang="en-GB" sz="2000" dirty="0" smtClean="0"/>
              <a:t> </a:t>
            </a: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suatu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</a:t>
            </a:r>
            <a:r>
              <a:rPr lang="en-GB" sz="2000" dirty="0" err="1" smtClean="0"/>
              <a:t>dinotasikan</a:t>
            </a:r>
            <a:r>
              <a:rPr lang="en-GB" sz="2000" dirty="0" smtClean="0"/>
              <a:t> </a:t>
            </a:r>
            <a:r>
              <a:rPr lang="en-GB" sz="2000" dirty="0" err="1" smtClean="0"/>
              <a:t>sebagai</a:t>
            </a:r>
            <a:r>
              <a:rPr lang="en-GB" sz="2000" dirty="0" smtClean="0"/>
              <a:t> </a:t>
            </a:r>
            <a:r>
              <a:rPr lang="en-GB" sz="2000" dirty="0" err="1" smtClean="0"/>
              <a:t>berikut</a:t>
            </a:r>
            <a:endParaRPr lang="en-GB" sz="2000" dirty="0"/>
          </a:p>
        </p:txBody>
      </p:sp>
      <p:sp>
        <p:nvSpPr>
          <p:cNvPr id="5" name="Rectangle 4"/>
          <p:cNvSpPr/>
          <p:nvPr/>
        </p:nvSpPr>
        <p:spPr>
          <a:xfrm>
            <a:off x="1835696" y="4283611"/>
            <a:ext cx="50974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err="1"/>
              <a:t>Qdx</a:t>
            </a:r>
            <a:r>
              <a:rPr lang="en-GB" sz="2400" dirty="0"/>
              <a:t> = f (</a:t>
            </a:r>
            <a:r>
              <a:rPr lang="en-GB" sz="2400" dirty="0" err="1"/>
              <a:t>Px</a:t>
            </a:r>
            <a:r>
              <a:rPr lang="en-GB" sz="2400" dirty="0"/>
              <a:t>, </a:t>
            </a:r>
            <a:r>
              <a:rPr lang="en-GB" sz="2400" dirty="0" err="1"/>
              <a:t>I,Pt</a:t>
            </a:r>
            <a:r>
              <a:rPr lang="en-GB" sz="2400" dirty="0"/>
              <a:t>, </a:t>
            </a:r>
            <a:r>
              <a:rPr lang="en-GB" sz="2400" dirty="0" err="1"/>
              <a:t>Pe</a:t>
            </a:r>
            <a:r>
              <a:rPr lang="en-GB" sz="2400" dirty="0"/>
              <a:t>, </a:t>
            </a:r>
            <a:r>
              <a:rPr lang="en-GB" sz="2400" dirty="0" err="1"/>
              <a:t>Ie</a:t>
            </a:r>
            <a:r>
              <a:rPr lang="en-GB" sz="2400" dirty="0"/>
              <a:t>, </a:t>
            </a:r>
            <a:r>
              <a:rPr lang="en-GB" sz="2400" dirty="0" err="1"/>
              <a:t>PAe</a:t>
            </a:r>
            <a:r>
              <a:rPr lang="en-GB" sz="2400" dirty="0"/>
              <a:t>, T,N, A, F, O)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71600" y="5229200"/>
            <a:ext cx="7272808" cy="1440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3413" indent="-633413">
              <a:spcBef>
                <a:spcPct val="0"/>
              </a:spcBef>
              <a:buNone/>
            </a:pPr>
            <a:r>
              <a:rPr lang="en-GB" sz="2000" dirty="0" err="1">
                <a:latin typeface="+mj-lt"/>
                <a:ea typeface="+mj-ea"/>
                <a:cs typeface="+mj-cs"/>
              </a:rPr>
              <a:t>Qdx</a:t>
            </a:r>
            <a:r>
              <a:rPr lang="en-GB" sz="2000" dirty="0">
                <a:latin typeface="+mj-lt"/>
                <a:ea typeface="+mj-ea"/>
                <a:cs typeface="+mj-cs"/>
              </a:rPr>
              <a:t> = </a:t>
            </a:r>
            <a:r>
              <a:rPr lang="en-GB" sz="2000" dirty="0" err="1">
                <a:latin typeface="+mj-lt"/>
                <a:ea typeface="+mj-ea"/>
                <a:cs typeface="+mj-cs"/>
              </a:rPr>
              <a:t>kuantitas</a:t>
            </a:r>
            <a:r>
              <a:rPr lang="en-GB" sz="2000" dirty="0">
                <a:latin typeface="+mj-lt"/>
                <a:ea typeface="+mj-ea"/>
                <a:cs typeface="+mj-cs"/>
              </a:rPr>
              <a:t> </a:t>
            </a:r>
            <a:r>
              <a:rPr lang="en-GB" sz="2000" dirty="0" err="1">
                <a:latin typeface="+mj-lt"/>
                <a:ea typeface="+mj-ea"/>
                <a:cs typeface="+mj-cs"/>
              </a:rPr>
              <a:t>permintaan</a:t>
            </a:r>
            <a:r>
              <a:rPr lang="en-GB" sz="2000" dirty="0">
                <a:latin typeface="+mj-lt"/>
                <a:ea typeface="+mj-ea"/>
                <a:cs typeface="+mj-cs"/>
              </a:rPr>
              <a:t> </a:t>
            </a:r>
            <a:r>
              <a:rPr lang="en-GB" sz="2000" dirty="0" err="1">
                <a:latin typeface="+mj-lt"/>
                <a:ea typeface="+mj-ea"/>
                <a:cs typeface="+mj-cs"/>
              </a:rPr>
              <a:t>produk</a:t>
            </a:r>
            <a:r>
              <a:rPr lang="en-GB" sz="2000" dirty="0">
                <a:latin typeface="+mj-lt"/>
                <a:ea typeface="+mj-ea"/>
                <a:cs typeface="+mj-cs"/>
              </a:rPr>
              <a:t> X</a:t>
            </a:r>
          </a:p>
          <a:p>
            <a:pPr marL="627063" indent="-627063">
              <a:spcBef>
                <a:spcPct val="0"/>
              </a:spcBef>
              <a:buNone/>
            </a:pPr>
            <a:r>
              <a:rPr lang="en-GB" sz="2000" dirty="0">
                <a:latin typeface="+mj-lt"/>
                <a:ea typeface="+mj-ea"/>
                <a:cs typeface="+mj-cs"/>
              </a:rPr>
              <a:t>f       = </a:t>
            </a:r>
            <a:r>
              <a:rPr lang="en-GB" sz="2000" dirty="0" err="1">
                <a:latin typeface="+mj-lt"/>
                <a:ea typeface="+mj-ea"/>
                <a:cs typeface="+mj-cs"/>
              </a:rPr>
              <a:t>notasi</a:t>
            </a:r>
            <a:r>
              <a:rPr lang="en-GB" sz="2000" dirty="0">
                <a:latin typeface="+mj-lt"/>
                <a:ea typeface="+mj-ea"/>
                <a:cs typeface="+mj-cs"/>
              </a:rPr>
              <a:t> </a:t>
            </a:r>
            <a:r>
              <a:rPr lang="en-GB" sz="2000" dirty="0" err="1">
                <a:latin typeface="+mj-lt"/>
                <a:ea typeface="+mj-ea"/>
                <a:cs typeface="+mj-cs"/>
              </a:rPr>
              <a:t>fungsi</a:t>
            </a:r>
            <a:r>
              <a:rPr lang="en-GB" sz="2000" dirty="0">
                <a:latin typeface="+mj-lt"/>
                <a:ea typeface="+mj-ea"/>
                <a:cs typeface="+mj-cs"/>
              </a:rPr>
              <a:t> yang </a:t>
            </a:r>
            <a:r>
              <a:rPr lang="en-GB" sz="2000" dirty="0" err="1">
                <a:latin typeface="+mj-lt"/>
                <a:ea typeface="+mj-ea"/>
                <a:cs typeface="+mj-cs"/>
              </a:rPr>
              <a:t>berarti</a:t>
            </a:r>
            <a:r>
              <a:rPr lang="en-GB" sz="2000" dirty="0">
                <a:latin typeface="+mj-lt"/>
                <a:ea typeface="+mj-ea"/>
                <a:cs typeface="+mj-cs"/>
              </a:rPr>
              <a:t> “</a:t>
            </a:r>
            <a:r>
              <a:rPr lang="en-GB" sz="2000" dirty="0" err="1">
                <a:latin typeface="+mj-lt"/>
                <a:ea typeface="+mj-ea"/>
                <a:cs typeface="+mj-cs"/>
              </a:rPr>
              <a:t>fungsi</a:t>
            </a:r>
            <a:r>
              <a:rPr lang="en-GB" sz="2000" dirty="0">
                <a:latin typeface="+mj-lt"/>
                <a:ea typeface="+mj-ea"/>
                <a:cs typeface="+mj-cs"/>
              </a:rPr>
              <a:t> </a:t>
            </a:r>
            <a:r>
              <a:rPr lang="en-GB" sz="2000" dirty="0" err="1">
                <a:latin typeface="+mj-lt"/>
                <a:ea typeface="+mj-ea"/>
                <a:cs typeface="+mj-cs"/>
              </a:rPr>
              <a:t>dari</a:t>
            </a:r>
            <a:r>
              <a:rPr lang="en-GB" sz="2000" dirty="0">
                <a:latin typeface="+mj-lt"/>
                <a:ea typeface="+mj-ea"/>
                <a:cs typeface="+mj-cs"/>
              </a:rPr>
              <a:t>” </a:t>
            </a:r>
            <a:r>
              <a:rPr lang="en-GB" sz="2000" dirty="0" err="1">
                <a:latin typeface="+mj-lt"/>
                <a:ea typeface="+mj-ea"/>
                <a:cs typeface="+mj-cs"/>
              </a:rPr>
              <a:t>atau</a:t>
            </a:r>
            <a:r>
              <a:rPr lang="en-GB" sz="2000" dirty="0">
                <a:latin typeface="+mj-lt"/>
                <a:ea typeface="+mj-ea"/>
                <a:cs typeface="+mj-cs"/>
              </a:rPr>
              <a:t> </a:t>
            </a:r>
            <a:r>
              <a:rPr lang="en-GB" sz="2000" dirty="0" err="1">
                <a:latin typeface="+mj-lt"/>
                <a:ea typeface="+mj-ea"/>
                <a:cs typeface="+mj-cs"/>
              </a:rPr>
              <a:t>tergantung</a:t>
            </a:r>
            <a:r>
              <a:rPr lang="en-GB" sz="2000" dirty="0">
                <a:latin typeface="+mj-lt"/>
                <a:ea typeface="+mj-ea"/>
                <a:cs typeface="+mj-cs"/>
              </a:rPr>
              <a:t> </a:t>
            </a:r>
            <a:r>
              <a:rPr lang="en-GB" sz="2000" dirty="0" err="1">
                <a:latin typeface="+mj-lt"/>
                <a:ea typeface="+mj-ea"/>
                <a:cs typeface="+mj-cs"/>
              </a:rPr>
              <a:t>pada</a:t>
            </a:r>
            <a:endParaRPr lang="en-GB" sz="2000" dirty="0">
              <a:latin typeface="+mj-lt"/>
              <a:ea typeface="+mj-ea"/>
              <a:cs typeface="+mj-cs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GB" sz="2000" dirty="0" err="1">
                <a:latin typeface="+mj-lt"/>
                <a:ea typeface="+mj-ea"/>
                <a:cs typeface="+mj-cs"/>
              </a:rPr>
              <a:t>Px</a:t>
            </a:r>
            <a:r>
              <a:rPr lang="en-GB" sz="2000" dirty="0">
                <a:latin typeface="+mj-lt"/>
                <a:ea typeface="+mj-ea"/>
                <a:cs typeface="+mj-cs"/>
              </a:rPr>
              <a:t>    = </a:t>
            </a:r>
            <a:r>
              <a:rPr lang="en-GB" sz="2000" dirty="0" err="1">
                <a:latin typeface="+mj-lt"/>
                <a:ea typeface="+mj-ea"/>
                <a:cs typeface="+mj-cs"/>
              </a:rPr>
              <a:t>harga</a:t>
            </a:r>
            <a:r>
              <a:rPr lang="en-GB" sz="2000" dirty="0">
                <a:latin typeface="+mj-lt"/>
                <a:ea typeface="+mj-ea"/>
                <a:cs typeface="+mj-cs"/>
              </a:rPr>
              <a:t> </a:t>
            </a:r>
            <a:r>
              <a:rPr lang="en-GB" sz="2000" dirty="0" err="1">
                <a:latin typeface="+mj-lt"/>
                <a:ea typeface="+mj-ea"/>
                <a:cs typeface="+mj-cs"/>
              </a:rPr>
              <a:t>dari</a:t>
            </a:r>
            <a:r>
              <a:rPr lang="en-GB" sz="2000" dirty="0">
                <a:latin typeface="+mj-lt"/>
                <a:ea typeface="+mj-ea"/>
                <a:cs typeface="+mj-cs"/>
              </a:rPr>
              <a:t> </a:t>
            </a:r>
            <a:r>
              <a:rPr lang="en-GB" sz="2000" dirty="0" err="1">
                <a:latin typeface="+mj-lt"/>
                <a:ea typeface="+mj-ea"/>
                <a:cs typeface="+mj-cs"/>
              </a:rPr>
              <a:t>produk</a:t>
            </a:r>
            <a:r>
              <a:rPr lang="en-GB" sz="2000" dirty="0">
                <a:latin typeface="+mj-lt"/>
                <a:ea typeface="+mj-ea"/>
                <a:cs typeface="+mj-cs"/>
              </a:rPr>
              <a:t> X</a:t>
            </a:r>
          </a:p>
          <a:p>
            <a:pPr marL="0" indent="0">
              <a:buNone/>
              <a:tabLst>
                <a:tab pos="354013" algn="l"/>
              </a:tabLst>
            </a:pPr>
            <a:r>
              <a:rPr lang="en-GB" sz="2000" dirty="0">
                <a:latin typeface="+mj-lt"/>
                <a:ea typeface="+mj-ea"/>
                <a:cs typeface="+mj-cs"/>
              </a:rPr>
              <a:t>I       = </a:t>
            </a:r>
            <a:r>
              <a:rPr lang="en-GB" sz="2000" dirty="0" err="1">
                <a:latin typeface="+mj-lt"/>
                <a:ea typeface="+mj-ea"/>
                <a:cs typeface="+mj-cs"/>
              </a:rPr>
              <a:t>pendapatan</a:t>
            </a:r>
            <a:r>
              <a:rPr lang="en-GB" sz="2000" dirty="0">
                <a:latin typeface="+mj-lt"/>
                <a:ea typeface="+mj-ea"/>
                <a:cs typeface="+mj-cs"/>
              </a:rPr>
              <a:t> </a:t>
            </a:r>
            <a:r>
              <a:rPr lang="en-GB" sz="2000" dirty="0" err="1" smtClean="0">
                <a:latin typeface="+mj-lt"/>
                <a:ea typeface="+mj-ea"/>
                <a:cs typeface="+mj-cs"/>
              </a:rPr>
              <a:t>konsumen</a:t>
            </a:r>
            <a:endParaRPr lang="en-GB" sz="2000" dirty="0" smtClean="0">
              <a:latin typeface="+mj-lt"/>
              <a:ea typeface="+mj-ea"/>
              <a:cs typeface="+mj-cs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809999" y="980728"/>
            <a:ext cx="5334001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689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548680"/>
            <a:ext cx="7992888" cy="5472608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ounded Rectangle 4"/>
          <p:cNvSpPr/>
          <p:nvPr/>
        </p:nvSpPr>
        <p:spPr>
          <a:xfrm>
            <a:off x="827584" y="692696"/>
            <a:ext cx="7488832" cy="5040560"/>
          </a:xfrm>
          <a:prstGeom prst="roundRect">
            <a:avLst/>
          </a:prstGeom>
          <a:solidFill>
            <a:srgbClr val="FFFFCC"/>
          </a:solidFill>
          <a:ln w="38100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187624" y="908720"/>
            <a:ext cx="6408712" cy="482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450850" algn="l"/>
              </a:tabLst>
            </a:pPr>
            <a:r>
              <a:rPr lang="en-GB" sz="2000" dirty="0" err="1"/>
              <a:t>Pt</a:t>
            </a:r>
            <a:r>
              <a:rPr lang="en-GB" sz="2000" dirty="0"/>
              <a:t>	</a:t>
            </a:r>
            <a:r>
              <a:rPr lang="en-GB" sz="2000" dirty="0" smtClean="0"/>
              <a:t>=  </a:t>
            </a:r>
            <a:r>
              <a:rPr lang="en-GB" sz="2000" dirty="0" err="1" smtClean="0"/>
              <a:t>harga</a:t>
            </a:r>
            <a:r>
              <a:rPr lang="en-GB" sz="2000" dirty="0" smtClean="0"/>
              <a:t> </a:t>
            </a:r>
            <a:r>
              <a:rPr lang="en-GB" sz="2000" dirty="0" err="1"/>
              <a:t>dari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lain yang </a:t>
            </a:r>
            <a:r>
              <a:rPr lang="en-GB" sz="2000" dirty="0" err="1"/>
              <a:t>berkaitan</a:t>
            </a:r>
            <a:endParaRPr lang="en-GB" sz="2000" dirty="0"/>
          </a:p>
          <a:p>
            <a:pPr marL="723900" indent="-723900">
              <a:buNone/>
              <a:tabLst>
                <a:tab pos="450850" algn="l"/>
              </a:tabLst>
            </a:pPr>
            <a:r>
              <a:rPr lang="en-GB" sz="2000" dirty="0" err="1"/>
              <a:t>Pe</a:t>
            </a:r>
            <a:r>
              <a:rPr lang="en-GB" sz="2000" dirty="0"/>
              <a:t> </a:t>
            </a:r>
            <a:r>
              <a:rPr lang="en-GB" sz="2000" dirty="0" smtClean="0"/>
              <a:t>	=  </a:t>
            </a:r>
            <a:r>
              <a:rPr lang="en-GB" sz="2000" dirty="0" err="1" smtClean="0"/>
              <a:t>ekspektasi</a:t>
            </a:r>
            <a:r>
              <a:rPr lang="en-GB" sz="2000" dirty="0" smtClean="0"/>
              <a:t> </a:t>
            </a:r>
            <a:r>
              <a:rPr lang="en-GB" sz="2000" dirty="0" err="1"/>
              <a:t>konsumen</a:t>
            </a:r>
            <a:r>
              <a:rPr lang="en-GB" sz="2000" dirty="0"/>
              <a:t> </a:t>
            </a:r>
            <a:r>
              <a:rPr lang="en-GB" sz="2000" dirty="0" err="1"/>
              <a:t>terhadap</a:t>
            </a:r>
            <a:r>
              <a:rPr lang="en-GB" sz="2000" dirty="0"/>
              <a:t> </a:t>
            </a:r>
            <a:r>
              <a:rPr lang="en-GB" sz="2000" dirty="0" err="1"/>
              <a:t>harga</a:t>
            </a:r>
            <a:r>
              <a:rPr lang="en-GB" sz="2000" dirty="0"/>
              <a:t> </a:t>
            </a:r>
            <a:r>
              <a:rPr lang="en-GB" sz="2000" dirty="0" err="1"/>
              <a:t>dari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X di </a:t>
            </a:r>
            <a:r>
              <a:rPr lang="en-GB" sz="2000" dirty="0" err="1"/>
              <a:t>masa</a:t>
            </a:r>
            <a:r>
              <a:rPr lang="en-GB" sz="2000" dirty="0"/>
              <a:t> </a:t>
            </a:r>
            <a:r>
              <a:rPr lang="en-GB" sz="2000" dirty="0" err="1"/>
              <a:t>mendatang</a:t>
            </a:r>
            <a:endParaRPr lang="en-GB" sz="2000" dirty="0"/>
          </a:p>
          <a:p>
            <a:pPr marL="723900" indent="-723900">
              <a:buFont typeface="Arial" pitchFamily="34" charset="0"/>
              <a:buNone/>
              <a:tabLst>
                <a:tab pos="450850" algn="l"/>
              </a:tabLst>
            </a:pPr>
            <a:r>
              <a:rPr lang="en-GB" sz="2000" dirty="0" err="1" smtClean="0"/>
              <a:t>Ie</a:t>
            </a:r>
            <a:r>
              <a:rPr lang="en-GB" sz="2000" dirty="0" smtClean="0"/>
              <a:t> 	=  </a:t>
            </a:r>
            <a:r>
              <a:rPr lang="en-GB" sz="2000" dirty="0" err="1" smtClean="0"/>
              <a:t>ekspektasi</a:t>
            </a:r>
            <a:r>
              <a:rPr lang="en-GB" sz="2000" dirty="0" smtClean="0"/>
              <a:t> </a:t>
            </a:r>
            <a:r>
              <a:rPr lang="en-GB" sz="2000" dirty="0" err="1" smtClean="0"/>
              <a:t>konsumen</a:t>
            </a:r>
            <a:r>
              <a:rPr lang="en-GB" sz="2000" dirty="0" smtClean="0"/>
              <a:t> </a:t>
            </a:r>
            <a:r>
              <a:rPr lang="en-GB" sz="2000" dirty="0" err="1" smtClean="0"/>
              <a:t>terhadap</a:t>
            </a:r>
            <a:r>
              <a:rPr lang="en-GB" sz="2000" dirty="0" smtClean="0"/>
              <a:t> </a:t>
            </a:r>
            <a:r>
              <a:rPr lang="en-GB" sz="2000" dirty="0" err="1" smtClean="0"/>
              <a:t>tingkat</a:t>
            </a:r>
            <a:r>
              <a:rPr lang="en-GB" sz="2000" dirty="0"/>
              <a:t> </a:t>
            </a:r>
            <a:r>
              <a:rPr lang="en-GB" sz="2000" dirty="0" err="1" smtClean="0"/>
              <a:t>pendapatan</a:t>
            </a:r>
            <a:r>
              <a:rPr lang="en-GB" sz="2000" dirty="0" smtClean="0"/>
              <a:t> di </a:t>
            </a:r>
            <a:r>
              <a:rPr lang="en-GB" sz="2000" dirty="0" err="1" smtClean="0"/>
              <a:t>masa</a:t>
            </a:r>
            <a:r>
              <a:rPr lang="en-GB" sz="2000" dirty="0" smtClean="0"/>
              <a:t> </a:t>
            </a:r>
            <a:r>
              <a:rPr lang="en-GB" sz="2000" dirty="0" err="1" smtClean="0"/>
              <a:t>mendatang</a:t>
            </a:r>
            <a:endParaRPr lang="en-GB" sz="2000" dirty="0" smtClean="0"/>
          </a:p>
          <a:p>
            <a:pPr marL="723900" indent="-723900">
              <a:buFont typeface="Arial" pitchFamily="34" charset="0"/>
              <a:buNone/>
              <a:tabLst>
                <a:tab pos="450850" algn="l"/>
              </a:tabLst>
            </a:pPr>
            <a:r>
              <a:rPr lang="en-GB" sz="2000" dirty="0" err="1" smtClean="0"/>
              <a:t>Pae</a:t>
            </a:r>
            <a:r>
              <a:rPr lang="en-GB" sz="2000" dirty="0"/>
              <a:t>	</a:t>
            </a:r>
            <a:r>
              <a:rPr lang="en-GB" sz="2000" dirty="0" smtClean="0"/>
              <a:t>=  </a:t>
            </a:r>
            <a:r>
              <a:rPr lang="en-GB" sz="2000" dirty="0" err="1" smtClean="0"/>
              <a:t>ekspektasi</a:t>
            </a:r>
            <a:r>
              <a:rPr lang="en-GB" sz="2000" dirty="0" smtClean="0"/>
              <a:t> </a:t>
            </a:r>
            <a:r>
              <a:rPr lang="en-GB" sz="2000" dirty="0" err="1" smtClean="0"/>
              <a:t>konsumen</a:t>
            </a:r>
            <a:r>
              <a:rPr lang="en-GB" sz="2000" dirty="0" smtClean="0"/>
              <a:t> </a:t>
            </a:r>
            <a:r>
              <a:rPr lang="en-GB" sz="2000" dirty="0" err="1" smtClean="0"/>
              <a:t>terhadap</a:t>
            </a:r>
            <a:r>
              <a:rPr lang="en-GB" sz="2000" dirty="0" smtClean="0"/>
              <a:t> </a:t>
            </a:r>
            <a:r>
              <a:rPr lang="en-GB" sz="2000" dirty="0" err="1" smtClean="0"/>
              <a:t>ketersediaan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X di </a:t>
            </a:r>
            <a:r>
              <a:rPr lang="en-GB" sz="2000" dirty="0" err="1" smtClean="0"/>
              <a:t>masa</a:t>
            </a:r>
            <a:r>
              <a:rPr lang="en-GB" sz="2000" dirty="0" smtClean="0"/>
              <a:t> </a:t>
            </a:r>
            <a:r>
              <a:rPr lang="en-GB" sz="2000" dirty="0" err="1" smtClean="0"/>
              <a:t>mendatang</a:t>
            </a:r>
            <a:endParaRPr lang="en-GB" sz="2000" dirty="0" smtClean="0"/>
          </a:p>
          <a:p>
            <a:pPr marL="0" indent="0">
              <a:buFont typeface="Arial" pitchFamily="34" charset="0"/>
              <a:buNone/>
              <a:tabLst>
                <a:tab pos="450850" algn="l"/>
                <a:tab pos="633413" algn="l"/>
              </a:tabLst>
            </a:pPr>
            <a:r>
              <a:rPr lang="en-GB" sz="2000" dirty="0" smtClean="0"/>
              <a:t>T	=  </a:t>
            </a:r>
            <a:r>
              <a:rPr lang="en-GB" sz="2000" dirty="0" err="1" smtClean="0"/>
              <a:t>selera</a:t>
            </a:r>
            <a:r>
              <a:rPr lang="en-GB" sz="2000" dirty="0" smtClean="0"/>
              <a:t> </a:t>
            </a:r>
            <a:r>
              <a:rPr lang="en-GB" sz="2000" dirty="0" err="1" smtClean="0"/>
              <a:t>konsumen</a:t>
            </a:r>
            <a:endParaRPr lang="en-GB" sz="2000" dirty="0" smtClean="0"/>
          </a:p>
          <a:p>
            <a:pPr marL="0" indent="0">
              <a:buFont typeface="Arial" pitchFamily="34" charset="0"/>
              <a:buNone/>
              <a:tabLst>
                <a:tab pos="442913" algn="l"/>
              </a:tabLst>
            </a:pPr>
            <a:r>
              <a:rPr lang="en-GB" sz="2000" dirty="0" smtClean="0"/>
              <a:t>N	=  </a:t>
            </a:r>
            <a:r>
              <a:rPr lang="en-GB" sz="2000" dirty="0" err="1" smtClean="0"/>
              <a:t>banyaknya</a:t>
            </a:r>
            <a:r>
              <a:rPr lang="en-GB" sz="2000" dirty="0" smtClean="0"/>
              <a:t> </a:t>
            </a:r>
            <a:r>
              <a:rPr lang="en-GB" sz="2000" dirty="0" err="1" smtClean="0"/>
              <a:t>konsumen</a:t>
            </a:r>
            <a:r>
              <a:rPr lang="en-GB" sz="2000" dirty="0" smtClean="0"/>
              <a:t> </a:t>
            </a:r>
            <a:r>
              <a:rPr lang="en-GB" sz="2000" dirty="0" err="1" smtClean="0"/>
              <a:t>potensial</a:t>
            </a:r>
            <a:endParaRPr lang="en-GB" sz="2000" dirty="0" smtClean="0"/>
          </a:p>
          <a:p>
            <a:pPr marL="0" indent="0">
              <a:buFont typeface="Arial" pitchFamily="34" charset="0"/>
              <a:buNone/>
              <a:tabLst>
                <a:tab pos="442913" algn="l"/>
              </a:tabLst>
            </a:pPr>
            <a:r>
              <a:rPr lang="en-GB" sz="2000" dirty="0" smtClean="0"/>
              <a:t>A	=  </a:t>
            </a:r>
            <a:r>
              <a:rPr lang="en-GB" sz="2000" dirty="0" err="1" smtClean="0"/>
              <a:t>pengeluaran</a:t>
            </a:r>
            <a:r>
              <a:rPr lang="en-GB" sz="2000" dirty="0" smtClean="0"/>
              <a:t> </a:t>
            </a:r>
            <a:r>
              <a:rPr lang="en-GB" sz="2000" dirty="0" err="1" smtClean="0"/>
              <a:t>iklan</a:t>
            </a:r>
            <a:endParaRPr lang="en-GB" sz="2000" dirty="0" smtClean="0"/>
          </a:p>
          <a:p>
            <a:pPr marL="0" indent="0">
              <a:buFont typeface="Arial" pitchFamily="34" charset="0"/>
              <a:buNone/>
              <a:tabLst>
                <a:tab pos="442913" algn="l"/>
              </a:tabLst>
            </a:pPr>
            <a:r>
              <a:rPr lang="en-GB" sz="2000" dirty="0" smtClean="0"/>
              <a:t>F	=  </a:t>
            </a:r>
            <a:r>
              <a:rPr lang="en-GB" sz="2000" i="1" dirty="0" smtClean="0"/>
              <a:t>features</a:t>
            </a:r>
            <a:r>
              <a:rPr lang="en-GB" sz="2000" dirty="0" smtClean="0"/>
              <a:t> </a:t>
            </a:r>
            <a:r>
              <a:rPr lang="en-GB" sz="2000" dirty="0" err="1" smtClean="0"/>
              <a:t>atau</a:t>
            </a:r>
            <a:r>
              <a:rPr lang="en-GB" sz="2000" dirty="0" smtClean="0"/>
              <a:t> </a:t>
            </a:r>
            <a:r>
              <a:rPr lang="en-GB" sz="2000" dirty="0" err="1" smtClean="0"/>
              <a:t>atribut</a:t>
            </a:r>
            <a:r>
              <a:rPr lang="en-GB" sz="2000" dirty="0" smtClean="0"/>
              <a:t> </a:t>
            </a:r>
            <a:r>
              <a:rPr lang="en-GB" sz="2000" dirty="0" err="1" smtClean="0"/>
              <a:t>dari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X</a:t>
            </a:r>
          </a:p>
          <a:p>
            <a:pPr marL="723900" indent="-723900">
              <a:buFont typeface="Arial" pitchFamily="34" charset="0"/>
              <a:buNone/>
              <a:tabLst>
                <a:tab pos="442913" algn="l"/>
              </a:tabLst>
            </a:pPr>
            <a:r>
              <a:rPr lang="en-GB" sz="2000" dirty="0" smtClean="0"/>
              <a:t>O     =  Faktor-2 </a:t>
            </a:r>
            <a:r>
              <a:rPr lang="en-GB" sz="2000" dirty="0" err="1" smtClean="0"/>
              <a:t>spesifik</a:t>
            </a:r>
            <a:r>
              <a:rPr lang="en-GB" sz="2000" dirty="0" smtClean="0"/>
              <a:t> lain yang </a:t>
            </a:r>
            <a:r>
              <a:rPr lang="en-GB" sz="2000" dirty="0" err="1" smtClean="0"/>
              <a:t>berkaitan</a:t>
            </a:r>
            <a:r>
              <a:rPr lang="en-GB" sz="2000" dirty="0" smtClean="0"/>
              <a:t> dg </a:t>
            </a:r>
            <a:r>
              <a:rPr lang="en-GB" sz="2000" dirty="0" err="1" smtClean="0"/>
              <a:t>permintaan</a:t>
            </a:r>
            <a:r>
              <a:rPr lang="en-GB" sz="2000" dirty="0" smtClean="0"/>
              <a:t> </a:t>
            </a:r>
            <a:r>
              <a:rPr lang="en-GB" sz="2000" dirty="0" err="1" smtClean="0"/>
              <a:t>pruduk</a:t>
            </a:r>
            <a:r>
              <a:rPr lang="en-GB" sz="2000" dirty="0" smtClean="0"/>
              <a:t> X</a:t>
            </a:r>
          </a:p>
          <a:p>
            <a:pPr marL="0" indent="0">
              <a:buFont typeface="Arial" pitchFamily="34" charset="0"/>
              <a:buNone/>
            </a:pPr>
            <a:endParaRPr lang="en-GB" sz="2000" dirty="0" smtClean="0"/>
          </a:p>
          <a:p>
            <a:pPr marL="0" indent="0">
              <a:buFont typeface="Arial" pitchFamily="34" charset="0"/>
              <a:buNone/>
            </a:pPr>
            <a:endParaRPr lang="en-GB" sz="2000" dirty="0" smtClean="0"/>
          </a:p>
          <a:p>
            <a:pPr marL="0" indent="0">
              <a:buFont typeface="Arial" pitchFamily="34" charset="0"/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63997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23528" y="1628800"/>
            <a:ext cx="8568952" cy="72008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Autofit/>
          </a:bodyPr>
          <a:lstStyle/>
          <a:p>
            <a:pPr marL="804863" indent="-804863" algn="l"/>
            <a:r>
              <a:rPr lang="en-GB" sz="2000" dirty="0" err="1" smtClean="0"/>
              <a:t>Tabel</a:t>
            </a:r>
            <a:r>
              <a:rPr lang="en-GB" sz="2000" dirty="0" smtClean="0"/>
              <a:t> 1. </a:t>
            </a:r>
            <a:r>
              <a:rPr lang="en-GB" sz="2000" dirty="0" err="1" smtClean="0"/>
              <a:t>Ringkasan</a:t>
            </a:r>
            <a:r>
              <a:rPr lang="en-GB" sz="2000" dirty="0" smtClean="0"/>
              <a:t> </a:t>
            </a:r>
            <a:r>
              <a:rPr lang="en-GB" sz="2000" dirty="0" err="1" smtClean="0"/>
              <a:t>bentuk</a:t>
            </a:r>
            <a:r>
              <a:rPr lang="en-GB" sz="2000" dirty="0" smtClean="0"/>
              <a:t> </a:t>
            </a:r>
            <a:r>
              <a:rPr lang="en-GB" sz="2000" dirty="0" err="1" smtClean="0"/>
              <a:t>hubungan</a:t>
            </a:r>
            <a:r>
              <a:rPr lang="en-GB" sz="2000" dirty="0" smtClean="0"/>
              <a:t> variabel-2 </a:t>
            </a:r>
            <a:r>
              <a:rPr lang="en-GB" sz="2000" dirty="0" err="1" smtClean="0"/>
              <a:t>dalam</a:t>
            </a:r>
            <a:r>
              <a:rPr lang="en-GB" sz="2000" dirty="0" smtClean="0"/>
              <a:t> </a:t>
            </a:r>
            <a:r>
              <a:rPr lang="en-GB" sz="2000" dirty="0" err="1" smtClean="0"/>
              <a:t>fungsi</a:t>
            </a:r>
            <a:r>
              <a:rPr lang="en-GB" sz="2000" dirty="0" smtClean="0"/>
              <a:t> </a:t>
            </a:r>
            <a:r>
              <a:rPr lang="en-GB" sz="2000" dirty="0" err="1" smtClean="0"/>
              <a:t>permintaan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kuantitas</a:t>
            </a:r>
            <a:r>
              <a:rPr lang="en-GB" sz="2000" dirty="0" smtClean="0"/>
              <a:t> </a:t>
            </a:r>
            <a:r>
              <a:rPr lang="en-GB" sz="2000" dirty="0" err="1" smtClean="0"/>
              <a:t>permintaan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waktu</a:t>
            </a:r>
            <a:r>
              <a:rPr lang="en-GB" sz="2000" dirty="0" smtClean="0"/>
              <a:t> </a:t>
            </a:r>
            <a:r>
              <a:rPr lang="en-GB" sz="2000" dirty="0" err="1" smtClean="0"/>
              <a:t>tertentu</a:t>
            </a:r>
            <a:endParaRPr lang="en-GB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3578857"/>
              </p:ext>
            </p:extLst>
          </p:nvPr>
        </p:nvGraphicFramePr>
        <p:xfrm>
          <a:off x="529208" y="1920840"/>
          <a:ext cx="8229600" cy="414000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586408"/>
                <a:gridCol w="2376264"/>
                <a:gridCol w="936104"/>
                <a:gridCol w="2808312"/>
                <a:gridCol w="1522512"/>
              </a:tblGrid>
              <a:tr h="657806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No.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Nama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variabel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Simbol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Bentuk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hubungan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Tanda</a:t>
                      </a:r>
                      <a:r>
                        <a:rPr lang="en-GB" dirty="0" smtClean="0"/>
                        <a:t>  slope parameter</a:t>
                      </a:r>
                      <a:endParaRPr lang="en-GB" dirty="0"/>
                    </a:p>
                  </a:txBody>
                  <a:tcPr anchor="ctr"/>
                </a:tc>
              </a:tr>
              <a:tr h="38111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Harga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produk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P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Negatif</a:t>
                      </a:r>
                      <a:r>
                        <a:rPr lang="en-GB" dirty="0" smtClean="0"/>
                        <a:t> (</a:t>
                      </a:r>
                      <a:r>
                        <a:rPr lang="en-GB" dirty="0" err="1" smtClean="0"/>
                        <a:t>terbalik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Negatif</a:t>
                      </a:r>
                      <a:r>
                        <a:rPr lang="en-GB" dirty="0" smtClean="0"/>
                        <a:t> </a:t>
                      </a:r>
                      <a:r>
                        <a:rPr lang="en-GB" baseline="0" dirty="0" smtClean="0"/>
                        <a:t> (  - )</a:t>
                      </a:r>
                      <a:endParaRPr lang="en-GB" dirty="0"/>
                    </a:p>
                  </a:txBody>
                  <a:tcPr anchor="ctr"/>
                </a:tc>
              </a:tr>
              <a:tr h="122163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Pedapatan</a:t>
                      </a:r>
                      <a:r>
                        <a:rPr lang="en-GB" dirty="0" smtClean="0"/>
                        <a:t>  </a:t>
                      </a:r>
                      <a:r>
                        <a:rPr lang="en-GB" dirty="0" err="1" smtClean="0"/>
                        <a:t>konsumen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I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Positif</a:t>
                      </a:r>
                      <a:r>
                        <a:rPr lang="en-GB" dirty="0" smtClean="0"/>
                        <a:t> (</a:t>
                      </a:r>
                      <a:r>
                        <a:rPr lang="en-GB" dirty="0" err="1" smtClean="0"/>
                        <a:t>searah</a:t>
                      </a:r>
                      <a:r>
                        <a:rPr lang="en-GB" dirty="0" smtClean="0"/>
                        <a:t>) </a:t>
                      </a:r>
                      <a:r>
                        <a:rPr lang="en-GB" dirty="0" err="1" smtClean="0"/>
                        <a:t>utk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produk</a:t>
                      </a:r>
                      <a:r>
                        <a:rPr lang="en-GB" dirty="0" smtClean="0"/>
                        <a:t> normal</a:t>
                      </a:r>
                    </a:p>
                    <a:p>
                      <a:r>
                        <a:rPr lang="en-GB" dirty="0" err="1" smtClean="0"/>
                        <a:t>Negatif</a:t>
                      </a:r>
                      <a:r>
                        <a:rPr lang="en-GB" dirty="0" smtClean="0"/>
                        <a:t>  (</a:t>
                      </a:r>
                      <a:r>
                        <a:rPr lang="en-GB" dirty="0" err="1" smtClean="0"/>
                        <a:t>terbalik</a:t>
                      </a:r>
                      <a:r>
                        <a:rPr lang="en-GB" dirty="0" smtClean="0"/>
                        <a:t>)  </a:t>
                      </a:r>
                      <a:r>
                        <a:rPr lang="en-GB" dirty="0" err="1" smtClean="0"/>
                        <a:t>utk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produk</a:t>
                      </a:r>
                      <a:r>
                        <a:rPr lang="en-GB" dirty="0" smtClean="0"/>
                        <a:t> inferior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Positif</a:t>
                      </a:r>
                      <a:r>
                        <a:rPr lang="en-GB" dirty="0" smtClean="0"/>
                        <a:t> (</a:t>
                      </a:r>
                      <a:r>
                        <a:rPr lang="en-GB" baseline="0" dirty="0" smtClean="0"/>
                        <a:t> + )</a:t>
                      </a:r>
                    </a:p>
                    <a:p>
                      <a:endParaRPr lang="en-GB" baseline="0" dirty="0" smtClean="0"/>
                    </a:p>
                    <a:p>
                      <a:r>
                        <a:rPr lang="en-GB" baseline="0" dirty="0" err="1" smtClean="0"/>
                        <a:t>Negatif</a:t>
                      </a:r>
                      <a:r>
                        <a:rPr lang="en-GB" baseline="0" dirty="0" smtClean="0"/>
                        <a:t>  ( - )</a:t>
                      </a:r>
                      <a:endParaRPr lang="en-GB" dirty="0"/>
                    </a:p>
                  </a:txBody>
                  <a:tcPr anchor="ctr"/>
                </a:tc>
              </a:tr>
              <a:tr h="122163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Harga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produk</a:t>
                      </a:r>
                      <a:r>
                        <a:rPr lang="en-GB" dirty="0" smtClean="0"/>
                        <a:t> lain yang  </a:t>
                      </a:r>
                      <a:r>
                        <a:rPr lang="en-GB" dirty="0" err="1" smtClean="0"/>
                        <a:t>berkaitan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Pt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Positif</a:t>
                      </a:r>
                      <a:r>
                        <a:rPr lang="en-GB" dirty="0" smtClean="0"/>
                        <a:t>  (</a:t>
                      </a:r>
                      <a:r>
                        <a:rPr lang="en-GB" dirty="0" err="1" smtClean="0"/>
                        <a:t>searah</a:t>
                      </a:r>
                      <a:r>
                        <a:rPr lang="en-GB" dirty="0" smtClean="0"/>
                        <a:t>)  </a:t>
                      </a:r>
                      <a:r>
                        <a:rPr lang="en-GB" dirty="0" err="1" smtClean="0"/>
                        <a:t>utk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produk</a:t>
                      </a:r>
                      <a:r>
                        <a:rPr lang="en-GB" dirty="0" smtClean="0"/>
                        <a:t>  </a:t>
                      </a:r>
                      <a:r>
                        <a:rPr lang="en-GB" dirty="0" err="1" smtClean="0"/>
                        <a:t>substitusi</a:t>
                      </a:r>
                      <a:endParaRPr lang="en-GB" dirty="0" smtClean="0"/>
                    </a:p>
                    <a:p>
                      <a:r>
                        <a:rPr lang="en-GB" dirty="0" err="1" smtClean="0"/>
                        <a:t>Negatif</a:t>
                      </a:r>
                      <a:r>
                        <a:rPr lang="en-GB" dirty="0" smtClean="0"/>
                        <a:t>  (</a:t>
                      </a:r>
                      <a:r>
                        <a:rPr lang="en-GB" dirty="0" err="1" smtClean="0"/>
                        <a:t>terbalik</a:t>
                      </a:r>
                      <a:r>
                        <a:rPr lang="en-GB" dirty="0" smtClean="0"/>
                        <a:t>)  </a:t>
                      </a:r>
                      <a:r>
                        <a:rPr lang="en-GB" dirty="0" err="1" smtClean="0"/>
                        <a:t>utk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produk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komplementer</a:t>
                      </a:r>
                      <a:endParaRPr lang="en-GB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Positif</a:t>
                      </a:r>
                      <a:r>
                        <a:rPr lang="en-GB" dirty="0" smtClean="0"/>
                        <a:t> (</a:t>
                      </a:r>
                      <a:r>
                        <a:rPr lang="en-GB" baseline="0" dirty="0" smtClean="0"/>
                        <a:t> + )</a:t>
                      </a:r>
                    </a:p>
                    <a:p>
                      <a:endParaRPr lang="en-GB" baseline="0" dirty="0" smtClean="0"/>
                    </a:p>
                    <a:p>
                      <a:r>
                        <a:rPr lang="en-GB" baseline="0" dirty="0" err="1" smtClean="0"/>
                        <a:t>Negatif</a:t>
                      </a:r>
                      <a:r>
                        <a:rPr lang="en-GB" baseline="0" dirty="0" smtClean="0"/>
                        <a:t>  ( - )</a:t>
                      </a:r>
                      <a:endParaRPr lang="en-GB" dirty="0" smtClean="0"/>
                    </a:p>
                    <a:p>
                      <a:endParaRPr lang="en-GB" dirty="0"/>
                    </a:p>
                  </a:txBody>
                  <a:tcPr anchor="ctr"/>
                </a:tc>
              </a:tr>
              <a:tr h="657806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Ekspektasi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harga</a:t>
                      </a:r>
                      <a:r>
                        <a:rPr lang="en-GB" dirty="0" smtClean="0"/>
                        <a:t>  </a:t>
                      </a:r>
                      <a:r>
                        <a:rPr lang="en-GB" dirty="0" err="1" smtClean="0"/>
                        <a:t>produk</a:t>
                      </a:r>
                      <a:r>
                        <a:rPr lang="en-GB" dirty="0" smtClean="0"/>
                        <a:t>  di </a:t>
                      </a:r>
                      <a:r>
                        <a:rPr lang="en-GB" dirty="0" err="1" smtClean="0"/>
                        <a:t>masa</a:t>
                      </a:r>
                      <a:r>
                        <a:rPr lang="en-GB" dirty="0" smtClean="0"/>
                        <a:t>  </a:t>
                      </a:r>
                      <a:r>
                        <a:rPr lang="en-GB" dirty="0" err="1" smtClean="0"/>
                        <a:t>yad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Pe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Positif</a:t>
                      </a:r>
                      <a:r>
                        <a:rPr lang="en-GB" dirty="0" smtClean="0"/>
                        <a:t> (</a:t>
                      </a:r>
                      <a:r>
                        <a:rPr lang="en-GB" dirty="0" err="1" smtClean="0"/>
                        <a:t>searah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/>
                        <a:t>Positif</a:t>
                      </a:r>
                      <a:r>
                        <a:rPr lang="en-GB" dirty="0" smtClean="0"/>
                        <a:t> (</a:t>
                      </a:r>
                      <a:r>
                        <a:rPr lang="en-GB" baseline="0" dirty="0" smtClean="0"/>
                        <a:t> + )</a:t>
                      </a:r>
                    </a:p>
                    <a:p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37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2860" y="4797152"/>
            <a:ext cx="8568952" cy="72008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5704847"/>
              </p:ext>
            </p:extLst>
          </p:nvPr>
        </p:nvGraphicFramePr>
        <p:xfrm>
          <a:off x="590872" y="692150"/>
          <a:ext cx="8085584" cy="4464002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586408"/>
                <a:gridCol w="2952328"/>
                <a:gridCol w="936104"/>
                <a:gridCol w="2098576"/>
                <a:gridCol w="1512168"/>
              </a:tblGrid>
              <a:tr h="77795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No.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Nama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variabel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Simbol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Bentuk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hubungan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Tanda</a:t>
                      </a:r>
                      <a:r>
                        <a:rPr lang="en-GB" dirty="0" smtClean="0"/>
                        <a:t>  slope parameter</a:t>
                      </a:r>
                      <a:endParaRPr lang="en-GB" dirty="0"/>
                    </a:p>
                  </a:txBody>
                  <a:tcPr anchor="ctr"/>
                </a:tc>
              </a:tr>
              <a:tr h="77795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Ekspektasi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pendapatan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konsumen</a:t>
                      </a:r>
                      <a:r>
                        <a:rPr lang="en-GB" dirty="0" smtClean="0"/>
                        <a:t>  di </a:t>
                      </a:r>
                      <a:r>
                        <a:rPr lang="en-GB" dirty="0" err="1" smtClean="0"/>
                        <a:t>masa</a:t>
                      </a:r>
                      <a:r>
                        <a:rPr lang="en-GB" dirty="0" smtClean="0"/>
                        <a:t>  </a:t>
                      </a:r>
                      <a:r>
                        <a:rPr lang="en-GB" dirty="0" err="1" smtClean="0"/>
                        <a:t>yad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Ie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Positif</a:t>
                      </a:r>
                      <a:r>
                        <a:rPr lang="en-GB" dirty="0" smtClean="0"/>
                        <a:t> (</a:t>
                      </a:r>
                      <a:r>
                        <a:rPr lang="en-GB" dirty="0" err="1" smtClean="0"/>
                        <a:t>searah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/>
                        <a:t>Positif</a:t>
                      </a:r>
                      <a:r>
                        <a:rPr lang="en-GB" dirty="0" smtClean="0"/>
                        <a:t> (</a:t>
                      </a:r>
                      <a:r>
                        <a:rPr lang="en-GB" baseline="0" dirty="0" smtClean="0"/>
                        <a:t> + )</a:t>
                      </a:r>
                    </a:p>
                  </a:txBody>
                  <a:tcPr anchor="ctr"/>
                </a:tc>
              </a:tr>
              <a:tr h="77795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Ekspektasi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ketersediaan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produk</a:t>
                      </a:r>
                      <a:r>
                        <a:rPr lang="en-GB" dirty="0" smtClean="0"/>
                        <a:t> di </a:t>
                      </a:r>
                      <a:r>
                        <a:rPr lang="en-GB" dirty="0" err="1" smtClean="0"/>
                        <a:t>masa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yad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PAe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Negatif</a:t>
                      </a:r>
                      <a:r>
                        <a:rPr lang="en-GB" dirty="0" smtClean="0"/>
                        <a:t> (</a:t>
                      </a:r>
                      <a:r>
                        <a:rPr lang="en-GB" dirty="0" err="1" smtClean="0"/>
                        <a:t>terbalik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 err="1" smtClean="0"/>
                        <a:t>Negatif</a:t>
                      </a:r>
                      <a:r>
                        <a:rPr lang="en-GB" baseline="0" dirty="0" smtClean="0"/>
                        <a:t>  ( - )</a:t>
                      </a:r>
                      <a:endParaRPr lang="en-GB" dirty="0" smtClean="0"/>
                    </a:p>
                  </a:txBody>
                  <a:tcPr anchor="ctr"/>
                </a:tc>
              </a:tr>
              <a:tr h="45072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Selera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konsumen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Positif</a:t>
                      </a:r>
                      <a:r>
                        <a:rPr lang="en-GB" dirty="0" smtClean="0"/>
                        <a:t> (</a:t>
                      </a:r>
                      <a:r>
                        <a:rPr lang="en-GB" dirty="0" err="1" smtClean="0"/>
                        <a:t>searah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/>
                        <a:t>Positif</a:t>
                      </a:r>
                      <a:r>
                        <a:rPr lang="en-GB" dirty="0" smtClean="0"/>
                        <a:t> (</a:t>
                      </a:r>
                      <a:r>
                        <a:rPr lang="en-GB" baseline="0" dirty="0" smtClean="0"/>
                        <a:t> + )</a:t>
                      </a:r>
                    </a:p>
                  </a:txBody>
                  <a:tcPr anchor="ctr"/>
                </a:tc>
              </a:tr>
              <a:tr h="77795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Banyaknya</a:t>
                      </a:r>
                      <a:r>
                        <a:rPr lang="en-GB" dirty="0" smtClean="0"/>
                        <a:t>  </a:t>
                      </a:r>
                      <a:r>
                        <a:rPr lang="en-GB" dirty="0" err="1" smtClean="0"/>
                        <a:t>konsumen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potensial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Positif</a:t>
                      </a:r>
                      <a:r>
                        <a:rPr lang="en-GB" dirty="0" smtClean="0"/>
                        <a:t> (</a:t>
                      </a:r>
                      <a:r>
                        <a:rPr lang="en-GB" dirty="0" err="1" smtClean="0"/>
                        <a:t>searah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/>
                        <a:t>Positif</a:t>
                      </a:r>
                      <a:r>
                        <a:rPr lang="en-GB" dirty="0" smtClean="0"/>
                        <a:t> (</a:t>
                      </a:r>
                      <a:r>
                        <a:rPr lang="en-GB" baseline="0" dirty="0" smtClean="0"/>
                        <a:t> + )</a:t>
                      </a:r>
                    </a:p>
                  </a:txBody>
                  <a:tcPr anchor="ctr"/>
                </a:tc>
              </a:tr>
              <a:tr h="45072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Pengeluaran</a:t>
                      </a:r>
                      <a:r>
                        <a:rPr lang="en-GB" dirty="0" smtClean="0"/>
                        <a:t>  </a:t>
                      </a:r>
                      <a:r>
                        <a:rPr lang="en-GB" dirty="0" err="1" smtClean="0"/>
                        <a:t>iklan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Positif</a:t>
                      </a:r>
                      <a:r>
                        <a:rPr lang="en-GB" dirty="0" smtClean="0"/>
                        <a:t> (</a:t>
                      </a:r>
                      <a:r>
                        <a:rPr lang="en-GB" dirty="0" err="1" smtClean="0"/>
                        <a:t>searah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/>
                        <a:t>Positif</a:t>
                      </a:r>
                      <a:r>
                        <a:rPr lang="en-GB" dirty="0" smtClean="0"/>
                        <a:t> (</a:t>
                      </a:r>
                      <a:r>
                        <a:rPr lang="en-GB" baseline="0" dirty="0" smtClean="0"/>
                        <a:t> + )</a:t>
                      </a:r>
                    </a:p>
                  </a:txBody>
                  <a:tcPr anchor="ctr"/>
                </a:tc>
              </a:tr>
              <a:tr h="45072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Features </a:t>
                      </a:r>
                      <a:r>
                        <a:rPr lang="en-GB" dirty="0" err="1" smtClean="0"/>
                        <a:t>atau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atribut</a:t>
                      </a:r>
                      <a:r>
                        <a:rPr lang="en-GB" dirty="0" smtClean="0"/>
                        <a:t>  </a:t>
                      </a:r>
                      <a:r>
                        <a:rPr lang="en-GB" dirty="0" err="1" smtClean="0"/>
                        <a:t>produk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F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Positif</a:t>
                      </a:r>
                      <a:r>
                        <a:rPr lang="en-GB" dirty="0" smtClean="0"/>
                        <a:t> (</a:t>
                      </a:r>
                      <a:r>
                        <a:rPr lang="en-GB" dirty="0" err="1" smtClean="0"/>
                        <a:t>searah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/>
                        <a:t>Positif</a:t>
                      </a:r>
                      <a:r>
                        <a:rPr lang="en-GB" dirty="0" smtClean="0"/>
                        <a:t> (</a:t>
                      </a:r>
                      <a:r>
                        <a:rPr lang="en-GB" baseline="0" dirty="0" smtClean="0"/>
                        <a:t> + )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137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79512" y="1052736"/>
            <a:ext cx="936104" cy="24482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611560" y="1412776"/>
            <a:ext cx="7776864" cy="1741540"/>
          </a:xfrm>
          <a:prstGeom prst="rect">
            <a:avLst/>
          </a:prstGeom>
          <a:ln w="38100">
            <a:solidFill>
              <a:srgbClr val="0099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2642958" y="5351524"/>
            <a:ext cx="4089282" cy="7670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3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5896" y="274638"/>
            <a:ext cx="4690864" cy="653410"/>
          </a:xfrm>
        </p:spPr>
        <p:txBody>
          <a:bodyPr>
            <a:noAutofit/>
          </a:bodyPr>
          <a:lstStyle/>
          <a:p>
            <a:pPr algn="r"/>
            <a:r>
              <a:rPr lang="en-GB" sz="3200" dirty="0" err="1" smtClean="0">
                <a:latin typeface="Agency FB" pitchFamily="34" charset="0"/>
              </a:rPr>
              <a:t>Konsep</a:t>
            </a:r>
            <a:r>
              <a:rPr lang="en-GB" sz="3200" dirty="0" smtClean="0">
                <a:latin typeface="Agency FB" pitchFamily="34" charset="0"/>
              </a:rPr>
              <a:t> </a:t>
            </a:r>
            <a:r>
              <a:rPr lang="en-GB" sz="3200" dirty="0" err="1" smtClean="0">
                <a:latin typeface="Agency FB" pitchFamily="34" charset="0"/>
              </a:rPr>
              <a:t>Dasar</a:t>
            </a:r>
            <a:r>
              <a:rPr lang="en-GB" sz="3200" dirty="0" smtClean="0">
                <a:latin typeface="Agency FB" pitchFamily="34" charset="0"/>
              </a:rPr>
              <a:t> </a:t>
            </a:r>
            <a:r>
              <a:rPr lang="en-GB" sz="3200" dirty="0" err="1" smtClean="0">
                <a:latin typeface="Agency FB" pitchFamily="34" charset="0"/>
              </a:rPr>
              <a:t>Teori</a:t>
            </a:r>
            <a:r>
              <a:rPr lang="en-GB" sz="3200" dirty="0" smtClean="0">
                <a:latin typeface="Agency FB" pitchFamily="34" charset="0"/>
              </a:rPr>
              <a:t> </a:t>
            </a:r>
            <a:r>
              <a:rPr lang="en-GB" sz="3200" dirty="0" err="1" smtClean="0">
                <a:latin typeface="Agency FB" pitchFamily="34" charset="0"/>
              </a:rPr>
              <a:t>Penawaran</a:t>
            </a:r>
            <a:endParaRPr lang="en-GB" sz="3200" dirty="0">
              <a:latin typeface="Agency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7240" y="1600201"/>
            <a:ext cx="7283152" cy="13967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2000" dirty="0" err="1" smtClean="0"/>
              <a:t>Konsep</a:t>
            </a:r>
            <a:r>
              <a:rPr lang="en-GB" sz="2000" dirty="0" smtClean="0"/>
              <a:t> </a:t>
            </a:r>
            <a:r>
              <a:rPr lang="en-GB" sz="2000" dirty="0" err="1" smtClean="0"/>
              <a:t>dasar</a:t>
            </a:r>
            <a:r>
              <a:rPr lang="en-GB" sz="2000" dirty="0" smtClean="0"/>
              <a:t> </a:t>
            </a:r>
            <a:r>
              <a:rPr lang="en-GB" sz="2000" dirty="0" err="1" smtClean="0"/>
              <a:t>dari</a:t>
            </a:r>
            <a:r>
              <a:rPr lang="en-GB" sz="2000" dirty="0" smtClean="0"/>
              <a:t> </a:t>
            </a:r>
            <a:r>
              <a:rPr lang="en-GB" sz="2000" dirty="0" err="1" smtClean="0"/>
              <a:t>fungsi</a:t>
            </a:r>
            <a:r>
              <a:rPr lang="en-GB" sz="2000" dirty="0" smtClean="0"/>
              <a:t> </a:t>
            </a:r>
            <a:r>
              <a:rPr lang="en-GB" sz="2000" dirty="0" err="1" smtClean="0"/>
              <a:t>penawaran</a:t>
            </a:r>
            <a:r>
              <a:rPr lang="en-GB" sz="2000" dirty="0" smtClean="0"/>
              <a:t> </a:t>
            </a: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suatu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(</a:t>
            </a:r>
            <a:r>
              <a:rPr lang="en-GB" sz="2000" dirty="0" err="1" smtClean="0"/>
              <a:t>barang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atau</a:t>
            </a:r>
            <a:r>
              <a:rPr lang="en-GB" sz="2000" dirty="0" smtClean="0"/>
              <a:t> </a:t>
            </a:r>
            <a:r>
              <a:rPr lang="en-GB" sz="2000" dirty="0" err="1" smtClean="0"/>
              <a:t>jasa</a:t>
            </a:r>
            <a:r>
              <a:rPr lang="en-GB" sz="2000" dirty="0" smtClean="0"/>
              <a:t>) </a:t>
            </a:r>
            <a:r>
              <a:rPr lang="en-GB" sz="2000" dirty="0" err="1" smtClean="0"/>
              <a:t>dapat</a:t>
            </a:r>
            <a:r>
              <a:rPr lang="en-GB" sz="2000" dirty="0" smtClean="0"/>
              <a:t> </a:t>
            </a:r>
            <a:r>
              <a:rPr lang="en-GB" sz="2000" dirty="0" err="1" smtClean="0"/>
              <a:t>dinyatakan</a:t>
            </a:r>
            <a:r>
              <a:rPr lang="en-GB" sz="2000" dirty="0" smtClean="0"/>
              <a:t> </a:t>
            </a:r>
            <a:r>
              <a:rPr lang="en-GB" sz="2000" dirty="0" err="1" smtClean="0"/>
              <a:t>dalam</a:t>
            </a:r>
            <a:r>
              <a:rPr lang="en-GB" sz="2000" dirty="0" smtClean="0"/>
              <a:t> </a:t>
            </a:r>
            <a:r>
              <a:rPr lang="en-GB" sz="2000" dirty="0" err="1" smtClean="0"/>
              <a:t>bentuk</a:t>
            </a:r>
            <a:r>
              <a:rPr lang="en-GB" sz="2000" dirty="0" smtClean="0"/>
              <a:t> </a:t>
            </a:r>
            <a:r>
              <a:rPr lang="en-GB" sz="2000" dirty="0" err="1" smtClean="0"/>
              <a:t>hubungan</a:t>
            </a:r>
            <a:r>
              <a:rPr lang="en-GB" sz="2000" dirty="0" smtClean="0"/>
              <a:t> </a:t>
            </a:r>
            <a:r>
              <a:rPr lang="en-GB" sz="2000" dirty="0" err="1" smtClean="0"/>
              <a:t>antara</a:t>
            </a:r>
            <a:r>
              <a:rPr lang="en-GB" sz="2000" dirty="0" smtClean="0"/>
              <a:t> </a:t>
            </a:r>
            <a:r>
              <a:rPr lang="en-GB" sz="2000" dirty="0" err="1" smtClean="0"/>
              <a:t>kuantitas</a:t>
            </a:r>
            <a:r>
              <a:rPr lang="en-GB" sz="2000" dirty="0" smtClean="0"/>
              <a:t> yang </a:t>
            </a:r>
            <a:r>
              <a:rPr lang="en-GB" sz="2000" dirty="0" err="1" smtClean="0"/>
              <a:t>ditawarkan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sekumpulan</a:t>
            </a:r>
            <a:r>
              <a:rPr lang="en-GB" sz="2000" dirty="0" smtClean="0"/>
              <a:t> </a:t>
            </a:r>
            <a:r>
              <a:rPr lang="en-GB" sz="2000" dirty="0" err="1" smtClean="0"/>
              <a:t>variabel</a:t>
            </a:r>
            <a:r>
              <a:rPr lang="en-GB" sz="2000" dirty="0" smtClean="0"/>
              <a:t> </a:t>
            </a:r>
            <a:r>
              <a:rPr lang="en-GB" sz="2000" dirty="0" err="1" smtClean="0"/>
              <a:t>spesifik</a:t>
            </a:r>
            <a:r>
              <a:rPr lang="en-GB" sz="2000" dirty="0"/>
              <a:t> </a:t>
            </a:r>
            <a:r>
              <a:rPr lang="en-GB" sz="2000" dirty="0" smtClean="0"/>
              <a:t>yang </a:t>
            </a:r>
            <a:r>
              <a:rPr lang="en-GB" sz="2000" dirty="0" err="1" smtClean="0"/>
              <a:t>mempengaruhi</a:t>
            </a:r>
            <a:r>
              <a:rPr lang="en-GB" sz="2000" dirty="0" smtClean="0"/>
              <a:t> </a:t>
            </a:r>
            <a:r>
              <a:rPr lang="en-GB" sz="2000" dirty="0" err="1" smtClean="0"/>
              <a:t>penawaran</a:t>
            </a:r>
            <a:r>
              <a:rPr lang="en-GB" sz="2000" dirty="0" smtClean="0"/>
              <a:t> </a:t>
            </a:r>
            <a:r>
              <a:rPr lang="en-GB" sz="2000" dirty="0" err="1" smtClean="0"/>
              <a:t>dari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</a:t>
            </a:r>
            <a:r>
              <a:rPr lang="en-GB" sz="2000" dirty="0" err="1" smtClean="0"/>
              <a:t>tersebut</a:t>
            </a: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809999" y="980728"/>
            <a:ext cx="5334001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 txBox="1">
            <a:spLocks/>
          </p:cNvSpPr>
          <p:nvPr/>
        </p:nvSpPr>
        <p:spPr>
          <a:xfrm>
            <a:off x="827118" y="3980787"/>
            <a:ext cx="43209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000" dirty="0" err="1" smtClean="0"/>
              <a:t>Dalam</a:t>
            </a:r>
            <a:r>
              <a:rPr lang="en-GB" sz="2000" dirty="0" smtClean="0"/>
              <a:t> </a:t>
            </a:r>
            <a:r>
              <a:rPr lang="en-GB" sz="2000" dirty="0" err="1" smtClean="0"/>
              <a:t>bentuk</a:t>
            </a:r>
            <a:r>
              <a:rPr lang="en-GB" sz="2000" dirty="0" smtClean="0"/>
              <a:t> model </a:t>
            </a:r>
            <a:r>
              <a:rPr lang="en-GB" sz="2000" dirty="0" err="1" smtClean="0"/>
              <a:t>matematika</a:t>
            </a:r>
            <a:r>
              <a:rPr lang="en-GB" sz="2000" dirty="0" smtClean="0"/>
              <a:t> </a:t>
            </a:r>
            <a:r>
              <a:rPr lang="en-GB" sz="2000" dirty="0" err="1" smtClean="0"/>
              <a:t>konsep</a:t>
            </a:r>
            <a:r>
              <a:rPr lang="en-GB" sz="2000" dirty="0" smtClean="0"/>
              <a:t> </a:t>
            </a:r>
            <a:r>
              <a:rPr lang="en-GB" sz="2000" dirty="0" err="1" smtClean="0"/>
              <a:t>penawaran</a:t>
            </a:r>
            <a:r>
              <a:rPr lang="en-GB" sz="2000" dirty="0" smtClean="0"/>
              <a:t> </a:t>
            </a: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suatu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</a:t>
            </a:r>
            <a:r>
              <a:rPr lang="en-GB" sz="2000" dirty="0" err="1" smtClean="0"/>
              <a:t>dinotasikan</a:t>
            </a:r>
            <a:r>
              <a:rPr lang="en-GB" sz="2000" dirty="0" smtClean="0"/>
              <a:t> </a:t>
            </a:r>
            <a:r>
              <a:rPr lang="en-GB" sz="2000" dirty="0" err="1" smtClean="0"/>
              <a:t>sebagai</a:t>
            </a:r>
            <a:r>
              <a:rPr lang="en-GB" sz="2000" dirty="0" smtClean="0"/>
              <a:t> </a:t>
            </a:r>
            <a:r>
              <a:rPr lang="en-GB" sz="2000" dirty="0" err="1" smtClean="0"/>
              <a:t>berikut</a:t>
            </a:r>
            <a:r>
              <a:rPr lang="en-GB" sz="2000" dirty="0" smtClean="0"/>
              <a:t> :</a:t>
            </a:r>
            <a:endParaRPr lang="en-GB" sz="2000" dirty="0"/>
          </a:p>
        </p:txBody>
      </p:sp>
      <p:sp>
        <p:nvSpPr>
          <p:cNvPr id="6" name="Rectangle 5"/>
          <p:cNvSpPr/>
          <p:nvPr/>
        </p:nvSpPr>
        <p:spPr>
          <a:xfrm>
            <a:off x="2762931" y="5495540"/>
            <a:ext cx="38403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/>
              <a:t> </a:t>
            </a:r>
            <a:r>
              <a:rPr lang="en-GB" sz="2400" dirty="0" err="1"/>
              <a:t>Qsx</a:t>
            </a:r>
            <a:r>
              <a:rPr lang="en-GB" sz="2400" dirty="0"/>
              <a:t>  = f (</a:t>
            </a:r>
            <a:r>
              <a:rPr lang="en-GB" sz="2400" dirty="0" err="1"/>
              <a:t>Px</a:t>
            </a:r>
            <a:r>
              <a:rPr lang="en-GB" sz="2400" dirty="0"/>
              <a:t>, </a:t>
            </a:r>
            <a:r>
              <a:rPr lang="en-GB" sz="2400" dirty="0" err="1"/>
              <a:t>Pi,Pt</a:t>
            </a:r>
            <a:r>
              <a:rPr lang="en-GB" sz="2400" dirty="0"/>
              <a:t>, T, </a:t>
            </a:r>
            <a:r>
              <a:rPr lang="en-GB" sz="2400" dirty="0" err="1"/>
              <a:t>Pe,Ni</a:t>
            </a:r>
            <a:r>
              <a:rPr lang="en-GB" sz="2400" dirty="0"/>
              <a:t>, O</a:t>
            </a:r>
            <a:r>
              <a:rPr lang="en-GB" sz="2400" dirty="0" smtClean="0"/>
              <a:t>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8507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740352" y="3789040"/>
            <a:ext cx="1008112" cy="244827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67544" y="476672"/>
            <a:ext cx="1008112" cy="244827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827584" y="836712"/>
            <a:ext cx="7560840" cy="5040560"/>
          </a:xfrm>
          <a:prstGeom prst="rect">
            <a:avLst/>
          </a:prstGeom>
          <a:solidFill>
            <a:srgbClr val="FFFFCC"/>
          </a:solidFill>
          <a:ln w="38100">
            <a:solidFill>
              <a:srgbClr val="00FF99"/>
            </a:solidFill>
            <a:prstDash val="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052736"/>
            <a:ext cx="6923112" cy="4680520"/>
          </a:xfrm>
        </p:spPr>
        <p:txBody>
          <a:bodyPr>
            <a:normAutofit/>
          </a:bodyPr>
          <a:lstStyle/>
          <a:p>
            <a:pPr marL="804863" indent="-804863">
              <a:buNone/>
              <a:tabLst>
                <a:tab pos="450850" algn="l"/>
              </a:tabLst>
            </a:pPr>
            <a:r>
              <a:rPr lang="en-GB" sz="2000" dirty="0" err="1" smtClean="0"/>
              <a:t>Qsx</a:t>
            </a:r>
            <a:r>
              <a:rPr lang="en-GB" sz="2000" dirty="0"/>
              <a:t>	</a:t>
            </a:r>
            <a:r>
              <a:rPr lang="en-GB" sz="2000" dirty="0" smtClean="0"/>
              <a:t> =  </a:t>
            </a:r>
            <a:r>
              <a:rPr lang="en-GB" sz="2000" dirty="0" err="1"/>
              <a:t>kuantitas</a:t>
            </a:r>
            <a:r>
              <a:rPr lang="en-GB" sz="2000" dirty="0"/>
              <a:t> </a:t>
            </a:r>
            <a:r>
              <a:rPr lang="en-GB" sz="2000" dirty="0" err="1"/>
              <a:t>penawaran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X</a:t>
            </a:r>
          </a:p>
          <a:p>
            <a:pPr marL="804863" indent="-804863">
              <a:buNone/>
              <a:tabLst>
                <a:tab pos="531813" algn="l"/>
              </a:tabLst>
            </a:pPr>
            <a:r>
              <a:rPr lang="en-GB" sz="2000" dirty="0"/>
              <a:t>f        </a:t>
            </a:r>
            <a:r>
              <a:rPr lang="en-GB" sz="2000" dirty="0" smtClean="0"/>
              <a:t>=  </a:t>
            </a:r>
            <a:r>
              <a:rPr lang="en-GB" sz="2000" dirty="0" err="1"/>
              <a:t>notasi</a:t>
            </a:r>
            <a:r>
              <a:rPr lang="en-GB" sz="2000" dirty="0"/>
              <a:t> </a:t>
            </a:r>
            <a:r>
              <a:rPr lang="en-GB" sz="2000" dirty="0" err="1"/>
              <a:t>fungsi</a:t>
            </a:r>
            <a:r>
              <a:rPr lang="en-GB" sz="2000" dirty="0"/>
              <a:t> yang </a:t>
            </a:r>
            <a:r>
              <a:rPr lang="en-GB" sz="2000" dirty="0" err="1"/>
              <a:t>berarti</a:t>
            </a:r>
            <a:r>
              <a:rPr lang="en-GB" sz="2000" dirty="0"/>
              <a:t> “</a:t>
            </a:r>
            <a:r>
              <a:rPr lang="en-GB" sz="2000" dirty="0" err="1"/>
              <a:t>fungsi</a:t>
            </a:r>
            <a:r>
              <a:rPr lang="en-GB" sz="2000" dirty="0"/>
              <a:t> </a:t>
            </a:r>
            <a:r>
              <a:rPr lang="en-GB" sz="2000" dirty="0" err="1"/>
              <a:t>dari</a:t>
            </a:r>
            <a:r>
              <a:rPr lang="en-GB" sz="2000" dirty="0"/>
              <a:t>” </a:t>
            </a:r>
            <a:r>
              <a:rPr lang="en-GB" sz="2000" dirty="0" err="1"/>
              <a:t>atau</a:t>
            </a:r>
            <a:r>
              <a:rPr lang="en-GB" sz="2000" dirty="0"/>
              <a:t> </a:t>
            </a:r>
            <a:r>
              <a:rPr lang="en-GB" sz="2000" dirty="0" err="1"/>
              <a:t>tergantung</a:t>
            </a:r>
            <a:r>
              <a:rPr lang="en-GB" sz="2000" dirty="0"/>
              <a:t> </a:t>
            </a:r>
            <a:r>
              <a:rPr lang="en-GB" sz="2000" dirty="0" err="1" smtClean="0"/>
              <a:t>pada</a:t>
            </a:r>
            <a:endParaRPr lang="en-GB" sz="2000" dirty="0" smtClean="0"/>
          </a:p>
          <a:p>
            <a:pPr marL="1252538" indent="-1252538">
              <a:buNone/>
              <a:tabLst>
                <a:tab pos="531813" algn="l"/>
              </a:tabLst>
            </a:pPr>
            <a:r>
              <a:rPr lang="en-GB" sz="2000" dirty="0" err="1" smtClean="0"/>
              <a:t>Px</a:t>
            </a:r>
            <a:r>
              <a:rPr lang="en-GB" sz="2000" dirty="0" smtClean="0"/>
              <a:t>     =  </a:t>
            </a:r>
            <a:r>
              <a:rPr lang="en-GB" sz="2000" dirty="0" err="1"/>
              <a:t>harga</a:t>
            </a:r>
            <a:r>
              <a:rPr lang="en-GB" sz="2000" dirty="0"/>
              <a:t> </a:t>
            </a:r>
            <a:r>
              <a:rPr lang="en-GB" sz="2000" dirty="0" err="1"/>
              <a:t>dari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X</a:t>
            </a:r>
          </a:p>
          <a:p>
            <a:pPr marL="1252538" indent="-1252538">
              <a:buNone/>
              <a:tabLst>
                <a:tab pos="531813" algn="l"/>
              </a:tabLst>
            </a:pPr>
            <a:r>
              <a:rPr lang="en-GB" sz="2000" dirty="0"/>
              <a:t>Pi      </a:t>
            </a:r>
            <a:r>
              <a:rPr lang="en-GB" sz="2000" dirty="0" smtClean="0"/>
              <a:t>=  </a:t>
            </a:r>
            <a:r>
              <a:rPr lang="en-GB" sz="2000" dirty="0" err="1"/>
              <a:t>harga</a:t>
            </a:r>
            <a:r>
              <a:rPr lang="en-GB" sz="2000" dirty="0"/>
              <a:t> input </a:t>
            </a:r>
            <a:r>
              <a:rPr lang="en-GB" sz="2000" dirty="0" err="1"/>
              <a:t>yg</a:t>
            </a:r>
            <a:r>
              <a:rPr lang="en-GB" sz="2000" dirty="0"/>
              <a:t> </a:t>
            </a:r>
            <a:r>
              <a:rPr lang="en-GB" sz="2000" dirty="0" err="1"/>
              <a:t>digunakan</a:t>
            </a:r>
            <a:r>
              <a:rPr lang="en-GB" sz="2000" dirty="0"/>
              <a:t> </a:t>
            </a:r>
            <a:r>
              <a:rPr lang="en-GB" sz="2000" dirty="0" err="1"/>
              <a:t>utk</a:t>
            </a:r>
            <a:r>
              <a:rPr lang="en-GB" sz="2000" dirty="0"/>
              <a:t> </a:t>
            </a:r>
            <a:r>
              <a:rPr lang="en-GB" sz="2000" dirty="0" err="1"/>
              <a:t>memproduksi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</a:t>
            </a:r>
            <a:r>
              <a:rPr lang="en-GB" sz="2000" dirty="0" smtClean="0"/>
              <a:t>X</a:t>
            </a:r>
          </a:p>
          <a:p>
            <a:pPr marL="1252538" indent="-1252538">
              <a:buNone/>
              <a:tabLst>
                <a:tab pos="531813" algn="l"/>
              </a:tabLst>
            </a:pPr>
            <a:r>
              <a:rPr lang="en-GB" sz="2000" dirty="0" err="1" smtClean="0"/>
              <a:t>Pt</a:t>
            </a:r>
            <a:r>
              <a:rPr lang="en-GB" sz="2000" dirty="0" smtClean="0"/>
              <a:t> 	=  </a:t>
            </a:r>
            <a:r>
              <a:rPr lang="en-GB" sz="2000" dirty="0" err="1" smtClean="0"/>
              <a:t>harga</a:t>
            </a:r>
            <a:r>
              <a:rPr lang="en-GB" sz="2000" dirty="0" smtClean="0"/>
              <a:t> </a:t>
            </a:r>
            <a:r>
              <a:rPr lang="en-GB" sz="2000" dirty="0" err="1" smtClean="0"/>
              <a:t>dari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lain yang </a:t>
            </a:r>
            <a:r>
              <a:rPr lang="en-GB" sz="2000" dirty="0" err="1" smtClean="0"/>
              <a:t>berkaitan</a:t>
            </a:r>
            <a:r>
              <a:rPr lang="en-GB" sz="2000" dirty="0" smtClean="0"/>
              <a:t> </a:t>
            </a:r>
            <a:r>
              <a:rPr lang="en-GB" sz="2000" dirty="0" err="1" smtClean="0"/>
              <a:t>dalam</a:t>
            </a:r>
            <a:r>
              <a:rPr lang="en-GB" sz="2000" dirty="0" smtClean="0"/>
              <a:t> </a:t>
            </a:r>
            <a:r>
              <a:rPr lang="en-GB" sz="2000" dirty="0" err="1" smtClean="0"/>
              <a:t>produksi</a:t>
            </a:r>
            <a:endParaRPr lang="en-GB" sz="2000" dirty="0" smtClean="0"/>
          </a:p>
          <a:p>
            <a:pPr marL="0" indent="0">
              <a:buNone/>
              <a:tabLst>
                <a:tab pos="531813" algn="l"/>
                <a:tab pos="804863" algn="l"/>
              </a:tabLst>
            </a:pPr>
            <a:r>
              <a:rPr lang="en-GB" sz="2000" dirty="0" smtClean="0"/>
              <a:t>T	=  Tingkat </a:t>
            </a:r>
            <a:r>
              <a:rPr lang="en-GB" sz="2000" dirty="0" err="1" smtClean="0"/>
              <a:t>teknologi</a:t>
            </a:r>
            <a:r>
              <a:rPr lang="en-GB" sz="2000" dirty="0" smtClean="0"/>
              <a:t> yang </a:t>
            </a:r>
            <a:r>
              <a:rPr lang="en-GB" sz="2000" dirty="0" err="1" smtClean="0"/>
              <a:t>tersedia</a:t>
            </a:r>
            <a:endParaRPr lang="en-GB" sz="2000" dirty="0" smtClean="0"/>
          </a:p>
          <a:p>
            <a:pPr marL="804863" indent="-804863">
              <a:buNone/>
              <a:tabLst>
                <a:tab pos="531813" algn="l"/>
              </a:tabLst>
            </a:pPr>
            <a:r>
              <a:rPr lang="en-GB" sz="2000" dirty="0" err="1" smtClean="0"/>
              <a:t>Pe</a:t>
            </a:r>
            <a:r>
              <a:rPr lang="en-GB" sz="2000" dirty="0"/>
              <a:t>	</a:t>
            </a:r>
            <a:r>
              <a:rPr lang="en-GB" sz="2000" dirty="0" smtClean="0"/>
              <a:t>=  </a:t>
            </a:r>
            <a:r>
              <a:rPr lang="en-GB" sz="2000" dirty="0" err="1" smtClean="0"/>
              <a:t>ekspektasi</a:t>
            </a:r>
            <a:r>
              <a:rPr lang="en-GB" sz="2000" dirty="0" smtClean="0"/>
              <a:t> </a:t>
            </a:r>
            <a:r>
              <a:rPr lang="en-GB" sz="2000" dirty="0" err="1" smtClean="0"/>
              <a:t>produsen</a:t>
            </a:r>
            <a:r>
              <a:rPr lang="en-GB" sz="2000" dirty="0" smtClean="0"/>
              <a:t> </a:t>
            </a:r>
            <a:r>
              <a:rPr lang="en-GB" sz="2000" dirty="0" err="1" smtClean="0"/>
              <a:t>akan</a:t>
            </a:r>
            <a:r>
              <a:rPr lang="en-GB" sz="2000" dirty="0" smtClean="0"/>
              <a:t> </a:t>
            </a:r>
            <a:r>
              <a:rPr lang="en-GB" sz="2000" dirty="0" err="1" smtClean="0"/>
              <a:t>harga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X di </a:t>
            </a:r>
            <a:r>
              <a:rPr lang="en-GB" sz="2000" dirty="0" err="1" smtClean="0"/>
              <a:t>masa</a:t>
            </a:r>
            <a:r>
              <a:rPr lang="en-GB" sz="2000" dirty="0" smtClean="0"/>
              <a:t> </a:t>
            </a:r>
            <a:r>
              <a:rPr lang="en-GB" sz="2000" dirty="0" err="1" smtClean="0"/>
              <a:t>mendatang</a:t>
            </a:r>
            <a:endParaRPr lang="en-GB" sz="2000" dirty="0" smtClean="0"/>
          </a:p>
          <a:p>
            <a:pPr marL="804863" indent="-804863">
              <a:buNone/>
              <a:tabLst>
                <a:tab pos="531813" algn="l"/>
                <a:tab pos="723900" algn="l"/>
              </a:tabLst>
            </a:pPr>
            <a:r>
              <a:rPr lang="en-GB" sz="2000" dirty="0" smtClean="0"/>
              <a:t>Ni	=  </a:t>
            </a:r>
            <a:r>
              <a:rPr lang="en-GB" sz="2000" dirty="0" err="1" smtClean="0"/>
              <a:t>banyaknya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 </a:t>
            </a:r>
            <a:r>
              <a:rPr lang="en-GB" sz="2000" dirty="0" err="1" smtClean="0"/>
              <a:t>yg</a:t>
            </a:r>
            <a:r>
              <a:rPr lang="en-GB" sz="2000" dirty="0" smtClean="0"/>
              <a:t> </a:t>
            </a:r>
            <a:r>
              <a:rPr lang="en-GB" sz="2000" dirty="0" err="1" smtClean="0"/>
              <a:t>memproduksi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</a:t>
            </a:r>
            <a:r>
              <a:rPr lang="en-GB" sz="2000" dirty="0" err="1" smtClean="0"/>
              <a:t>sejenis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 X</a:t>
            </a:r>
          </a:p>
          <a:p>
            <a:pPr marL="804863" indent="-804863">
              <a:buNone/>
              <a:tabLst>
                <a:tab pos="531813" algn="l"/>
              </a:tabLst>
            </a:pPr>
            <a:r>
              <a:rPr lang="en-GB" sz="2000" dirty="0" smtClean="0"/>
              <a:t>O	=  </a:t>
            </a:r>
            <a:r>
              <a:rPr lang="en-GB" sz="2000" dirty="0" err="1" smtClean="0"/>
              <a:t>faktor-faktor</a:t>
            </a:r>
            <a:r>
              <a:rPr lang="en-GB" sz="2000" dirty="0" smtClean="0"/>
              <a:t> </a:t>
            </a:r>
            <a:r>
              <a:rPr lang="en-GB" sz="2000" dirty="0" err="1" smtClean="0"/>
              <a:t>spesifik</a:t>
            </a:r>
            <a:r>
              <a:rPr lang="en-GB" sz="2000" dirty="0" smtClean="0"/>
              <a:t> lain </a:t>
            </a:r>
            <a:r>
              <a:rPr lang="en-GB" sz="2000" dirty="0" err="1" smtClean="0"/>
              <a:t>yg</a:t>
            </a:r>
            <a:r>
              <a:rPr lang="en-GB" sz="2000" dirty="0" smtClean="0"/>
              <a:t> </a:t>
            </a:r>
            <a:r>
              <a:rPr lang="en-GB" sz="2000" dirty="0" err="1" smtClean="0"/>
              <a:t>berkaitan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penawaran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X</a:t>
            </a:r>
          </a:p>
        </p:txBody>
      </p:sp>
    </p:spTree>
    <p:extLst>
      <p:ext uri="{BB962C8B-B14F-4D97-AF65-F5344CB8AC3E}">
        <p14:creationId xmlns:p14="http://schemas.microsoft.com/office/powerpoint/2010/main" val="153574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1520" y="4941168"/>
            <a:ext cx="1080120" cy="158417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7812360" y="4941168"/>
            <a:ext cx="1080120" cy="158417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900113" indent="-900113" algn="l"/>
            <a:r>
              <a:rPr lang="en-GB" sz="2000" dirty="0" err="1" smtClean="0"/>
              <a:t>Tabel</a:t>
            </a:r>
            <a:r>
              <a:rPr lang="en-GB" sz="2000" dirty="0" smtClean="0"/>
              <a:t> 2.  </a:t>
            </a:r>
            <a:r>
              <a:rPr lang="en-GB" sz="2000" dirty="0" err="1" smtClean="0"/>
              <a:t>Ringkasan</a:t>
            </a:r>
            <a:r>
              <a:rPr lang="en-GB" sz="2000" dirty="0" smtClean="0"/>
              <a:t> </a:t>
            </a:r>
            <a:r>
              <a:rPr lang="en-GB" sz="2000" dirty="0" err="1" smtClean="0"/>
              <a:t>bentuk</a:t>
            </a:r>
            <a:r>
              <a:rPr lang="en-GB" sz="2000" dirty="0" smtClean="0"/>
              <a:t> </a:t>
            </a:r>
            <a:r>
              <a:rPr lang="en-GB" sz="2000" dirty="0" err="1" smtClean="0"/>
              <a:t>hubungan</a:t>
            </a:r>
            <a:r>
              <a:rPr lang="en-GB" sz="2000" dirty="0" smtClean="0"/>
              <a:t> variabel-2 </a:t>
            </a:r>
            <a:r>
              <a:rPr lang="en-GB" sz="2000" dirty="0" err="1" smtClean="0"/>
              <a:t>dalam</a:t>
            </a:r>
            <a:r>
              <a:rPr lang="en-GB" sz="2000" dirty="0" smtClean="0"/>
              <a:t> </a:t>
            </a:r>
            <a:r>
              <a:rPr lang="en-GB" sz="2000" dirty="0" err="1" smtClean="0"/>
              <a:t>fungsi</a:t>
            </a:r>
            <a:r>
              <a:rPr lang="en-GB" sz="2000" dirty="0" smtClean="0"/>
              <a:t> </a:t>
            </a:r>
            <a:r>
              <a:rPr lang="en-GB" sz="2000" dirty="0" err="1" smtClean="0"/>
              <a:t>penawaran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kuantitas</a:t>
            </a:r>
            <a:r>
              <a:rPr lang="en-GB" sz="2000" dirty="0" smtClean="0"/>
              <a:t> </a:t>
            </a:r>
            <a:r>
              <a:rPr lang="en-GB" sz="2000" dirty="0" err="1" smtClean="0"/>
              <a:t>penawaran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waktu</a:t>
            </a:r>
            <a:r>
              <a:rPr lang="en-GB" sz="2000" dirty="0" smtClean="0"/>
              <a:t> </a:t>
            </a:r>
            <a:r>
              <a:rPr lang="en-GB" sz="2000" dirty="0" err="1" smtClean="0"/>
              <a:t>tertentu</a:t>
            </a:r>
            <a:endParaRPr lang="en-GB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022258"/>
              </p:ext>
            </p:extLst>
          </p:nvPr>
        </p:nvGraphicFramePr>
        <p:xfrm>
          <a:off x="467544" y="1268760"/>
          <a:ext cx="8229600" cy="503936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586408"/>
                <a:gridCol w="2437928"/>
                <a:gridCol w="1080120"/>
                <a:gridCol w="2520280"/>
                <a:gridCol w="16048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No.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Nama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variabel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Simbol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Bentuk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hubungan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Tanda</a:t>
                      </a:r>
                      <a:r>
                        <a:rPr lang="en-GB" dirty="0" smtClean="0"/>
                        <a:t>  slope parameter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Harga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produk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P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Positif</a:t>
                      </a:r>
                      <a:r>
                        <a:rPr lang="en-GB" dirty="0" smtClean="0"/>
                        <a:t> (</a:t>
                      </a:r>
                      <a:r>
                        <a:rPr lang="en-GB" dirty="0" err="1" smtClean="0"/>
                        <a:t>searah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/>
                        <a:t>Positif</a:t>
                      </a:r>
                      <a:r>
                        <a:rPr lang="en-GB" dirty="0" smtClean="0"/>
                        <a:t> (</a:t>
                      </a:r>
                      <a:r>
                        <a:rPr lang="en-GB" baseline="0" dirty="0" smtClean="0"/>
                        <a:t> + )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Harga</a:t>
                      </a:r>
                      <a:r>
                        <a:rPr lang="en-GB" dirty="0" smtClean="0"/>
                        <a:t> input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Pi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Negatif</a:t>
                      </a:r>
                      <a:r>
                        <a:rPr lang="en-GB" dirty="0" smtClean="0"/>
                        <a:t> (</a:t>
                      </a:r>
                      <a:r>
                        <a:rPr lang="en-GB" dirty="0" err="1" smtClean="0"/>
                        <a:t>terbalik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Negatif</a:t>
                      </a:r>
                      <a:r>
                        <a:rPr lang="en-GB" dirty="0" smtClean="0"/>
                        <a:t> </a:t>
                      </a:r>
                      <a:r>
                        <a:rPr lang="en-GB" baseline="0" dirty="0" smtClean="0"/>
                        <a:t> (  - )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Harga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produk</a:t>
                      </a:r>
                      <a:r>
                        <a:rPr lang="en-GB" dirty="0" smtClean="0"/>
                        <a:t> lain </a:t>
                      </a:r>
                      <a:r>
                        <a:rPr lang="en-GB" dirty="0" err="1" smtClean="0"/>
                        <a:t>yg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berkaitan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Pt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Positif</a:t>
                      </a:r>
                      <a:r>
                        <a:rPr lang="en-GB" dirty="0" smtClean="0"/>
                        <a:t> (</a:t>
                      </a:r>
                      <a:r>
                        <a:rPr lang="en-GB" dirty="0" err="1" smtClean="0"/>
                        <a:t>searah</a:t>
                      </a:r>
                      <a:r>
                        <a:rPr lang="en-GB" dirty="0" smtClean="0"/>
                        <a:t>) </a:t>
                      </a:r>
                      <a:r>
                        <a:rPr lang="en-GB" dirty="0" err="1" smtClean="0"/>
                        <a:t>utk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produk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komplementer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dalam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produksi</a:t>
                      </a:r>
                      <a:endParaRPr lang="en-GB" dirty="0" smtClean="0"/>
                    </a:p>
                    <a:p>
                      <a:r>
                        <a:rPr lang="en-GB" dirty="0" err="1" smtClean="0"/>
                        <a:t>Negatif</a:t>
                      </a:r>
                      <a:r>
                        <a:rPr lang="en-GB" dirty="0" smtClean="0"/>
                        <a:t>  (</a:t>
                      </a:r>
                      <a:r>
                        <a:rPr lang="en-GB" dirty="0" err="1" smtClean="0"/>
                        <a:t>terbalik</a:t>
                      </a:r>
                      <a:r>
                        <a:rPr lang="en-GB" dirty="0" smtClean="0"/>
                        <a:t>)  </a:t>
                      </a:r>
                      <a:r>
                        <a:rPr lang="en-GB" dirty="0" err="1" smtClean="0"/>
                        <a:t>utk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produk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substitusi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dalam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produksi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Positif</a:t>
                      </a:r>
                      <a:r>
                        <a:rPr lang="en-GB" dirty="0" smtClean="0"/>
                        <a:t> (</a:t>
                      </a:r>
                      <a:r>
                        <a:rPr lang="en-GB" baseline="0" dirty="0" smtClean="0"/>
                        <a:t> + )</a:t>
                      </a:r>
                    </a:p>
                    <a:p>
                      <a:endParaRPr lang="en-GB" baseline="0" dirty="0" smtClean="0"/>
                    </a:p>
                    <a:p>
                      <a:endParaRPr lang="en-GB" baseline="0" dirty="0" smtClean="0"/>
                    </a:p>
                    <a:p>
                      <a:r>
                        <a:rPr lang="en-GB" baseline="0" dirty="0" err="1" smtClean="0"/>
                        <a:t>Negatif</a:t>
                      </a:r>
                      <a:r>
                        <a:rPr lang="en-GB" baseline="0" dirty="0" smtClean="0"/>
                        <a:t>  ( - )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Ekspektasi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harga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produk</a:t>
                      </a:r>
                      <a:r>
                        <a:rPr lang="en-GB" dirty="0" smtClean="0"/>
                        <a:t> di </a:t>
                      </a:r>
                      <a:r>
                        <a:rPr lang="en-GB" dirty="0" err="1" smtClean="0"/>
                        <a:t>masa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yad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Pe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Negatif</a:t>
                      </a:r>
                      <a:r>
                        <a:rPr lang="en-GB" dirty="0" smtClean="0"/>
                        <a:t> (</a:t>
                      </a:r>
                      <a:r>
                        <a:rPr lang="en-GB" dirty="0" err="1" smtClean="0"/>
                        <a:t>terbalik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Negatif</a:t>
                      </a:r>
                      <a:r>
                        <a:rPr lang="en-GB" dirty="0" smtClean="0"/>
                        <a:t> </a:t>
                      </a:r>
                      <a:r>
                        <a:rPr lang="en-GB" baseline="0" dirty="0" smtClean="0"/>
                        <a:t> (  - )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Tingkat </a:t>
                      </a:r>
                      <a:r>
                        <a:rPr lang="en-GB" dirty="0" err="1" smtClean="0"/>
                        <a:t>teknologi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yg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tersedia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Positif</a:t>
                      </a:r>
                      <a:r>
                        <a:rPr lang="en-GB" dirty="0" smtClean="0"/>
                        <a:t> (</a:t>
                      </a:r>
                      <a:r>
                        <a:rPr lang="en-GB" dirty="0" err="1" smtClean="0"/>
                        <a:t>searah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/>
                        <a:t>Positif</a:t>
                      </a:r>
                      <a:r>
                        <a:rPr lang="en-GB" dirty="0" smtClean="0"/>
                        <a:t> (</a:t>
                      </a:r>
                      <a:r>
                        <a:rPr lang="en-GB" baseline="0" dirty="0" smtClean="0"/>
                        <a:t> + )</a:t>
                      </a:r>
                    </a:p>
                  </a:txBody>
                  <a:tcPr anchor="ctr"/>
                </a:tc>
              </a:tr>
              <a:tr h="534496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Banyaknya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perusahaan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yg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sejenis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Ni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Positif</a:t>
                      </a:r>
                      <a:r>
                        <a:rPr lang="en-GB" dirty="0" smtClean="0"/>
                        <a:t> (</a:t>
                      </a:r>
                      <a:r>
                        <a:rPr lang="en-GB" dirty="0" err="1" smtClean="0"/>
                        <a:t>searah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/>
                        <a:t>Positif</a:t>
                      </a:r>
                      <a:r>
                        <a:rPr lang="en-GB" dirty="0" smtClean="0"/>
                        <a:t> (</a:t>
                      </a:r>
                      <a:r>
                        <a:rPr lang="en-GB" baseline="0" dirty="0" smtClean="0"/>
                        <a:t> + )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158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39552" y="4149080"/>
            <a:ext cx="7488832" cy="2232248"/>
          </a:xfrm>
          <a:prstGeom prst="rect">
            <a:avLst/>
          </a:prstGeom>
          <a:ln w="38100">
            <a:solidFill>
              <a:srgbClr val="0099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635896" y="1556792"/>
            <a:ext cx="5328592" cy="1944216"/>
          </a:xfrm>
          <a:prstGeom prst="rect">
            <a:avLst/>
          </a:prstGeom>
          <a:solidFill>
            <a:srgbClr val="CCFFFF"/>
          </a:solidFill>
          <a:ln w="38100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9998" y="274638"/>
            <a:ext cx="3210273" cy="706090"/>
          </a:xfrm>
        </p:spPr>
        <p:txBody>
          <a:bodyPr>
            <a:normAutofit/>
          </a:bodyPr>
          <a:lstStyle/>
          <a:p>
            <a:pPr algn="r"/>
            <a:r>
              <a:rPr lang="en-GB" sz="3200" dirty="0" err="1" smtClean="0">
                <a:latin typeface="Agency FB" pitchFamily="34" charset="0"/>
              </a:rPr>
              <a:t>Keseimbangan</a:t>
            </a:r>
            <a:r>
              <a:rPr lang="en-GB" sz="3200" dirty="0" smtClean="0">
                <a:latin typeface="Agency FB" pitchFamily="34" charset="0"/>
              </a:rPr>
              <a:t> </a:t>
            </a:r>
            <a:r>
              <a:rPr lang="en-GB" sz="3200" dirty="0" err="1" smtClean="0">
                <a:latin typeface="Agency FB" pitchFamily="34" charset="0"/>
              </a:rPr>
              <a:t>Pasar</a:t>
            </a:r>
            <a:endParaRPr lang="en-GB" sz="3200" dirty="0">
              <a:latin typeface="Agency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4365104"/>
            <a:ext cx="7272808" cy="18002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2000" dirty="0" err="1" smtClean="0"/>
              <a:t>Harga</a:t>
            </a:r>
            <a:r>
              <a:rPr lang="en-GB" sz="2000" dirty="0" smtClean="0"/>
              <a:t> yang </a:t>
            </a:r>
            <a:r>
              <a:rPr lang="en-GB" sz="2000" dirty="0" err="1" smtClean="0"/>
              <a:t>terbentuk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kondisi</a:t>
            </a:r>
            <a:r>
              <a:rPr lang="en-GB" sz="2000" dirty="0" smtClean="0"/>
              <a:t> </a:t>
            </a:r>
            <a:r>
              <a:rPr lang="en-GB" sz="2000" dirty="0" err="1" smtClean="0"/>
              <a:t>keseimbangan</a:t>
            </a:r>
            <a:r>
              <a:rPr lang="en-GB" sz="2000" dirty="0" smtClean="0"/>
              <a:t> </a:t>
            </a:r>
            <a:r>
              <a:rPr lang="en-GB" sz="2000" dirty="0" err="1" smtClean="0"/>
              <a:t>pasar</a:t>
            </a:r>
            <a:r>
              <a:rPr lang="en-GB" sz="2000" dirty="0" smtClean="0"/>
              <a:t> </a:t>
            </a:r>
            <a:r>
              <a:rPr lang="en-GB" sz="2000" dirty="0" err="1" smtClean="0"/>
              <a:t>disebut</a:t>
            </a:r>
            <a:r>
              <a:rPr lang="en-GB" sz="2000" dirty="0" smtClean="0"/>
              <a:t> </a:t>
            </a:r>
            <a:r>
              <a:rPr lang="en-GB" sz="2000" dirty="0" err="1" smtClean="0"/>
              <a:t>sebagai</a:t>
            </a:r>
            <a:r>
              <a:rPr lang="en-GB" sz="2000" dirty="0" smtClean="0"/>
              <a:t> </a:t>
            </a:r>
            <a:r>
              <a:rPr lang="en-GB" sz="2000" b="1" dirty="0" err="1" smtClean="0"/>
              <a:t>harga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keseimbangan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pasar</a:t>
            </a:r>
            <a:r>
              <a:rPr lang="en-GB" sz="2000" dirty="0" smtClean="0"/>
              <a:t>, </a:t>
            </a:r>
            <a:r>
              <a:rPr lang="en-GB" sz="2000" dirty="0" err="1" smtClean="0"/>
              <a:t>sedangkan</a:t>
            </a:r>
            <a:r>
              <a:rPr lang="en-GB" sz="2000" dirty="0" smtClean="0"/>
              <a:t> </a:t>
            </a:r>
            <a:r>
              <a:rPr lang="en-GB" sz="2000" dirty="0" err="1" smtClean="0"/>
              <a:t>kuantitas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kondisi</a:t>
            </a:r>
            <a:r>
              <a:rPr lang="en-GB" sz="2000" dirty="0" smtClean="0"/>
              <a:t> </a:t>
            </a:r>
            <a:r>
              <a:rPr lang="en-GB" sz="2000" dirty="0" err="1" smtClean="0"/>
              <a:t>keseimbangan</a:t>
            </a:r>
            <a:r>
              <a:rPr lang="en-GB" sz="2000" dirty="0" smtClean="0"/>
              <a:t> </a:t>
            </a:r>
            <a:r>
              <a:rPr lang="en-GB" sz="2000" dirty="0" err="1" smtClean="0"/>
              <a:t>pasar</a:t>
            </a:r>
            <a:r>
              <a:rPr lang="en-GB" sz="2000" dirty="0" smtClean="0"/>
              <a:t> </a:t>
            </a:r>
            <a:r>
              <a:rPr lang="en-GB" sz="2000" dirty="0" err="1" smtClean="0"/>
              <a:t>disebut</a:t>
            </a:r>
            <a:r>
              <a:rPr lang="en-GB" sz="2000" dirty="0" smtClean="0"/>
              <a:t> </a:t>
            </a:r>
            <a:r>
              <a:rPr lang="en-GB" sz="2000" dirty="0" err="1" smtClean="0"/>
              <a:t>sebagai</a:t>
            </a:r>
            <a:r>
              <a:rPr lang="en-GB" sz="2000" dirty="0" smtClean="0"/>
              <a:t> </a:t>
            </a:r>
            <a:r>
              <a:rPr lang="en-GB" sz="2000" b="1" dirty="0" err="1" smtClean="0"/>
              <a:t>kuantitas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keseimbangan</a:t>
            </a:r>
            <a:r>
              <a:rPr lang="en-GB" sz="2000" b="1" dirty="0" smtClean="0"/>
              <a:t> (</a:t>
            </a:r>
            <a:r>
              <a:rPr lang="en-GB" sz="2000" b="1" dirty="0" err="1" smtClean="0"/>
              <a:t>Qdx</a:t>
            </a:r>
            <a:r>
              <a:rPr lang="en-GB" sz="2000" b="1" dirty="0" smtClean="0"/>
              <a:t> = </a:t>
            </a:r>
            <a:r>
              <a:rPr lang="en-GB" sz="2000" b="1" dirty="0" err="1" smtClean="0"/>
              <a:t>Qsx</a:t>
            </a:r>
            <a:r>
              <a:rPr lang="en-GB" sz="2000" b="1" dirty="0" smtClean="0"/>
              <a:t>)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3809999" y="980728"/>
            <a:ext cx="5334001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10703" y="2301886"/>
            <a:ext cx="25953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b="1" dirty="0" err="1"/>
              <a:t>Keseimbangan</a:t>
            </a:r>
            <a:r>
              <a:rPr lang="en-GB" sz="2200" b="1" dirty="0"/>
              <a:t> </a:t>
            </a:r>
            <a:r>
              <a:rPr lang="en-GB" sz="2200" b="1" dirty="0" err="1"/>
              <a:t>pasar</a:t>
            </a:r>
            <a:endParaRPr lang="en-GB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3809998" y="1701722"/>
            <a:ext cx="501047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/>
              <a:t>suatu</a:t>
            </a:r>
            <a:r>
              <a:rPr lang="en-GB" sz="2000" dirty="0"/>
              <a:t> </a:t>
            </a:r>
            <a:r>
              <a:rPr lang="en-GB" sz="2000" dirty="0" err="1"/>
              <a:t>situasi</a:t>
            </a:r>
            <a:r>
              <a:rPr lang="en-GB" sz="2000" dirty="0"/>
              <a:t> </a:t>
            </a:r>
            <a:r>
              <a:rPr lang="en-GB" sz="2000" dirty="0" err="1"/>
              <a:t>dimana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tingkat</a:t>
            </a:r>
            <a:r>
              <a:rPr lang="en-GB" sz="2000" dirty="0"/>
              <a:t> </a:t>
            </a:r>
            <a:r>
              <a:rPr lang="en-GB" sz="2000" dirty="0" err="1"/>
              <a:t>harga</a:t>
            </a:r>
            <a:r>
              <a:rPr lang="en-GB" sz="2000" dirty="0"/>
              <a:t> yang </a:t>
            </a:r>
            <a:r>
              <a:rPr lang="en-GB" sz="2000" dirty="0" err="1"/>
              <a:t>terbentuk</a:t>
            </a:r>
            <a:r>
              <a:rPr lang="en-GB" sz="2000" dirty="0"/>
              <a:t> </a:t>
            </a:r>
            <a:r>
              <a:rPr lang="en-GB" sz="2000" dirty="0" err="1"/>
              <a:t>konsumen</a:t>
            </a:r>
            <a:r>
              <a:rPr lang="en-GB" sz="2000" dirty="0"/>
              <a:t> </a:t>
            </a:r>
            <a:r>
              <a:rPr lang="en-GB" sz="2000" dirty="0" err="1"/>
              <a:t>dapat</a:t>
            </a:r>
            <a:r>
              <a:rPr lang="en-GB" sz="2000" dirty="0"/>
              <a:t> </a:t>
            </a:r>
            <a:r>
              <a:rPr lang="en-GB" sz="2000" dirty="0" err="1"/>
              <a:t>membeli</a:t>
            </a:r>
            <a:r>
              <a:rPr lang="en-GB" sz="2000" dirty="0"/>
              <a:t> </a:t>
            </a:r>
            <a:r>
              <a:rPr lang="en-GB" sz="2000" dirty="0" err="1"/>
              <a:t>kuantitas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yang </a:t>
            </a:r>
            <a:r>
              <a:rPr lang="en-GB" sz="2000" dirty="0" err="1"/>
              <a:t>diinginkan</a:t>
            </a:r>
            <a:r>
              <a:rPr lang="en-GB" sz="2000" dirty="0"/>
              <a:t>,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produsen</a:t>
            </a:r>
            <a:r>
              <a:rPr lang="en-GB" sz="2000" dirty="0"/>
              <a:t> </a:t>
            </a:r>
            <a:r>
              <a:rPr lang="en-GB" sz="2000" dirty="0" err="1"/>
              <a:t>dapat</a:t>
            </a:r>
            <a:r>
              <a:rPr lang="en-GB" sz="2000" dirty="0"/>
              <a:t> </a:t>
            </a:r>
            <a:r>
              <a:rPr lang="en-GB" sz="2000" dirty="0" err="1"/>
              <a:t>menjual</a:t>
            </a:r>
            <a:r>
              <a:rPr lang="en-GB" sz="2000" dirty="0"/>
              <a:t> </a:t>
            </a:r>
            <a:r>
              <a:rPr lang="en-GB" sz="2000" dirty="0" err="1"/>
              <a:t>kuantitas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yang </a:t>
            </a:r>
            <a:r>
              <a:rPr lang="en-GB" sz="2000" dirty="0" err="1"/>
              <a:t>diinginkan</a:t>
            </a:r>
            <a:r>
              <a:rPr lang="en-GB" sz="2000" dirty="0"/>
              <a:t> (</a:t>
            </a:r>
            <a:r>
              <a:rPr lang="en-GB" sz="2000" dirty="0" err="1"/>
              <a:t>Qdx</a:t>
            </a:r>
            <a:r>
              <a:rPr lang="en-GB" sz="2000" dirty="0"/>
              <a:t>=</a:t>
            </a:r>
            <a:r>
              <a:rPr lang="en-GB" sz="2000" dirty="0" err="1"/>
              <a:t>Qsx</a:t>
            </a:r>
            <a:r>
              <a:rPr lang="en-GB" sz="2000" dirty="0" smtClean="0"/>
              <a:t>)</a:t>
            </a:r>
            <a:endParaRPr lang="en-GB" sz="2000" dirty="0"/>
          </a:p>
        </p:txBody>
      </p:sp>
      <p:sp>
        <p:nvSpPr>
          <p:cNvPr id="8" name="Right Arrow 7"/>
          <p:cNvSpPr/>
          <p:nvPr/>
        </p:nvSpPr>
        <p:spPr>
          <a:xfrm>
            <a:off x="510703" y="2732773"/>
            <a:ext cx="2837161" cy="336187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12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1250</Words>
  <Application>Microsoft Office PowerPoint</Application>
  <PresentationFormat>On-screen Show (4:3)</PresentationFormat>
  <Paragraphs>261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Aplikasi Teori Permintaan Dan Penawaran</vt:lpstr>
      <vt:lpstr>Konsep Dasar Teori Permintaan</vt:lpstr>
      <vt:lpstr>PowerPoint Presentation</vt:lpstr>
      <vt:lpstr>Tabel 1. Ringkasan bentuk hubungan variabel-2 dalam fungsi permintaan dengan kuantitas permintaan produk pada waktu tertentu</vt:lpstr>
      <vt:lpstr>PowerPoint Presentation</vt:lpstr>
      <vt:lpstr>Konsep Dasar Teori Penawaran</vt:lpstr>
      <vt:lpstr>PowerPoint Presentation</vt:lpstr>
      <vt:lpstr>Tabel 2.  Ringkasan bentuk hubungan variabel-2 dalam fungsi penawaran dengan kuantitas penawaran produk pada waktu tertentu</vt:lpstr>
      <vt:lpstr>Keseimbangan Pasar</vt:lpstr>
      <vt:lpstr>Contoh Aplikasi Permintaan Dan Penawaran</vt:lpstr>
      <vt:lpstr>Solusi (Jawab)</vt:lpstr>
      <vt:lpstr>Pertanyaan:</vt:lpstr>
      <vt:lpstr>Jawab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APLIKASI TEORI PERMINTAAN DAN PENAWARAN</dc:title>
  <dc:creator>Satellite</dc:creator>
  <cp:lastModifiedBy>Satellite</cp:lastModifiedBy>
  <cp:revision>75</cp:revision>
  <dcterms:created xsi:type="dcterms:W3CDTF">2016-09-03T03:06:17Z</dcterms:created>
  <dcterms:modified xsi:type="dcterms:W3CDTF">2016-09-14T14:05:08Z</dcterms:modified>
</cp:coreProperties>
</file>