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notesMasterIdLst>
    <p:notesMasterId r:id="rId31"/>
  </p:notesMasterIdLst>
  <p:sldIdLst>
    <p:sldId id="256" r:id="rId2"/>
    <p:sldId id="257" r:id="rId3"/>
    <p:sldId id="276" r:id="rId4"/>
    <p:sldId id="260" r:id="rId5"/>
    <p:sldId id="284" r:id="rId6"/>
    <p:sldId id="277" r:id="rId7"/>
    <p:sldId id="278" r:id="rId8"/>
    <p:sldId id="279" r:id="rId9"/>
    <p:sldId id="292" r:id="rId10"/>
    <p:sldId id="280" r:id="rId11"/>
    <p:sldId id="282" r:id="rId12"/>
    <p:sldId id="264" r:id="rId13"/>
    <p:sldId id="265" r:id="rId14"/>
    <p:sldId id="266" r:id="rId15"/>
    <p:sldId id="267" r:id="rId16"/>
    <p:sldId id="263" r:id="rId17"/>
    <p:sldId id="283" r:id="rId18"/>
    <p:sldId id="285" r:id="rId19"/>
    <p:sldId id="286" r:id="rId20"/>
    <p:sldId id="287" r:id="rId21"/>
    <p:sldId id="288" r:id="rId22"/>
    <p:sldId id="269" r:id="rId23"/>
    <p:sldId id="289" r:id="rId24"/>
    <p:sldId id="270" r:id="rId25"/>
    <p:sldId id="290" r:id="rId26"/>
    <p:sldId id="291" r:id="rId27"/>
    <p:sldId id="273" r:id="rId28"/>
    <p:sldId id="274" r:id="rId29"/>
    <p:sldId id="275" r:id="rId30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4740" autoAdjust="0"/>
  </p:normalViewPr>
  <p:slideViewPr>
    <p:cSldViewPr>
      <p:cViewPr varScale="1">
        <p:scale>
          <a:sx n="78" d="100"/>
          <a:sy n="78" d="100"/>
        </p:scale>
        <p:origin x="558" y="7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01BDBE-546D-44D9-BBFC-2DA032CF27FF}" type="datetimeFigureOut">
              <a:rPr lang="en-US" smtClean="0"/>
              <a:t>9/7/2016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74C641-59EC-4502-9946-F244342C68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1018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74C641-59EC-4502-9946-F244342C68B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392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ED8AFF1C-58D6-48E9-B266-37D40F3934B0}" type="slidenum">
              <a:rPr lang="en-US" sz="1200" smtClean="0"/>
              <a:pPr/>
              <a:t>24</a:t>
            </a:fld>
            <a:endParaRPr lang="en-US" sz="1200" smtClean="0"/>
          </a:p>
        </p:txBody>
      </p:sp>
      <p:sp>
        <p:nvSpPr>
          <p:cNvPr id="942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smtClean="0"/>
          </a:p>
        </p:txBody>
      </p:sp>
    </p:spTree>
    <p:extLst>
      <p:ext uri="{BB962C8B-B14F-4D97-AF65-F5344CB8AC3E}">
        <p14:creationId xmlns:p14="http://schemas.microsoft.com/office/powerpoint/2010/main" val="247293742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ED8AFF1C-58D6-48E9-B266-37D40F3934B0}" type="slidenum">
              <a:rPr lang="en-US" sz="1200" smtClean="0"/>
              <a:pPr/>
              <a:t>25</a:t>
            </a:fld>
            <a:endParaRPr lang="en-US" sz="1200" smtClean="0"/>
          </a:p>
        </p:txBody>
      </p:sp>
      <p:sp>
        <p:nvSpPr>
          <p:cNvPr id="942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smtClean="0"/>
          </a:p>
        </p:txBody>
      </p:sp>
    </p:spTree>
    <p:extLst>
      <p:ext uri="{BB962C8B-B14F-4D97-AF65-F5344CB8AC3E}">
        <p14:creationId xmlns:p14="http://schemas.microsoft.com/office/powerpoint/2010/main" val="217595733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3833B2B1-6ABD-4A73-806A-0EFD554E80C3}" type="slidenum">
              <a:rPr lang="en-US" sz="1200" smtClean="0"/>
              <a:pPr/>
              <a:t>27</a:t>
            </a:fld>
            <a:endParaRPr lang="en-US" sz="1200" smtClean="0"/>
          </a:p>
        </p:txBody>
      </p:sp>
      <p:sp>
        <p:nvSpPr>
          <p:cNvPr id="972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smtClean="0"/>
          </a:p>
        </p:txBody>
      </p:sp>
    </p:spTree>
    <p:extLst>
      <p:ext uri="{BB962C8B-B14F-4D97-AF65-F5344CB8AC3E}">
        <p14:creationId xmlns:p14="http://schemas.microsoft.com/office/powerpoint/2010/main" val="147418854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A367C7B4-E849-4B97-8E5C-602E607AC652}" type="slidenum">
              <a:rPr lang="en-US" sz="1200" smtClean="0"/>
              <a:pPr/>
              <a:t>28</a:t>
            </a:fld>
            <a:endParaRPr lang="en-US" sz="1200" smtClean="0"/>
          </a:p>
        </p:txBody>
      </p:sp>
      <p:sp>
        <p:nvSpPr>
          <p:cNvPr id="983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smtClean="0"/>
          </a:p>
        </p:txBody>
      </p:sp>
    </p:spTree>
    <p:extLst>
      <p:ext uri="{BB962C8B-B14F-4D97-AF65-F5344CB8AC3E}">
        <p14:creationId xmlns:p14="http://schemas.microsoft.com/office/powerpoint/2010/main" val="195458667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349A6E52-874C-4544-A053-7ECF53B3C205}" type="slidenum">
              <a:rPr lang="en-US" sz="1200" smtClean="0"/>
              <a:pPr/>
              <a:t>29</a:t>
            </a:fld>
            <a:endParaRPr lang="en-US" sz="1200" smtClean="0"/>
          </a:p>
        </p:txBody>
      </p:sp>
      <p:sp>
        <p:nvSpPr>
          <p:cNvPr id="993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smtClean="0"/>
          </a:p>
        </p:txBody>
      </p:sp>
    </p:spTree>
    <p:extLst>
      <p:ext uri="{BB962C8B-B14F-4D97-AF65-F5344CB8AC3E}">
        <p14:creationId xmlns:p14="http://schemas.microsoft.com/office/powerpoint/2010/main" val="4790111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B17DB93F-9FF0-4621-AB79-C34A3B4AA3CB}" type="slidenum">
              <a:rPr lang="en-GB" sz="1200" smtClean="0"/>
              <a:pPr/>
              <a:t>10</a:t>
            </a:fld>
            <a:endParaRPr lang="en-GB" sz="1200" smtClean="0"/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d-ID" smtClean="0"/>
          </a:p>
        </p:txBody>
      </p:sp>
    </p:spTree>
    <p:extLst>
      <p:ext uri="{BB962C8B-B14F-4D97-AF65-F5344CB8AC3E}">
        <p14:creationId xmlns:p14="http://schemas.microsoft.com/office/powerpoint/2010/main" val="27300934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392" tIns="45195" rIns="90392" bIns="45195"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7902296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392" tIns="45195" rIns="90392" bIns="45195"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6293429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392" tIns="45195" rIns="90392" bIns="45195"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289437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392" tIns="45195" rIns="90392" bIns="45195"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3640209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9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Char char="•"/>
            </a:pPr>
            <a:r>
              <a:rPr lang="en-US" smtClean="0"/>
              <a:t>In this view processes are divided based on their timing relative to the timing of a customer order. Define push and pull processes.</a:t>
            </a:r>
          </a:p>
          <a:p>
            <a:pPr>
              <a:buFontTx/>
              <a:buChar char="•"/>
            </a:pPr>
            <a:r>
              <a:rPr lang="en-US" smtClean="0"/>
              <a:t>They key difference is the uncertainty during the two phases.</a:t>
            </a:r>
          </a:p>
          <a:p>
            <a:pPr>
              <a:buFontTx/>
              <a:buChar char="•"/>
            </a:pPr>
            <a:r>
              <a:rPr lang="en-US" smtClean="0"/>
              <a:t>Give examples at Amazon and Borders to illustrate the two views</a:t>
            </a:r>
          </a:p>
        </p:txBody>
      </p:sp>
    </p:spTree>
    <p:extLst>
      <p:ext uri="{BB962C8B-B14F-4D97-AF65-F5344CB8AC3E}">
        <p14:creationId xmlns:p14="http://schemas.microsoft.com/office/powerpoint/2010/main" val="14130256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C93DB9E3-F09F-4546-9892-9FD439055752}" type="slidenum">
              <a:rPr lang="en-US" sz="1200" smtClean="0"/>
              <a:pPr/>
              <a:t>22</a:t>
            </a:fld>
            <a:endParaRPr lang="en-US" sz="1200" smtClean="0"/>
          </a:p>
        </p:txBody>
      </p:sp>
      <p:sp>
        <p:nvSpPr>
          <p:cNvPr id="931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smtClean="0"/>
          </a:p>
        </p:txBody>
      </p:sp>
    </p:spTree>
    <p:extLst>
      <p:ext uri="{BB962C8B-B14F-4D97-AF65-F5344CB8AC3E}">
        <p14:creationId xmlns:p14="http://schemas.microsoft.com/office/powerpoint/2010/main" val="347410715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C93DB9E3-F09F-4546-9892-9FD439055752}" type="slidenum">
              <a:rPr lang="en-US" sz="1200" smtClean="0"/>
              <a:pPr/>
              <a:t>23</a:t>
            </a:fld>
            <a:endParaRPr lang="en-US" sz="1200" smtClean="0"/>
          </a:p>
        </p:txBody>
      </p:sp>
      <p:sp>
        <p:nvSpPr>
          <p:cNvPr id="931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smtClean="0"/>
          </a:p>
        </p:txBody>
      </p:sp>
    </p:spTree>
    <p:extLst>
      <p:ext uri="{BB962C8B-B14F-4D97-AF65-F5344CB8AC3E}">
        <p14:creationId xmlns:p14="http://schemas.microsoft.com/office/powerpoint/2010/main" val="18949470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34" name="Group 2"/>
          <p:cNvGrpSpPr>
            <a:grpSpLocks/>
          </p:cNvGrpSpPr>
          <p:nvPr/>
        </p:nvGrpSpPr>
        <p:grpSpPr bwMode="auto">
          <a:xfrm>
            <a:off x="0" y="0"/>
            <a:ext cx="9144000" cy="5143500"/>
            <a:chOff x="0" y="0"/>
            <a:chExt cx="5760" cy="4320"/>
          </a:xfrm>
        </p:grpSpPr>
        <p:grpSp>
          <p:nvGrpSpPr>
            <p:cNvPr id="18435" name="Group 3"/>
            <p:cNvGrpSpPr>
              <a:grpSpLocks/>
            </p:cNvGrpSpPr>
            <p:nvPr userDrawn="1"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18436" name="Rectangle 4"/>
              <p:cNvSpPr>
                <a:spLocks noChangeArrowheads="1"/>
              </p:cNvSpPr>
              <p:nvPr userDrawn="1"/>
            </p:nvSpPr>
            <p:spPr bwMode="ltGray">
              <a:xfrm>
                <a:off x="0" y="1248"/>
                <a:ext cx="5760" cy="11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37" name="Rectangle 5" descr="Cacback"/>
              <p:cNvSpPr>
                <a:spLocks noChangeArrowheads="1"/>
              </p:cNvSpPr>
              <p:nvPr userDrawn="1"/>
            </p:nvSpPr>
            <p:spPr bwMode="ltGray">
              <a:xfrm>
                <a:off x="0" y="0"/>
                <a:ext cx="1119" cy="4320"/>
              </a:xfrm>
              <a:prstGeom prst="rect">
                <a:avLst/>
              </a:prstGeom>
              <a:blipFill dpi="0" rotWithShape="0">
                <a:blip r:embed="rId2"/>
                <a:srcRect/>
                <a:tile tx="0" ty="0" sx="100000" sy="100000" flip="none" algn="tl"/>
              </a:blip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8438" name="Rectangle 6"/>
            <p:cNvSpPr>
              <a:spLocks noChangeArrowheads="1"/>
            </p:cNvSpPr>
            <p:nvPr/>
          </p:nvSpPr>
          <p:spPr bwMode="white">
            <a:xfrm>
              <a:off x="816" y="2592"/>
              <a:ext cx="701" cy="1728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8439" name="Group 7"/>
          <p:cNvGrpSpPr>
            <a:grpSpLocks/>
          </p:cNvGrpSpPr>
          <p:nvPr/>
        </p:nvGrpSpPr>
        <p:grpSpPr bwMode="auto">
          <a:xfrm>
            <a:off x="1" y="1028700"/>
            <a:ext cx="8405813" cy="934641"/>
            <a:chOff x="0" y="864"/>
            <a:chExt cx="5295" cy="785"/>
          </a:xfrm>
        </p:grpSpPr>
        <p:sp>
          <p:nvSpPr>
            <p:cNvPr id="18440" name="Freeform 8"/>
            <p:cNvSpPr>
              <a:spLocks/>
            </p:cNvSpPr>
            <p:nvPr userDrawn="1"/>
          </p:nvSpPr>
          <p:spPr bwMode="auto">
            <a:xfrm rot="-507431">
              <a:off x="0" y="1477"/>
              <a:ext cx="1059" cy="172"/>
            </a:xfrm>
            <a:custGeom>
              <a:avLst/>
              <a:gdLst>
                <a:gd name="T0" fmla="*/ 1059 w 1059"/>
                <a:gd name="T1" fmla="*/ 0 h 172"/>
                <a:gd name="T2" fmla="*/ 147 w 1059"/>
                <a:gd name="T3" fmla="*/ 144 h 172"/>
                <a:gd name="T4" fmla="*/ 177 w 1059"/>
                <a:gd name="T5" fmla="*/ 171 h 172"/>
                <a:gd name="T6" fmla="*/ 1059 w 1059"/>
                <a:gd name="T7" fmla="*/ 24 h 172"/>
                <a:gd name="T8" fmla="*/ 1059 w 1059"/>
                <a:gd name="T9" fmla="*/ 0 h 1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9" h="172">
                  <a:moveTo>
                    <a:pt x="1059" y="0"/>
                  </a:moveTo>
                  <a:cubicBezTo>
                    <a:pt x="543" y="45"/>
                    <a:pt x="291" y="112"/>
                    <a:pt x="147" y="144"/>
                  </a:cubicBezTo>
                  <a:cubicBezTo>
                    <a:pt x="0" y="172"/>
                    <a:pt x="153" y="147"/>
                    <a:pt x="177" y="171"/>
                  </a:cubicBezTo>
                  <a:cubicBezTo>
                    <a:pt x="329" y="151"/>
                    <a:pt x="339" y="99"/>
                    <a:pt x="1059" y="24"/>
                  </a:cubicBezTo>
                  <a:cubicBezTo>
                    <a:pt x="1059" y="24"/>
                    <a:pt x="1059" y="0"/>
                    <a:pt x="1059" y="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1" name="Freeform 9"/>
            <p:cNvSpPr>
              <a:spLocks/>
            </p:cNvSpPr>
            <p:nvPr userDrawn="1"/>
          </p:nvSpPr>
          <p:spPr bwMode="auto">
            <a:xfrm rot="-507431">
              <a:off x="1173" y="864"/>
              <a:ext cx="4122" cy="630"/>
            </a:xfrm>
            <a:custGeom>
              <a:avLst/>
              <a:gdLst>
                <a:gd name="T0" fmla="*/ 0 w 4122"/>
                <a:gd name="T1" fmla="*/ 204 h 630"/>
                <a:gd name="T2" fmla="*/ 3544 w 4122"/>
                <a:gd name="T3" fmla="*/ 348 h 630"/>
                <a:gd name="T4" fmla="*/ 3680 w 4122"/>
                <a:gd name="T5" fmla="*/ 630 h 630"/>
                <a:gd name="T6" fmla="*/ 3616 w 4122"/>
                <a:gd name="T7" fmla="*/ 624 h 630"/>
                <a:gd name="T8" fmla="*/ 3534 w 4122"/>
                <a:gd name="T9" fmla="*/ 368 h 630"/>
                <a:gd name="T10" fmla="*/ 17 w 4122"/>
                <a:gd name="T11" fmla="*/ 231 h 630"/>
                <a:gd name="T12" fmla="*/ 0 w 4122"/>
                <a:gd name="T13" fmla="*/ 204 h 6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22" h="630">
                  <a:moveTo>
                    <a:pt x="0" y="204"/>
                  </a:moveTo>
                  <a:cubicBezTo>
                    <a:pt x="255" y="198"/>
                    <a:pt x="1686" y="0"/>
                    <a:pt x="3544" y="348"/>
                  </a:cubicBezTo>
                  <a:cubicBezTo>
                    <a:pt x="4122" y="464"/>
                    <a:pt x="3754" y="614"/>
                    <a:pt x="3680" y="630"/>
                  </a:cubicBezTo>
                  <a:cubicBezTo>
                    <a:pt x="3680" y="630"/>
                    <a:pt x="3642" y="626"/>
                    <a:pt x="3616" y="624"/>
                  </a:cubicBezTo>
                  <a:cubicBezTo>
                    <a:pt x="3678" y="612"/>
                    <a:pt x="4118" y="488"/>
                    <a:pt x="3534" y="368"/>
                  </a:cubicBezTo>
                  <a:cubicBezTo>
                    <a:pt x="2029" y="98"/>
                    <a:pt x="696" y="156"/>
                    <a:pt x="17" y="231"/>
                  </a:cubicBezTo>
                  <a:cubicBezTo>
                    <a:pt x="17" y="231"/>
                    <a:pt x="0" y="204"/>
                    <a:pt x="0" y="204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8442" name="Group 10"/>
            <p:cNvGrpSpPr>
              <a:grpSpLocks/>
            </p:cNvGrpSpPr>
            <p:nvPr userDrawn="1"/>
          </p:nvGrpSpPr>
          <p:grpSpPr bwMode="auto">
            <a:xfrm>
              <a:off x="1008" y="1248"/>
              <a:ext cx="288" cy="288"/>
              <a:chOff x="1033" y="326"/>
              <a:chExt cx="192" cy="192"/>
            </a:xfrm>
          </p:grpSpPr>
          <p:sp>
            <p:nvSpPr>
              <p:cNvPr id="18443" name="Oval 11"/>
              <p:cNvSpPr>
                <a:spLocks noChangeArrowheads="1"/>
              </p:cNvSpPr>
              <p:nvPr/>
            </p:nvSpPr>
            <p:spPr bwMode="auto">
              <a:xfrm>
                <a:off x="1033" y="326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rgbClr val="000000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44" name="Oval 12"/>
              <p:cNvSpPr>
                <a:spLocks noChangeArrowheads="1"/>
              </p:cNvSpPr>
              <p:nvPr/>
            </p:nvSpPr>
            <p:spPr bwMode="auto">
              <a:xfrm>
                <a:off x="1129" y="377"/>
                <a:ext cx="47" cy="48"/>
              </a:xfrm>
              <a:prstGeom prst="ellipse">
                <a:avLst/>
              </a:prstGeom>
              <a:gradFill rotWithShape="0">
                <a:gsLst>
                  <a:gs pos="0">
                    <a:srgbClr val="FFFFCC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45" name="Oval 13"/>
              <p:cNvSpPr>
                <a:spLocks noChangeArrowheads="1"/>
              </p:cNvSpPr>
              <p:nvPr/>
            </p:nvSpPr>
            <p:spPr bwMode="auto">
              <a:xfrm>
                <a:off x="1063" y="350"/>
                <a:ext cx="47" cy="48"/>
              </a:xfrm>
              <a:prstGeom prst="ellipse">
                <a:avLst/>
              </a:prstGeom>
              <a:gradFill rotWithShape="0">
                <a:gsLst>
                  <a:gs pos="0">
                    <a:srgbClr val="FFFFCC"/>
                  </a:gs>
                  <a:gs pos="100000">
                    <a:srgbClr val="000000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46" name="Oval 14"/>
              <p:cNvSpPr>
                <a:spLocks noChangeArrowheads="1"/>
              </p:cNvSpPr>
              <p:nvPr/>
            </p:nvSpPr>
            <p:spPr bwMode="auto">
              <a:xfrm>
                <a:off x="1063" y="404"/>
                <a:ext cx="47" cy="48"/>
              </a:xfrm>
              <a:prstGeom prst="ellipse">
                <a:avLst/>
              </a:prstGeom>
              <a:gradFill rotWithShape="0">
                <a:gsLst>
                  <a:gs pos="0">
                    <a:srgbClr val="FFFFCC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47" name="Oval 15"/>
              <p:cNvSpPr>
                <a:spLocks noChangeArrowheads="1"/>
              </p:cNvSpPr>
              <p:nvPr/>
            </p:nvSpPr>
            <p:spPr bwMode="auto">
              <a:xfrm>
                <a:off x="1108" y="422"/>
                <a:ext cx="47" cy="48"/>
              </a:xfrm>
              <a:prstGeom prst="ellipse">
                <a:avLst/>
              </a:prstGeom>
              <a:gradFill rotWithShape="0">
                <a:gsLst>
                  <a:gs pos="0">
                    <a:srgbClr val="FFFFCC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48" name="Oval 16"/>
              <p:cNvSpPr>
                <a:spLocks noChangeArrowheads="1"/>
              </p:cNvSpPr>
              <p:nvPr/>
            </p:nvSpPr>
            <p:spPr bwMode="auto">
              <a:xfrm>
                <a:off x="1168" y="416"/>
                <a:ext cx="47" cy="48"/>
              </a:xfrm>
              <a:prstGeom prst="ellipse">
                <a:avLst/>
              </a:prstGeom>
              <a:gradFill rotWithShape="0">
                <a:gsLst>
                  <a:gs pos="0">
                    <a:srgbClr val="FFFFCC"/>
                  </a:gs>
                  <a:gs pos="100000">
                    <a:srgbClr val="000000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49" name="Oval 17"/>
              <p:cNvSpPr>
                <a:spLocks noChangeArrowheads="1"/>
              </p:cNvSpPr>
              <p:nvPr/>
            </p:nvSpPr>
            <p:spPr bwMode="auto">
              <a:xfrm>
                <a:off x="1120" y="461"/>
                <a:ext cx="47" cy="48"/>
              </a:xfrm>
              <a:prstGeom prst="ellipse">
                <a:avLst/>
              </a:prstGeom>
              <a:gradFill rotWithShape="0">
                <a:gsLst>
                  <a:gs pos="0">
                    <a:srgbClr val="FFFFCC"/>
                  </a:gs>
                  <a:gs pos="100000">
                    <a:srgbClr val="000000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50" name="Oval 18"/>
              <p:cNvSpPr>
                <a:spLocks noChangeArrowheads="1"/>
              </p:cNvSpPr>
              <p:nvPr/>
            </p:nvSpPr>
            <p:spPr bwMode="auto">
              <a:xfrm>
                <a:off x="1063" y="452"/>
                <a:ext cx="47" cy="48"/>
              </a:xfrm>
              <a:prstGeom prst="ellipse">
                <a:avLst/>
              </a:prstGeom>
              <a:gradFill rotWithShape="0">
                <a:gsLst>
                  <a:gs pos="0">
                    <a:srgbClr val="FFFFCC"/>
                  </a:gs>
                  <a:gs pos="100000">
                    <a:srgbClr val="000000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51" name="Oval 19"/>
              <p:cNvSpPr>
                <a:spLocks noChangeArrowheads="1"/>
              </p:cNvSpPr>
              <p:nvPr/>
            </p:nvSpPr>
            <p:spPr bwMode="auto">
              <a:xfrm>
                <a:off x="1117" y="329"/>
                <a:ext cx="47" cy="48"/>
              </a:xfrm>
              <a:prstGeom prst="ellipse">
                <a:avLst/>
              </a:prstGeom>
              <a:gradFill rotWithShape="0">
                <a:gsLst>
                  <a:gs pos="0">
                    <a:srgbClr val="FFFFCC"/>
                  </a:gs>
                  <a:gs pos="100000">
                    <a:srgbClr val="000000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8452" name="Rectangle 20"/>
          <p:cNvSpPr>
            <a:spLocks noGrp="1" noChangeArrowheads="1"/>
          </p:cNvSpPr>
          <p:nvPr>
            <p:ph type="ctrTitle"/>
          </p:nvPr>
        </p:nvSpPr>
        <p:spPr>
          <a:xfrm>
            <a:off x="1828800" y="1600200"/>
            <a:ext cx="7315200" cy="1200150"/>
          </a:xfrm>
        </p:spPr>
        <p:txBody>
          <a:bodyPr/>
          <a:lstStyle>
            <a:lvl1pPr algn="l"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GB" noProof="0" smtClean="0"/>
          </a:p>
        </p:txBody>
      </p:sp>
      <p:sp>
        <p:nvSpPr>
          <p:cNvPr id="18453" name="Rectangle 21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200400"/>
            <a:ext cx="6400800" cy="131445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GB" noProof="0" smtClean="0"/>
          </a:p>
        </p:txBody>
      </p:sp>
      <p:sp>
        <p:nvSpPr>
          <p:cNvPr id="18454" name="Rectangle 22"/>
          <p:cNvSpPr>
            <a:spLocks noGrp="1" noChangeArrowheads="1"/>
          </p:cNvSpPr>
          <p:nvPr>
            <p:ph type="dt" sz="half" idx="2"/>
          </p:nvPr>
        </p:nvSpPr>
        <p:spPr>
          <a:xfrm>
            <a:off x="1371600" y="4686300"/>
            <a:ext cx="1905000" cy="342900"/>
          </a:xfrm>
        </p:spPr>
        <p:txBody>
          <a:bodyPr/>
          <a:lstStyle>
            <a:lvl1pPr>
              <a:defRPr/>
            </a:lvl1pPr>
          </a:lstStyle>
          <a:p>
            <a:fld id="{E28392BE-7CEB-4453-8212-358B52FA23CA}" type="datetimeFigureOut">
              <a:rPr lang="en-US" smtClean="0"/>
              <a:t>9/7/2016</a:t>
            </a:fld>
            <a:endParaRPr lang="en-US"/>
          </a:p>
        </p:txBody>
      </p:sp>
      <p:sp>
        <p:nvSpPr>
          <p:cNvPr id="18455" name="Rectangle 23"/>
          <p:cNvSpPr>
            <a:spLocks noGrp="1" noChangeArrowheads="1"/>
          </p:cNvSpPr>
          <p:nvPr>
            <p:ph type="ftr" sz="quarter" idx="3"/>
          </p:nvPr>
        </p:nvSpPr>
        <p:spPr>
          <a:xfrm>
            <a:off x="3733800" y="4686300"/>
            <a:ext cx="2895600" cy="3429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8456" name="Rectangle 2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086600" y="4686300"/>
            <a:ext cx="1905000" cy="342900"/>
          </a:xfrm>
        </p:spPr>
        <p:txBody>
          <a:bodyPr/>
          <a:lstStyle>
            <a:lvl1pPr>
              <a:defRPr/>
            </a:lvl1pPr>
          </a:lstStyle>
          <a:p>
            <a:fld id="{08863C05-F1D8-4852-8F24-EA6763C5098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8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28392BE-7CEB-4453-8212-358B52FA23CA}" type="datetimeFigureOut">
              <a:rPr lang="en-US" smtClean="0"/>
              <a:t>9/7/2016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863C05-F1D8-4852-8F24-EA6763C509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739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67525" y="342900"/>
            <a:ext cx="2058988" cy="42291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1" y="342900"/>
            <a:ext cx="6029325" cy="42291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28392BE-7CEB-4453-8212-358B52FA23CA}" type="datetimeFigureOut">
              <a:rPr lang="en-US" smtClean="0"/>
              <a:t>9/7/2016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863C05-F1D8-4852-8F24-EA6763C509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4967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113" y="342900"/>
            <a:ext cx="7772400" cy="8572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485900"/>
            <a:ext cx="3810000" cy="1485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086100"/>
            <a:ext cx="3810000" cy="1485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685800" y="4686300"/>
            <a:ext cx="1905000" cy="342900"/>
          </a:xfrm>
        </p:spPr>
        <p:txBody>
          <a:bodyPr/>
          <a:lstStyle>
            <a:lvl1pPr>
              <a:defRPr/>
            </a:lvl1pPr>
          </a:lstStyle>
          <a:p>
            <a:fld id="{E28392BE-7CEB-4453-8212-358B52FA23CA}" type="datetimeFigureOut">
              <a:rPr lang="en-US" smtClean="0"/>
              <a:t>9/7/2016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429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1905000" cy="342900"/>
          </a:xfrm>
        </p:spPr>
        <p:txBody>
          <a:bodyPr/>
          <a:lstStyle>
            <a:lvl1pPr>
              <a:defRPr/>
            </a:lvl1pPr>
          </a:lstStyle>
          <a:p>
            <a:fld id="{08863C05-F1D8-4852-8F24-EA6763C509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4524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113" y="342900"/>
            <a:ext cx="7772400" cy="8572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4686300"/>
            <a:ext cx="1905000" cy="342900"/>
          </a:xfrm>
        </p:spPr>
        <p:txBody>
          <a:bodyPr/>
          <a:lstStyle>
            <a:lvl1pPr>
              <a:defRPr/>
            </a:lvl1pPr>
          </a:lstStyle>
          <a:p>
            <a:fld id="{E28392BE-7CEB-4453-8212-358B52FA23CA}" type="datetimeFigureOut">
              <a:rPr lang="en-US" smtClean="0"/>
              <a:t>9/7/2016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429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1905000" cy="342900"/>
          </a:xfrm>
        </p:spPr>
        <p:txBody>
          <a:bodyPr/>
          <a:lstStyle>
            <a:lvl1pPr>
              <a:defRPr/>
            </a:lvl1pPr>
          </a:lstStyle>
          <a:p>
            <a:fld id="{08863C05-F1D8-4852-8F24-EA6763C509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5053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28392BE-7CEB-4453-8212-358B52FA23CA}" type="datetimeFigureOut">
              <a:rPr lang="en-US" smtClean="0"/>
              <a:t>9/7/2016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863C05-F1D8-4852-8F24-EA6763C509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345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28392BE-7CEB-4453-8212-358B52FA23CA}" type="datetimeFigureOut">
              <a:rPr lang="en-US" smtClean="0"/>
              <a:t>9/7/2016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863C05-F1D8-4852-8F24-EA6763C509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809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28392BE-7CEB-4453-8212-358B52FA23CA}" type="datetimeFigureOut">
              <a:rPr lang="en-US" smtClean="0"/>
              <a:t>9/7/2016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863C05-F1D8-4852-8F24-EA6763C509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474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28392BE-7CEB-4453-8212-358B52FA23CA}" type="datetimeFigureOut">
              <a:rPr lang="en-US" smtClean="0"/>
              <a:t>9/7/2016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863C05-F1D8-4852-8F24-EA6763C509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167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28392BE-7CEB-4453-8212-358B52FA23CA}" type="datetimeFigureOut">
              <a:rPr lang="en-US" smtClean="0"/>
              <a:t>9/7/2016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863C05-F1D8-4852-8F24-EA6763C509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9375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28392BE-7CEB-4453-8212-358B52FA23CA}" type="datetimeFigureOut">
              <a:rPr lang="en-US" smtClean="0"/>
              <a:t>9/7/2016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863C05-F1D8-4852-8F24-EA6763C509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753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28392BE-7CEB-4453-8212-358B52FA23CA}" type="datetimeFigureOut">
              <a:rPr lang="en-US" smtClean="0"/>
              <a:t>9/7/2016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863C05-F1D8-4852-8F24-EA6763C509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86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28392BE-7CEB-4453-8212-358B52FA23CA}" type="datetimeFigureOut">
              <a:rPr lang="en-US" smtClean="0"/>
              <a:t>9/7/2016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863C05-F1D8-4852-8F24-EA6763C509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451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10" name="Group 2"/>
          <p:cNvGrpSpPr>
            <a:grpSpLocks/>
          </p:cNvGrpSpPr>
          <p:nvPr/>
        </p:nvGrpSpPr>
        <p:grpSpPr bwMode="auto">
          <a:xfrm>
            <a:off x="-23813" y="-105966"/>
            <a:ext cx="9167813" cy="5249466"/>
            <a:chOff x="-15" y="-89"/>
            <a:chExt cx="5775" cy="4409"/>
          </a:xfrm>
        </p:grpSpPr>
        <p:sp>
          <p:nvSpPr>
            <p:cNvPr id="17411" name="Rectangle 3"/>
            <p:cNvSpPr>
              <a:spLocks noChangeArrowheads="1"/>
            </p:cNvSpPr>
            <p:nvPr userDrawn="1"/>
          </p:nvSpPr>
          <p:spPr bwMode="ltGray">
            <a:xfrm>
              <a:off x="0" y="301"/>
              <a:ext cx="5760" cy="72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12" name="Rectangle 4" descr="Cacback"/>
            <p:cNvSpPr>
              <a:spLocks noChangeArrowheads="1"/>
            </p:cNvSpPr>
            <p:nvPr userDrawn="1"/>
          </p:nvSpPr>
          <p:spPr bwMode="ltGray">
            <a:xfrm>
              <a:off x="0" y="0"/>
              <a:ext cx="1119" cy="4320"/>
            </a:xfrm>
            <a:prstGeom prst="rect">
              <a:avLst/>
            </a:prstGeom>
            <a:blipFill dpi="0" rotWithShape="0">
              <a:blip r:embed="rId15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7413" name="Group 5"/>
            <p:cNvGrpSpPr>
              <a:grpSpLocks/>
            </p:cNvGrpSpPr>
            <p:nvPr userDrawn="1"/>
          </p:nvGrpSpPr>
          <p:grpSpPr bwMode="auto">
            <a:xfrm>
              <a:off x="-15" y="-89"/>
              <a:ext cx="5295" cy="785"/>
              <a:chOff x="20" y="-89"/>
              <a:chExt cx="5295" cy="785"/>
            </a:xfrm>
          </p:grpSpPr>
          <p:sp>
            <p:nvSpPr>
              <p:cNvPr id="17414" name="Freeform 6"/>
              <p:cNvSpPr>
                <a:spLocks/>
              </p:cNvSpPr>
              <p:nvPr userDrawn="1"/>
            </p:nvSpPr>
            <p:spPr bwMode="auto">
              <a:xfrm rot="-507431">
                <a:off x="20" y="524"/>
                <a:ext cx="1059" cy="172"/>
              </a:xfrm>
              <a:custGeom>
                <a:avLst/>
                <a:gdLst>
                  <a:gd name="T0" fmla="*/ 1059 w 1059"/>
                  <a:gd name="T1" fmla="*/ 0 h 172"/>
                  <a:gd name="T2" fmla="*/ 147 w 1059"/>
                  <a:gd name="T3" fmla="*/ 144 h 172"/>
                  <a:gd name="T4" fmla="*/ 177 w 1059"/>
                  <a:gd name="T5" fmla="*/ 171 h 172"/>
                  <a:gd name="T6" fmla="*/ 1059 w 1059"/>
                  <a:gd name="T7" fmla="*/ 24 h 172"/>
                  <a:gd name="T8" fmla="*/ 1059 w 1059"/>
                  <a:gd name="T9" fmla="*/ 0 h 1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59" h="172">
                    <a:moveTo>
                      <a:pt x="1059" y="0"/>
                    </a:moveTo>
                    <a:cubicBezTo>
                      <a:pt x="543" y="45"/>
                      <a:pt x="291" y="112"/>
                      <a:pt x="147" y="144"/>
                    </a:cubicBezTo>
                    <a:cubicBezTo>
                      <a:pt x="0" y="172"/>
                      <a:pt x="153" y="147"/>
                      <a:pt x="177" y="171"/>
                    </a:cubicBezTo>
                    <a:cubicBezTo>
                      <a:pt x="329" y="151"/>
                      <a:pt x="339" y="99"/>
                      <a:pt x="1059" y="24"/>
                    </a:cubicBezTo>
                    <a:cubicBezTo>
                      <a:pt x="1059" y="24"/>
                      <a:pt x="1059" y="0"/>
                      <a:pt x="1059" y="0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415" name="Freeform 7"/>
              <p:cNvSpPr>
                <a:spLocks/>
              </p:cNvSpPr>
              <p:nvPr userDrawn="1"/>
            </p:nvSpPr>
            <p:spPr bwMode="auto">
              <a:xfrm rot="-507431">
                <a:off x="1193" y="-89"/>
                <a:ext cx="4122" cy="630"/>
              </a:xfrm>
              <a:custGeom>
                <a:avLst/>
                <a:gdLst>
                  <a:gd name="T0" fmla="*/ 0 w 4122"/>
                  <a:gd name="T1" fmla="*/ 204 h 630"/>
                  <a:gd name="T2" fmla="*/ 3544 w 4122"/>
                  <a:gd name="T3" fmla="*/ 348 h 630"/>
                  <a:gd name="T4" fmla="*/ 3680 w 4122"/>
                  <a:gd name="T5" fmla="*/ 630 h 630"/>
                  <a:gd name="T6" fmla="*/ 3616 w 4122"/>
                  <a:gd name="T7" fmla="*/ 624 h 630"/>
                  <a:gd name="T8" fmla="*/ 3534 w 4122"/>
                  <a:gd name="T9" fmla="*/ 368 h 630"/>
                  <a:gd name="T10" fmla="*/ 17 w 4122"/>
                  <a:gd name="T11" fmla="*/ 231 h 630"/>
                  <a:gd name="T12" fmla="*/ 0 w 4122"/>
                  <a:gd name="T13" fmla="*/ 204 h 6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122" h="630">
                    <a:moveTo>
                      <a:pt x="0" y="204"/>
                    </a:moveTo>
                    <a:cubicBezTo>
                      <a:pt x="255" y="198"/>
                      <a:pt x="1686" y="0"/>
                      <a:pt x="3544" y="348"/>
                    </a:cubicBezTo>
                    <a:cubicBezTo>
                      <a:pt x="4122" y="464"/>
                      <a:pt x="3754" y="614"/>
                      <a:pt x="3680" y="630"/>
                    </a:cubicBezTo>
                    <a:cubicBezTo>
                      <a:pt x="3680" y="630"/>
                      <a:pt x="3642" y="626"/>
                      <a:pt x="3616" y="624"/>
                    </a:cubicBezTo>
                    <a:cubicBezTo>
                      <a:pt x="3678" y="612"/>
                      <a:pt x="4118" y="488"/>
                      <a:pt x="3534" y="368"/>
                    </a:cubicBezTo>
                    <a:cubicBezTo>
                      <a:pt x="2029" y="98"/>
                      <a:pt x="696" y="156"/>
                      <a:pt x="17" y="231"/>
                    </a:cubicBezTo>
                    <a:cubicBezTo>
                      <a:pt x="17" y="231"/>
                      <a:pt x="0" y="204"/>
                      <a:pt x="0" y="204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7416" name="Group 8"/>
              <p:cNvGrpSpPr>
                <a:grpSpLocks/>
              </p:cNvGrpSpPr>
              <p:nvPr userDrawn="1"/>
            </p:nvGrpSpPr>
            <p:grpSpPr bwMode="auto">
              <a:xfrm>
                <a:off x="1033" y="326"/>
                <a:ext cx="192" cy="192"/>
                <a:chOff x="1033" y="326"/>
                <a:chExt cx="192" cy="192"/>
              </a:xfrm>
            </p:grpSpPr>
            <p:sp>
              <p:nvSpPr>
                <p:cNvPr id="17417" name="Oval 9"/>
                <p:cNvSpPr>
                  <a:spLocks noChangeArrowheads="1"/>
                </p:cNvSpPr>
                <p:nvPr/>
              </p:nvSpPr>
              <p:spPr bwMode="auto">
                <a:xfrm>
                  <a:off x="1033" y="326"/>
                  <a:ext cx="192" cy="19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2"/>
                    </a:gs>
                    <a:gs pos="100000">
                      <a:srgbClr val="000000"/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7418" name="Oval 10"/>
                <p:cNvSpPr>
                  <a:spLocks noChangeArrowheads="1"/>
                </p:cNvSpPr>
                <p:nvPr/>
              </p:nvSpPr>
              <p:spPr bwMode="auto">
                <a:xfrm>
                  <a:off x="1129" y="377"/>
                  <a:ext cx="47" cy="48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FFCC"/>
                    </a:gs>
                    <a:gs pos="100000">
                      <a:schemeClr val="bg2"/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7419" name="Oval 11"/>
                <p:cNvSpPr>
                  <a:spLocks noChangeArrowheads="1"/>
                </p:cNvSpPr>
                <p:nvPr/>
              </p:nvSpPr>
              <p:spPr bwMode="auto">
                <a:xfrm>
                  <a:off x="1063" y="350"/>
                  <a:ext cx="47" cy="48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FFCC"/>
                    </a:gs>
                    <a:gs pos="100000">
                      <a:srgbClr val="000000"/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7420" name="Oval 12"/>
                <p:cNvSpPr>
                  <a:spLocks noChangeArrowheads="1"/>
                </p:cNvSpPr>
                <p:nvPr/>
              </p:nvSpPr>
              <p:spPr bwMode="auto">
                <a:xfrm>
                  <a:off x="1063" y="404"/>
                  <a:ext cx="47" cy="48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FFCC"/>
                    </a:gs>
                    <a:gs pos="100000">
                      <a:schemeClr val="bg2"/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7421" name="Oval 13"/>
                <p:cNvSpPr>
                  <a:spLocks noChangeArrowheads="1"/>
                </p:cNvSpPr>
                <p:nvPr/>
              </p:nvSpPr>
              <p:spPr bwMode="auto">
                <a:xfrm>
                  <a:off x="1108" y="422"/>
                  <a:ext cx="47" cy="48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FFCC"/>
                    </a:gs>
                    <a:gs pos="100000">
                      <a:schemeClr val="bg2"/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7422" name="Oval 14"/>
                <p:cNvSpPr>
                  <a:spLocks noChangeArrowheads="1"/>
                </p:cNvSpPr>
                <p:nvPr/>
              </p:nvSpPr>
              <p:spPr bwMode="auto">
                <a:xfrm>
                  <a:off x="1168" y="416"/>
                  <a:ext cx="47" cy="48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FFCC"/>
                    </a:gs>
                    <a:gs pos="100000">
                      <a:srgbClr val="000000"/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7423" name="Oval 15"/>
                <p:cNvSpPr>
                  <a:spLocks noChangeArrowheads="1"/>
                </p:cNvSpPr>
                <p:nvPr/>
              </p:nvSpPr>
              <p:spPr bwMode="auto">
                <a:xfrm>
                  <a:off x="1120" y="461"/>
                  <a:ext cx="47" cy="48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FFCC"/>
                    </a:gs>
                    <a:gs pos="100000">
                      <a:srgbClr val="000000"/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7424" name="Oval 16"/>
                <p:cNvSpPr>
                  <a:spLocks noChangeArrowheads="1"/>
                </p:cNvSpPr>
                <p:nvPr/>
              </p:nvSpPr>
              <p:spPr bwMode="auto">
                <a:xfrm>
                  <a:off x="1063" y="452"/>
                  <a:ext cx="47" cy="48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FFCC"/>
                    </a:gs>
                    <a:gs pos="100000">
                      <a:srgbClr val="000000"/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7425" name="Oval 17"/>
                <p:cNvSpPr>
                  <a:spLocks noChangeArrowheads="1"/>
                </p:cNvSpPr>
                <p:nvPr/>
              </p:nvSpPr>
              <p:spPr bwMode="auto">
                <a:xfrm>
                  <a:off x="1117" y="329"/>
                  <a:ext cx="47" cy="48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FFCC"/>
                    </a:gs>
                    <a:gs pos="100000">
                      <a:srgbClr val="000000"/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17426" name="Rectangle 18"/>
            <p:cNvSpPr>
              <a:spLocks noChangeArrowheads="1"/>
            </p:cNvSpPr>
            <p:nvPr userDrawn="1"/>
          </p:nvSpPr>
          <p:spPr bwMode="white">
            <a:xfrm>
              <a:off x="426" y="1185"/>
              <a:ext cx="701" cy="3135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7427" name="Rectangle 19"/>
          <p:cNvSpPr>
            <a:spLocks noGrp="1" noChangeArrowheads="1"/>
          </p:cNvSpPr>
          <p:nvPr>
            <p:ph type="title"/>
          </p:nvPr>
        </p:nvSpPr>
        <p:spPr bwMode="auto">
          <a:xfrm>
            <a:off x="1154113" y="342900"/>
            <a:ext cx="7772400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7428" name="Rectangle 2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17429" name="Rectangle 2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fld id="{E28392BE-7CEB-4453-8212-358B52FA23CA}" type="datetimeFigureOut">
              <a:rPr lang="en-US" smtClean="0"/>
              <a:t>9/7/2016</a:t>
            </a:fld>
            <a:endParaRPr lang="en-US"/>
          </a:p>
        </p:txBody>
      </p:sp>
      <p:sp>
        <p:nvSpPr>
          <p:cNvPr id="17430" name="Rectangle 2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7431" name="Rectangle 2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fld id="{08863C05-F1D8-4852-8F24-EA6763C5098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Narrow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Narrow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Narrow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Narrow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Narrow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Narrow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Narrow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Blip>
          <a:blip r:embed="rId16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Manajemen</a:t>
            </a:r>
            <a:r>
              <a:rPr lang="en-US" dirty="0" smtClean="0"/>
              <a:t> Supply Chain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9502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smtClean="0"/>
              <a:t>Ke</a:t>
            </a:r>
            <a:r>
              <a:rPr lang="id-ID" sz="5400" smtClean="0"/>
              <a:t>unggulan Bersaing</a:t>
            </a:r>
            <a:endParaRPr lang="en-US" sz="5400" smtClean="0">
              <a:solidFill>
                <a:srgbClr val="000099"/>
              </a:solidFill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504950"/>
            <a:ext cx="3581400" cy="3086100"/>
          </a:xfrm>
          <a:solidFill>
            <a:schemeClr val="accent1"/>
          </a:solidFill>
          <a:ln>
            <a:solidFill>
              <a:schemeClr val="accent1"/>
            </a:solidFill>
            <a:miter lim="800000"/>
            <a:headEnd/>
            <a:tailEnd/>
          </a:ln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sz="2000" dirty="0" smtClean="0">
                <a:latin typeface="Cambria" pitchFamily="18" charset="0"/>
              </a:rPr>
              <a:t>     </a:t>
            </a:r>
            <a:r>
              <a:rPr lang="en-US" sz="2000" dirty="0" err="1" smtClean="0">
                <a:latin typeface="Cambria" pitchFamily="18" charset="0"/>
              </a:rPr>
              <a:t>Untuk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dapat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memenangkan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persaingan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mak</a:t>
            </a:r>
            <a:r>
              <a:rPr lang="id-ID" sz="2000" dirty="0" smtClean="0">
                <a:latin typeface="Cambria" pitchFamily="18" charset="0"/>
              </a:rPr>
              <a:t>a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id-ID" sz="2000" dirty="0" smtClean="0">
                <a:latin typeface="Cambria" pitchFamily="18" charset="0"/>
              </a:rPr>
              <a:t>Perusahaan </a:t>
            </a:r>
            <a:r>
              <a:rPr lang="en-US" sz="2000" dirty="0" smtClean="0">
                <a:latin typeface="Cambria" pitchFamily="18" charset="0"/>
              </a:rPr>
              <a:t>ha</a:t>
            </a:r>
            <a:r>
              <a:rPr lang="id-ID" sz="2000" dirty="0" smtClean="0">
                <a:latin typeface="Cambria" pitchFamily="18" charset="0"/>
              </a:rPr>
              <a:t>r</a:t>
            </a:r>
            <a:r>
              <a:rPr lang="en-US" sz="2000" dirty="0" smtClean="0">
                <a:latin typeface="Cambria" pitchFamily="18" charset="0"/>
              </a:rPr>
              <a:t>us </a:t>
            </a:r>
            <a:r>
              <a:rPr lang="en-US" sz="2000" dirty="0" err="1" smtClean="0">
                <a:latin typeface="Cambria" pitchFamily="18" charset="0"/>
              </a:rPr>
              <a:t>dapat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menyediakan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produk</a:t>
            </a:r>
            <a:r>
              <a:rPr lang="en-US" sz="2000" dirty="0" smtClean="0">
                <a:latin typeface="Cambria" pitchFamily="18" charset="0"/>
              </a:rPr>
              <a:t> :</a:t>
            </a:r>
          </a:p>
          <a:p>
            <a:r>
              <a:rPr lang="en-US" sz="2000" dirty="0" err="1" smtClean="0">
                <a:latin typeface="Cambria" pitchFamily="18" charset="0"/>
              </a:rPr>
              <a:t>Murah</a:t>
            </a:r>
            <a:endParaRPr lang="en-US" sz="2000" dirty="0" smtClean="0">
              <a:latin typeface="Cambria" pitchFamily="18" charset="0"/>
            </a:endParaRPr>
          </a:p>
          <a:p>
            <a:r>
              <a:rPr lang="en-US" sz="2000" dirty="0" err="1" smtClean="0">
                <a:latin typeface="Cambria" pitchFamily="18" charset="0"/>
              </a:rPr>
              <a:t>Berkualitas</a:t>
            </a:r>
            <a:endParaRPr lang="en-US" sz="2000" dirty="0" smtClean="0">
              <a:latin typeface="Cambria" pitchFamily="18" charset="0"/>
            </a:endParaRPr>
          </a:p>
          <a:p>
            <a:r>
              <a:rPr lang="en-US" sz="2000" dirty="0" err="1" smtClean="0">
                <a:latin typeface="Cambria" pitchFamily="18" charset="0"/>
              </a:rPr>
              <a:t>Tepat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waktu</a:t>
            </a:r>
            <a:endParaRPr lang="en-US" sz="2000" dirty="0" smtClean="0">
              <a:latin typeface="Cambria" pitchFamily="18" charset="0"/>
            </a:endParaRPr>
          </a:p>
          <a:p>
            <a:r>
              <a:rPr lang="en-US" sz="2000" dirty="0" err="1" smtClean="0">
                <a:latin typeface="Cambria" pitchFamily="18" charset="0"/>
              </a:rPr>
              <a:t>Bervariasi</a:t>
            </a:r>
            <a:endParaRPr lang="en-US" sz="2000" dirty="0" smtClean="0">
              <a:latin typeface="Cambria" pitchFamily="18" charset="0"/>
            </a:endParaRPr>
          </a:p>
          <a:p>
            <a:endParaRPr lang="en-US" sz="2000" dirty="0" smtClean="0">
              <a:latin typeface="Cambria" pitchFamily="18" charset="0"/>
            </a:endParaRPr>
          </a:p>
          <a:p>
            <a:endParaRPr lang="en-US" sz="2000" dirty="0" smtClean="0">
              <a:latin typeface="Cambria" pitchFamily="18" charset="0"/>
            </a:endParaRPr>
          </a:p>
          <a:p>
            <a:pPr>
              <a:buFont typeface="Monotype Sorts" pitchFamily="2" charset="2"/>
              <a:buNone/>
            </a:pPr>
            <a:endParaRPr lang="en-US" sz="2000" dirty="0" smtClean="0">
              <a:latin typeface="Cambria" pitchFamily="18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4800600" y="1428750"/>
            <a:ext cx="3581400" cy="3086100"/>
          </a:xfrm>
          <a:prstGeom prst="rect">
            <a:avLst/>
          </a:prstGeom>
          <a:ln/>
          <a:extLst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FontTx/>
              <a:buNone/>
            </a:pPr>
            <a:r>
              <a:rPr lang="en-US" sz="2000" dirty="0" smtClean="0">
                <a:latin typeface="Cambria" pitchFamily="18" charset="0"/>
              </a:rPr>
              <a:t>      </a:t>
            </a:r>
            <a:r>
              <a:rPr lang="en-US" sz="2000" dirty="0" err="1" smtClean="0">
                <a:latin typeface="Cambria" pitchFamily="18" charset="0"/>
              </a:rPr>
              <a:t>Untuk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mencapai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tujuan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tersebut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id-ID" sz="2000" dirty="0" smtClean="0">
                <a:latin typeface="Cambria" pitchFamily="18" charset="0"/>
              </a:rPr>
              <a:t>Perusahaan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harus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memiliki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kemampuan</a:t>
            </a:r>
            <a:r>
              <a:rPr lang="en-US" sz="2000" dirty="0" smtClean="0">
                <a:latin typeface="Cambria" pitchFamily="18" charset="0"/>
              </a:rPr>
              <a:t> :</a:t>
            </a:r>
          </a:p>
          <a:p>
            <a:r>
              <a:rPr lang="en-US" sz="2000" dirty="0" err="1" smtClean="0">
                <a:latin typeface="Cambria" pitchFamily="18" charset="0"/>
              </a:rPr>
              <a:t>Beroperasi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secara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effisien</a:t>
            </a:r>
            <a:endParaRPr lang="en-US" sz="2000" dirty="0" smtClean="0">
              <a:latin typeface="Cambria" pitchFamily="18" charset="0"/>
            </a:endParaRPr>
          </a:p>
          <a:p>
            <a:r>
              <a:rPr lang="en-US" sz="2000" dirty="0" err="1" smtClean="0">
                <a:latin typeface="Cambria" pitchFamily="18" charset="0"/>
              </a:rPr>
              <a:t>Menciptakan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kualitas</a:t>
            </a:r>
            <a:endParaRPr lang="en-US" sz="2000" dirty="0" smtClean="0">
              <a:latin typeface="Cambria" pitchFamily="18" charset="0"/>
            </a:endParaRPr>
          </a:p>
          <a:p>
            <a:r>
              <a:rPr lang="en-US" sz="2000" dirty="0" err="1" smtClean="0">
                <a:latin typeface="Cambria" pitchFamily="18" charset="0"/>
              </a:rPr>
              <a:t>Cepat</a:t>
            </a:r>
            <a:endParaRPr lang="en-US" sz="2000" dirty="0" smtClean="0">
              <a:latin typeface="Cambria" pitchFamily="18" charset="0"/>
            </a:endParaRPr>
          </a:p>
          <a:p>
            <a:r>
              <a:rPr lang="en-US" sz="2000" dirty="0" err="1" smtClean="0">
                <a:latin typeface="Cambria" pitchFamily="18" charset="0"/>
              </a:rPr>
              <a:t>Fleksibel</a:t>
            </a:r>
            <a:endParaRPr lang="en-US" sz="2000" dirty="0" smtClean="0">
              <a:latin typeface="Cambria" pitchFamily="18" charset="0"/>
            </a:endParaRPr>
          </a:p>
          <a:p>
            <a:r>
              <a:rPr lang="en-US" sz="2000" dirty="0" err="1" smtClean="0">
                <a:latin typeface="Cambria" pitchFamily="18" charset="0"/>
              </a:rPr>
              <a:t>Inovatif</a:t>
            </a:r>
            <a:endParaRPr lang="en-US" sz="2000" dirty="0" smtClean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9459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2487899" y="361950"/>
            <a:ext cx="6618287" cy="857250"/>
          </a:xfrm>
        </p:spPr>
        <p:txBody>
          <a:bodyPr/>
          <a:lstStyle/>
          <a:p>
            <a:r>
              <a:rPr lang="en-US" sz="3200" dirty="0" err="1" smtClean="0">
                <a:latin typeface="Cambria" pitchFamily="18" charset="0"/>
              </a:rPr>
              <a:t>Aspirasi</a:t>
            </a:r>
            <a:r>
              <a:rPr lang="en-US" sz="3200" dirty="0" smtClean="0">
                <a:latin typeface="Cambria" pitchFamily="18" charset="0"/>
              </a:rPr>
              <a:t> </a:t>
            </a:r>
            <a:r>
              <a:rPr lang="en-US" sz="3200" dirty="0" err="1" smtClean="0">
                <a:latin typeface="Cambria" pitchFamily="18" charset="0"/>
              </a:rPr>
              <a:t>pelanggan</a:t>
            </a:r>
            <a:r>
              <a:rPr lang="en-US" sz="3200" dirty="0" smtClean="0">
                <a:latin typeface="Cambria" pitchFamily="18" charset="0"/>
              </a:rPr>
              <a:t> </a:t>
            </a:r>
            <a:r>
              <a:rPr lang="en-US" sz="3200" dirty="0" err="1" smtClean="0">
                <a:latin typeface="Cambria" pitchFamily="18" charset="0"/>
              </a:rPr>
              <a:t>dan</a:t>
            </a:r>
            <a:r>
              <a:rPr lang="en-US" sz="3200" dirty="0" smtClean="0">
                <a:latin typeface="Cambria" pitchFamily="18" charset="0"/>
              </a:rPr>
              <a:t> </a:t>
            </a:r>
            <a:r>
              <a:rPr lang="en-US" sz="3200" dirty="0" err="1" smtClean="0">
                <a:latin typeface="Cambria" pitchFamily="18" charset="0"/>
              </a:rPr>
              <a:t>Kemampuan</a:t>
            </a:r>
            <a:r>
              <a:rPr lang="en-US" sz="3200" dirty="0" smtClean="0">
                <a:latin typeface="Cambria" pitchFamily="18" charset="0"/>
              </a:rPr>
              <a:t> </a:t>
            </a:r>
            <a:r>
              <a:rPr lang="id-ID" sz="3200" dirty="0" smtClean="0">
                <a:latin typeface="Cambria" pitchFamily="18" charset="0"/>
              </a:rPr>
              <a:t>Perusahaan</a:t>
            </a:r>
            <a:endParaRPr lang="en-US" sz="3200" dirty="0" smtClean="0">
              <a:latin typeface="Cambria" pitchFamily="18" charset="0"/>
            </a:endParaRPr>
          </a:p>
        </p:txBody>
      </p:sp>
      <p:sp>
        <p:nvSpPr>
          <p:cNvPr id="13317" name="Rectangle 7"/>
          <p:cNvSpPr>
            <a:spLocks noChangeArrowheads="1"/>
          </p:cNvSpPr>
          <p:nvPr/>
        </p:nvSpPr>
        <p:spPr bwMode="auto">
          <a:xfrm>
            <a:off x="5750721" y="2266737"/>
            <a:ext cx="1905000" cy="1314450"/>
          </a:xfrm>
          <a:prstGeom prst="rect">
            <a:avLst/>
          </a:prstGeom>
          <a:solidFill>
            <a:srgbClr val="FFC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/>
              <a:t>Murah</a:t>
            </a:r>
          </a:p>
          <a:p>
            <a:r>
              <a:rPr lang="en-US"/>
              <a:t>Berkualitas</a:t>
            </a:r>
          </a:p>
          <a:p>
            <a:r>
              <a:rPr lang="en-US"/>
              <a:t>Tepat waktu</a:t>
            </a:r>
          </a:p>
          <a:p>
            <a:r>
              <a:rPr lang="en-US"/>
              <a:t>Bervariasi</a:t>
            </a:r>
          </a:p>
          <a:p>
            <a:endParaRPr lang="en-US"/>
          </a:p>
        </p:txBody>
      </p:sp>
      <p:sp>
        <p:nvSpPr>
          <p:cNvPr id="13318" name="Rectangle 8"/>
          <p:cNvSpPr>
            <a:spLocks noChangeArrowheads="1"/>
          </p:cNvSpPr>
          <p:nvPr/>
        </p:nvSpPr>
        <p:spPr bwMode="auto">
          <a:xfrm>
            <a:off x="2169321" y="2266737"/>
            <a:ext cx="2590800" cy="1371600"/>
          </a:xfrm>
          <a:prstGeom prst="rect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id-ID"/>
              <a:t>E</a:t>
            </a:r>
            <a:r>
              <a:rPr lang="en-US"/>
              <a:t>ffisien</a:t>
            </a:r>
          </a:p>
          <a:p>
            <a:r>
              <a:rPr lang="id-ID"/>
              <a:t>K</a:t>
            </a:r>
            <a:r>
              <a:rPr lang="en-US"/>
              <a:t>ualitas</a:t>
            </a:r>
          </a:p>
          <a:p>
            <a:r>
              <a:rPr lang="en-US"/>
              <a:t>Cepat</a:t>
            </a:r>
          </a:p>
          <a:p>
            <a:r>
              <a:rPr lang="en-US"/>
              <a:t>Fleksibel</a:t>
            </a:r>
          </a:p>
          <a:p>
            <a:r>
              <a:rPr lang="en-US"/>
              <a:t>Inovatif</a:t>
            </a:r>
          </a:p>
          <a:p>
            <a:endParaRPr lang="en-US"/>
          </a:p>
        </p:txBody>
      </p:sp>
      <p:sp>
        <p:nvSpPr>
          <p:cNvPr id="13319" name="Rectangle 9"/>
          <p:cNvSpPr>
            <a:spLocks noChangeArrowheads="1"/>
          </p:cNvSpPr>
          <p:nvPr/>
        </p:nvSpPr>
        <p:spPr bwMode="auto">
          <a:xfrm>
            <a:off x="5750721" y="1695237"/>
            <a:ext cx="1905000" cy="285750"/>
          </a:xfrm>
          <a:prstGeom prst="rect">
            <a:avLst/>
          </a:prstGeom>
          <a:solidFill>
            <a:srgbClr val="00B0F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 dirty="0" err="1"/>
              <a:t>Aspirasi</a:t>
            </a:r>
            <a:r>
              <a:rPr lang="en-US" dirty="0"/>
              <a:t> </a:t>
            </a:r>
            <a:r>
              <a:rPr lang="en-US" dirty="0" err="1"/>
              <a:t>Pe</a:t>
            </a:r>
            <a:r>
              <a:rPr lang="id-ID" dirty="0"/>
              <a:t>langgan</a:t>
            </a:r>
            <a:endParaRPr lang="en-US" dirty="0"/>
          </a:p>
        </p:txBody>
      </p:sp>
      <p:sp>
        <p:nvSpPr>
          <p:cNvPr id="13320" name="Rectangle 10"/>
          <p:cNvSpPr>
            <a:spLocks noChangeArrowheads="1"/>
          </p:cNvSpPr>
          <p:nvPr/>
        </p:nvSpPr>
        <p:spPr bwMode="auto">
          <a:xfrm>
            <a:off x="2169321" y="1695237"/>
            <a:ext cx="2590800" cy="285750"/>
          </a:xfrm>
          <a:prstGeom prst="rect">
            <a:avLst/>
          </a:prstGeom>
          <a:solidFill>
            <a:srgbClr val="FF9999"/>
          </a:solidFill>
          <a:ln w="9525" algn="ctr">
            <a:solidFill>
              <a:srgbClr val="FF9999"/>
            </a:solidFill>
            <a:round/>
            <a:headEnd/>
            <a:tailEnd/>
          </a:ln>
        </p:spPr>
        <p:txBody>
          <a:bodyPr/>
          <a:lstStyle/>
          <a:p>
            <a:r>
              <a:rPr lang="en-US" dirty="0"/>
              <a:t>K</a:t>
            </a:r>
            <a:r>
              <a:rPr lang="id-ID" dirty="0" smtClean="0"/>
              <a:t>em</a:t>
            </a:r>
            <a:r>
              <a:rPr lang="en-GB" dirty="0" smtClean="0"/>
              <a:t>am</a:t>
            </a:r>
            <a:r>
              <a:rPr lang="id-ID" dirty="0" smtClean="0"/>
              <a:t>p</a:t>
            </a:r>
            <a:r>
              <a:rPr lang="en-GB" dirty="0" err="1" smtClean="0"/>
              <a:t>uan</a:t>
            </a:r>
            <a:r>
              <a:rPr lang="id-ID" dirty="0" smtClean="0"/>
              <a:t> </a:t>
            </a:r>
            <a:r>
              <a:rPr lang="id-ID" dirty="0"/>
              <a:t>Perusahan</a:t>
            </a:r>
            <a:r>
              <a:rPr lang="en-US" dirty="0"/>
              <a:t>  </a:t>
            </a:r>
          </a:p>
          <a:p>
            <a:endParaRPr lang="en-US" dirty="0"/>
          </a:p>
        </p:txBody>
      </p:sp>
      <p:sp>
        <p:nvSpPr>
          <p:cNvPr id="14" name="Right Arrow 13"/>
          <p:cNvSpPr/>
          <p:nvPr/>
        </p:nvSpPr>
        <p:spPr bwMode="auto">
          <a:xfrm>
            <a:off x="4760121" y="2381037"/>
            <a:ext cx="977900" cy="363141"/>
          </a:xfrm>
          <a:prstGeom prst="rightArrow">
            <a:avLst/>
          </a:prstGeom>
          <a:solidFill>
            <a:srgbClr val="FF0000"/>
          </a:solidFill>
          <a:ln w="9525" cap="flat" cmpd="sng" algn="ctr">
            <a:solidFill>
              <a:srgbClr val="CC66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ln>
                <a:solidFill>
                  <a:srgbClr val="FF9999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13322" name="Right Arrow 14"/>
          <p:cNvSpPr>
            <a:spLocks noChangeArrowheads="1"/>
          </p:cNvSpPr>
          <p:nvPr/>
        </p:nvSpPr>
        <p:spPr bwMode="auto">
          <a:xfrm>
            <a:off x="4760121" y="3009687"/>
            <a:ext cx="977900" cy="363141"/>
          </a:xfrm>
          <a:prstGeom prst="rightArrow">
            <a:avLst>
              <a:gd name="adj1" fmla="val 50000"/>
              <a:gd name="adj2" fmla="val 50024"/>
            </a:avLst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13323" name="TextBox 10"/>
          <p:cNvSpPr txBox="1">
            <a:spLocks noChangeArrowheads="1"/>
          </p:cNvSpPr>
          <p:nvPr/>
        </p:nvSpPr>
        <p:spPr bwMode="auto">
          <a:xfrm>
            <a:off x="3429000" y="4034815"/>
            <a:ext cx="3634328" cy="461665"/>
          </a:xfrm>
          <a:prstGeom prst="rect">
            <a:avLst/>
          </a:prstGeom>
          <a:solidFill>
            <a:srgbClr val="FFCCCC"/>
          </a:solidFill>
          <a:ln w="9525">
            <a:solidFill>
              <a:srgbClr val="C000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id-ID" dirty="0" smtClean="0"/>
              <a:t>Supply </a:t>
            </a:r>
            <a:r>
              <a:rPr lang="id-ID" dirty="0"/>
              <a:t>Chain Management</a:t>
            </a:r>
          </a:p>
        </p:txBody>
      </p:sp>
      <p:sp>
        <p:nvSpPr>
          <p:cNvPr id="13324" name="Down Arrow 11"/>
          <p:cNvSpPr>
            <a:spLocks noChangeArrowheads="1"/>
          </p:cNvSpPr>
          <p:nvPr/>
        </p:nvSpPr>
        <p:spPr bwMode="auto">
          <a:xfrm>
            <a:off x="6180935" y="3695487"/>
            <a:ext cx="484187" cy="34290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12700" cap="sq" algn="ctr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id-ID"/>
          </a:p>
        </p:txBody>
      </p:sp>
      <p:sp>
        <p:nvSpPr>
          <p:cNvPr id="13325" name="Down Arrow 12"/>
          <p:cNvSpPr>
            <a:spLocks noChangeArrowheads="1"/>
          </p:cNvSpPr>
          <p:nvPr/>
        </p:nvSpPr>
        <p:spPr bwMode="auto">
          <a:xfrm>
            <a:off x="3845721" y="3695487"/>
            <a:ext cx="484188" cy="34290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12700" cap="sq" algn="ctr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91880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>
          <a:xfrm>
            <a:off x="1181100" y="285750"/>
            <a:ext cx="7772400" cy="857250"/>
          </a:xfrm>
          <a:noFill/>
        </p:spPr>
        <p:txBody>
          <a:bodyPr/>
          <a:lstStyle/>
          <a:p>
            <a:pPr algn="r"/>
            <a:r>
              <a:rPr lang="en-US" sz="3200" dirty="0" smtClean="0">
                <a:latin typeface="Cambria" pitchFamily="18" charset="0"/>
              </a:rPr>
              <a:t>Information Strategy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381000" y="1733550"/>
            <a:ext cx="4648200" cy="213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80000"/>
              </a:lnSpc>
            </a:pPr>
            <a:endParaRPr lang="en-US" sz="1200" dirty="0" smtClean="0"/>
          </a:p>
          <a:p>
            <a:pPr>
              <a:lnSpc>
                <a:spcPct val="80000"/>
              </a:lnSpc>
            </a:pPr>
            <a:r>
              <a:rPr lang="en-US" sz="1200" dirty="0" smtClean="0"/>
              <a:t>Customer checkout process</a:t>
            </a:r>
          </a:p>
          <a:p>
            <a:pPr lvl="1">
              <a:lnSpc>
                <a:spcPct val="80000"/>
              </a:lnSpc>
            </a:pPr>
            <a:r>
              <a:rPr lang="en-US" sz="1200" dirty="0" err="1" smtClean="0"/>
              <a:t>Pegawai</a:t>
            </a:r>
            <a:r>
              <a:rPr lang="en-US" sz="1200" dirty="0" smtClean="0"/>
              <a:t> </a:t>
            </a:r>
            <a:r>
              <a:rPr lang="en-US" sz="1200" dirty="0" err="1" smtClean="0"/>
              <a:t>mencatat</a:t>
            </a:r>
            <a:r>
              <a:rPr lang="en-US" sz="1200" dirty="0" smtClean="0"/>
              <a:t> </a:t>
            </a:r>
            <a:r>
              <a:rPr lang="en-US" sz="1200" dirty="0" err="1" smtClean="0"/>
              <a:t>jenis</a:t>
            </a:r>
            <a:r>
              <a:rPr lang="en-US" sz="1200" dirty="0" smtClean="0"/>
              <a:t> </a:t>
            </a:r>
            <a:r>
              <a:rPr lang="en-US" sz="1200" dirty="0" err="1" smtClean="0"/>
              <a:t>kelamin</a:t>
            </a:r>
            <a:r>
              <a:rPr lang="en-US" sz="1200" dirty="0" smtClean="0"/>
              <a:t>, </a:t>
            </a:r>
            <a:r>
              <a:rPr lang="en-US" sz="1200" dirty="0" err="1" smtClean="0"/>
              <a:t>umur</a:t>
            </a:r>
            <a:r>
              <a:rPr lang="en-US" sz="1200" dirty="0" smtClean="0"/>
              <a:t> </a:t>
            </a:r>
            <a:r>
              <a:rPr lang="en-US" sz="1200" dirty="0" err="1" smtClean="0"/>
              <a:t>dan</a:t>
            </a:r>
            <a:r>
              <a:rPr lang="en-US" sz="1200" dirty="0" smtClean="0"/>
              <a:t> item </a:t>
            </a:r>
            <a:r>
              <a:rPr lang="en-US" sz="1200" dirty="0" err="1" smtClean="0"/>
              <a:t>pembelian</a:t>
            </a:r>
            <a:r>
              <a:rPr lang="en-US" sz="1200" dirty="0" smtClean="0"/>
              <a:t>. Data  </a:t>
            </a:r>
            <a:r>
              <a:rPr lang="en-US" sz="1200" dirty="0" smtClean="0">
                <a:solidFill>
                  <a:schemeClr val="accent2"/>
                </a:solidFill>
              </a:rPr>
              <a:t>Point of Sales (POS)</a:t>
            </a:r>
            <a:r>
              <a:rPr lang="en-US" sz="1200" dirty="0" smtClean="0"/>
              <a:t> </a:t>
            </a:r>
            <a:r>
              <a:rPr lang="en-US" sz="1200" dirty="0" err="1" smtClean="0"/>
              <a:t>dikirim</a:t>
            </a:r>
            <a:r>
              <a:rPr lang="en-US" sz="1200" dirty="0" smtClean="0"/>
              <a:t> </a:t>
            </a:r>
            <a:r>
              <a:rPr lang="en-US" sz="1200" dirty="0" err="1" smtClean="0"/>
              <a:t>ke</a:t>
            </a:r>
            <a:r>
              <a:rPr lang="en-US" sz="1200" dirty="0" smtClean="0"/>
              <a:t> database </a:t>
            </a:r>
            <a:r>
              <a:rPr lang="en-US" sz="1200" dirty="0" err="1" smtClean="0"/>
              <a:t>dikantor</a:t>
            </a:r>
            <a:r>
              <a:rPr lang="en-US" sz="1200" dirty="0" smtClean="0"/>
              <a:t> </a:t>
            </a:r>
            <a:r>
              <a:rPr lang="en-US" sz="1200" dirty="0" err="1" smtClean="0"/>
              <a:t>pusat</a:t>
            </a:r>
            <a:endParaRPr lang="en-US" sz="1200" dirty="0" smtClean="0"/>
          </a:p>
          <a:p>
            <a:pPr lvl="1">
              <a:lnSpc>
                <a:spcPct val="80000"/>
              </a:lnSpc>
            </a:pPr>
            <a:r>
              <a:rPr lang="en-US" sz="1200" dirty="0" err="1" smtClean="0"/>
              <a:t>Toko</a:t>
            </a:r>
            <a:r>
              <a:rPr lang="en-US" sz="1200" dirty="0" smtClean="0"/>
              <a:t> Hardware: </a:t>
            </a:r>
            <a:r>
              <a:rPr lang="en-US" sz="1200" dirty="0" err="1" smtClean="0"/>
              <a:t>Toko</a:t>
            </a:r>
            <a:r>
              <a:rPr lang="en-US" sz="1200" dirty="0" smtClean="0"/>
              <a:t> </a:t>
            </a:r>
            <a:r>
              <a:rPr lang="en-US" sz="1200" dirty="0" err="1" smtClean="0"/>
              <a:t>komputer</a:t>
            </a:r>
            <a:r>
              <a:rPr lang="en-US" sz="1200" dirty="0" smtClean="0"/>
              <a:t>, POS  </a:t>
            </a:r>
            <a:r>
              <a:rPr lang="en-US" sz="1200" dirty="0" err="1" smtClean="0"/>
              <a:t>meregistrasi</a:t>
            </a:r>
            <a:r>
              <a:rPr lang="en-US" sz="1200" dirty="0" smtClean="0"/>
              <a:t> </a:t>
            </a:r>
            <a:r>
              <a:rPr lang="en-US" sz="1200" dirty="0" err="1" smtClean="0"/>
              <a:t>hubungan</a:t>
            </a:r>
            <a:r>
              <a:rPr lang="en-US" sz="1200" dirty="0" smtClean="0"/>
              <a:t> </a:t>
            </a:r>
            <a:r>
              <a:rPr lang="en-US" sz="1200" dirty="0" err="1" smtClean="0"/>
              <a:t>dengan</a:t>
            </a:r>
            <a:r>
              <a:rPr lang="en-US" sz="1200" dirty="0" smtClean="0"/>
              <a:t> </a:t>
            </a:r>
            <a:r>
              <a:rPr lang="en-US" sz="1200" dirty="0" err="1" smtClean="0"/>
              <a:t>toko</a:t>
            </a:r>
            <a:r>
              <a:rPr lang="en-US" sz="1200" dirty="0" smtClean="0"/>
              <a:t> </a:t>
            </a:r>
            <a:r>
              <a:rPr lang="en-US" sz="1200" dirty="0" err="1" smtClean="0"/>
              <a:t>komputer</a:t>
            </a:r>
            <a:r>
              <a:rPr lang="en-US" sz="1200" dirty="0" smtClean="0"/>
              <a:t>, Graphic Order Terminals, Scanner terminals </a:t>
            </a:r>
            <a:r>
              <a:rPr lang="en-US" sz="1200" dirty="0" err="1" smtClean="0"/>
              <a:t>untuk</a:t>
            </a:r>
            <a:r>
              <a:rPr lang="en-US" sz="1200" dirty="0" smtClean="0"/>
              <a:t> </a:t>
            </a:r>
            <a:r>
              <a:rPr lang="en-US" sz="1200" dirty="0" err="1" smtClean="0"/>
              <a:t>penerimaan</a:t>
            </a:r>
            <a:endParaRPr lang="en-US" sz="1200" dirty="0" smtClean="0"/>
          </a:p>
          <a:p>
            <a:pPr lvl="1">
              <a:lnSpc>
                <a:spcPct val="80000"/>
              </a:lnSpc>
            </a:pPr>
            <a:endParaRPr lang="en-US" sz="1200" dirty="0" smtClean="0"/>
          </a:p>
          <a:p>
            <a:pPr>
              <a:lnSpc>
                <a:spcPct val="80000"/>
              </a:lnSpc>
            </a:pPr>
            <a:r>
              <a:rPr lang="en-US" sz="1200" dirty="0" smtClean="0"/>
              <a:t>Daily use of the data</a:t>
            </a:r>
          </a:p>
          <a:p>
            <a:pPr lvl="1">
              <a:lnSpc>
                <a:spcPct val="80000"/>
              </a:lnSpc>
            </a:pPr>
            <a:r>
              <a:rPr lang="en-US" sz="1200" dirty="0" smtClean="0">
                <a:solidFill>
                  <a:schemeClr val="accent2"/>
                </a:solidFill>
              </a:rPr>
              <a:t>Kantor </a:t>
            </a:r>
            <a:r>
              <a:rPr lang="en-US" sz="1200" dirty="0" err="1" smtClean="0">
                <a:solidFill>
                  <a:schemeClr val="accent2"/>
                </a:solidFill>
              </a:rPr>
              <a:t>Pusat</a:t>
            </a:r>
            <a:r>
              <a:rPr lang="en-US" sz="1200" dirty="0" smtClean="0">
                <a:solidFill>
                  <a:schemeClr val="accent2"/>
                </a:solidFill>
              </a:rPr>
              <a:t> </a:t>
            </a:r>
            <a:r>
              <a:rPr lang="en-US" sz="1200" dirty="0" err="1" smtClean="0">
                <a:solidFill>
                  <a:schemeClr val="accent2"/>
                </a:solidFill>
              </a:rPr>
              <a:t>akan</a:t>
            </a:r>
            <a:r>
              <a:rPr lang="en-US" sz="1200" dirty="0" smtClean="0">
                <a:solidFill>
                  <a:schemeClr val="accent2"/>
                </a:solidFill>
              </a:rPr>
              <a:t> </a:t>
            </a:r>
            <a:r>
              <a:rPr lang="en-US" sz="1200" dirty="0" err="1" smtClean="0">
                <a:solidFill>
                  <a:schemeClr val="accent2"/>
                </a:solidFill>
              </a:rPr>
              <a:t>mengolah</a:t>
            </a:r>
            <a:r>
              <a:rPr lang="en-US" sz="1200" dirty="0" smtClean="0">
                <a:solidFill>
                  <a:schemeClr val="accent2"/>
                </a:solidFill>
              </a:rPr>
              <a:t> data </a:t>
            </a:r>
            <a:r>
              <a:rPr lang="en-US" sz="1200" dirty="0" err="1" smtClean="0">
                <a:solidFill>
                  <a:schemeClr val="accent2"/>
                </a:solidFill>
              </a:rPr>
              <a:t>berdasarkan</a:t>
            </a:r>
            <a:r>
              <a:rPr lang="en-US" sz="1200" dirty="0" smtClean="0">
                <a:solidFill>
                  <a:schemeClr val="accent2"/>
                </a:solidFill>
              </a:rPr>
              <a:t> </a:t>
            </a:r>
            <a:r>
              <a:rPr lang="en-US" sz="1200" dirty="0" smtClean="0"/>
              <a:t>area, </a:t>
            </a:r>
            <a:r>
              <a:rPr lang="en-US" sz="1200" dirty="0" err="1" smtClean="0"/>
              <a:t>produuk</a:t>
            </a:r>
            <a:r>
              <a:rPr lang="en-US" sz="1200" dirty="0" smtClean="0"/>
              <a:t>, </a:t>
            </a:r>
            <a:r>
              <a:rPr lang="en-US" sz="1200" dirty="0" err="1" smtClean="0"/>
              <a:t>waktu</a:t>
            </a:r>
            <a:r>
              <a:rPr lang="en-US" sz="1200" dirty="0" smtClean="0"/>
              <a:t>, </a:t>
            </a:r>
            <a:r>
              <a:rPr lang="en-US" sz="1200" dirty="0" err="1" smtClean="0">
                <a:solidFill>
                  <a:schemeClr val="accent2"/>
                </a:solidFill>
              </a:rPr>
              <a:t>supllier</a:t>
            </a:r>
            <a:r>
              <a:rPr lang="en-US" sz="1200" dirty="0" smtClean="0">
                <a:solidFill>
                  <a:schemeClr val="accent2"/>
                </a:solidFill>
              </a:rPr>
              <a:t> </a:t>
            </a:r>
            <a:r>
              <a:rPr lang="en-US" sz="1200" dirty="0" err="1" smtClean="0"/>
              <a:t>dan</a:t>
            </a:r>
            <a:r>
              <a:rPr lang="en-US" sz="1200" dirty="0" smtClean="0"/>
              <a:t> </a:t>
            </a:r>
            <a:r>
              <a:rPr lang="en-US" sz="1200" dirty="0" err="1" smtClean="0"/>
              <a:t>toko</a:t>
            </a:r>
            <a:r>
              <a:rPr lang="en-US" sz="1200" dirty="0" smtClean="0"/>
              <a:t> </a:t>
            </a:r>
            <a:r>
              <a:rPr lang="en-US" sz="1200" dirty="0" err="1" smtClean="0"/>
              <a:t>pada</a:t>
            </a:r>
            <a:r>
              <a:rPr lang="en-US" sz="1200" dirty="0" smtClean="0"/>
              <a:t> </a:t>
            </a:r>
            <a:r>
              <a:rPr lang="en-US" sz="1200" dirty="0" err="1" smtClean="0"/>
              <a:t>keesokan</a:t>
            </a:r>
            <a:r>
              <a:rPr lang="en-US" sz="1200" dirty="0" smtClean="0"/>
              <a:t> </a:t>
            </a:r>
            <a:r>
              <a:rPr lang="en-US" sz="1200" dirty="0" err="1" smtClean="0"/>
              <a:t>harinya</a:t>
            </a:r>
            <a:r>
              <a:rPr lang="en-US" sz="1200" dirty="0" smtClean="0"/>
              <a:t> Manager </a:t>
            </a:r>
            <a:r>
              <a:rPr lang="en-US" sz="1200" dirty="0" err="1" smtClean="0"/>
              <a:t>toko</a:t>
            </a:r>
            <a:r>
              <a:rPr lang="en-US" sz="1200" dirty="0" smtClean="0"/>
              <a:t> </a:t>
            </a:r>
            <a:r>
              <a:rPr lang="en-US" sz="1200" dirty="0" err="1" smtClean="0"/>
              <a:t>akan</a:t>
            </a:r>
            <a:r>
              <a:rPr lang="en-US" sz="1200" dirty="0" smtClean="0"/>
              <a:t> </a:t>
            </a:r>
            <a:r>
              <a:rPr lang="en-US" sz="1200" dirty="0" err="1" smtClean="0"/>
              <a:t>membuat</a:t>
            </a:r>
            <a:r>
              <a:rPr lang="en-US" sz="1200" dirty="0" smtClean="0"/>
              <a:t> </a:t>
            </a:r>
            <a:r>
              <a:rPr lang="en-US" sz="1200" dirty="0" err="1" smtClean="0"/>
              <a:t>informasi</a:t>
            </a:r>
            <a:r>
              <a:rPr lang="en-US" sz="1200" dirty="0" smtClean="0"/>
              <a:t> trend.</a:t>
            </a:r>
          </a:p>
          <a:p>
            <a:pPr>
              <a:lnSpc>
                <a:spcPct val="80000"/>
              </a:lnSpc>
            </a:pPr>
            <a:r>
              <a:rPr lang="en-US" sz="1200" dirty="0" smtClean="0"/>
              <a:t>Weekly use of the data</a:t>
            </a:r>
          </a:p>
          <a:p>
            <a:pPr lvl="1">
              <a:lnSpc>
                <a:spcPct val="80000"/>
              </a:lnSpc>
            </a:pPr>
            <a:r>
              <a:rPr lang="en-US" sz="1200" dirty="0" err="1" smtClean="0"/>
              <a:t>Senin</a:t>
            </a:r>
            <a:r>
              <a:rPr lang="en-US" sz="1200" dirty="0" smtClean="0"/>
              <a:t> </a:t>
            </a:r>
            <a:r>
              <a:rPr lang="en-US" sz="1200" dirty="0" err="1" smtClean="0"/>
              <a:t>pagi</a:t>
            </a:r>
            <a:r>
              <a:rPr lang="en-US" sz="1200" dirty="0" smtClean="0"/>
              <a:t> , CEO </a:t>
            </a:r>
            <a:r>
              <a:rPr lang="en-US" sz="1200" dirty="0" err="1" smtClean="0"/>
              <a:t>mengadakan</a:t>
            </a:r>
            <a:r>
              <a:rPr lang="en-US" sz="1200" dirty="0" smtClean="0"/>
              <a:t> </a:t>
            </a:r>
            <a:r>
              <a:rPr lang="en-US" sz="1200" dirty="0" err="1" smtClean="0"/>
              <a:t>pertemuan</a:t>
            </a:r>
            <a:r>
              <a:rPr lang="en-US" sz="1200" dirty="0" smtClean="0"/>
              <a:t> </a:t>
            </a:r>
            <a:r>
              <a:rPr lang="en-US" sz="1200" dirty="0" err="1" smtClean="0"/>
              <a:t>untuk</a:t>
            </a:r>
            <a:r>
              <a:rPr lang="en-US" sz="1200" dirty="0" smtClean="0"/>
              <a:t>  </a:t>
            </a:r>
            <a:r>
              <a:rPr lang="en-US" sz="1200" dirty="0" err="1" smtClean="0"/>
              <a:t>memformulasikan</a:t>
            </a:r>
            <a:r>
              <a:rPr lang="en-US" sz="1200" dirty="0" smtClean="0"/>
              <a:t> </a:t>
            </a:r>
            <a:r>
              <a:rPr lang="en-US" sz="1200" dirty="0" err="1" smtClean="0"/>
              <a:t>strategi</a:t>
            </a:r>
            <a:r>
              <a:rPr lang="en-US" sz="1200" dirty="0" smtClean="0"/>
              <a:t> </a:t>
            </a:r>
            <a:r>
              <a:rPr lang="en-US" sz="1200" dirty="0" err="1" smtClean="0"/>
              <a:t>mingguan</a:t>
            </a:r>
            <a:r>
              <a:rPr lang="en-US" sz="1200" dirty="0" smtClean="0"/>
              <a:t>.</a:t>
            </a:r>
          </a:p>
          <a:p>
            <a:pPr lvl="1">
              <a:lnSpc>
                <a:spcPct val="80000"/>
              </a:lnSpc>
            </a:pPr>
            <a:r>
              <a:rPr lang="en-US" sz="1200" dirty="0" err="1" smtClean="0"/>
              <a:t>Selasa</a:t>
            </a:r>
            <a:r>
              <a:rPr lang="en-US" sz="1200" dirty="0" smtClean="0"/>
              <a:t> </a:t>
            </a:r>
            <a:r>
              <a:rPr lang="en-US" sz="1200" dirty="0" err="1" smtClean="0"/>
              <a:t>pagi</a:t>
            </a:r>
            <a:r>
              <a:rPr lang="en-US" sz="1200" dirty="0" smtClean="0"/>
              <a:t>, </a:t>
            </a:r>
            <a:r>
              <a:rPr lang="en-US" sz="1200" dirty="0" err="1" smtClean="0"/>
              <a:t>strategi</a:t>
            </a:r>
            <a:r>
              <a:rPr lang="en-US" sz="1200" dirty="0" smtClean="0"/>
              <a:t> </a:t>
            </a:r>
            <a:r>
              <a:rPr lang="en-US" sz="1200" dirty="0" err="1" smtClean="0"/>
              <a:t>dikomunikasikan</a:t>
            </a:r>
            <a:r>
              <a:rPr lang="en-US" sz="1200" dirty="0" smtClean="0"/>
              <a:t> </a:t>
            </a:r>
            <a:r>
              <a:rPr lang="en-US" sz="1200" dirty="0" err="1" smtClean="0"/>
              <a:t>kepada</a:t>
            </a:r>
            <a:r>
              <a:rPr lang="en-US" sz="1200" dirty="0" smtClean="0"/>
              <a:t> </a:t>
            </a:r>
            <a:r>
              <a:rPr lang="en-US" sz="1200" dirty="0" err="1" smtClean="0"/>
              <a:t>seluruh</a:t>
            </a:r>
            <a:r>
              <a:rPr lang="en-US" sz="1200" dirty="0" smtClean="0"/>
              <a:t> manager </a:t>
            </a:r>
            <a:r>
              <a:rPr lang="en-US" sz="1200" dirty="0" err="1" smtClean="0"/>
              <a:t>operasi</a:t>
            </a:r>
            <a:r>
              <a:rPr lang="en-US" sz="1200" dirty="0" smtClean="0"/>
              <a:t> strategies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34000" y="1428750"/>
            <a:ext cx="3429000" cy="3086100"/>
          </a:xfrm>
        </p:spPr>
        <p:txBody>
          <a:bodyPr/>
          <a:lstStyle/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US" sz="2000" dirty="0" err="1">
                <a:latin typeface="Cambria" pitchFamily="18" charset="0"/>
              </a:rPr>
              <a:t>Akses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cepat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untuk</a:t>
            </a:r>
            <a:r>
              <a:rPr lang="en-US" sz="2000" dirty="0">
                <a:latin typeface="Cambria" pitchFamily="18" charset="0"/>
              </a:rPr>
              <a:t> up to date </a:t>
            </a:r>
            <a:r>
              <a:rPr lang="en-US" sz="2000" dirty="0" err="1">
                <a:latin typeface="Cambria" pitchFamily="18" charset="0"/>
              </a:rPr>
              <a:t>informasi</a:t>
            </a:r>
            <a:r>
              <a:rPr lang="en-US" sz="2000" dirty="0">
                <a:latin typeface="Cambria" pitchFamily="18" charset="0"/>
              </a:rPr>
              <a:t>: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n-US" sz="2000" dirty="0" err="1">
                <a:latin typeface="Cambria" pitchFamily="18" charset="0"/>
              </a:rPr>
              <a:t>Implementasi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>
                <a:solidFill>
                  <a:srgbClr val="FF0000"/>
                </a:solidFill>
                <a:latin typeface="Cambria" pitchFamily="18" charset="0"/>
              </a:rPr>
              <a:t>Integrated Service Digital Network </a:t>
            </a:r>
            <a:r>
              <a:rPr lang="en-US" sz="2000" dirty="0" err="1">
                <a:latin typeface="Cambria" pitchFamily="18" charset="0"/>
              </a:rPr>
              <a:t>untuk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menghubungkan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toko</a:t>
            </a:r>
            <a:r>
              <a:rPr lang="en-US" sz="2000" dirty="0">
                <a:latin typeface="Cambria" pitchFamily="18" charset="0"/>
              </a:rPr>
              <a:t> (stores), </a:t>
            </a:r>
            <a:r>
              <a:rPr lang="en-US" sz="2000" dirty="0" err="1">
                <a:latin typeface="Cambria" pitchFamily="18" charset="0"/>
              </a:rPr>
              <a:t>kantor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pusat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dan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pemasok</a:t>
            </a:r>
            <a:endParaRPr lang="en-US" sz="2000" dirty="0">
              <a:latin typeface="Cambria" pitchFamily="18" charset="0"/>
            </a:endParaRPr>
          </a:p>
          <a:p>
            <a:pPr marL="0" indent="0">
              <a:buNone/>
            </a:pPr>
            <a:endParaRPr lang="en-US" sz="2000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95953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75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628650"/>
            <a:ext cx="7772400" cy="394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71507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algn="r"/>
            <a:r>
              <a:rPr lang="en-US" sz="3200" dirty="0" err="1" smtClean="0">
                <a:latin typeface="Cambria" pitchFamily="18" charset="0"/>
              </a:rPr>
              <a:t>Analisis</a:t>
            </a:r>
            <a:r>
              <a:rPr lang="en-US" sz="3200" dirty="0" smtClean="0">
                <a:latin typeface="Cambria" pitchFamily="18" charset="0"/>
              </a:rPr>
              <a:t> </a:t>
            </a:r>
            <a:r>
              <a:rPr lang="en-US" sz="3200" dirty="0" err="1" smtClean="0">
                <a:latin typeface="Cambria" pitchFamily="18" charset="0"/>
              </a:rPr>
              <a:t>Informasi</a:t>
            </a:r>
            <a:r>
              <a:rPr lang="en-US" sz="3200" dirty="0" smtClean="0">
                <a:latin typeface="Cambria" pitchFamily="18" charset="0"/>
              </a:rPr>
              <a:t> Data Point of Sales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428750"/>
            <a:ext cx="3886200" cy="3086100"/>
          </a:xfrm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1800" dirty="0" err="1" smtClean="0">
                <a:solidFill>
                  <a:srgbClr val="FF0000"/>
                </a:solidFill>
              </a:rPr>
              <a:t>Analisis</a:t>
            </a:r>
            <a:r>
              <a:rPr lang="en-US" sz="1800" dirty="0" smtClean="0"/>
              <a:t> </a:t>
            </a:r>
            <a:r>
              <a:rPr lang="en-US" sz="1800" dirty="0" err="1" smtClean="0"/>
              <a:t>tentang</a:t>
            </a:r>
            <a:r>
              <a:rPr lang="en-US" sz="1800" dirty="0" smtClean="0"/>
              <a:t>:</a:t>
            </a:r>
          </a:p>
          <a:p>
            <a:pPr lvl="1">
              <a:lnSpc>
                <a:spcPct val="90000"/>
              </a:lnSpc>
            </a:pPr>
            <a:r>
              <a:rPr lang="en-US" sz="1600" dirty="0" err="1" smtClean="0"/>
              <a:t>Penjualan</a:t>
            </a:r>
            <a:endParaRPr lang="en-US" sz="1600" dirty="0" smtClean="0"/>
          </a:p>
          <a:p>
            <a:pPr lvl="1">
              <a:lnSpc>
                <a:spcPct val="90000"/>
              </a:lnSpc>
            </a:pPr>
            <a:r>
              <a:rPr lang="en-US" sz="1600" dirty="0" smtClean="0"/>
              <a:t>SKU (</a:t>
            </a:r>
            <a:r>
              <a:rPr lang="en-US" sz="1600" i="1" dirty="0" smtClean="0"/>
              <a:t>stock keeping unit</a:t>
            </a:r>
            <a:r>
              <a:rPr lang="en-US" sz="1600" dirty="0" smtClean="0"/>
              <a:t>)</a:t>
            </a:r>
          </a:p>
          <a:p>
            <a:pPr lvl="1">
              <a:lnSpc>
                <a:spcPct val="90000"/>
              </a:lnSpc>
            </a:pPr>
            <a:r>
              <a:rPr lang="en-US" sz="1600" dirty="0" err="1" smtClean="0"/>
              <a:t>Stok</a:t>
            </a:r>
            <a:r>
              <a:rPr lang="en-US" sz="1600" dirty="0" smtClean="0"/>
              <a:t> </a:t>
            </a:r>
            <a:r>
              <a:rPr lang="en-US" sz="1600" dirty="0" err="1" smtClean="0"/>
              <a:t>rusak</a:t>
            </a:r>
            <a:r>
              <a:rPr lang="en-US" sz="1600" dirty="0" smtClean="0"/>
              <a:t> (</a:t>
            </a:r>
            <a:r>
              <a:rPr lang="en-US" sz="1600" i="1" dirty="0" smtClean="0"/>
              <a:t>Waste or disposal</a:t>
            </a:r>
            <a:r>
              <a:rPr lang="en-US" sz="1600" dirty="0" smtClean="0"/>
              <a:t>)</a:t>
            </a:r>
          </a:p>
          <a:p>
            <a:pPr lvl="1">
              <a:lnSpc>
                <a:spcPct val="90000"/>
              </a:lnSpc>
            </a:pPr>
            <a:r>
              <a:rPr lang="en-US" sz="1600" dirty="0" smtClean="0"/>
              <a:t>Trend </a:t>
            </a:r>
            <a:r>
              <a:rPr lang="en-US" sz="1600" dirty="0" err="1" smtClean="0"/>
              <a:t>penjualan</a:t>
            </a:r>
            <a:r>
              <a:rPr lang="en-US" sz="1600" dirty="0" smtClean="0"/>
              <a:t> 10 </a:t>
            </a:r>
            <a:r>
              <a:rPr lang="en-US" sz="1600" dirty="0" err="1" smtClean="0"/>
              <a:t>hari</a:t>
            </a:r>
            <a:r>
              <a:rPr lang="en-US" sz="1600" dirty="0" smtClean="0"/>
              <a:t> </a:t>
            </a:r>
            <a:r>
              <a:rPr lang="en-US" sz="1600" dirty="0" err="1" smtClean="0"/>
              <a:t>terakhir</a:t>
            </a:r>
            <a:r>
              <a:rPr lang="en-US" sz="1600" dirty="0" smtClean="0"/>
              <a:t> </a:t>
            </a:r>
            <a:r>
              <a:rPr lang="en-US" sz="1600" dirty="0" err="1" smtClean="0"/>
              <a:t>didasarkan</a:t>
            </a:r>
            <a:r>
              <a:rPr lang="en-US" sz="1600" dirty="0" smtClean="0"/>
              <a:t> </a:t>
            </a:r>
            <a:r>
              <a:rPr lang="en-US" sz="1600" dirty="0" err="1" smtClean="0"/>
              <a:t>pada</a:t>
            </a:r>
            <a:r>
              <a:rPr lang="en-US" sz="1600" dirty="0" smtClean="0"/>
              <a:t> SKU</a:t>
            </a:r>
          </a:p>
          <a:p>
            <a:pPr>
              <a:lnSpc>
                <a:spcPct val="90000"/>
              </a:lnSpc>
            </a:pPr>
            <a:endParaRPr lang="en-US" sz="1800" dirty="0" smtClean="0"/>
          </a:p>
          <a:p>
            <a:pPr>
              <a:lnSpc>
                <a:spcPct val="90000"/>
              </a:lnSpc>
            </a:pPr>
            <a:r>
              <a:rPr lang="en-US" sz="1800" dirty="0" smtClean="0">
                <a:solidFill>
                  <a:srgbClr val="FF0000"/>
                </a:solidFill>
              </a:rPr>
              <a:t>Trend </a:t>
            </a:r>
            <a:r>
              <a:rPr lang="en-US" sz="1800" dirty="0" err="1" smtClean="0">
                <a:solidFill>
                  <a:srgbClr val="FF0000"/>
                </a:solidFill>
              </a:rPr>
              <a:t>Penjualan</a:t>
            </a:r>
            <a:r>
              <a:rPr lang="en-US" sz="1800" dirty="0" smtClean="0">
                <a:solidFill>
                  <a:srgbClr val="FF0000"/>
                </a:solidFill>
              </a:rPr>
              <a:t> </a:t>
            </a:r>
            <a:r>
              <a:rPr lang="en-US" sz="1800" dirty="0" err="1" smtClean="0">
                <a:solidFill>
                  <a:srgbClr val="FF0000"/>
                </a:solidFill>
              </a:rPr>
              <a:t>untuk</a:t>
            </a:r>
            <a:r>
              <a:rPr lang="en-US" sz="1800" dirty="0" smtClean="0">
                <a:solidFill>
                  <a:srgbClr val="FF0000"/>
                </a:solidFill>
              </a:rPr>
              <a:t> </a:t>
            </a:r>
            <a:r>
              <a:rPr lang="en-US" sz="1800" dirty="0" err="1" smtClean="0">
                <a:solidFill>
                  <a:srgbClr val="FF0000"/>
                </a:solidFill>
              </a:rPr>
              <a:t>Produk</a:t>
            </a:r>
            <a:r>
              <a:rPr lang="en-US" sz="1800" dirty="0" smtClean="0">
                <a:solidFill>
                  <a:srgbClr val="FF0000"/>
                </a:solidFill>
              </a:rPr>
              <a:t> </a:t>
            </a:r>
            <a:r>
              <a:rPr lang="en-US" sz="1800" dirty="0" err="1" smtClean="0">
                <a:solidFill>
                  <a:srgbClr val="FF0000"/>
                </a:solidFill>
              </a:rPr>
              <a:t>Baru</a:t>
            </a:r>
            <a:endParaRPr lang="en-US" sz="1800" dirty="0" smtClean="0">
              <a:solidFill>
                <a:srgbClr val="FF0000"/>
              </a:solidFill>
            </a:endParaRPr>
          </a:p>
          <a:p>
            <a:pPr lvl="1">
              <a:lnSpc>
                <a:spcPct val="90000"/>
              </a:lnSpc>
            </a:pPr>
            <a:r>
              <a:rPr lang="en-US" sz="1800" dirty="0" err="1" smtClean="0">
                <a:solidFill>
                  <a:schemeClr val="bg2"/>
                </a:solidFill>
              </a:rPr>
              <a:t>Separo</a:t>
            </a:r>
            <a:r>
              <a:rPr lang="en-US" sz="1800" dirty="0" smtClean="0">
                <a:solidFill>
                  <a:schemeClr val="bg2"/>
                </a:solidFill>
              </a:rPr>
              <a:t> </a:t>
            </a:r>
            <a:r>
              <a:rPr lang="en-US" sz="1800" dirty="0" err="1" smtClean="0">
                <a:solidFill>
                  <a:schemeClr val="bg2"/>
                </a:solidFill>
              </a:rPr>
              <a:t>dari</a:t>
            </a:r>
            <a:r>
              <a:rPr lang="en-US" sz="1800" dirty="0" smtClean="0">
                <a:solidFill>
                  <a:schemeClr val="bg2"/>
                </a:solidFill>
              </a:rPr>
              <a:t> </a:t>
            </a:r>
            <a:r>
              <a:rPr lang="en-US" sz="1800" dirty="0" err="1" smtClean="0">
                <a:solidFill>
                  <a:schemeClr val="bg2"/>
                </a:solidFill>
              </a:rPr>
              <a:t>penjualan</a:t>
            </a:r>
            <a:r>
              <a:rPr lang="en-US" sz="1800" dirty="0" smtClean="0">
                <a:solidFill>
                  <a:schemeClr val="bg2"/>
                </a:solidFill>
              </a:rPr>
              <a:t> </a:t>
            </a:r>
            <a:r>
              <a:rPr lang="en-US" sz="1800" dirty="0" err="1" smtClean="0">
                <a:solidFill>
                  <a:schemeClr val="bg2"/>
                </a:solidFill>
              </a:rPr>
              <a:t>mie</a:t>
            </a:r>
            <a:r>
              <a:rPr lang="en-US" sz="1800" dirty="0" smtClean="0">
                <a:solidFill>
                  <a:schemeClr val="bg2"/>
                </a:solidFill>
              </a:rPr>
              <a:t> </a:t>
            </a:r>
            <a:r>
              <a:rPr lang="en-US" sz="1800" dirty="0" err="1" smtClean="0">
                <a:solidFill>
                  <a:schemeClr val="bg2"/>
                </a:solidFill>
              </a:rPr>
              <a:t>segar</a:t>
            </a:r>
            <a:r>
              <a:rPr lang="en-US" sz="1800" dirty="0" smtClean="0">
                <a:solidFill>
                  <a:schemeClr val="bg2"/>
                </a:solidFill>
              </a:rPr>
              <a:t> </a:t>
            </a:r>
            <a:r>
              <a:rPr lang="en-US" sz="1800" dirty="0" err="1" smtClean="0">
                <a:solidFill>
                  <a:schemeClr val="bg2"/>
                </a:solidFill>
              </a:rPr>
              <a:t>memiliki</a:t>
            </a:r>
            <a:r>
              <a:rPr lang="en-US" sz="1800" dirty="0" smtClean="0">
                <a:solidFill>
                  <a:schemeClr val="bg2"/>
                </a:solidFill>
              </a:rPr>
              <a:t> trend </a:t>
            </a:r>
            <a:r>
              <a:rPr lang="en-US" sz="1800" dirty="0" err="1" smtClean="0">
                <a:solidFill>
                  <a:schemeClr val="bg2"/>
                </a:solidFill>
              </a:rPr>
              <a:t>meningkat</a:t>
            </a:r>
            <a:r>
              <a:rPr lang="en-US" sz="1800" dirty="0" smtClean="0">
                <a:solidFill>
                  <a:schemeClr val="bg2"/>
                </a:solidFill>
              </a:rPr>
              <a:t> </a:t>
            </a:r>
          </a:p>
          <a:p>
            <a:pPr lvl="1">
              <a:lnSpc>
                <a:spcPct val="90000"/>
              </a:lnSpc>
            </a:pPr>
            <a:r>
              <a:rPr lang="en-US" sz="1800" dirty="0" err="1" smtClean="0"/>
              <a:t>Produk</a:t>
            </a:r>
            <a:r>
              <a:rPr lang="en-US" sz="1800" dirty="0" smtClean="0"/>
              <a:t> </a:t>
            </a:r>
            <a:r>
              <a:rPr lang="en-US" sz="1800" dirty="0" err="1" smtClean="0"/>
              <a:t>baru</a:t>
            </a:r>
            <a:r>
              <a:rPr lang="en-US" sz="1800" dirty="0" smtClean="0"/>
              <a:t> </a:t>
            </a:r>
            <a:r>
              <a:rPr lang="en-US" sz="1800" dirty="0" err="1" smtClean="0"/>
              <a:t>mie</a:t>
            </a:r>
            <a:r>
              <a:rPr lang="en-US" sz="1800" dirty="0" smtClean="0"/>
              <a:t> </a:t>
            </a:r>
            <a:r>
              <a:rPr lang="en-US" sz="1800" dirty="0" err="1" smtClean="0"/>
              <a:t>segar</a:t>
            </a:r>
            <a:r>
              <a:rPr lang="en-US" sz="1800" dirty="0" smtClean="0">
                <a:solidFill>
                  <a:schemeClr val="bg2"/>
                </a:solidFill>
              </a:rPr>
              <a:t> </a:t>
            </a:r>
            <a:r>
              <a:rPr lang="en-US" sz="1800" dirty="0" err="1" smtClean="0">
                <a:solidFill>
                  <a:schemeClr val="bg2"/>
                </a:solidFill>
              </a:rPr>
              <a:t>segera</a:t>
            </a:r>
            <a:r>
              <a:rPr lang="en-US" sz="1800" dirty="0" smtClean="0">
                <a:solidFill>
                  <a:schemeClr val="bg2"/>
                </a:solidFill>
              </a:rPr>
              <a:t> </a:t>
            </a:r>
            <a:r>
              <a:rPr lang="en-US" sz="1800" dirty="0" err="1" smtClean="0">
                <a:solidFill>
                  <a:schemeClr val="bg2"/>
                </a:solidFill>
              </a:rPr>
              <a:t>dikembangkan</a:t>
            </a:r>
            <a:r>
              <a:rPr lang="en-US" sz="1800" dirty="0" smtClean="0">
                <a:solidFill>
                  <a:schemeClr val="bg2"/>
                </a:solidFill>
              </a:rPr>
              <a:t>. </a:t>
            </a:r>
            <a:endParaRPr lang="en-US" sz="1800" dirty="0" smtClean="0"/>
          </a:p>
          <a:p>
            <a:pPr lvl="1">
              <a:lnSpc>
                <a:spcPct val="90000"/>
              </a:lnSpc>
            </a:pPr>
            <a:endParaRPr lang="en-US" sz="1800" dirty="0" smtClean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4876800" y="1200150"/>
            <a:ext cx="4038600" cy="308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lvl="1">
              <a:lnSpc>
                <a:spcPct val="90000"/>
              </a:lnSpc>
            </a:pPr>
            <a:endParaRPr lang="en-US" sz="1800" dirty="0" smtClean="0"/>
          </a:p>
          <a:p>
            <a:pPr>
              <a:lnSpc>
                <a:spcPct val="90000"/>
              </a:lnSpc>
            </a:pPr>
            <a:r>
              <a:rPr lang="en-US" sz="1800" dirty="0" smtClean="0">
                <a:solidFill>
                  <a:srgbClr val="FF0000"/>
                </a:solidFill>
              </a:rPr>
              <a:t>Trend </a:t>
            </a:r>
            <a:r>
              <a:rPr lang="en-US" sz="1800" dirty="0" err="1" smtClean="0">
                <a:solidFill>
                  <a:srgbClr val="FF0000"/>
                </a:solidFill>
              </a:rPr>
              <a:t>Penjualan</a:t>
            </a:r>
            <a:r>
              <a:rPr lang="en-US" sz="1800" dirty="0" smtClean="0">
                <a:solidFill>
                  <a:srgbClr val="FF0000"/>
                </a:solidFill>
              </a:rPr>
              <a:t> </a:t>
            </a:r>
            <a:r>
              <a:rPr lang="en-US" sz="1800" dirty="0" err="1" smtClean="0">
                <a:solidFill>
                  <a:srgbClr val="FF0000"/>
                </a:solidFill>
              </a:rPr>
              <a:t>berdasarkan</a:t>
            </a:r>
            <a:r>
              <a:rPr lang="en-US" sz="1800" dirty="0" smtClean="0">
                <a:solidFill>
                  <a:srgbClr val="FF0000"/>
                </a:solidFill>
              </a:rPr>
              <a:t> </a:t>
            </a:r>
            <a:r>
              <a:rPr lang="en-US" sz="1800" dirty="0" err="1" smtClean="0">
                <a:solidFill>
                  <a:srgbClr val="FF0000"/>
                </a:solidFill>
              </a:rPr>
              <a:t>waktu</a:t>
            </a:r>
            <a:r>
              <a:rPr lang="en-US" sz="1800" dirty="0" smtClean="0">
                <a:solidFill>
                  <a:srgbClr val="FF0000"/>
                </a:solidFill>
              </a:rPr>
              <a:t> </a:t>
            </a:r>
            <a:r>
              <a:rPr lang="en-US" sz="1800" dirty="0" err="1" smtClean="0">
                <a:solidFill>
                  <a:srgbClr val="FF0000"/>
                </a:solidFill>
              </a:rPr>
              <a:t>dan</a:t>
            </a:r>
            <a:r>
              <a:rPr lang="en-US" sz="1800" dirty="0" smtClean="0">
                <a:solidFill>
                  <a:srgbClr val="FF0000"/>
                </a:solidFill>
              </a:rPr>
              <a:t> </a:t>
            </a:r>
            <a:r>
              <a:rPr lang="en-US" sz="1800" dirty="0" err="1" smtClean="0">
                <a:solidFill>
                  <a:srgbClr val="FF0000"/>
                </a:solidFill>
              </a:rPr>
              <a:t>hari</a:t>
            </a:r>
            <a:endParaRPr lang="en-US" sz="1800" dirty="0" smtClean="0">
              <a:solidFill>
                <a:srgbClr val="FF0000"/>
              </a:solidFill>
            </a:endParaRPr>
          </a:p>
          <a:p>
            <a:pPr lvl="1">
              <a:lnSpc>
                <a:spcPct val="90000"/>
              </a:lnSpc>
            </a:pPr>
            <a:r>
              <a:rPr lang="en-US" sz="1600" dirty="0" err="1" smtClean="0"/>
              <a:t>Perbedaan</a:t>
            </a:r>
            <a:r>
              <a:rPr lang="en-US" sz="1600" dirty="0" smtClean="0"/>
              <a:t> </a:t>
            </a:r>
            <a:r>
              <a:rPr lang="en-US" sz="1600" dirty="0" err="1" smtClean="0"/>
              <a:t>pola</a:t>
            </a:r>
            <a:r>
              <a:rPr lang="en-US" sz="1600" dirty="0" smtClean="0"/>
              <a:t> (patterns) </a:t>
            </a:r>
            <a:r>
              <a:rPr lang="en-US" sz="1600" dirty="0" err="1" smtClean="0"/>
              <a:t>penjualan</a:t>
            </a:r>
            <a:r>
              <a:rPr lang="en-US" sz="1600" dirty="0" smtClean="0"/>
              <a:t> </a:t>
            </a:r>
            <a:r>
              <a:rPr lang="en-US" sz="1600" dirty="0" err="1" smtClean="0"/>
              <a:t>untuk</a:t>
            </a:r>
            <a:r>
              <a:rPr lang="en-US" sz="1600" dirty="0" smtClean="0"/>
              <a:t> </a:t>
            </a:r>
            <a:r>
              <a:rPr lang="en-US" sz="1600" dirty="0" err="1" smtClean="0"/>
              <a:t>variasi</a:t>
            </a:r>
            <a:r>
              <a:rPr lang="en-US" sz="1600" dirty="0" smtClean="0"/>
              <a:t> </a:t>
            </a:r>
            <a:r>
              <a:rPr lang="en-US" sz="1600" dirty="0" err="1" smtClean="0"/>
              <a:t>ukuran</a:t>
            </a:r>
            <a:r>
              <a:rPr lang="en-US" sz="1600" dirty="0" smtClean="0"/>
              <a:t> </a:t>
            </a:r>
            <a:r>
              <a:rPr lang="en-US" sz="1600" dirty="0" err="1" smtClean="0"/>
              <a:t>susu</a:t>
            </a:r>
            <a:r>
              <a:rPr lang="en-US" sz="1600" dirty="0" smtClean="0"/>
              <a:t> </a:t>
            </a:r>
            <a:r>
              <a:rPr lang="en-US" sz="1600" dirty="0" err="1" smtClean="0"/>
              <a:t>pada</a:t>
            </a:r>
            <a:r>
              <a:rPr lang="en-US" sz="1600" dirty="0" smtClean="0"/>
              <a:t> </a:t>
            </a:r>
            <a:r>
              <a:rPr lang="en-US" sz="1600" dirty="0" err="1" smtClean="0"/>
              <a:t>hari</a:t>
            </a:r>
            <a:r>
              <a:rPr lang="en-US" sz="1600" dirty="0" smtClean="0"/>
              <a:t> yang </a:t>
            </a:r>
            <a:r>
              <a:rPr lang="en-US" sz="1600" dirty="0" err="1" smtClean="0"/>
              <a:t>berbeda</a:t>
            </a:r>
            <a:r>
              <a:rPr lang="en-US" sz="1600" dirty="0" smtClean="0"/>
              <a:t> </a:t>
            </a:r>
            <a:r>
              <a:rPr lang="en-US" sz="1600" dirty="0" err="1" smtClean="0"/>
              <a:t>akan</a:t>
            </a:r>
            <a:r>
              <a:rPr lang="en-US" sz="1600" dirty="0" smtClean="0"/>
              <a:t> </a:t>
            </a:r>
            <a:r>
              <a:rPr lang="en-US" sz="1600" dirty="0" err="1" smtClean="0"/>
              <a:t>menyebabkan</a:t>
            </a:r>
            <a:r>
              <a:rPr lang="en-US" sz="1600" dirty="0" smtClean="0"/>
              <a:t> </a:t>
            </a:r>
            <a:r>
              <a:rPr lang="en-US" sz="1600" dirty="0" err="1" smtClean="0"/>
              <a:t>pengaturan</a:t>
            </a:r>
            <a:r>
              <a:rPr lang="en-US" sz="1600" dirty="0" smtClean="0"/>
              <a:t> </a:t>
            </a:r>
            <a:r>
              <a:rPr lang="en-US" sz="1600" dirty="0" err="1" smtClean="0"/>
              <a:t>susu</a:t>
            </a:r>
            <a:r>
              <a:rPr lang="en-US" sz="1600" dirty="0" smtClean="0"/>
              <a:t> </a:t>
            </a:r>
            <a:r>
              <a:rPr lang="en-US" sz="1600" dirty="0" err="1" smtClean="0"/>
              <a:t>pada</a:t>
            </a:r>
            <a:r>
              <a:rPr lang="en-US" sz="1600" dirty="0" smtClean="0"/>
              <a:t> </a:t>
            </a:r>
            <a:r>
              <a:rPr lang="en-US" sz="1600" dirty="0" err="1" smtClean="0"/>
              <a:t>pendingin</a:t>
            </a:r>
            <a:r>
              <a:rPr lang="en-US" sz="1600" dirty="0" smtClean="0"/>
              <a:t>. </a:t>
            </a:r>
          </a:p>
          <a:p>
            <a:pPr lvl="1">
              <a:lnSpc>
                <a:spcPct val="90000"/>
              </a:lnSpc>
            </a:pPr>
            <a:endParaRPr lang="en-US" sz="1400" dirty="0" smtClean="0"/>
          </a:p>
          <a:p>
            <a:pPr>
              <a:lnSpc>
                <a:spcPct val="90000"/>
              </a:lnSpc>
            </a:pPr>
            <a:r>
              <a:rPr lang="en-US" sz="1800" dirty="0" err="1" smtClean="0">
                <a:solidFill>
                  <a:srgbClr val="FF0000"/>
                </a:solidFill>
              </a:rPr>
              <a:t>Daftar</a:t>
            </a:r>
            <a:r>
              <a:rPr lang="en-US" sz="1800" dirty="0" smtClean="0">
                <a:solidFill>
                  <a:srgbClr val="FF0000"/>
                </a:solidFill>
              </a:rPr>
              <a:t> item </a:t>
            </a:r>
            <a:r>
              <a:rPr lang="en-US" sz="1800" dirty="0" err="1" smtClean="0">
                <a:solidFill>
                  <a:srgbClr val="FF0000"/>
                </a:solidFill>
              </a:rPr>
              <a:t>produk</a:t>
            </a:r>
            <a:r>
              <a:rPr lang="en-US" sz="1800" dirty="0" smtClean="0">
                <a:solidFill>
                  <a:srgbClr val="FF0000"/>
                </a:solidFill>
              </a:rPr>
              <a:t> yang </a:t>
            </a:r>
            <a:r>
              <a:rPr lang="en-US" sz="1800" dirty="0" err="1" smtClean="0">
                <a:solidFill>
                  <a:srgbClr val="FF0000"/>
                </a:solidFill>
              </a:rPr>
              <a:t>perputarannya</a:t>
            </a:r>
            <a:r>
              <a:rPr lang="en-US" sz="1800" dirty="0" smtClean="0">
                <a:solidFill>
                  <a:srgbClr val="FF0000"/>
                </a:solidFill>
              </a:rPr>
              <a:t> </a:t>
            </a:r>
            <a:r>
              <a:rPr lang="en-US" sz="1800" dirty="0" err="1" smtClean="0">
                <a:solidFill>
                  <a:srgbClr val="FF0000"/>
                </a:solidFill>
              </a:rPr>
              <a:t>lambat</a:t>
            </a:r>
            <a:r>
              <a:rPr lang="en-US" sz="1800" dirty="0" smtClean="0">
                <a:solidFill>
                  <a:srgbClr val="FF0000"/>
                </a:solidFill>
              </a:rPr>
              <a:t> (slow moving)</a:t>
            </a:r>
          </a:p>
          <a:p>
            <a:pPr lvl="1">
              <a:lnSpc>
                <a:spcPct val="90000"/>
              </a:lnSpc>
            </a:pPr>
            <a:r>
              <a:rPr lang="en-US" sz="1800" dirty="0" err="1" smtClean="0"/>
              <a:t>Separo</a:t>
            </a:r>
            <a:r>
              <a:rPr lang="en-US" sz="1800" dirty="0" smtClean="0"/>
              <a:t> </a:t>
            </a:r>
            <a:r>
              <a:rPr lang="en-US" sz="1800" dirty="0" err="1" smtClean="0"/>
              <a:t>dari</a:t>
            </a:r>
            <a:r>
              <a:rPr lang="en-US" sz="1800" dirty="0" smtClean="0"/>
              <a:t> 3000 SKU </a:t>
            </a:r>
            <a:r>
              <a:rPr lang="en-US" sz="1800" dirty="0" err="1" smtClean="0"/>
              <a:t>diganti</a:t>
            </a:r>
            <a:r>
              <a:rPr lang="en-US" sz="1800" dirty="0" smtClean="0"/>
              <a:t> </a:t>
            </a:r>
            <a:r>
              <a:rPr lang="en-US" sz="1800" dirty="0" err="1" smtClean="0"/>
              <a:t>dengan</a:t>
            </a:r>
            <a:r>
              <a:rPr lang="en-US" sz="1800" dirty="0" smtClean="0"/>
              <a:t> yang </a:t>
            </a:r>
            <a:r>
              <a:rPr lang="en-US" sz="1800" dirty="0" err="1" smtClean="0"/>
              <a:t>baru</a:t>
            </a:r>
            <a:r>
              <a:rPr lang="en-US" sz="1800" dirty="0" smtClean="0"/>
              <a:t> </a:t>
            </a:r>
            <a:r>
              <a:rPr lang="en-US" sz="1800" dirty="0" err="1" smtClean="0"/>
              <a:t>setiap</a:t>
            </a:r>
            <a:r>
              <a:rPr lang="en-US" sz="1800" dirty="0" smtClean="0"/>
              <a:t> </a:t>
            </a:r>
            <a:r>
              <a:rPr lang="en-US" sz="1800" dirty="0" err="1" smtClean="0"/>
              <a:t>tahunnya</a:t>
            </a:r>
            <a:endParaRPr lang="en-US" sz="1800" dirty="0" smtClean="0"/>
          </a:p>
        </p:txBody>
      </p:sp>
    </p:spTree>
    <p:extLst>
      <p:ext uri="{BB962C8B-B14F-4D97-AF65-F5344CB8AC3E}">
        <p14:creationId xmlns:p14="http://schemas.microsoft.com/office/powerpoint/2010/main" val="318951632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algn="r"/>
            <a:r>
              <a:rPr lang="en-US" sz="3200" dirty="0" smtClean="0">
                <a:latin typeface="Cambria" pitchFamily="18" charset="0"/>
              </a:rPr>
              <a:t>Facilities Strategy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76350"/>
            <a:ext cx="4267200" cy="3086100"/>
          </a:xfrm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1800" dirty="0" err="1" smtClean="0">
                <a:solidFill>
                  <a:srgbClr val="FF0000"/>
                </a:solidFill>
                <a:latin typeface="Cambria" pitchFamily="18" charset="0"/>
              </a:rPr>
              <a:t>Keterbatasan</a:t>
            </a:r>
            <a:r>
              <a:rPr lang="en-US" sz="1800" dirty="0" smtClean="0">
                <a:solidFill>
                  <a:srgbClr val="FF0000"/>
                </a:solidFill>
                <a:latin typeface="Cambria" pitchFamily="18" charset="0"/>
              </a:rPr>
              <a:t> </a:t>
            </a:r>
            <a:r>
              <a:rPr lang="en-US" sz="1800" dirty="0" err="1" smtClean="0">
                <a:solidFill>
                  <a:srgbClr val="FF0000"/>
                </a:solidFill>
                <a:latin typeface="Cambria" pitchFamily="18" charset="0"/>
              </a:rPr>
              <a:t>ruang</a:t>
            </a:r>
            <a:r>
              <a:rPr lang="en-US" sz="1800" dirty="0" smtClean="0">
                <a:solidFill>
                  <a:srgbClr val="FF0000"/>
                </a:solidFill>
                <a:latin typeface="Cambria" pitchFamily="18" charset="0"/>
              </a:rPr>
              <a:t> </a:t>
            </a:r>
            <a:r>
              <a:rPr lang="en-US" sz="1800" dirty="0" err="1" smtClean="0">
                <a:solidFill>
                  <a:srgbClr val="FF0000"/>
                </a:solidFill>
                <a:latin typeface="Cambria" pitchFamily="18" charset="0"/>
              </a:rPr>
              <a:t>penyimpanan</a:t>
            </a:r>
            <a:r>
              <a:rPr lang="en-US" sz="1800" dirty="0" smtClean="0">
                <a:solidFill>
                  <a:srgbClr val="FF0000"/>
                </a:solidFill>
                <a:latin typeface="Cambria" pitchFamily="18" charset="0"/>
              </a:rPr>
              <a:t> di </a:t>
            </a:r>
            <a:r>
              <a:rPr lang="en-US" sz="1800" dirty="0" err="1" smtClean="0">
                <a:solidFill>
                  <a:srgbClr val="FF0000"/>
                </a:solidFill>
                <a:latin typeface="Cambria" pitchFamily="18" charset="0"/>
              </a:rPr>
              <a:t>toko</a:t>
            </a:r>
            <a:r>
              <a:rPr lang="en-US" sz="1800" dirty="0" smtClean="0">
                <a:solidFill>
                  <a:srgbClr val="FF0000"/>
                </a:solidFill>
                <a:latin typeface="Cambria" pitchFamily="18" charset="0"/>
              </a:rPr>
              <a:t>, </a:t>
            </a:r>
            <a:r>
              <a:rPr lang="en-US" sz="1800" dirty="0" smtClean="0">
                <a:latin typeface="Cambria" pitchFamily="18" charset="0"/>
              </a:rPr>
              <a:t>125-150 m</a:t>
            </a:r>
            <a:r>
              <a:rPr lang="en-US" sz="1800" baseline="30000" dirty="0" smtClean="0">
                <a:latin typeface="Cambria" pitchFamily="18" charset="0"/>
              </a:rPr>
              <a:t>2</a:t>
            </a:r>
            <a:r>
              <a:rPr lang="en-US" sz="1800" dirty="0" smtClean="0">
                <a:latin typeface="Cambria" pitchFamily="18" charset="0"/>
              </a:rPr>
              <a:t> space</a:t>
            </a:r>
          </a:p>
          <a:p>
            <a:pPr lvl="1">
              <a:lnSpc>
                <a:spcPct val="90000"/>
              </a:lnSpc>
            </a:pPr>
            <a:r>
              <a:rPr lang="en-US" sz="1800" dirty="0" err="1" smtClean="0">
                <a:latin typeface="Cambria" pitchFamily="18" charset="0"/>
              </a:rPr>
              <a:t>Pengiriman</a:t>
            </a:r>
            <a:r>
              <a:rPr lang="en-US" sz="1800" dirty="0" smtClean="0">
                <a:latin typeface="Cambria" pitchFamily="18" charset="0"/>
              </a:rPr>
              <a:t> </a:t>
            </a:r>
            <a:r>
              <a:rPr lang="en-US" sz="1800" dirty="0" err="1" smtClean="0">
                <a:latin typeface="Cambria" pitchFamily="18" charset="0"/>
              </a:rPr>
              <a:t>barang</a:t>
            </a:r>
            <a:r>
              <a:rPr lang="en-US" sz="1800" dirty="0" smtClean="0">
                <a:latin typeface="Cambria" pitchFamily="18" charset="0"/>
              </a:rPr>
              <a:t> </a:t>
            </a:r>
            <a:r>
              <a:rPr lang="en-US" sz="1800" dirty="0" err="1" smtClean="0">
                <a:latin typeface="Cambria" pitchFamily="18" charset="0"/>
              </a:rPr>
              <a:t>ke</a:t>
            </a:r>
            <a:r>
              <a:rPr lang="en-US" sz="1800" dirty="0" smtClean="0">
                <a:latin typeface="Cambria" pitchFamily="18" charset="0"/>
              </a:rPr>
              <a:t> </a:t>
            </a:r>
            <a:r>
              <a:rPr lang="en-US" sz="1800" dirty="0" err="1" smtClean="0">
                <a:latin typeface="Cambria" pitchFamily="18" charset="0"/>
              </a:rPr>
              <a:t>toko</a:t>
            </a:r>
            <a:r>
              <a:rPr lang="en-US" sz="1800" dirty="0" smtClean="0">
                <a:latin typeface="Cambria" pitchFamily="18" charset="0"/>
              </a:rPr>
              <a:t> </a:t>
            </a:r>
            <a:r>
              <a:rPr lang="en-US" sz="1800" dirty="0" err="1" smtClean="0">
                <a:latin typeface="Cambria" pitchFamily="18" charset="0"/>
              </a:rPr>
              <a:t>dalam</a:t>
            </a:r>
            <a:r>
              <a:rPr lang="en-US" sz="1800" dirty="0" smtClean="0">
                <a:latin typeface="Cambria" pitchFamily="18" charset="0"/>
              </a:rPr>
              <a:t> </a:t>
            </a:r>
            <a:r>
              <a:rPr lang="en-US" sz="1800" dirty="0" err="1" smtClean="0">
                <a:latin typeface="Cambria" pitchFamily="18" charset="0"/>
              </a:rPr>
              <a:t>jumlah</a:t>
            </a:r>
            <a:r>
              <a:rPr lang="en-US" sz="1800" dirty="0" smtClean="0">
                <a:latin typeface="Cambria" pitchFamily="18" charset="0"/>
              </a:rPr>
              <a:t> </a:t>
            </a:r>
            <a:r>
              <a:rPr lang="en-US" sz="1800" dirty="0" err="1" smtClean="0">
                <a:latin typeface="Cambria" pitchFamily="18" charset="0"/>
              </a:rPr>
              <a:t>sedikit</a:t>
            </a:r>
            <a:r>
              <a:rPr lang="en-US" sz="1800" dirty="0" smtClean="0">
                <a:latin typeface="Cambria" pitchFamily="18" charset="0"/>
              </a:rPr>
              <a:t> </a:t>
            </a:r>
            <a:r>
              <a:rPr lang="en-US" sz="1800" dirty="0" err="1" smtClean="0">
                <a:latin typeface="Cambria" pitchFamily="18" charset="0"/>
              </a:rPr>
              <a:t>dengan</a:t>
            </a:r>
            <a:r>
              <a:rPr lang="en-US" sz="1800" dirty="0" smtClean="0">
                <a:latin typeface="Cambria" pitchFamily="18" charset="0"/>
              </a:rPr>
              <a:t> </a:t>
            </a:r>
            <a:r>
              <a:rPr lang="en-US" sz="1800" dirty="0" err="1" smtClean="0">
                <a:latin typeface="Cambria" pitchFamily="18" charset="0"/>
              </a:rPr>
              <a:t>frekuensi</a:t>
            </a:r>
            <a:r>
              <a:rPr lang="en-US" sz="1800" dirty="0" smtClean="0">
                <a:latin typeface="Cambria" pitchFamily="18" charset="0"/>
              </a:rPr>
              <a:t> </a:t>
            </a:r>
            <a:r>
              <a:rPr lang="en-US" sz="1800" dirty="0" err="1" smtClean="0">
                <a:latin typeface="Cambria" pitchFamily="18" charset="0"/>
              </a:rPr>
              <a:t>sering</a:t>
            </a:r>
            <a:r>
              <a:rPr lang="en-US" sz="1800" dirty="0" smtClean="0">
                <a:latin typeface="Cambria" pitchFamily="18" charset="0"/>
              </a:rPr>
              <a:t> </a:t>
            </a:r>
          </a:p>
          <a:p>
            <a:pPr>
              <a:lnSpc>
                <a:spcPct val="90000"/>
              </a:lnSpc>
            </a:pPr>
            <a:r>
              <a:rPr lang="en-US" sz="1800" dirty="0" err="1" smtClean="0">
                <a:solidFill>
                  <a:srgbClr val="FF0000"/>
                </a:solidFill>
                <a:latin typeface="Cambria" pitchFamily="18" charset="0"/>
              </a:rPr>
              <a:t>Pengelompokan</a:t>
            </a:r>
            <a:r>
              <a:rPr lang="en-US" sz="1800" dirty="0" smtClean="0">
                <a:solidFill>
                  <a:srgbClr val="FF0000"/>
                </a:solidFill>
                <a:latin typeface="Cambria" pitchFamily="18" charset="0"/>
              </a:rPr>
              <a:t> </a:t>
            </a:r>
            <a:r>
              <a:rPr lang="en-US" sz="1800" dirty="0" err="1" smtClean="0">
                <a:solidFill>
                  <a:srgbClr val="FF0000"/>
                </a:solidFill>
                <a:latin typeface="Cambria" pitchFamily="18" charset="0"/>
              </a:rPr>
              <a:t>Produk</a:t>
            </a:r>
            <a:r>
              <a:rPr lang="en-US" sz="1800" dirty="0" smtClean="0">
                <a:solidFill>
                  <a:srgbClr val="FF0000"/>
                </a:solidFill>
                <a:latin typeface="Cambria" pitchFamily="18" charset="0"/>
              </a:rPr>
              <a:t> </a:t>
            </a:r>
            <a:r>
              <a:rPr lang="en-US" sz="1800" dirty="0" err="1" smtClean="0">
                <a:solidFill>
                  <a:srgbClr val="FF0000"/>
                </a:solidFill>
                <a:latin typeface="Cambria" pitchFamily="18" charset="0"/>
              </a:rPr>
              <a:t>berdasarkan</a:t>
            </a:r>
            <a:r>
              <a:rPr lang="en-US" sz="1800" dirty="0" smtClean="0">
                <a:solidFill>
                  <a:srgbClr val="FF0000"/>
                </a:solidFill>
                <a:latin typeface="Cambria" pitchFamily="18" charset="0"/>
              </a:rPr>
              <a:t> </a:t>
            </a:r>
            <a:r>
              <a:rPr lang="en-US" sz="1800" dirty="0" err="1" smtClean="0">
                <a:solidFill>
                  <a:srgbClr val="FF0000"/>
                </a:solidFill>
                <a:latin typeface="Cambria" pitchFamily="18" charset="0"/>
              </a:rPr>
              <a:t>kebutuhan</a:t>
            </a:r>
            <a:r>
              <a:rPr lang="en-US" sz="1800" dirty="0" smtClean="0">
                <a:solidFill>
                  <a:srgbClr val="FF0000"/>
                </a:solidFill>
                <a:latin typeface="Cambria" pitchFamily="18" charset="0"/>
              </a:rPr>
              <a:t> </a:t>
            </a:r>
            <a:r>
              <a:rPr lang="en-US" sz="1800" dirty="0" err="1" smtClean="0">
                <a:solidFill>
                  <a:srgbClr val="FF0000"/>
                </a:solidFill>
                <a:latin typeface="Cambria" pitchFamily="18" charset="0"/>
              </a:rPr>
              <a:t>pendingin</a:t>
            </a:r>
            <a:r>
              <a:rPr lang="en-US" sz="1800" dirty="0" smtClean="0">
                <a:solidFill>
                  <a:srgbClr val="FF0000"/>
                </a:solidFill>
                <a:latin typeface="Cambria" pitchFamily="18" charset="0"/>
              </a:rPr>
              <a:t> </a:t>
            </a:r>
            <a:endParaRPr lang="en-US" sz="1800" dirty="0" smtClean="0">
              <a:latin typeface="Cambria" pitchFamily="18" charset="0"/>
            </a:endParaRPr>
          </a:p>
          <a:p>
            <a:pPr lvl="1">
              <a:lnSpc>
                <a:spcPct val="90000"/>
              </a:lnSpc>
            </a:pPr>
            <a:r>
              <a:rPr lang="en-US" sz="1600" dirty="0" err="1" smtClean="0">
                <a:latin typeface="Cambria" pitchFamily="18" charset="0"/>
              </a:rPr>
              <a:t>Kombinasi</a:t>
            </a:r>
            <a:r>
              <a:rPr lang="en-US" sz="1600" dirty="0" smtClean="0">
                <a:latin typeface="Cambria" pitchFamily="18" charset="0"/>
              </a:rPr>
              <a:t> </a:t>
            </a:r>
            <a:r>
              <a:rPr lang="en-US" sz="1600" dirty="0" err="1" smtClean="0">
                <a:latin typeface="Cambria" pitchFamily="18" charset="0"/>
              </a:rPr>
              <a:t>sistem</a:t>
            </a:r>
            <a:r>
              <a:rPr lang="en-US" sz="1600" dirty="0" smtClean="0">
                <a:latin typeface="Cambria" pitchFamily="18" charset="0"/>
              </a:rPr>
              <a:t> </a:t>
            </a:r>
            <a:r>
              <a:rPr lang="en-US" sz="1600" dirty="0" err="1" smtClean="0">
                <a:latin typeface="Cambria" pitchFamily="18" charset="0"/>
              </a:rPr>
              <a:t>pengiriman</a:t>
            </a:r>
            <a:r>
              <a:rPr lang="en-US" sz="1600" dirty="0" smtClean="0">
                <a:latin typeface="Cambria" pitchFamily="18" charset="0"/>
              </a:rPr>
              <a:t>: frozen foods, chilled foods, room temperature and hot foods.</a:t>
            </a:r>
          </a:p>
          <a:p>
            <a:pPr lvl="1">
              <a:lnSpc>
                <a:spcPct val="90000"/>
              </a:lnSpc>
            </a:pPr>
            <a:r>
              <a:rPr lang="en-US" sz="1600" dirty="0" err="1" smtClean="0">
                <a:latin typeface="Cambria" pitchFamily="18" charset="0"/>
              </a:rPr>
              <a:t>Sebuah</a:t>
            </a:r>
            <a:r>
              <a:rPr lang="en-US" sz="1600" dirty="0" smtClean="0">
                <a:latin typeface="Cambria" pitchFamily="18" charset="0"/>
              </a:rPr>
              <a:t> </a:t>
            </a:r>
            <a:r>
              <a:rPr lang="en-US" sz="1600" dirty="0" err="1" smtClean="0">
                <a:latin typeface="Cambria" pitchFamily="18" charset="0"/>
              </a:rPr>
              <a:t>truk</a:t>
            </a:r>
            <a:r>
              <a:rPr lang="en-US" sz="1600" dirty="0" smtClean="0">
                <a:latin typeface="Cambria" pitchFamily="18" charset="0"/>
              </a:rPr>
              <a:t> </a:t>
            </a:r>
            <a:r>
              <a:rPr lang="en-US" sz="1600" dirty="0" err="1" smtClean="0">
                <a:latin typeface="Cambria" pitchFamily="18" charset="0"/>
              </a:rPr>
              <a:t>membawa</a:t>
            </a:r>
            <a:r>
              <a:rPr lang="en-US" sz="1600" dirty="0" smtClean="0">
                <a:latin typeface="Cambria" pitchFamily="18" charset="0"/>
              </a:rPr>
              <a:t> </a:t>
            </a:r>
            <a:r>
              <a:rPr lang="en-US" sz="1600" dirty="0" err="1" smtClean="0">
                <a:latin typeface="Cambria" pitchFamily="18" charset="0"/>
              </a:rPr>
              <a:t>sekelompok</a:t>
            </a:r>
            <a:r>
              <a:rPr lang="en-US" sz="1600" dirty="0" smtClean="0">
                <a:latin typeface="Cambria" pitchFamily="18" charset="0"/>
              </a:rPr>
              <a:t> </a:t>
            </a:r>
            <a:r>
              <a:rPr lang="en-US" sz="1600" dirty="0" err="1" smtClean="0">
                <a:latin typeface="Cambria" pitchFamily="18" charset="0"/>
              </a:rPr>
              <a:t>produk</a:t>
            </a:r>
            <a:r>
              <a:rPr lang="en-US" sz="1600" dirty="0">
                <a:latin typeface="Cambria" pitchFamily="18" charset="0"/>
              </a:rPr>
              <a:t> </a:t>
            </a:r>
            <a:r>
              <a:rPr lang="en-US" sz="1600" dirty="0" smtClean="0">
                <a:latin typeface="Cambria" pitchFamily="18" charset="0"/>
              </a:rPr>
              <a:t>(</a:t>
            </a:r>
            <a:r>
              <a:rPr lang="en-US" sz="1600" dirty="0" err="1" smtClean="0">
                <a:latin typeface="Cambria" pitchFamily="18" charset="0"/>
              </a:rPr>
              <a:t>misal</a:t>
            </a:r>
            <a:r>
              <a:rPr lang="en-US" sz="1600" dirty="0" smtClean="0">
                <a:latin typeface="Cambria" pitchFamily="18" charset="0"/>
              </a:rPr>
              <a:t>:</a:t>
            </a:r>
            <a:r>
              <a:rPr lang="en-US" sz="1600" dirty="0">
                <a:latin typeface="Cambria" pitchFamily="18" charset="0"/>
              </a:rPr>
              <a:t> frozen foods </a:t>
            </a:r>
            <a:r>
              <a:rPr lang="en-US" sz="1600" dirty="0" smtClean="0">
                <a:latin typeface="Cambria" pitchFamily="18" charset="0"/>
              </a:rPr>
              <a:t>)</a:t>
            </a:r>
            <a:r>
              <a:rPr lang="en-US" sz="1600" dirty="0" err="1" smtClean="0">
                <a:latin typeface="Cambria" pitchFamily="18" charset="0"/>
              </a:rPr>
              <a:t>dan</a:t>
            </a:r>
            <a:r>
              <a:rPr lang="en-US" sz="1600" dirty="0" smtClean="0">
                <a:latin typeface="Cambria" pitchFamily="18" charset="0"/>
              </a:rPr>
              <a:t> </a:t>
            </a:r>
            <a:r>
              <a:rPr lang="en-US" sz="1600" dirty="0" err="1" smtClean="0">
                <a:latin typeface="Cambria" pitchFamily="18" charset="0"/>
              </a:rPr>
              <a:t>mengunjungi</a:t>
            </a:r>
            <a:r>
              <a:rPr lang="en-US" sz="1600" dirty="0" smtClean="0">
                <a:latin typeface="Cambria" pitchFamily="18" charset="0"/>
              </a:rPr>
              <a:t> </a:t>
            </a:r>
            <a:r>
              <a:rPr lang="en-US" sz="1600" dirty="0" err="1" smtClean="0">
                <a:latin typeface="Cambria" pitchFamily="18" charset="0"/>
              </a:rPr>
              <a:t>beberapa</a:t>
            </a:r>
            <a:r>
              <a:rPr lang="en-US" sz="1600" dirty="0" smtClean="0">
                <a:latin typeface="Cambria" pitchFamily="18" charset="0"/>
              </a:rPr>
              <a:t> </a:t>
            </a:r>
            <a:r>
              <a:rPr lang="en-US" sz="1600" dirty="0" err="1" smtClean="0">
                <a:latin typeface="Cambria" pitchFamily="18" charset="0"/>
              </a:rPr>
              <a:t>toko</a:t>
            </a:r>
            <a:r>
              <a:rPr lang="en-US" sz="1600" dirty="0" smtClean="0">
                <a:latin typeface="Cambria" pitchFamily="18" charset="0"/>
              </a:rPr>
              <a:t> </a:t>
            </a:r>
            <a:r>
              <a:rPr lang="en-US" sz="1600" dirty="0" err="1" smtClean="0">
                <a:latin typeface="Cambria" pitchFamily="18" charset="0"/>
              </a:rPr>
              <a:t>dalam</a:t>
            </a:r>
            <a:r>
              <a:rPr lang="en-US" sz="1600" dirty="0" smtClean="0">
                <a:latin typeface="Cambria" pitchFamily="18" charset="0"/>
              </a:rPr>
              <a:t> </a:t>
            </a:r>
            <a:r>
              <a:rPr lang="en-US" sz="1600" dirty="0" err="1" smtClean="0">
                <a:latin typeface="Cambria" pitchFamily="18" charset="0"/>
              </a:rPr>
              <a:t>satu</a:t>
            </a:r>
            <a:r>
              <a:rPr lang="en-US" sz="1600" dirty="0" smtClean="0">
                <a:latin typeface="Cambria" pitchFamily="18" charset="0"/>
              </a:rPr>
              <a:t> area. </a:t>
            </a:r>
          </a:p>
          <a:p>
            <a:pPr marL="0" indent="0">
              <a:lnSpc>
                <a:spcPct val="90000"/>
              </a:lnSpc>
              <a:buNone/>
            </a:pPr>
            <a:endParaRPr lang="en-US" sz="1600" dirty="0" smtClean="0">
              <a:latin typeface="Cambria" pitchFamily="18" charset="0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5181600" y="1485900"/>
            <a:ext cx="3657600" cy="308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90000"/>
              </a:lnSpc>
            </a:pPr>
            <a:r>
              <a:rPr lang="en-US" sz="1800" dirty="0" err="1" smtClean="0">
                <a:latin typeface="Cambria" pitchFamily="18" charset="0"/>
              </a:rPr>
              <a:t>Pengiriman</a:t>
            </a:r>
            <a:r>
              <a:rPr lang="en-US" sz="1800" dirty="0" smtClean="0">
                <a:latin typeface="Cambria" pitchFamily="18" charset="0"/>
              </a:rPr>
              <a:t> </a:t>
            </a:r>
            <a:r>
              <a:rPr lang="en-US" sz="1800" dirty="0" err="1" smtClean="0">
                <a:latin typeface="Cambria" pitchFamily="18" charset="0"/>
              </a:rPr>
              <a:t>berasal</a:t>
            </a:r>
            <a:r>
              <a:rPr lang="en-US" sz="1800" dirty="0" smtClean="0">
                <a:latin typeface="Cambria" pitchFamily="18" charset="0"/>
              </a:rPr>
              <a:t> </a:t>
            </a:r>
            <a:r>
              <a:rPr lang="en-US" sz="1800" dirty="0" err="1" smtClean="0">
                <a:latin typeface="Cambria" pitchFamily="18" charset="0"/>
              </a:rPr>
              <a:t>dari</a:t>
            </a:r>
            <a:r>
              <a:rPr lang="en-US" sz="1800" dirty="0" smtClean="0">
                <a:latin typeface="Cambria" pitchFamily="18" charset="0"/>
              </a:rPr>
              <a:t> </a:t>
            </a:r>
            <a:r>
              <a:rPr lang="en-US" sz="1800" dirty="0" err="1" smtClean="0">
                <a:latin typeface="Cambria" pitchFamily="18" charset="0"/>
              </a:rPr>
              <a:t>banyak</a:t>
            </a:r>
            <a:r>
              <a:rPr lang="en-US" sz="1800" dirty="0" smtClean="0">
                <a:latin typeface="Cambria" pitchFamily="18" charset="0"/>
              </a:rPr>
              <a:t> </a:t>
            </a:r>
            <a:r>
              <a:rPr lang="en-US" sz="1800" dirty="0" err="1" smtClean="0">
                <a:latin typeface="Cambria" pitchFamily="18" charset="0"/>
              </a:rPr>
              <a:t>pabrik</a:t>
            </a:r>
            <a:endParaRPr lang="en-US" sz="1800" dirty="0" smtClean="0">
              <a:latin typeface="Cambria" pitchFamily="18" charset="0"/>
            </a:endParaRPr>
          </a:p>
          <a:p>
            <a:pPr>
              <a:lnSpc>
                <a:spcPct val="90000"/>
              </a:lnSpc>
            </a:pPr>
            <a:r>
              <a:rPr lang="en-US" sz="1800" dirty="0" err="1" smtClean="0">
                <a:latin typeface="Cambria" pitchFamily="18" charset="0"/>
              </a:rPr>
              <a:t>Jumlah</a:t>
            </a:r>
            <a:r>
              <a:rPr lang="en-US" sz="1800" dirty="0" smtClean="0">
                <a:latin typeface="Cambria" pitchFamily="18" charset="0"/>
              </a:rPr>
              <a:t> </a:t>
            </a:r>
            <a:r>
              <a:rPr lang="en-US" sz="1800" dirty="0" err="1" smtClean="0">
                <a:latin typeface="Cambria" pitchFamily="18" charset="0"/>
              </a:rPr>
              <a:t>truk</a:t>
            </a:r>
            <a:r>
              <a:rPr lang="en-US" sz="1800" dirty="0" smtClean="0">
                <a:latin typeface="Cambria" pitchFamily="18" charset="0"/>
              </a:rPr>
              <a:t> yang </a:t>
            </a:r>
            <a:r>
              <a:rPr lang="en-US" sz="1800" dirty="0" err="1" smtClean="0">
                <a:latin typeface="Cambria" pitchFamily="18" charset="0"/>
              </a:rPr>
              <a:t>melakukan</a:t>
            </a:r>
            <a:r>
              <a:rPr lang="en-US" sz="1800" dirty="0" smtClean="0">
                <a:latin typeface="Cambria" pitchFamily="18" charset="0"/>
              </a:rPr>
              <a:t> </a:t>
            </a:r>
            <a:r>
              <a:rPr lang="en-US" sz="1800" dirty="0" err="1" smtClean="0">
                <a:latin typeface="Cambria" pitchFamily="18" charset="0"/>
              </a:rPr>
              <a:t>pengiriman</a:t>
            </a:r>
            <a:r>
              <a:rPr lang="en-US" sz="1800" dirty="0" smtClean="0">
                <a:latin typeface="Cambria" pitchFamily="18" charset="0"/>
              </a:rPr>
              <a:t> </a:t>
            </a:r>
            <a:r>
              <a:rPr lang="en-US" sz="1800" dirty="0" err="1" smtClean="0">
                <a:latin typeface="Cambria" pitchFamily="18" charset="0"/>
              </a:rPr>
              <a:t>bisa</a:t>
            </a:r>
            <a:r>
              <a:rPr lang="en-US" sz="1800" dirty="0" smtClean="0">
                <a:latin typeface="Cambria" pitchFamily="18" charset="0"/>
              </a:rPr>
              <a:t> </a:t>
            </a:r>
            <a:r>
              <a:rPr lang="en-US" sz="1800" dirty="0" err="1" smtClean="0">
                <a:latin typeface="Cambria" pitchFamily="18" charset="0"/>
              </a:rPr>
              <a:t>dikurangi</a:t>
            </a:r>
            <a:r>
              <a:rPr lang="en-US" sz="1800" dirty="0" smtClean="0">
                <a:latin typeface="Cambria" pitchFamily="18" charset="0"/>
              </a:rPr>
              <a:t>, </a:t>
            </a:r>
            <a:r>
              <a:rPr lang="en-US" sz="1800" dirty="0" err="1" smtClean="0">
                <a:latin typeface="Cambria" pitchFamily="18" charset="0"/>
              </a:rPr>
              <a:t>misalnya</a:t>
            </a:r>
            <a:r>
              <a:rPr lang="en-US" sz="1800" dirty="0" smtClean="0">
                <a:latin typeface="Cambria" pitchFamily="18" charset="0"/>
              </a:rPr>
              <a:t> </a:t>
            </a:r>
            <a:r>
              <a:rPr lang="en-US" sz="1800" dirty="0" err="1" smtClean="0">
                <a:latin typeface="Cambria" pitchFamily="18" charset="0"/>
              </a:rPr>
              <a:t>hanya</a:t>
            </a:r>
            <a:r>
              <a:rPr lang="en-US" sz="1800" dirty="0" smtClean="0">
                <a:latin typeface="Cambria" pitchFamily="18" charset="0"/>
              </a:rPr>
              <a:t> 3 </a:t>
            </a:r>
            <a:r>
              <a:rPr lang="en-US" sz="1800" dirty="0" err="1" smtClean="0">
                <a:latin typeface="Cambria" pitchFamily="18" charset="0"/>
              </a:rPr>
              <a:t>truk</a:t>
            </a:r>
            <a:r>
              <a:rPr lang="en-US" sz="1800" dirty="0" smtClean="0">
                <a:latin typeface="Cambria" pitchFamily="18" charset="0"/>
              </a:rPr>
              <a:t> fresh food </a:t>
            </a:r>
            <a:r>
              <a:rPr lang="en-US" sz="1800" dirty="0" err="1" smtClean="0">
                <a:latin typeface="Cambria" pitchFamily="18" charset="0"/>
              </a:rPr>
              <a:t>setiap</a:t>
            </a:r>
            <a:r>
              <a:rPr lang="en-US" sz="1800" dirty="0" smtClean="0">
                <a:latin typeface="Cambria" pitchFamily="18" charset="0"/>
              </a:rPr>
              <a:t> </a:t>
            </a:r>
            <a:r>
              <a:rPr lang="en-US" sz="1800" dirty="0" err="1" smtClean="0">
                <a:latin typeface="Cambria" pitchFamily="18" charset="0"/>
              </a:rPr>
              <a:t>hari</a:t>
            </a:r>
            <a:r>
              <a:rPr lang="en-US" sz="1800" dirty="0" smtClean="0">
                <a:latin typeface="Cambria" pitchFamily="18" charset="0"/>
              </a:rPr>
              <a:t>. </a:t>
            </a:r>
            <a:r>
              <a:rPr lang="en-US" sz="1800" dirty="0" err="1" smtClean="0">
                <a:latin typeface="Cambria" pitchFamily="18" charset="0"/>
              </a:rPr>
              <a:t>Penerimaan</a:t>
            </a:r>
            <a:r>
              <a:rPr lang="en-US" sz="1800" dirty="0" smtClean="0">
                <a:latin typeface="Cambria" pitchFamily="18" charset="0"/>
              </a:rPr>
              <a:t> </a:t>
            </a:r>
            <a:r>
              <a:rPr lang="en-US" sz="1800" dirty="0" err="1" smtClean="0">
                <a:latin typeface="Cambria" pitchFamily="18" charset="0"/>
              </a:rPr>
              <a:t>barang</a:t>
            </a:r>
            <a:r>
              <a:rPr lang="en-US" sz="1800" dirty="0" smtClean="0">
                <a:latin typeface="Cambria" pitchFamily="18" charset="0"/>
              </a:rPr>
              <a:t> </a:t>
            </a:r>
            <a:r>
              <a:rPr lang="en-US" sz="1800" dirty="0" err="1" smtClean="0">
                <a:latin typeface="Cambria" pitchFamily="18" charset="0"/>
              </a:rPr>
              <a:t>dilakukan</a:t>
            </a:r>
            <a:r>
              <a:rPr lang="en-US" sz="1800" dirty="0" smtClean="0">
                <a:latin typeface="Cambria" pitchFamily="18" charset="0"/>
              </a:rPr>
              <a:t> </a:t>
            </a:r>
            <a:r>
              <a:rPr lang="en-US" sz="1800" dirty="0" err="1" smtClean="0">
                <a:latin typeface="Cambria" pitchFamily="18" charset="0"/>
              </a:rPr>
              <a:t>cepat</a:t>
            </a:r>
            <a:r>
              <a:rPr lang="en-US" sz="1800" dirty="0" smtClean="0">
                <a:latin typeface="Cambria" pitchFamily="18" charset="0"/>
              </a:rPr>
              <a:t> </a:t>
            </a:r>
            <a:r>
              <a:rPr lang="en-US" sz="1800" dirty="0" err="1" smtClean="0">
                <a:latin typeface="Cambria" pitchFamily="18" charset="0"/>
              </a:rPr>
              <a:t>dengan</a:t>
            </a:r>
            <a:r>
              <a:rPr lang="en-US" sz="1800" dirty="0" smtClean="0">
                <a:latin typeface="Cambria" pitchFamily="18" charset="0"/>
              </a:rPr>
              <a:t> </a:t>
            </a:r>
            <a:r>
              <a:rPr lang="en-US" sz="1800" dirty="0" err="1" smtClean="0">
                <a:latin typeface="Cambria" pitchFamily="18" charset="0"/>
              </a:rPr>
              <a:t>menggunakan</a:t>
            </a:r>
            <a:r>
              <a:rPr lang="en-US" sz="1800" dirty="0" smtClean="0">
                <a:latin typeface="Cambria" pitchFamily="18" charset="0"/>
              </a:rPr>
              <a:t> scanner. </a:t>
            </a:r>
            <a:r>
              <a:rPr lang="en-US" sz="1800" dirty="0" err="1" smtClean="0">
                <a:latin typeface="Cambria" pitchFamily="18" charset="0"/>
              </a:rPr>
              <a:t>Pengiriman</a:t>
            </a:r>
            <a:r>
              <a:rPr lang="en-US" sz="1800" dirty="0" smtClean="0">
                <a:latin typeface="Cambria" pitchFamily="18" charset="0"/>
              </a:rPr>
              <a:t> </a:t>
            </a:r>
            <a:r>
              <a:rPr lang="en-US" sz="1800" dirty="0" err="1" smtClean="0">
                <a:latin typeface="Cambria" pitchFamily="18" charset="0"/>
              </a:rPr>
              <a:t>fokus</a:t>
            </a:r>
            <a:r>
              <a:rPr lang="en-US" sz="1800" dirty="0" smtClean="0">
                <a:latin typeface="Cambria" pitchFamily="18" charset="0"/>
              </a:rPr>
              <a:t> </a:t>
            </a:r>
            <a:r>
              <a:rPr lang="en-US" sz="1800" dirty="0" err="1" smtClean="0">
                <a:latin typeface="Cambria" pitchFamily="18" charset="0"/>
              </a:rPr>
              <a:t>pada</a:t>
            </a:r>
            <a:r>
              <a:rPr lang="en-US" sz="1800" dirty="0" smtClean="0">
                <a:latin typeface="Cambria" pitchFamily="18" charset="0"/>
              </a:rPr>
              <a:t> area </a:t>
            </a:r>
            <a:r>
              <a:rPr lang="en-US" sz="1800" dirty="0" err="1" smtClean="0">
                <a:latin typeface="Cambria" pitchFamily="18" charset="0"/>
              </a:rPr>
              <a:t>tertentu</a:t>
            </a:r>
            <a:endParaRPr lang="en-US" sz="1800" dirty="0" smtClean="0">
              <a:latin typeface="Cambria" pitchFamily="18" charset="0"/>
            </a:endParaRPr>
          </a:p>
          <a:p>
            <a:pPr marL="0" indent="0">
              <a:lnSpc>
                <a:spcPct val="90000"/>
              </a:lnSpc>
              <a:buFontTx/>
              <a:buNone/>
            </a:pPr>
            <a:endParaRPr lang="en-US" sz="1600" dirty="0" smtClean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266305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sz="3200" b="1" dirty="0" smtClean="0">
                <a:latin typeface="Cambria" pitchFamily="18" charset="0"/>
              </a:rPr>
              <a:t>Push/Pull View of Supply Chains</a:t>
            </a:r>
            <a:endParaRPr lang="en-US" sz="3200" dirty="0" smtClean="0">
              <a:latin typeface="Cambria" pitchFamily="18" charset="0"/>
            </a:endParaRPr>
          </a:p>
        </p:txBody>
      </p:sp>
      <p:sp>
        <p:nvSpPr>
          <p:cNvPr id="20483" name="Freeform 4"/>
          <p:cNvSpPr>
            <a:spLocks/>
          </p:cNvSpPr>
          <p:nvPr/>
        </p:nvSpPr>
        <p:spPr bwMode="auto">
          <a:xfrm>
            <a:off x="603251" y="2055019"/>
            <a:ext cx="4748213" cy="991791"/>
          </a:xfrm>
          <a:custGeom>
            <a:avLst/>
            <a:gdLst>
              <a:gd name="T0" fmla="*/ 3563938 w 2991"/>
              <a:gd name="T1" fmla="*/ 0 h 833"/>
              <a:gd name="T2" fmla="*/ 3563938 w 2991"/>
              <a:gd name="T3" fmla="*/ 334963 h 833"/>
              <a:gd name="T4" fmla="*/ 0 w 2991"/>
              <a:gd name="T5" fmla="*/ 334963 h 833"/>
              <a:gd name="T6" fmla="*/ 0 w 2991"/>
              <a:gd name="T7" fmla="*/ 995363 h 833"/>
              <a:gd name="T8" fmla="*/ 3563938 w 2991"/>
              <a:gd name="T9" fmla="*/ 995363 h 833"/>
              <a:gd name="T10" fmla="*/ 3563938 w 2991"/>
              <a:gd name="T11" fmla="*/ 1322388 h 833"/>
              <a:gd name="T12" fmla="*/ 4748213 w 2991"/>
              <a:gd name="T13" fmla="*/ 661988 h 833"/>
              <a:gd name="T14" fmla="*/ 3563938 w 2991"/>
              <a:gd name="T15" fmla="*/ 0 h 833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2991"/>
              <a:gd name="T25" fmla="*/ 0 h 833"/>
              <a:gd name="T26" fmla="*/ 2991 w 2991"/>
              <a:gd name="T27" fmla="*/ 833 h 833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991" h="833">
                <a:moveTo>
                  <a:pt x="2245" y="0"/>
                </a:moveTo>
                <a:lnTo>
                  <a:pt x="2245" y="211"/>
                </a:lnTo>
                <a:lnTo>
                  <a:pt x="0" y="211"/>
                </a:lnTo>
                <a:lnTo>
                  <a:pt x="0" y="627"/>
                </a:lnTo>
                <a:lnTo>
                  <a:pt x="2245" y="627"/>
                </a:lnTo>
                <a:lnTo>
                  <a:pt x="2245" y="833"/>
                </a:lnTo>
                <a:lnTo>
                  <a:pt x="2991" y="417"/>
                </a:lnTo>
                <a:lnTo>
                  <a:pt x="2245" y="0"/>
                </a:lnTo>
                <a:close/>
              </a:path>
            </a:pathLst>
          </a:custGeom>
          <a:solidFill>
            <a:schemeClr val="accent2"/>
          </a:solidFill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Cambria" pitchFamily="18" charset="0"/>
            </a:endParaRPr>
          </a:p>
        </p:txBody>
      </p:sp>
      <p:sp>
        <p:nvSpPr>
          <p:cNvPr id="20484" name="Freeform 5"/>
          <p:cNvSpPr>
            <a:spLocks/>
          </p:cNvSpPr>
          <p:nvPr/>
        </p:nvSpPr>
        <p:spPr bwMode="auto">
          <a:xfrm>
            <a:off x="5526088" y="2055019"/>
            <a:ext cx="2462212" cy="991791"/>
          </a:xfrm>
          <a:custGeom>
            <a:avLst/>
            <a:gdLst>
              <a:gd name="T0" fmla="*/ 1847850 w 1551"/>
              <a:gd name="T1" fmla="*/ 0 h 833"/>
              <a:gd name="T2" fmla="*/ 1847850 w 1551"/>
              <a:gd name="T3" fmla="*/ 334963 h 833"/>
              <a:gd name="T4" fmla="*/ 0 w 1551"/>
              <a:gd name="T5" fmla="*/ 334963 h 833"/>
              <a:gd name="T6" fmla="*/ 0 w 1551"/>
              <a:gd name="T7" fmla="*/ 995363 h 833"/>
              <a:gd name="T8" fmla="*/ 1847850 w 1551"/>
              <a:gd name="T9" fmla="*/ 995363 h 833"/>
              <a:gd name="T10" fmla="*/ 1847850 w 1551"/>
              <a:gd name="T11" fmla="*/ 1322388 h 833"/>
              <a:gd name="T12" fmla="*/ 2462212 w 1551"/>
              <a:gd name="T13" fmla="*/ 661988 h 833"/>
              <a:gd name="T14" fmla="*/ 1847850 w 1551"/>
              <a:gd name="T15" fmla="*/ 0 h 833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551"/>
              <a:gd name="T25" fmla="*/ 0 h 833"/>
              <a:gd name="T26" fmla="*/ 1551 w 1551"/>
              <a:gd name="T27" fmla="*/ 833 h 833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551" h="833">
                <a:moveTo>
                  <a:pt x="1164" y="0"/>
                </a:moveTo>
                <a:lnTo>
                  <a:pt x="1164" y="211"/>
                </a:lnTo>
                <a:lnTo>
                  <a:pt x="0" y="211"/>
                </a:lnTo>
                <a:lnTo>
                  <a:pt x="0" y="627"/>
                </a:lnTo>
                <a:lnTo>
                  <a:pt x="1164" y="627"/>
                </a:lnTo>
                <a:lnTo>
                  <a:pt x="1164" y="833"/>
                </a:lnTo>
                <a:lnTo>
                  <a:pt x="1551" y="417"/>
                </a:lnTo>
                <a:lnTo>
                  <a:pt x="1164" y="0"/>
                </a:lnTo>
                <a:close/>
              </a:path>
            </a:pathLst>
          </a:custGeom>
          <a:solidFill>
            <a:srgbClr val="99FF33"/>
          </a:solidFill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Cambria" pitchFamily="18" charset="0"/>
            </a:endParaRPr>
          </a:p>
        </p:txBody>
      </p:sp>
      <p:sp>
        <p:nvSpPr>
          <p:cNvPr id="20485" name="Rectangle 6"/>
          <p:cNvSpPr>
            <a:spLocks noChangeArrowheads="1"/>
          </p:cNvSpPr>
          <p:nvPr/>
        </p:nvSpPr>
        <p:spPr bwMode="auto">
          <a:xfrm>
            <a:off x="777875" y="1204913"/>
            <a:ext cx="2990850" cy="991791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Cambria" pitchFamily="18" charset="0"/>
            </a:endParaRPr>
          </a:p>
        </p:txBody>
      </p:sp>
      <p:sp>
        <p:nvSpPr>
          <p:cNvPr id="20486" name="Rectangle 7"/>
          <p:cNvSpPr>
            <a:spLocks noChangeArrowheads="1"/>
          </p:cNvSpPr>
          <p:nvPr/>
        </p:nvSpPr>
        <p:spPr bwMode="auto">
          <a:xfrm>
            <a:off x="954088" y="1271588"/>
            <a:ext cx="178927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</a:pPr>
            <a:r>
              <a:rPr lang="en-US" sz="2400">
                <a:solidFill>
                  <a:srgbClr val="000000"/>
                </a:solidFill>
                <a:latin typeface="Cambria" pitchFamily="18" charset="0"/>
              </a:rPr>
              <a:t>Procurement,</a:t>
            </a:r>
            <a:endParaRPr lang="en-US">
              <a:latin typeface="Cambria" pitchFamily="18" charset="0"/>
            </a:endParaRPr>
          </a:p>
        </p:txBody>
      </p:sp>
      <p:sp>
        <p:nvSpPr>
          <p:cNvPr id="20487" name="Rectangle 8"/>
          <p:cNvSpPr>
            <a:spLocks noChangeArrowheads="1"/>
          </p:cNvSpPr>
          <p:nvPr/>
        </p:nvSpPr>
        <p:spPr bwMode="auto">
          <a:xfrm>
            <a:off x="954089" y="1516857"/>
            <a:ext cx="249068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</a:pPr>
            <a:r>
              <a:rPr lang="en-US" sz="2400">
                <a:solidFill>
                  <a:srgbClr val="000000"/>
                </a:solidFill>
                <a:latin typeface="Cambria" pitchFamily="18" charset="0"/>
              </a:rPr>
              <a:t>Manufacturing and</a:t>
            </a:r>
            <a:endParaRPr lang="en-US">
              <a:latin typeface="Cambria" pitchFamily="18" charset="0"/>
            </a:endParaRPr>
          </a:p>
        </p:txBody>
      </p:sp>
      <p:sp>
        <p:nvSpPr>
          <p:cNvPr id="20488" name="Rectangle 9"/>
          <p:cNvSpPr>
            <a:spLocks noChangeArrowheads="1"/>
          </p:cNvSpPr>
          <p:nvPr/>
        </p:nvSpPr>
        <p:spPr bwMode="auto">
          <a:xfrm>
            <a:off x="954089" y="1776413"/>
            <a:ext cx="284013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</a:pPr>
            <a:r>
              <a:rPr lang="en-US" sz="2400">
                <a:solidFill>
                  <a:srgbClr val="000000"/>
                </a:solidFill>
                <a:latin typeface="Cambria" pitchFamily="18" charset="0"/>
              </a:rPr>
              <a:t>Replenishment cycles</a:t>
            </a:r>
            <a:endParaRPr lang="en-US">
              <a:latin typeface="Cambria" pitchFamily="18" charset="0"/>
            </a:endParaRPr>
          </a:p>
        </p:txBody>
      </p:sp>
      <p:sp>
        <p:nvSpPr>
          <p:cNvPr id="20489" name="Rectangle 10"/>
          <p:cNvSpPr>
            <a:spLocks noChangeArrowheads="1"/>
          </p:cNvSpPr>
          <p:nvPr/>
        </p:nvSpPr>
        <p:spPr bwMode="auto">
          <a:xfrm>
            <a:off x="5878513" y="1204913"/>
            <a:ext cx="2286000" cy="708422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Cambria" pitchFamily="18" charset="0"/>
            </a:endParaRPr>
          </a:p>
        </p:txBody>
      </p:sp>
      <p:sp>
        <p:nvSpPr>
          <p:cNvPr id="20490" name="Rectangle 11"/>
          <p:cNvSpPr>
            <a:spLocks noChangeArrowheads="1"/>
          </p:cNvSpPr>
          <p:nvPr/>
        </p:nvSpPr>
        <p:spPr bwMode="auto">
          <a:xfrm>
            <a:off x="6054725" y="1271588"/>
            <a:ext cx="2025170" cy="3539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</a:pPr>
            <a:r>
              <a:rPr lang="en-US" sz="2300">
                <a:solidFill>
                  <a:srgbClr val="000000"/>
                </a:solidFill>
                <a:latin typeface="Cambria" pitchFamily="18" charset="0"/>
              </a:rPr>
              <a:t>Customer Order</a:t>
            </a:r>
            <a:endParaRPr lang="en-US">
              <a:latin typeface="Cambria" pitchFamily="18" charset="0"/>
            </a:endParaRPr>
          </a:p>
        </p:txBody>
      </p:sp>
      <p:sp>
        <p:nvSpPr>
          <p:cNvPr id="20491" name="Rectangle 12"/>
          <p:cNvSpPr>
            <a:spLocks noChangeArrowheads="1"/>
          </p:cNvSpPr>
          <p:nvPr/>
        </p:nvSpPr>
        <p:spPr bwMode="auto">
          <a:xfrm>
            <a:off x="6054726" y="1531144"/>
            <a:ext cx="659989" cy="3539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</a:pPr>
            <a:r>
              <a:rPr lang="en-US" sz="2300">
                <a:solidFill>
                  <a:srgbClr val="000000"/>
                </a:solidFill>
                <a:latin typeface="Cambria" pitchFamily="18" charset="0"/>
              </a:rPr>
              <a:t>Cycle</a:t>
            </a:r>
            <a:endParaRPr lang="en-US">
              <a:latin typeface="Cambria" pitchFamily="18" charset="0"/>
            </a:endParaRPr>
          </a:p>
        </p:txBody>
      </p:sp>
      <p:grpSp>
        <p:nvGrpSpPr>
          <p:cNvPr id="20492" name="Group 15"/>
          <p:cNvGrpSpPr>
            <a:grpSpLocks/>
          </p:cNvGrpSpPr>
          <p:nvPr/>
        </p:nvGrpSpPr>
        <p:grpSpPr bwMode="auto">
          <a:xfrm>
            <a:off x="603250" y="3482579"/>
            <a:ext cx="7385050" cy="269081"/>
            <a:chOff x="380" y="2925"/>
            <a:chExt cx="4652" cy="226"/>
          </a:xfrm>
        </p:grpSpPr>
        <p:sp>
          <p:nvSpPr>
            <p:cNvPr id="20531" name="Rectangle 13"/>
            <p:cNvSpPr>
              <a:spLocks noChangeArrowheads="1"/>
            </p:cNvSpPr>
            <p:nvPr/>
          </p:nvSpPr>
          <p:spPr bwMode="auto">
            <a:xfrm>
              <a:off x="380" y="3012"/>
              <a:ext cx="4453" cy="4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Cambria" pitchFamily="18" charset="0"/>
              </a:endParaRPr>
            </a:p>
          </p:txBody>
        </p:sp>
        <p:sp>
          <p:nvSpPr>
            <p:cNvPr id="20532" name="Freeform 14"/>
            <p:cNvSpPr>
              <a:spLocks/>
            </p:cNvSpPr>
            <p:nvPr/>
          </p:nvSpPr>
          <p:spPr bwMode="auto">
            <a:xfrm>
              <a:off x="4825" y="2925"/>
              <a:ext cx="207" cy="226"/>
            </a:xfrm>
            <a:custGeom>
              <a:avLst/>
              <a:gdLst>
                <a:gd name="T0" fmla="*/ 0 w 207"/>
                <a:gd name="T1" fmla="*/ 226 h 226"/>
                <a:gd name="T2" fmla="*/ 207 w 207"/>
                <a:gd name="T3" fmla="*/ 111 h 226"/>
                <a:gd name="T4" fmla="*/ 0 w 207"/>
                <a:gd name="T5" fmla="*/ 0 h 226"/>
                <a:gd name="T6" fmla="*/ 0 w 207"/>
                <a:gd name="T7" fmla="*/ 226 h 22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07"/>
                <a:gd name="T13" fmla="*/ 0 h 226"/>
                <a:gd name="T14" fmla="*/ 207 w 207"/>
                <a:gd name="T15" fmla="*/ 226 h 22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07" h="226">
                  <a:moveTo>
                    <a:pt x="0" y="226"/>
                  </a:moveTo>
                  <a:lnTo>
                    <a:pt x="207" y="111"/>
                  </a:lnTo>
                  <a:lnTo>
                    <a:pt x="0" y="0"/>
                  </a:lnTo>
                  <a:lnTo>
                    <a:pt x="0" y="22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Cambria" pitchFamily="18" charset="0"/>
              </a:endParaRPr>
            </a:p>
          </p:txBody>
        </p:sp>
      </p:grpSp>
      <p:grpSp>
        <p:nvGrpSpPr>
          <p:cNvPr id="20493" name="Group 46"/>
          <p:cNvGrpSpPr>
            <a:grpSpLocks/>
          </p:cNvGrpSpPr>
          <p:nvPr/>
        </p:nvGrpSpPr>
        <p:grpSpPr bwMode="auto">
          <a:xfrm>
            <a:off x="5521326" y="3043238"/>
            <a:ext cx="17463" cy="831056"/>
            <a:chOff x="3478" y="2556"/>
            <a:chExt cx="11" cy="698"/>
          </a:xfrm>
        </p:grpSpPr>
        <p:sp>
          <p:nvSpPr>
            <p:cNvPr id="20501" name="Freeform 16"/>
            <p:cNvSpPr>
              <a:spLocks/>
            </p:cNvSpPr>
            <p:nvPr/>
          </p:nvSpPr>
          <p:spPr bwMode="auto">
            <a:xfrm>
              <a:off x="3478" y="2556"/>
              <a:ext cx="11" cy="7"/>
            </a:xfrm>
            <a:custGeom>
              <a:avLst/>
              <a:gdLst>
                <a:gd name="T0" fmla="*/ 11 w 11"/>
                <a:gd name="T1" fmla="*/ 7 h 7"/>
                <a:gd name="T2" fmla="*/ 7 w 11"/>
                <a:gd name="T3" fmla="*/ 3 h 7"/>
                <a:gd name="T4" fmla="*/ 3 w 11"/>
                <a:gd name="T5" fmla="*/ 0 h 7"/>
                <a:gd name="T6" fmla="*/ 3 w 11"/>
                <a:gd name="T7" fmla="*/ 0 h 7"/>
                <a:gd name="T8" fmla="*/ 0 w 11"/>
                <a:gd name="T9" fmla="*/ 3 h 7"/>
                <a:gd name="T10" fmla="*/ 0 w 11"/>
                <a:gd name="T11" fmla="*/ 3 h 7"/>
                <a:gd name="T12" fmla="*/ 0 w 11"/>
                <a:gd name="T13" fmla="*/ 3 h 7"/>
                <a:gd name="T14" fmla="*/ 3 w 11"/>
                <a:gd name="T15" fmla="*/ 7 h 7"/>
                <a:gd name="T16" fmla="*/ 3 w 11"/>
                <a:gd name="T17" fmla="*/ 7 h 7"/>
                <a:gd name="T18" fmla="*/ 11 w 11"/>
                <a:gd name="T19" fmla="*/ 7 h 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1"/>
                <a:gd name="T31" fmla="*/ 0 h 7"/>
                <a:gd name="T32" fmla="*/ 11 w 11"/>
                <a:gd name="T33" fmla="*/ 7 h 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1" h="7">
                  <a:moveTo>
                    <a:pt x="11" y="7"/>
                  </a:moveTo>
                  <a:lnTo>
                    <a:pt x="7" y="3"/>
                  </a:lnTo>
                  <a:lnTo>
                    <a:pt x="3" y="0"/>
                  </a:lnTo>
                  <a:lnTo>
                    <a:pt x="0" y="3"/>
                  </a:lnTo>
                  <a:lnTo>
                    <a:pt x="3" y="7"/>
                  </a:lnTo>
                  <a:lnTo>
                    <a:pt x="11" y="7"/>
                  </a:lnTo>
                  <a:close/>
                </a:path>
              </a:pathLst>
            </a:custGeom>
            <a:solidFill>
              <a:srgbClr val="000000"/>
            </a:solidFill>
            <a:ln w="2857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Cambria" pitchFamily="18" charset="0"/>
              </a:endParaRPr>
            </a:p>
          </p:txBody>
        </p:sp>
        <p:sp>
          <p:nvSpPr>
            <p:cNvPr id="20502" name="Freeform 17"/>
            <p:cNvSpPr>
              <a:spLocks/>
            </p:cNvSpPr>
            <p:nvPr/>
          </p:nvSpPr>
          <p:spPr bwMode="auto">
            <a:xfrm>
              <a:off x="3478" y="2575"/>
              <a:ext cx="11" cy="12"/>
            </a:xfrm>
            <a:custGeom>
              <a:avLst/>
              <a:gdLst>
                <a:gd name="T0" fmla="*/ 11 w 11"/>
                <a:gd name="T1" fmla="*/ 8 h 12"/>
                <a:gd name="T2" fmla="*/ 11 w 11"/>
                <a:gd name="T3" fmla="*/ 4 h 12"/>
                <a:gd name="T4" fmla="*/ 7 w 11"/>
                <a:gd name="T5" fmla="*/ 0 h 12"/>
                <a:gd name="T6" fmla="*/ 3 w 11"/>
                <a:gd name="T7" fmla="*/ 0 h 12"/>
                <a:gd name="T8" fmla="*/ 0 w 11"/>
                <a:gd name="T9" fmla="*/ 4 h 12"/>
                <a:gd name="T10" fmla="*/ 0 w 11"/>
                <a:gd name="T11" fmla="*/ 8 h 12"/>
                <a:gd name="T12" fmla="*/ 0 w 11"/>
                <a:gd name="T13" fmla="*/ 8 h 12"/>
                <a:gd name="T14" fmla="*/ 3 w 11"/>
                <a:gd name="T15" fmla="*/ 12 h 12"/>
                <a:gd name="T16" fmla="*/ 3 w 11"/>
                <a:gd name="T17" fmla="*/ 12 h 12"/>
                <a:gd name="T18" fmla="*/ 11 w 11"/>
                <a:gd name="T19" fmla="*/ 12 h 12"/>
                <a:gd name="T20" fmla="*/ 11 w 11"/>
                <a:gd name="T21" fmla="*/ 8 h 1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1"/>
                <a:gd name="T34" fmla="*/ 0 h 12"/>
                <a:gd name="T35" fmla="*/ 11 w 11"/>
                <a:gd name="T36" fmla="*/ 12 h 1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1" h="12">
                  <a:moveTo>
                    <a:pt x="11" y="8"/>
                  </a:moveTo>
                  <a:lnTo>
                    <a:pt x="11" y="4"/>
                  </a:lnTo>
                  <a:lnTo>
                    <a:pt x="7" y="0"/>
                  </a:lnTo>
                  <a:lnTo>
                    <a:pt x="3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3" y="12"/>
                  </a:lnTo>
                  <a:lnTo>
                    <a:pt x="11" y="12"/>
                  </a:lnTo>
                  <a:lnTo>
                    <a:pt x="11" y="8"/>
                  </a:lnTo>
                  <a:close/>
                </a:path>
              </a:pathLst>
            </a:custGeom>
            <a:solidFill>
              <a:srgbClr val="000000"/>
            </a:solidFill>
            <a:ln w="2857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Cambria" pitchFamily="18" charset="0"/>
              </a:endParaRPr>
            </a:p>
          </p:txBody>
        </p:sp>
        <p:sp>
          <p:nvSpPr>
            <p:cNvPr id="20503" name="Freeform 18"/>
            <p:cNvSpPr>
              <a:spLocks/>
            </p:cNvSpPr>
            <p:nvPr/>
          </p:nvSpPr>
          <p:spPr bwMode="auto">
            <a:xfrm>
              <a:off x="3478" y="2599"/>
              <a:ext cx="11" cy="12"/>
            </a:xfrm>
            <a:custGeom>
              <a:avLst/>
              <a:gdLst>
                <a:gd name="T0" fmla="*/ 11 w 11"/>
                <a:gd name="T1" fmla="*/ 8 h 12"/>
                <a:gd name="T2" fmla="*/ 11 w 11"/>
                <a:gd name="T3" fmla="*/ 4 h 12"/>
                <a:gd name="T4" fmla="*/ 7 w 11"/>
                <a:gd name="T5" fmla="*/ 0 h 12"/>
                <a:gd name="T6" fmla="*/ 3 w 11"/>
                <a:gd name="T7" fmla="*/ 0 h 12"/>
                <a:gd name="T8" fmla="*/ 0 w 11"/>
                <a:gd name="T9" fmla="*/ 4 h 12"/>
                <a:gd name="T10" fmla="*/ 0 w 11"/>
                <a:gd name="T11" fmla="*/ 8 h 12"/>
                <a:gd name="T12" fmla="*/ 0 w 11"/>
                <a:gd name="T13" fmla="*/ 8 h 12"/>
                <a:gd name="T14" fmla="*/ 3 w 11"/>
                <a:gd name="T15" fmla="*/ 12 h 12"/>
                <a:gd name="T16" fmla="*/ 3 w 11"/>
                <a:gd name="T17" fmla="*/ 12 h 12"/>
                <a:gd name="T18" fmla="*/ 11 w 11"/>
                <a:gd name="T19" fmla="*/ 12 h 12"/>
                <a:gd name="T20" fmla="*/ 11 w 11"/>
                <a:gd name="T21" fmla="*/ 8 h 1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1"/>
                <a:gd name="T34" fmla="*/ 0 h 12"/>
                <a:gd name="T35" fmla="*/ 11 w 11"/>
                <a:gd name="T36" fmla="*/ 12 h 1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1" h="12">
                  <a:moveTo>
                    <a:pt x="11" y="8"/>
                  </a:moveTo>
                  <a:lnTo>
                    <a:pt x="11" y="4"/>
                  </a:lnTo>
                  <a:lnTo>
                    <a:pt x="7" y="0"/>
                  </a:lnTo>
                  <a:lnTo>
                    <a:pt x="3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3" y="12"/>
                  </a:lnTo>
                  <a:lnTo>
                    <a:pt x="11" y="12"/>
                  </a:lnTo>
                  <a:lnTo>
                    <a:pt x="11" y="8"/>
                  </a:lnTo>
                  <a:close/>
                </a:path>
              </a:pathLst>
            </a:custGeom>
            <a:solidFill>
              <a:srgbClr val="000000"/>
            </a:solidFill>
            <a:ln w="2857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Cambria" pitchFamily="18" charset="0"/>
              </a:endParaRPr>
            </a:p>
          </p:txBody>
        </p:sp>
        <p:sp>
          <p:nvSpPr>
            <p:cNvPr id="20504" name="Freeform 19"/>
            <p:cNvSpPr>
              <a:spLocks/>
            </p:cNvSpPr>
            <p:nvPr/>
          </p:nvSpPr>
          <p:spPr bwMode="auto">
            <a:xfrm>
              <a:off x="3478" y="2623"/>
              <a:ext cx="11" cy="12"/>
            </a:xfrm>
            <a:custGeom>
              <a:avLst/>
              <a:gdLst>
                <a:gd name="T0" fmla="*/ 11 w 11"/>
                <a:gd name="T1" fmla="*/ 8 h 12"/>
                <a:gd name="T2" fmla="*/ 11 w 11"/>
                <a:gd name="T3" fmla="*/ 4 h 12"/>
                <a:gd name="T4" fmla="*/ 7 w 11"/>
                <a:gd name="T5" fmla="*/ 0 h 12"/>
                <a:gd name="T6" fmla="*/ 3 w 11"/>
                <a:gd name="T7" fmla="*/ 0 h 12"/>
                <a:gd name="T8" fmla="*/ 0 w 11"/>
                <a:gd name="T9" fmla="*/ 4 h 12"/>
                <a:gd name="T10" fmla="*/ 0 w 11"/>
                <a:gd name="T11" fmla="*/ 8 h 12"/>
                <a:gd name="T12" fmla="*/ 0 w 11"/>
                <a:gd name="T13" fmla="*/ 8 h 12"/>
                <a:gd name="T14" fmla="*/ 3 w 11"/>
                <a:gd name="T15" fmla="*/ 12 h 12"/>
                <a:gd name="T16" fmla="*/ 3 w 11"/>
                <a:gd name="T17" fmla="*/ 12 h 12"/>
                <a:gd name="T18" fmla="*/ 11 w 11"/>
                <a:gd name="T19" fmla="*/ 12 h 12"/>
                <a:gd name="T20" fmla="*/ 11 w 11"/>
                <a:gd name="T21" fmla="*/ 8 h 1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1"/>
                <a:gd name="T34" fmla="*/ 0 h 12"/>
                <a:gd name="T35" fmla="*/ 11 w 11"/>
                <a:gd name="T36" fmla="*/ 12 h 1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1" h="12">
                  <a:moveTo>
                    <a:pt x="11" y="8"/>
                  </a:moveTo>
                  <a:lnTo>
                    <a:pt x="11" y="4"/>
                  </a:lnTo>
                  <a:lnTo>
                    <a:pt x="7" y="0"/>
                  </a:lnTo>
                  <a:lnTo>
                    <a:pt x="3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3" y="12"/>
                  </a:lnTo>
                  <a:lnTo>
                    <a:pt x="11" y="12"/>
                  </a:lnTo>
                  <a:lnTo>
                    <a:pt x="11" y="8"/>
                  </a:lnTo>
                  <a:close/>
                </a:path>
              </a:pathLst>
            </a:custGeom>
            <a:solidFill>
              <a:srgbClr val="000000"/>
            </a:solidFill>
            <a:ln w="2857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Cambria" pitchFamily="18" charset="0"/>
              </a:endParaRPr>
            </a:p>
          </p:txBody>
        </p:sp>
        <p:sp>
          <p:nvSpPr>
            <p:cNvPr id="20505" name="Freeform 20"/>
            <p:cNvSpPr>
              <a:spLocks/>
            </p:cNvSpPr>
            <p:nvPr/>
          </p:nvSpPr>
          <p:spPr bwMode="auto">
            <a:xfrm>
              <a:off x="3478" y="2647"/>
              <a:ext cx="11" cy="12"/>
            </a:xfrm>
            <a:custGeom>
              <a:avLst/>
              <a:gdLst>
                <a:gd name="T0" fmla="*/ 11 w 11"/>
                <a:gd name="T1" fmla="*/ 8 h 12"/>
                <a:gd name="T2" fmla="*/ 11 w 11"/>
                <a:gd name="T3" fmla="*/ 4 h 12"/>
                <a:gd name="T4" fmla="*/ 7 w 11"/>
                <a:gd name="T5" fmla="*/ 0 h 12"/>
                <a:gd name="T6" fmla="*/ 3 w 11"/>
                <a:gd name="T7" fmla="*/ 0 h 12"/>
                <a:gd name="T8" fmla="*/ 0 w 11"/>
                <a:gd name="T9" fmla="*/ 4 h 12"/>
                <a:gd name="T10" fmla="*/ 0 w 11"/>
                <a:gd name="T11" fmla="*/ 8 h 12"/>
                <a:gd name="T12" fmla="*/ 0 w 11"/>
                <a:gd name="T13" fmla="*/ 8 h 12"/>
                <a:gd name="T14" fmla="*/ 3 w 11"/>
                <a:gd name="T15" fmla="*/ 12 h 12"/>
                <a:gd name="T16" fmla="*/ 3 w 11"/>
                <a:gd name="T17" fmla="*/ 12 h 12"/>
                <a:gd name="T18" fmla="*/ 11 w 11"/>
                <a:gd name="T19" fmla="*/ 12 h 12"/>
                <a:gd name="T20" fmla="*/ 11 w 11"/>
                <a:gd name="T21" fmla="*/ 8 h 1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1"/>
                <a:gd name="T34" fmla="*/ 0 h 12"/>
                <a:gd name="T35" fmla="*/ 11 w 11"/>
                <a:gd name="T36" fmla="*/ 12 h 1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1" h="12">
                  <a:moveTo>
                    <a:pt x="11" y="8"/>
                  </a:moveTo>
                  <a:lnTo>
                    <a:pt x="11" y="4"/>
                  </a:lnTo>
                  <a:lnTo>
                    <a:pt x="7" y="0"/>
                  </a:lnTo>
                  <a:lnTo>
                    <a:pt x="3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3" y="12"/>
                  </a:lnTo>
                  <a:lnTo>
                    <a:pt x="11" y="12"/>
                  </a:lnTo>
                  <a:lnTo>
                    <a:pt x="11" y="8"/>
                  </a:lnTo>
                  <a:close/>
                </a:path>
              </a:pathLst>
            </a:custGeom>
            <a:solidFill>
              <a:srgbClr val="000000"/>
            </a:solidFill>
            <a:ln w="2857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Cambria" pitchFamily="18" charset="0"/>
              </a:endParaRPr>
            </a:p>
          </p:txBody>
        </p:sp>
        <p:sp>
          <p:nvSpPr>
            <p:cNvPr id="20506" name="Freeform 21"/>
            <p:cNvSpPr>
              <a:spLocks/>
            </p:cNvSpPr>
            <p:nvPr/>
          </p:nvSpPr>
          <p:spPr bwMode="auto">
            <a:xfrm>
              <a:off x="3478" y="2671"/>
              <a:ext cx="11" cy="11"/>
            </a:xfrm>
            <a:custGeom>
              <a:avLst/>
              <a:gdLst>
                <a:gd name="T0" fmla="*/ 11 w 11"/>
                <a:gd name="T1" fmla="*/ 8 h 11"/>
                <a:gd name="T2" fmla="*/ 11 w 11"/>
                <a:gd name="T3" fmla="*/ 4 h 11"/>
                <a:gd name="T4" fmla="*/ 7 w 11"/>
                <a:gd name="T5" fmla="*/ 0 h 11"/>
                <a:gd name="T6" fmla="*/ 3 w 11"/>
                <a:gd name="T7" fmla="*/ 0 h 11"/>
                <a:gd name="T8" fmla="*/ 0 w 11"/>
                <a:gd name="T9" fmla="*/ 4 h 11"/>
                <a:gd name="T10" fmla="*/ 0 w 11"/>
                <a:gd name="T11" fmla="*/ 8 h 11"/>
                <a:gd name="T12" fmla="*/ 0 w 11"/>
                <a:gd name="T13" fmla="*/ 8 h 11"/>
                <a:gd name="T14" fmla="*/ 3 w 11"/>
                <a:gd name="T15" fmla="*/ 11 h 11"/>
                <a:gd name="T16" fmla="*/ 3 w 11"/>
                <a:gd name="T17" fmla="*/ 11 h 11"/>
                <a:gd name="T18" fmla="*/ 11 w 11"/>
                <a:gd name="T19" fmla="*/ 11 h 11"/>
                <a:gd name="T20" fmla="*/ 11 w 11"/>
                <a:gd name="T21" fmla="*/ 8 h 11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1"/>
                <a:gd name="T34" fmla="*/ 0 h 11"/>
                <a:gd name="T35" fmla="*/ 11 w 11"/>
                <a:gd name="T36" fmla="*/ 11 h 11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1" h="11">
                  <a:moveTo>
                    <a:pt x="11" y="8"/>
                  </a:moveTo>
                  <a:lnTo>
                    <a:pt x="11" y="4"/>
                  </a:lnTo>
                  <a:lnTo>
                    <a:pt x="7" y="0"/>
                  </a:lnTo>
                  <a:lnTo>
                    <a:pt x="3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3" y="11"/>
                  </a:lnTo>
                  <a:lnTo>
                    <a:pt x="11" y="11"/>
                  </a:lnTo>
                  <a:lnTo>
                    <a:pt x="11" y="8"/>
                  </a:lnTo>
                  <a:close/>
                </a:path>
              </a:pathLst>
            </a:custGeom>
            <a:solidFill>
              <a:srgbClr val="000000"/>
            </a:solidFill>
            <a:ln w="2857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Cambria" pitchFamily="18" charset="0"/>
              </a:endParaRPr>
            </a:p>
          </p:txBody>
        </p:sp>
        <p:sp>
          <p:nvSpPr>
            <p:cNvPr id="20507" name="Freeform 22"/>
            <p:cNvSpPr>
              <a:spLocks/>
            </p:cNvSpPr>
            <p:nvPr/>
          </p:nvSpPr>
          <p:spPr bwMode="auto">
            <a:xfrm>
              <a:off x="3478" y="2694"/>
              <a:ext cx="11" cy="12"/>
            </a:xfrm>
            <a:custGeom>
              <a:avLst/>
              <a:gdLst>
                <a:gd name="T0" fmla="*/ 11 w 11"/>
                <a:gd name="T1" fmla="*/ 8 h 12"/>
                <a:gd name="T2" fmla="*/ 11 w 11"/>
                <a:gd name="T3" fmla="*/ 4 h 12"/>
                <a:gd name="T4" fmla="*/ 7 w 11"/>
                <a:gd name="T5" fmla="*/ 0 h 12"/>
                <a:gd name="T6" fmla="*/ 3 w 11"/>
                <a:gd name="T7" fmla="*/ 0 h 12"/>
                <a:gd name="T8" fmla="*/ 0 w 11"/>
                <a:gd name="T9" fmla="*/ 4 h 12"/>
                <a:gd name="T10" fmla="*/ 0 w 11"/>
                <a:gd name="T11" fmla="*/ 8 h 12"/>
                <a:gd name="T12" fmla="*/ 0 w 11"/>
                <a:gd name="T13" fmla="*/ 8 h 12"/>
                <a:gd name="T14" fmla="*/ 3 w 11"/>
                <a:gd name="T15" fmla="*/ 12 h 12"/>
                <a:gd name="T16" fmla="*/ 3 w 11"/>
                <a:gd name="T17" fmla="*/ 12 h 12"/>
                <a:gd name="T18" fmla="*/ 11 w 11"/>
                <a:gd name="T19" fmla="*/ 12 h 12"/>
                <a:gd name="T20" fmla="*/ 11 w 11"/>
                <a:gd name="T21" fmla="*/ 8 h 1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1"/>
                <a:gd name="T34" fmla="*/ 0 h 12"/>
                <a:gd name="T35" fmla="*/ 11 w 11"/>
                <a:gd name="T36" fmla="*/ 12 h 1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1" h="12">
                  <a:moveTo>
                    <a:pt x="11" y="8"/>
                  </a:moveTo>
                  <a:lnTo>
                    <a:pt x="11" y="4"/>
                  </a:lnTo>
                  <a:lnTo>
                    <a:pt x="7" y="0"/>
                  </a:lnTo>
                  <a:lnTo>
                    <a:pt x="3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3" y="12"/>
                  </a:lnTo>
                  <a:lnTo>
                    <a:pt x="11" y="12"/>
                  </a:lnTo>
                  <a:lnTo>
                    <a:pt x="11" y="8"/>
                  </a:lnTo>
                  <a:close/>
                </a:path>
              </a:pathLst>
            </a:custGeom>
            <a:solidFill>
              <a:srgbClr val="000000"/>
            </a:solidFill>
            <a:ln w="2857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Cambria" pitchFamily="18" charset="0"/>
              </a:endParaRPr>
            </a:p>
          </p:txBody>
        </p:sp>
        <p:sp>
          <p:nvSpPr>
            <p:cNvPr id="20508" name="Freeform 23"/>
            <p:cNvSpPr>
              <a:spLocks/>
            </p:cNvSpPr>
            <p:nvPr/>
          </p:nvSpPr>
          <p:spPr bwMode="auto">
            <a:xfrm>
              <a:off x="3478" y="2718"/>
              <a:ext cx="11" cy="12"/>
            </a:xfrm>
            <a:custGeom>
              <a:avLst/>
              <a:gdLst>
                <a:gd name="T0" fmla="*/ 11 w 11"/>
                <a:gd name="T1" fmla="*/ 8 h 12"/>
                <a:gd name="T2" fmla="*/ 11 w 11"/>
                <a:gd name="T3" fmla="*/ 4 h 12"/>
                <a:gd name="T4" fmla="*/ 7 w 11"/>
                <a:gd name="T5" fmla="*/ 0 h 12"/>
                <a:gd name="T6" fmla="*/ 3 w 11"/>
                <a:gd name="T7" fmla="*/ 0 h 12"/>
                <a:gd name="T8" fmla="*/ 0 w 11"/>
                <a:gd name="T9" fmla="*/ 4 h 12"/>
                <a:gd name="T10" fmla="*/ 0 w 11"/>
                <a:gd name="T11" fmla="*/ 8 h 12"/>
                <a:gd name="T12" fmla="*/ 0 w 11"/>
                <a:gd name="T13" fmla="*/ 8 h 12"/>
                <a:gd name="T14" fmla="*/ 3 w 11"/>
                <a:gd name="T15" fmla="*/ 12 h 12"/>
                <a:gd name="T16" fmla="*/ 3 w 11"/>
                <a:gd name="T17" fmla="*/ 12 h 12"/>
                <a:gd name="T18" fmla="*/ 11 w 11"/>
                <a:gd name="T19" fmla="*/ 12 h 12"/>
                <a:gd name="T20" fmla="*/ 11 w 11"/>
                <a:gd name="T21" fmla="*/ 8 h 1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1"/>
                <a:gd name="T34" fmla="*/ 0 h 12"/>
                <a:gd name="T35" fmla="*/ 11 w 11"/>
                <a:gd name="T36" fmla="*/ 12 h 1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1" h="12">
                  <a:moveTo>
                    <a:pt x="11" y="8"/>
                  </a:moveTo>
                  <a:lnTo>
                    <a:pt x="11" y="4"/>
                  </a:lnTo>
                  <a:lnTo>
                    <a:pt x="7" y="0"/>
                  </a:lnTo>
                  <a:lnTo>
                    <a:pt x="3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3" y="12"/>
                  </a:lnTo>
                  <a:lnTo>
                    <a:pt x="11" y="12"/>
                  </a:lnTo>
                  <a:lnTo>
                    <a:pt x="11" y="8"/>
                  </a:lnTo>
                  <a:close/>
                </a:path>
              </a:pathLst>
            </a:custGeom>
            <a:solidFill>
              <a:srgbClr val="000000"/>
            </a:solidFill>
            <a:ln w="2857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Cambria" pitchFamily="18" charset="0"/>
              </a:endParaRPr>
            </a:p>
          </p:txBody>
        </p:sp>
        <p:sp>
          <p:nvSpPr>
            <p:cNvPr id="20509" name="Freeform 24"/>
            <p:cNvSpPr>
              <a:spLocks/>
            </p:cNvSpPr>
            <p:nvPr/>
          </p:nvSpPr>
          <p:spPr bwMode="auto">
            <a:xfrm>
              <a:off x="3478" y="2742"/>
              <a:ext cx="11" cy="12"/>
            </a:xfrm>
            <a:custGeom>
              <a:avLst/>
              <a:gdLst>
                <a:gd name="T0" fmla="*/ 11 w 11"/>
                <a:gd name="T1" fmla="*/ 8 h 12"/>
                <a:gd name="T2" fmla="*/ 11 w 11"/>
                <a:gd name="T3" fmla="*/ 4 h 12"/>
                <a:gd name="T4" fmla="*/ 7 w 11"/>
                <a:gd name="T5" fmla="*/ 0 h 12"/>
                <a:gd name="T6" fmla="*/ 3 w 11"/>
                <a:gd name="T7" fmla="*/ 0 h 12"/>
                <a:gd name="T8" fmla="*/ 0 w 11"/>
                <a:gd name="T9" fmla="*/ 4 h 12"/>
                <a:gd name="T10" fmla="*/ 0 w 11"/>
                <a:gd name="T11" fmla="*/ 8 h 12"/>
                <a:gd name="T12" fmla="*/ 0 w 11"/>
                <a:gd name="T13" fmla="*/ 8 h 12"/>
                <a:gd name="T14" fmla="*/ 3 w 11"/>
                <a:gd name="T15" fmla="*/ 12 h 12"/>
                <a:gd name="T16" fmla="*/ 3 w 11"/>
                <a:gd name="T17" fmla="*/ 12 h 12"/>
                <a:gd name="T18" fmla="*/ 11 w 11"/>
                <a:gd name="T19" fmla="*/ 12 h 12"/>
                <a:gd name="T20" fmla="*/ 11 w 11"/>
                <a:gd name="T21" fmla="*/ 8 h 1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1"/>
                <a:gd name="T34" fmla="*/ 0 h 12"/>
                <a:gd name="T35" fmla="*/ 11 w 11"/>
                <a:gd name="T36" fmla="*/ 12 h 1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1" h="12">
                  <a:moveTo>
                    <a:pt x="11" y="8"/>
                  </a:moveTo>
                  <a:lnTo>
                    <a:pt x="11" y="4"/>
                  </a:lnTo>
                  <a:lnTo>
                    <a:pt x="7" y="0"/>
                  </a:lnTo>
                  <a:lnTo>
                    <a:pt x="3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3" y="12"/>
                  </a:lnTo>
                  <a:lnTo>
                    <a:pt x="11" y="12"/>
                  </a:lnTo>
                  <a:lnTo>
                    <a:pt x="11" y="8"/>
                  </a:lnTo>
                  <a:close/>
                </a:path>
              </a:pathLst>
            </a:custGeom>
            <a:solidFill>
              <a:srgbClr val="000000"/>
            </a:solidFill>
            <a:ln w="2857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Cambria" pitchFamily="18" charset="0"/>
              </a:endParaRPr>
            </a:p>
          </p:txBody>
        </p:sp>
        <p:sp>
          <p:nvSpPr>
            <p:cNvPr id="20510" name="Freeform 25"/>
            <p:cNvSpPr>
              <a:spLocks/>
            </p:cNvSpPr>
            <p:nvPr/>
          </p:nvSpPr>
          <p:spPr bwMode="auto">
            <a:xfrm>
              <a:off x="3478" y="2766"/>
              <a:ext cx="11" cy="12"/>
            </a:xfrm>
            <a:custGeom>
              <a:avLst/>
              <a:gdLst>
                <a:gd name="T0" fmla="*/ 11 w 11"/>
                <a:gd name="T1" fmla="*/ 8 h 12"/>
                <a:gd name="T2" fmla="*/ 11 w 11"/>
                <a:gd name="T3" fmla="*/ 4 h 12"/>
                <a:gd name="T4" fmla="*/ 7 w 11"/>
                <a:gd name="T5" fmla="*/ 0 h 12"/>
                <a:gd name="T6" fmla="*/ 3 w 11"/>
                <a:gd name="T7" fmla="*/ 0 h 12"/>
                <a:gd name="T8" fmla="*/ 0 w 11"/>
                <a:gd name="T9" fmla="*/ 4 h 12"/>
                <a:gd name="T10" fmla="*/ 0 w 11"/>
                <a:gd name="T11" fmla="*/ 8 h 12"/>
                <a:gd name="T12" fmla="*/ 0 w 11"/>
                <a:gd name="T13" fmla="*/ 8 h 12"/>
                <a:gd name="T14" fmla="*/ 3 w 11"/>
                <a:gd name="T15" fmla="*/ 12 h 12"/>
                <a:gd name="T16" fmla="*/ 3 w 11"/>
                <a:gd name="T17" fmla="*/ 12 h 12"/>
                <a:gd name="T18" fmla="*/ 11 w 11"/>
                <a:gd name="T19" fmla="*/ 12 h 12"/>
                <a:gd name="T20" fmla="*/ 11 w 11"/>
                <a:gd name="T21" fmla="*/ 8 h 1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1"/>
                <a:gd name="T34" fmla="*/ 0 h 12"/>
                <a:gd name="T35" fmla="*/ 11 w 11"/>
                <a:gd name="T36" fmla="*/ 12 h 1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1" h="12">
                  <a:moveTo>
                    <a:pt x="11" y="8"/>
                  </a:moveTo>
                  <a:lnTo>
                    <a:pt x="11" y="4"/>
                  </a:lnTo>
                  <a:lnTo>
                    <a:pt x="7" y="0"/>
                  </a:lnTo>
                  <a:lnTo>
                    <a:pt x="3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3" y="12"/>
                  </a:lnTo>
                  <a:lnTo>
                    <a:pt x="11" y="12"/>
                  </a:lnTo>
                  <a:lnTo>
                    <a:pt x="11" y="8"/>
                  </a:lnTo>
                  <a:close/>
                </a:path>
              </a:pathLst>
            </a:custGeom>
            <a:solidFill>
              <a:srgbClr val="000000"/>
            </a:solidFill>
            <a:ln w="2857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Cambria" pitchFamily="18" charset="0"/>
              </a:endParaRPr>
            </a:p>
          </p:txBody>
        </p:sp>
        <p:sp>
          <p:nvSpPr>
            <p:cNvPr id="20511" name="Freeform 26"/>
            <p:cNvSpPr>
              <a:spLocks/>
            </p:cNvSpPr>
            <p:nvPr/>
          </p:nvSpPr>
          <p:spPr bwMode="auto">
            <a:xfrm>
              <a:off x="3478" y="2790"/>
              <a:ext cx="11" cy="12"/>
            </a:xfrm>
            <a:custGeom>
              <a:avLst/>
              <a:gdLst>
                <a:gd name="T0" fmla="*/ 11 w 11"/>
                <a:gd name="T1" fmla="*/ 8 h 12"/>
                <a:gd name="T2" fmla="*/ 11 w 11"/>
                <a:gd name="T3" fmla="*/ 4 h 12"/>
                <a:gd name="T4" fmla="*/ 7 w 11"/>
                <a:gd name="T5" fmla="*/ 0 h 12"/>
                <a:gd name="T6" fmla="*/ 3 w 11"/>
                <a:gd name="T7" fmla="*/ 0 h 12"/>
                <a:gd name="T8" fmla="*/ 0 w 11"/>
                <a:gd name="T9" fmla="*/ 4 h 12"/>
                <a:gd name="T10" fmla="*/ 0 w 11"/>
                <a:gd name="T11" fmla="*/ 8 h 12"/>
                <a:gd name="T12" fmla="*/ 0 w 11"/>
                <a:gd name="T13" fmla="*/ 8 h 12"/>
                <a:gd name="T14" fmla="*/ 3 w 11"/>
                <a:gd name="T15" fmla="*/ 12 h 12"/>
                <a:gd name="T16" fmla="*/ 3 w 11"/>
                <a:gd name="T17" fmla="*/ 12 h 12"/>
                <a:gd name="T18" fmla="*/ 11 w 11"/>
                <a:gd name="T19" fmla="*/ 12 h 12"/>
                <a:gd name="T20" fmla="*/ 11 w 11"/>
                <a:gd name="T21" fmla="*/ 8 h 1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1"/>
                <a:gd name="T34" fmla="*/ 0 h 12"/>
                <a:gd name="T35" fmla="*/ 11 w 11"/>
                <a:gd name="T36" fmla="*/ 12 h 1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1" h="12">
                  <a:moveTo>
                    <a:pt x="11" y="8"/>
                  </a:moveTo>
                  <a:lnTo>
                    <a:pt x="11" y="4"/>
                  </a:lnTo>
                  <a:lnTo>
                    <a:pt x="7" y="0"/>
                  </a:lnTo>
                  <a:lnTo>
                    <a:pt x="3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3" y="12"/>
                  </a:lnTo>
                  <a:lnTo>
                    <a:pt x="11" y="12"/>
                  </a:lnTo>
                  <a:lnTo>
                    <a:pt x="11" y="8"/>
                  </a:lnTo>
                  <a:close/>
                </a:path>
              </a:pathLst>
            </a:custGeom>
            <a:solidFill>
              <a:srgbClr val="000000"/>
            </a:solidFill>
            <a:ln w="2857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Cambria" pitchFamily="18" charset="0"/>
              </a:endParaRPr>
            </a:p>
          </p:txBody>
        </p:sp>
        <p:sp>
          <p:nvSpPr>
            <p:cNvPr id="20512" name="Freeform 27"/>
            <p:cNvSpPr>
              <a:spLocks/>
            </p:cNvSpPr>
            <p:nvPr/>
          </p:nvSpPr>
          <p:spPr bwMode="auto">
            <a:xfrm>
              <a:off x="3478" y="2813"/>
              <a:ext cx="11" cy="12"/>
            </a:xfrm>
            <a:custGeom>
              <a:avLst/>
              <a:gdLst>
                <a:gd name="T0" fmla="*/ 11 w 11"/>
                <a:gd name="T1" fmla="*/ 8 h 12"/>
                <a:gd name="T2" fmla="*/ 11 w 11"/>
                <a:gd name="T3" fmla="*/ 4 h 12"/>
                <a:gd name="T4" fmla="*/ 7 w 11"/>
                <a:gd name="T5" fmla="*/ 0 h 12"/>
                <a:gd name="T6" fmla="*/ 3 w 11"/>
                <a:gd name="T7" fmla="*/ 0 h 12"/>
                <a:gd name="T8" fmla="*/ 0 w 11"/>
                <a:gd name="T9" fmla="*/ 4 h 12"/>
                <a:gd name="T10" fmla="*/ 0 w 11"/>
                <a:gd name="T11" fmla="*/ 8 h 12"/>
                <a:gd name="T12" fmla="*/ 0 w 11"/>
                <a:gd name="T13" fmla="*/ 8 h 12"/>
                <a:gd name="T14" fmla="*/ 3 w 11"/>
                <a:gd name="T15" fmla="*/ 12 h 12"/>
                <a:gd name="T16" fmla="*/ 3 w 11"/>
                <a:gd name="T17" fmla="*/ 12 h 12"/>
                <a:gd name="T18" fmla="*/ 11 w 11"/>
                <a:gd name="T19" fmla="*/ 12 h 12"/>
                <a:gd name="T20" fmla="*/ 11 w 11"/>
                <a:gd name="T21" fmla="*/ 8 h 1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1"/>
                <a:gd name="T34" fmla="*/ 0 h 12"/>
                <a:gd name="T35" fmla="*/ 11 w 11"/>
                <a:gd name="T36" fmla="*/ 12 h 1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1" h="12">
                  <a:moveTo>
                    <a:pt x="11" y="8"/>
                  </a:moveTo>
                  <a:lnTo>
                    <a:pt x="11" y="4"/>
                  </a:lnTo>
                  <a:lnTo>
                    <a:pt x="7" y="0"/>
                  </a:lnTo>
                  <a:lnTo>
                    <a:pt x="3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3" y="12"/>
                  </a:lnTo>
                  <a:lnTo>
                    <a:pt x="11" y="12"/>
                  </a:lnTo>
                  <a:lnTo>
                    <a:pt x="11" y="8"/>
                  </a:lnTo>
                  <a:close/>
                </a:path>
              </a:pathLst>
            </a:custGeom>
            <a:solidFill>
              <a:srgbClr val="000000"/>
            </a:solidFill>
            <a:ln w="2857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Cambria" pitchFamily="18" charset="0"/>
              </a:endParaRPr>
            </a:p>
          </p:txBody>
        </p:sp>
        <p:sp>
          <p:nvSpPr>
            <p:cNvPr id="20513" name="Freeform 28"/>
            <p:cNvSpPr>
              <a:spLocks/>
            </p:cNvSpPr>
            <p:nvPr/>
          </p:nvSpPr>
          <p:spPr bwMode="auto">
            <a:xfrm>
              <a:off x="3478" y="2837"/>
              <a:ext cx="11" cy="12"/>
            </a:xfrm>
            <a:custGeom>
              <a:avLst/>
              <a:gdLst>
                <a:gd name="T0" fmla="*/ 11 w 11"/>
                <a:gd name="T1" fmla="*/ 8 h 12"/>
                <a:gd name="T2" fmla="*/ 11 w 11"/>
                <a:gd name="T3" fmla="*/ 4 h 12"/>
                <a:gd name="T4" fmla="*/ 7 w 11"/>
                <a:gd name="T5" fmla="*/ 0 h 12"/>
                <a:gd name="T6" fmla="*/ 3 w 11"/>
                <a:gd name="T7" fmla="*/ 0 h 12"/>
                <a:gd name="T8" fmla="*/ 0 w 11"/>
                <a:gd name="T9" fmla="*/ 4 h 12"/>
                <a:gd name="T10" fmla="*/ 0 w 11"/>
                <a:gd name="T11" fmla="*/ 8 h 12"/>
                <a:gd name="T12" fmla="*/ 0 w 11"/>
                <a:gd name="T13" fmla="*/ 8 h 12"/>
                <a:gd name="T14" fmla="*/ 3 w 11"/>
                <a:gd name="T15" fmla="*/ 12 h 12"/>
                <a:gd name="T16" fmla="*/ 3 w 11"/>
                <a:gd name="T17" fmla="*/ 12 h 12"/>
                <a:gd name="T18" fmla="*/ 11 w 11"/>
                <a:gd name="T19" fmla="*/ 12 h 12"/>
                <a:gd name="T20" fmla="*/ 11 w 11"/>
                <a:gd name="T21" fmla="*/ 8 h 1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1"/>
                <a:gd name="T34" fmla="*/ 0 h 12"/>
                <a:gd name="T35" fmla="*/ 11 w 11"/>
                <a:gd name="T36" fmla="*/ 12 h 1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1" h="12">
                  <a:moveTo>
                    <a:pt x="11" y="8"/>
                  </a:moveTo>
                  <a:lnTo>
                    <a:pt x="11" y="4"/>
                  </a:lnTo>
                  <a:lnTo>
                    <a:pt x="7" y="0"/>
                  </a:lnTo>
                  <a:lnTo>
                    <a:pt x="3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3" y="12"/>
                  </a:lnTo>
                  <a:lnTo>
                    <a:pt x="11" y="12"/>
                  </a:lnTo>
                  <a:lnTo>
                    <a:pt x="11" y="8"/>
                  </a:lnTo>
                  <a:close/>
                </a:path>
              </a:pathLst>
            </a:custGeom>
            <a:solidFill>
              <a:srgbClr val="000000"/>
            </a:solidFill>
            <a:ln w="2857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Cambria" pitchFamily="18" charset="0"/>
              </a:endParaRPr>
            </a:p>
          </p:txBody>
        </p:sp>
        <p:sp>
          <p:nvSpPr>
            <p:cNvPr id="20514" name="Freeform 29"/>
            <p:cNvSpPr>
              <a:spLocks/>
            </p:cNvSpPr>
            <p:nvPr/>
          </p:nvSpPr>
          <p:spPr bwMode="auto">
            <a:xfrm>
              <a:off x="3478" y="2861"/>
              <a:ext cx="11" cy="12"/>
            </a:xfrm>
            <a:custGeom>
              <a:avLst/>
              <a:gdLst>
                <a:gd name="T0" fmla="*/ 11 w 11"/>
                <a:gd name="T1" fmla="*/ 8 h 12"/>
                <a:gd name="T2" fmla="*/ 11 w 11"/>
                <a:gd name="T3" fmla="*/ 4 h 12"/>
                <a:gd name="T4" fmla="*/ 7 w 11"/>
                <a:gd name="T5" fmla="*/ 0 h 12"/>
                <a:gd name="T6" fmla="*/ 3 w 11"/>
                <a:gd name="T7" fmla="*/ 0 h 12"/>
                <a:gd name="T8" fmla="*/ 0 w 11"/>
                <a:gd name="T9" fmla="*/ 4 h 12"/>
                <a:gd name="T10" fmla="*/ 0 w 11"/>
                <a:gd name="T11" fmla="*/ 8 h 12"/>
                <a:gd name="T12" fmla="*/ 0 w 11"/>
                <a:gd name="T13" fmla="*/ 8 h 12"/>
                <a:gd name="T14" fmla="*/ 3 w 11"/>
                <a:gd name="T15" fmla="*/ 12 h 12"/>
                <a:gd name="T16" fmla="*/ 3 w 11"/>
                <a:gd name="T17" fmla="*/ 12 h 12"/>
                <a:gd name="T18" fmla="*/ 11 w 11"/>
                <a:gd name="T19" fmla="*/ 12 h 12"/>
                <a:gd name="T20" fmla="*/ 11 w 11"/>
                <a:gd name="T21" fmla="*/ 8 h 1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1"/>
                <a:gd name="T34" fmla="*/ 0 h 12"/>
                <a:gd name="T35" fmla="*/ 11 w 11"/>
                <a:gd name="T36" fmla="*/ 12 h 1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1" h="12">
                  <a:moveTo>
                    <a:pt x="11" y="8"/>
                  </a:moveTo>
                  <a:lnTo>
                    <a:pt x="11" y="4"/>
                  </a:lnTo>
                  <a:lnTo>
                    <a:pt x="7" y="0"/>
                  </a:lnTo>
                  <a:lnTo>
                    <a:pt x="3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3" y="12"/>
                  </a:lnTo>
                  <a:lnTo>
                    <a:pt x="11" y="12"/>
                  </a:lnTo>
                  <a:lnTo>
                    <a:pt x="11" y="8"/>
                  </a:lnTo>
                  <a:close/>
                </a:path>
              </a:pathLst>
            </a:custGeom>
            <a:solidFill>
              <a:srgbClr val="000000"/>
            </a:solidFill>
            <a:ln w="2857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Cambria" pitchFamily="18" charset="0"/>
              </a:endParaRPr>
            </a:p>
          </p:txBody>
        </p:sp>
        <p:sp>
          <p:nvSpPr>
            <p:cNvPr id="20515" name="Freeform 30"/>
            <p:cNvSpPr>
              <a:spLocks/>
            </p:cNvSpPr>
            <p:nvPr/>
          </p:nvSpPr>
          <p:spPr bwMode="auto">
            <a:xfrm>
              <a:off x="3478" y="2885"/>
              <a:ext cx="11" cy="12"/>
            </a:xfrm>
            <a:custGeom>
              <a:avLst/>
              <a:gdLst>
                <a:gd name="T0" fmla="*/ 11 w 11"/>
                <a:gd name="T1" fmla="*/ 8 h 12"/>
                <a:gd name="T2" fmla="*/ 11 w 11"/>
                <a:gd name="T3" fmla="*/ 4 h 12"/>
                <a:gd name="T4" fmla="*/ 7 w 11"/>
                <a:gd name="T5" fmla="*/ 0 h 12"/>
                <a:gd name="T6" fmla="*/ 3 w 11"/>
                <a:gd name="T7" fmla="*/ 0 h 12"/>
                <a:gd name="T8" fmla="*/ 0 w 11"/>
                <a:gd name="T9" fmla="*/ 4 h 12"/>
                <a:gd name="T10" fmla="*/ 0 w 11"/>
                <a:gd name="T11" fmla="*/ 8 h 12"/>
                <a:gd name="T12" fmla="*/ 0 w 11"/>
                <a:gd name="T13" fmla="*/ 8 h 12"/>
                <a:gd name="T14" fmla="*/ 3 w 11"/>
                <a:gd name="T15" fmla="*/ 12 h 12"/>
                <a:gd name="T16" fmla="*/ 3 w 11"/>
                <a:gd name="T17" fmla="*/ 12 h 12"/>
                <a:gd name="T18" fmla="*/ 11 w 11"/>
                <a:gd name="T19" fmla="*/ 12 h 12"/>
                <a:gd name="T20" fmla="*/ 11 w 11"/>
                <a:gd name="T21" fmla="*/ 8 h 1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1"/>
                <a:gd name="T34" fmla="*/ 0 h 12"/>
                <a:gd name="T35" fmla="*/ 11 w 11"/>
                <a:gd name="T36" fmla="*/ 12 h 1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1" h="12">
                  <a:moveTo>
                    <a:pt x="11" y="8"/>
                  </a:moveTo>
                  <a:lnTo>
                    <a:pt x="11" y="4"/>
                  </a:lnTo>
                  <a:lnTo>
                    <a:pt x="7" y="0"/>
                  </a:lnTo>
                  <a:lnTo>
                    <a:pt x="3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3" y="12"/>
                  </a:lnTo>
                  <a:lnTo>
                    <a:pt x="11" y="12"/>
                  </a:lnTo>
                  <a:lnTo>
                    <a:pt x="11" y="8"/>
                  </a:lnTo>
                  <a:close/>
                </a:path>
              </a:pathLst>
            </a:custGeom>
            <a:solidFill>
              <a:srgbClr val="000000"/>
            </a:solidFill>
            <a:ln w="2857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Cambria" pitchFamily="18" charset="0"/>
              </a:endParaRPr>
            </a:p>
          </p:txBody>
        </p:sp>
        <p:sp>
          <p:nvSpPr>
            <p:cNvPr id="20516" name="Freeform 31"/>
            <p:cNvSpPr>
              <a:spLocks/>
            </p:cNvSpPr>
            <p:nvPr/>
          </p:nvSpPr>
          <p:spPr bwMode="auto">
            <a:xfrm>
              <a:off x="3478" y="2909"/>
              <a:ext cx="11" cy="12"/>
            </a:xfrm>
            <a:custGeom>
              <a:avLst/>
              <a:gdLst>
                <a:gd name="T0" fmla="*/ 11 w 11"/>
                <a:gd name="T1" fmla="*/ 8 h 12"/>
                <a:gd name="T2" fmla="*/ 11 w 11"/>
                <a:gd name="T3" fmla="*/ 4 h 12"/>
                <a:gd name="T4" fmla="*/ 7 w 11"/>
                <a:gd name="T5" fmla="*/ 0 h 12"/>
                <a:gd name="T6" fmla="*/ 3 w 11"/>
                <a:gd name="T7" fmla="*/ 0 h 12"/>
                <a:gd name="T8" fmla="*/ 0 w 11"/>
                <a:gd name="T9" fmla="*/ 4 h 12"/>
                <a:gd name="T10" fmla="*/ 0 w 11"/>
                <a:gd name="T11" fmla="*/ 8 h 12"/>
                <a:gd name="T12" fmla="*/ 0 w 11"/>
                <a:gd name="T13" fmla="*/ 8 h 12"/>
                <a:gd name="T14" fmla="*/ 3 w 11"/>
                <a:gd name="T15" fmla="*/ 12 h 12"/>
                <a:gd name="T16" fmla="*/ 3 w 11"/>
                <a:gd name="T17" fmla="*/ 12 h 12"/>
                <a:gd name="T18" fmla="*/ 11 w 11"/>
                <a:gd name="T19" fmla="*/ 12 h 12"/>
                <a:gd name="T20" fmla="*/ 11 w 11"/>
                <a:gd name="T21" fmla="*/ 8 h 1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1"/>
                <a:gd name="T34" fmla="*/ 0 h 12"/>
                <a:gd name="T35" fmla="*/ 11 w 11"/>
                <a:gd name="T36" fmla="*/ 12 h 1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1" h="12">
                  <a:moveTo>
                    <a:pt x="11" y="8"/>
                  </a:moveTo>
                  <a:lnTo>
                    <a:pt x="11" y="4"/>
                  </a:lnTo>
                  <a:lnTo>
                    <a:pt x="7" y="0"/>
                  </a:lnTo>
                  <a:lnTo>
                    <a:pt x="3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3" y="12"/>
                  </a:lnTo>
                  <a:lnTo>
                    <a:pt x="11" y="12"/>
                  </a:lnTo>
                  <a:lnTo>
                    <a:pt x="11" y="8"/>
                  </a:lnTo>
                  <a:close/>
                </a:path>
              </a:pathLst>
            </a:custGeom>
            <a:solidFill>
              <a:srgbClr val="000000"/>
            </a:solidFill>
            <a:ln w="2857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Cambria" pitchFamily="18" charset="0"/>
              </a:endParaRPr>
            </a:p>
          </p:txBody>
        </p:sp>
        <p:sp>
          <p:nvSpPr>
            <p:cNvPr id="20517" name="Freeform 32"/>
            <p:cNvSpPr>
              <a:spLocks/>
            </p:cNvSpPr>
            <p:nvPr/>
          </p:nvSpPr>
          <p:spPr bwMode="auto">
            <a:xfrm>
              <a:off x="3478" y="2932"/>
              <a:ext cx="11" cy="12"/>
            </a:xfrm>
            <a:custGeom>
              <a:avLst/>
              <a:gdLst>
                <a:gd name="T0" fmla="*/ 11 w 11"/>
                <a:gd name="T1" fmla="*/ 8 h 12"/>
                <a:gd name="T2" fmla="*/ 11 w 11"/>
                <a:gd name="T3" fmla="*/ 4 h 12"/>
                <a:gd name="T4" fmla="*/ 7 w 11"/>
                <a:gd name="T5" fmla="*/ 0 h 12"/>
                <a:gd name="T6" fmla="*/ 3 w 11"/>
                <a:gd name="T7" fmla="*/ 0 h 12"/>
                <a:gd name="T8" fmla="*/ 0 w 11"/>
                <a:gd name="T9" fmla="*/ 4 h 12"/>
                <a:gd name="T10" fmla="*/ 0 w 11"/>
                <a:gd name="T11" fmla="*/ 8 h 12"/>
                <a:gd name="T12" fmla="*/ 0 w 11"/>
                <a:gd name="T13" fmla="*/ 8 h 12"/>
                <a:gd name="T14" fmla="*/ 3 w 11"/>
                <a:gd name="T15" fmla="*/ 12 h 12"/>
                <a:gd name="T16" fmla="*/ 3 w 11"/>
                <a:gd name="T17" fmla="*/ 12 h 12"/>
                <a:gd name="T18" fmla="*/ 11 w 11"/>
                <a:gd name="T19" fmla="*/ 12 h 12"/>
                <a:gd name="T20" fmla="*/ 11 w 11"/>
                <a:gd name="T21" fmla="*/ 8 h 1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1"/>
                <a:gd name="T34" fmla="*/ 0 h 12"/>
                <a:gd name="T35" fmla="*/ 11 w 11"/>
                <a:gd name="T36" fmla="*/ 12 h 1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1" h="12">
                  <a:moveTo>
                    <a:pt x="11" y="8"/>
                  </a:moveTo>
                  <a:lnTo>
                    <a:pt x="11" y="4"/>
                  </a:lnTo>
                  <a:lnTo>
                    <a:pt x="7" y="0"/>
                  </a:lnTo>
                  <a:lnTo>
                    <a:pt x="3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3" y="12"/>
                  </a:lnTo>
                  <a:lnTo>
                    <a:pt x="11" y="12"/>
                  </a:lnTo>
                  <a:lnTo>
                    <a:pt x="11" y="8"/>
                  </a:lnTo>
                  <a:close/>
                </a:path>
              </a:pathLst>
            </a:custGeom>
            <a:solidFill>
              <a:srgbClr val="000000"/>
            </a:solidFill>
            <a:ln w="2857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Cambria" pitchFamily="18" charset="0"/>
              </a:endParaRPr>
            </a:p>
          </p:txBody>
        </p:sp>
        <p:sp>
          <p:nvSpPr>
            <p:cNvPr id="20518" name="Freeform 33"/>
            <p:cNvSpPr>
              <a:spLocks/>
            </p:cNvSpPr>
            <p:nvPr/>
          </p:nvSpPr>
          <p:spPr bwMode="auto">
            <a:xfrm>
              <a:off x="3478" y="2956"/>
              <a:ext cx="11" cy="12"/>
            </a:xfrm>
            <a:custGeom>
              <a:avLst/>
              <a:gdLst>
                <a:gd name="T0" fmla="*/ 11 w 11"/>
                <a:gd name="T1" fmla="*/ 8 h 12"/>
                <a:gd name="T2" fmla="*/ 11 w 11"/>
                <a:gd name="T3" fmla="*/ 4 h 12"/>
                <a:gd name="T4" fmla="*/ 7 w 11"/>
                <a:gd name="T5" fmla="*/ 0 h 12"/>
                <a:gd name="T6" fmla="*/ 3 w 11"/>
                <a:gd name="T7" fmla="*/ 0 h 12"/>
                <a:gd name="T8" fmla="*/ 0 w 11"/>
                <a:gd name="T9" fmla="*/ 4 h 12"/>
                <a:gd name="T10" fmla="*/ 0 w 11"/>
                <a:gd name="T11" fmla="*/ 8 h 12"/>
                <a:gd name="T12" fmla="*/ 0 w 11"/>
                <a:gd name="T13" fmla="*/ 8 h 12"/>
                <a:gd name="T14" fmla="*/ 3 w 11"/>
                <a:gd name="T15" fmla="*/ 12 h 12"/>
                <a:gd name="T16" fmla="*/ 3 w 11"/>
                <a:gd name="T17" fmla="*/ 12 h 12"/>
                <a:gd name="T18" fmla="*/ 11 w 11"/>
                <a:gd name="T19" fmla="*/ 12 h 12"/>
                <a:gd name="T20" fmla="*/ 11 w 11"/>
                <a:gd name="T21" fmla="*/ 8 h 1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1"/>
                <a:gd name="T34" fmla="*/ 0 h 12"/>
                <a:gd name="T35" fmla="*/ 11 w 11"/>
                <a:gd name="T36" fmla="*/ 12 h 1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1" h="12">
                  <a:moveTo>
                    <a:pt x="11" y="8"/>
                  </a:moveTo>
                  <a:lnTo>
                    <a:pt x="11" y="4"/>
                  </a:lnTo>
                  <a:lnTo>
                    <a:pt x="7" y="0"/>
                  </a:lnTo>
                  <a:lnTo>
                    <a:pt x="3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3" y="12"/>
                  </a:lnTo>
                  <a:lnTo>
                    <a:pt x="11" y="12"/>
                  </a:lnTo>
                  <a:lnTo>
                    <a:pt x="11" y="8"/>
                  </a:lnTo>
                  <a:close/>
                </a:path>
              </a:pathLst>
            </a:custGeom>
            <a:solidFill>
              <a:srgbClr val="000000"/>
            </a:solidFill>
            <a:ln w="2857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Cambria" pitchFamily="18" charset="0"/>
              </a:endParaRPr>
            </a:p>
          </p:txBody>
        </p:sp>
        <p:sp>
          <p:nvSpPr>
            <p:cNvPr id="20519" name="Freeform 34"/>
            <p:cNvSpPr>
              <a:spLocks/>
            </p:cNvSpPr>
            <p:nvPr/>
          </p:nvSpPr>
          <p:spPr bwMode="auto">
            <a:xfrm>
              <a:off x="3478" y="2980"/>
              <a:ext cx="11" cy="12"/>
            </a:xfrm>
            <a:custGeom>
              <a:avLst/>
              <a:gdLst>
                <a:gd name="T0" fmla="*/ 11 w 11"/>
                <a:gd name="T1" fmla="*/ 8 h 12"/>
                <a:gd name="T2" fmla="*/ 11 w 11"/>
                <a:gd name="T3" fmla="*/ 4 h 12"/>
                <a:gd name="T4" fmla="*/ 7 w 11"/>
                <a:gd name="T5" fmla="*/ 0 h 12"/>
                <a:gd name="T6" fmla="*/ 3 w 11"/>
                <a:gd name="T7" fmla="*/ 0 h 12"/>
                <a:gd name="T8" fmla="*/ 0 w 11"/>
                <a:gd name="T9" fmla="*/ 4 h 12"/>
                <a:gd name="T10" fmla="*/ 0 w 11"/>
                <a:gd name="T11" fmla="*/ 8 h 12"/>
                <a:gd name="T12" fmla="*/ 0 w 11"/>
                <a:gd name="T13" fmla="*/ 8 h 12"/>
                <a:gd name="T14" fmla="*/ 3 w 11"/>
                <a:gd name="T15" fmla="*/ 12 h 12"/>
                <a:gd name="T16" fmla="*/ 3 w 11"/>
                <a:gd name="T17" fmla="*/ 12 h 12"/>
                <a:gd name="T18" fmla="*/ 11 w 11"/>
                <a:gd name="T19" fmla="*/ 12 h 12"/>
                <a:gd name="T20" fmla="*/ 11 w 11"/>
                <a:gd name="T21" fmla="*/ 8 h 1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1"/>
                <a:gd name="T34" fmla="*/ 0 h 12"/>
                <a:gd name="T35" fmla="*/ 11 w 11"/>
                <a:gd name="T36" fmla="*/ 12 h 1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1" h="12">
                  <a:moveTo>
                    <a:pt x="11" y="8"/>
                  </a:moveTo>
                  <a:lnTo>
                    <a:pt x="11" y="4"/>
                  </a:lnTo>
                  <a:lnTo>
                    <a:pt x="7" y="0"/>
                  </a:lnTo>
                  <a:lnTo>
                    <a:pt x="3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3" y="12"/>
                  </a:lnTo>
                  <a:lnTo>
                    <a:pt x="11" y="12"/>
                  </a:lnTo>
                  <a:lnTo>
                    <a:pt x="11" y="8"/>
                  </a:lnTo>
                  <a:close/>
                </a:path>
              </a:pathLst>
            </a:custGeom>
            <a:solidFill>
              <a:srgbClr val="000000"/>
            </a:solidFill>
            <a:ln w="2857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Cambria" pitchFamily="18" charset="0"/>
              </a:endParaRPr>
            </a:p>
          </p:txBody>
        </p:sp>
        <p:sp>
          <p:nvSpPr>
            <p:cNvPr id="20520" name="Freeform 35"/>
            <p:cNvSpPr>
              <a:spLocks/>
            </p:cNvSpPr>
            <p:nvPr/>
          </p:nvSpPr>
          <p:spPr bwMode="auto">
            <a:xfrm>
              <a:off x="3478" y="3004"/>
              <a:ext cx="11" cy="12"/>
            </a:xfrm>
            <a:custGeom>
              <a:avLst/>
              <a:gdLst>
                <a:gd name="T0" fmla="*/ 11 w 11"/>
                <a:gd name="T1" fmla="*/ 8 h 12"/>
                <a:gd name="T2" fmla="*/ 11 w 11"/>
                <a:gd name="T3" fmla="*/ 4 h 12"/>
                <a:gd name="T4" fmla="*/ 7 w 11"/>
                <a:gd name="T5" fmla="*/ 0 h 12"/>
                <a:gd name="T6" fmla="*/ 3 w 11"/>
                <a:gd name="T7" fmla="*/ 0 h 12"/>
                <a:gd name="T8" fmla="*/ 0 w 11"/>
                <a:gd name="T9" fmla="*/ 4 h 12"/>
                <a:gd name="T10" fmla="*/ 0 w 11"/>
                <a:gd name="T11" fmla="*/ 8 h 12"/>
                <a:gd name="T12" fmla="*/ 0 w 11"/>
                <a:gd name="T13" fmla="*/ 8 h 12"/>
                <a:gd name="T14" fmla="*/ 3 w 11"/>
                <a:gd name="T15" fmla="*/ 12 h 12"/>
                <a:gd name="T16" fmla="*/ 3 w 11"/>
                <a:gd name="T17" fmla="*/ 12 h 12"/>
                <a:gd name="T18" fmla="*/ 11 w 11"/>
                <a:gd name="T19" fmla="*/ 12 h 12"/>
                <a:gd name="T20" fmla="*/ 11 w 11"/>
                <a:gd name="T21" fmla="*/ 8 h 1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1"/>
                <a:gd name="T34" fmla="*/ 0 h 12"/>
                <a:gd name="T35" fmla="*/ 11 w 11"/>
                <a:gd name="T36" fmla="*/ 12 h 1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1" h="12">
                  <a:moveTo>
                    <a:pt x="11" y="8"/>
                  </a:moveTo>
                  <a:lnTo>
                    <a:pt x="11" y="4"/>
                  </a:lnTo>
                  <a:lnTo>
                    <a:pt x="7" y="0"/>
                  </a:lnTo>
                  <a:lnTo>
                    <a:pt x="3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3" y="12"/>
                  </a:lnTo>
                  <a:lnTo>
                    <a:pt x="11" y="12"/>
                  </a:lnTo>
                  <a:lnTo>
                    <a:pt x="11" y="8"/>
                  </a:lnTo>
                  <a:close/>
                </a:path>
              </a:pathLst>
            </a:custGeom>
            <a:solidFill>
              <a:srgbClr val="000000"/>
            </a:solidFill>
            <a:ln w="2857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Cambria" pitchFamily="18" charset="0"/>
              </a:endParaRPr>
            </a:p>
          </p:txBody>
        </p:sp>
        <p:sp>
          <p:nvSpPr>
            <p:cNvPr id="20521" name="Freeform 36"/>
            <p:cNvSpPr>
              <a:spLocks/>
            </p:cNvSpPr>
            <p:nvPr/>
          </p:nvSpPr>
          <p:spPr bwMode="auto">
            <a:xfrm>
              <a:off x="3478" y="3028"/>
              <a:ext cx="11" cy="12"/>
            </a:xfrm>
            <a:custGeom>
              <a:avLst/>
              <a:gdLst>
                <a:gd name="T0" fmla="*/ 11 w 11"/>
                <a:gd name="T1" fmla="*/ 8 h 12"/>
                <a:gd name="T2" fmla="*/ 11 w 11"/>
                <a:gd name="T3" fmla="*/ 4 h 12"/>
                <a:gd name="T4" fmla="*/ 7 w 11"/>
                <a:gd name="T5" fmla="*/ 0 h 12"/>
                <a:gd name="T6" fmla="*/ 3 w 11"/>
                <a:gd name="T7" fmla="*/ 0 h 12"/>
                <a:gd name="T8" fmla="*/ 0 w 11"/>
                <a:gd name="T9" fmla="*/ 4 h 12"/>
                <a:gd name="T10" fmla="*/ 0 w 11"/>
                <a:gd name="T11" fmla="*/ 8 h 12"/>
                <a:gd name="T12" fmla="*/ 0 w 11"/>
                <a:gd name="T13" fmla="*/ 8 h 12"/>
                <a:gd name="T14" fmla="*/ 3 w 11"/>
                <a:gd name="T15" fmla="*/ 12 h 12"/>
                <a:gd name="T16" fmla="*/ 3 w 11"/>
                <a:gd name="T17" fmla="*/ 12 h 12"/>
                <a:gd name="T18" fmla="*/ 11 w 11"/>
                <a:gd name="T19" fmla="*/ 12 h 12"/>
                <a:gd name="T20" fmla="*/ 11 w 11"/>
                <a:gd name="T21" fmla="*/ 8 h 1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1"/>
                <a:gd name="T34" fmla="*/ 0 h 12"/>
                <a:gd name="T35" fmla="*/ 11 w 11"/>
                <a:gd name="T36" fmla="*/ 12 h 1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1" h="12">
                  <a:moveTo>
                    <a:pt x="11" y="8"/>
                  </a:moveTo>
                  <a:lnTo>
                    <a:pt x="11" y="4"/>
                  </a:lnTo>
                  <a:lnTo>
                    <a:pt x="7" y="0"/>
                  </a:lnTo>
                  <a:lnTo>
                    <a:pt x="3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3" y="12"/>
                  </a:lnTo>
                  <a:lnTo>
                    <a:pt x="11" y="12"/>
                  </a:lnTo>
                  <a:lnTo>
                    <a:pt x="11" y="8"/>
                  </a:lnTo>
                  <a:close/>
                </a:path>
              </a:pathLst>
            </a:custGeom>
            <a:solidFill>
              <a:srgbClr val="000000"/>
            </a:solidFill>
            <a:ln w="2857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Cambria" pitchFamily="18" charset="0"/>
              </a:endParaRPr>
            </a:p>
          </p:txBody>
        </p:sp>
        <p:sp>
          <p:nvSpPr>
            <p:cNvPr id="20522" name="Freeform 37"/>
            <p:cNvSpPr>
              <a:spLocks/>
            </p:cNvSpPr>
            <p:nvPr/>
          </p:nvSpPr>
          <p:spPr bwMode="auto">
            <a:xfrm>
              <a:off x="3478" y="3052"/>
              <a:ext cx="11" cy="11"/>
            </a:xfrm>
            <a:custGeom>
              <a:avLst/>
              <a:gdLst>
                <a:gd name="T0" fmla="*/ 11 w 11"/>
                <a:gd name="T1" fmla="*/ 7 h 11"/>
                <a:gd name="T2" fmla="*/ 11 w 11"/>
                <a:gd name="T3" fmla="*/ 3 h 11"/>
                <a:gd name="T4" fmla="*/ 7 w 11"/>
                <a:gd name="T5" fmla="*/ 0 h 11"/>
                <a:gd name="T6" fmla="*/ 3 w 11"/>
                <a:gd name="T7" fmla="*/ 0 h 11"/>
                <a:gd name="T8" fmla="*/ 0 w 11"/>
                <a:gd name="T9" fmla="*/ 3 h 11"/>
                <a:gd name="T10" fmla="*/ 0 w 11"/>
                <a:gd name="T11" fmla="*/ 7 h 11"/>
                <a:gd name="T12" fmla="*/ 0 w 11"/>
                <a:gd name="T13" fmla="*/ 7 h 11"/>
                <a:gd name="T14" fmla="*/ 3 w 11"/>
                <a:gd name="T15" fmla="*/ 11 h 11"/>
                <a:gd name="T16" fmla="*/ 3 w 11"/>
                <a:gd name="T17" fmla="*/ 11 h 11"/>
                <a:gd name="T18" fmla="*/ 11 w 11"/>
                <a:gd name="T19" fmla="*/ 11 h 11"/>
                <a:gd name="T20" fmla="*/ 11 w 11"/>
                <a:gd name="T21" fmla="*/ 7 h 11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1"/>
                <a:gd name="T34" fmla="*/ 0 h 11"/>
                <a:gd name="T35" fmla="*/ 11 w 11"/>
                <a:gd name="T36" fmla="*/ 11 h 11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1" h="11">
                  <a:moveTo>
                    <a:pt x="11" y="7"/>
                  </a:moveTo>
                  <a:lnTo>
                    <a:pt x="11" y="3"/>
                  </a:lnTo>
                  <a:lnTo>
                    <a:pt x="7" y="0"/>
                  </a:lnTo>
                  <a:lnTo>
                    <a:pt x="3" y="0"/>
                  </a:lnTo>
                  <a:lnTo>
                    <a:pt x="0" y="3"/>
                  </a:lnTo>
                  <a:lnTo>
                    <a:pt x="0" y="7"/>
                  </a:lnTo>
                  <a:lnTo>
                    <a:pt x="3" y="11"/>
                  </a:lnTo>
                  <a:lnTo>
                    <a:pt x="11" y="11"/>
                  </a:lnTo>
                  <a:lnTo>
                    <a:pt x="11" y="7"/>
                  </a:lnTo>
                  <a:close/>
                </a:path>
              </a:pathLst>
            </a:custGeom>
            <a:solidFill>
              <a:srgbClr val="000000"/>
            </a:solidFill>
            <a:ln w="2857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Cambria" pitchFamily="18" charset="0"/>
              </a:endParaRPr>
            </a:p>
          </p:txBody>
        </p:sp>
        <p:sp>
          <p:nvSpPr>
            <p:cNvPr id="20523" name="Freeform 38"/>
            <p:cNvSpPr>
              <a:spLocks/>
            </p:cNvSpPr>
            <p:nvPr/>
          </p:nvSpPr>
          <p:spPr bwMode="auto">
            <a:xfrm>
              <a:off x="3478" y="3075"/>
              <a:ext cx="11" cy="12"/>
            </a:xfrm>
            <a:custGeom>
              <a:avLst/>
              <a:gdLst>
                <a:gd name="T0" fmla="*/ 11 w 11"/>
                <a:gd name="T1" fmla="*/ 8 h 12"/>
                <a:gd name="T2" fmla="*/ 11 w 11"/>
                <a:gd name="T3" fmla="*/ 4 h 12"/>
                <a:gd name="T4" fmla="*/ 7 w 11"/>
                <a:gd name="T5" fmla="*/ 0 h 12"/>
                <a:gd name="T6" fmla="*/ 3 w 11"/>
                <a:gd name="T7" fmla="*/ 0 h 12"/>
                <a:gd name="T8" fmla="*/ 0 w 11"/>
                <a:gd name="T9" fmla="*/ 4 h 12"/>
                <a:gd name="T10" fmla="*/ 0 w 11"/>
                <a:gd name="T11" fmla="*/ 8 h 12"/>
                <a:gd name="T12" fmla="*/ 0 w 11"/>
                <a:gd name="T13" fmla="*/ 8 h 12"/>
                <a:gd name="T14" fmla="*/ 3 w 11"/>
                <a:gd name="T15" fmla="*/ 12 h 12"/>
                <a:gd name="T16" fmla="*/ 3 w 11"/>
                <a:gd name="T17" fmla="*/ 12 h 12"/>
                <a:gd name="T18" fmla="*/ 11 w 11"/>
                <a:gd name="T19" fmla="*/ 12 h 12"/>
                <a:gd name="T20" fmla="*/ 11 w 11"/>
                <a:gd name="T21" fmla="*/ 8 h 1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1"/>
                <a:gd name="T34" fmla="*/ 0 h 12"/>
                <a:gd name="T35" fmla="*/ 11 w 11"/>
                <a:gd name="T36" fmla="*/ 12 h 1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1" h="12">
                  <a:moveTo>
                    <a:pt x="11" y="8"/>
                  </a:moveTo>
                  <a:lnTo>
                    <a:pt x="11" y="4"/>
                  </a:lnTo>
                  <a:lnTo>
                    <a:pt x="7" y="0"/>
                  </a:lnTo>
                  <a:lnTo>
                    <a:pt x="3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3" y="12"/>
                  </a:lnTo>
                  <a:lnTo>
                    <a:pt x="11" y="12"/>
                  </a:lnTo>
                  <a:lnTo>
                    <a:pt x="11" y="8"/>
                  </a:lnTo>
                  <a:close/>
                </a:path>
              </a:pathLst>
            </a:custGeom>
            <a:solidFill>
              <a:srgbClr val="000000"/>
            </a:solidFill>
            <a:ln w="2857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Cambria" pitchFamily="18" charset="0"/>
              </a:endParaRPr>
            </a:p>
          </p:txBody>
        </p:sp>
        <p:sp>
          <p:nvSpPr>
            <p:cNvPr id="20524" name="Freeform 39"/>
            <p:cNvSpPr>
              <a:spLocks/>
            </p:cNvSpPr>
            <p:nvPr/>
          </p:nvSpPr>
          <p:spPr bwMode="auto">
            <a:xfrm>
              <a:off x="3478" y="3099"/>
              <a:ext cx="11" cy="12"/>
            </a:xfrm>
            <a:custGeom>
              <a:avLst/>
              <a:gdLst>
                <a:gd name="T0" fmla="*/ 11 w 11"/>
                <a:gd name="T1" fmla="*/ 8 h 12"/>
                <a:gd name="T2" fmla="*/ 11 w 11"/>
                <a:gd name="T3" fmla="*/ 4 h 12"/>
                <a:gd name="T4" fmla="*/ 7 w 11"/>
                <a:gd name="T5" fmla="*/ 0 h 12"/>
                <a:gd name="T6" fmla="*/ 3 w 11"/>
                <a:gd name="T7" fmla="*/ 0 h 12"/>
                <a:gd name="T8" fmla="*/ 0 w 11"/>
                <a:gd name="T9" fmla="*/ 4 h 12"/>
                <a:gd name="T10" fmla="*/ 0 w 11"/>
                <a:gd name="T11" fmla="*/ 8 h 12"/>
                <a:gd name="T12" fmla="*/ 0 w 11"/>
                <a:gd name="T13" fmla="*/ 8 h 12"/>
                <a:gd name="T14" fmla="*/ 3 w 11"/>
                <a:gd name="T15" fmla="*/ 12 h 12"/>
                <a:gd name="T16" fmla="*/ 3 w 11"/>
                <a:gd name="T17" fmla="*/ 12 h 12"/>
                <a:gd name="T18" fmla="*/ 11 w 11"/>
                <a:gd name="T19" fmla="*/ 12 h 12"/>
                <a:gd name="T20" fmla="*/ 11 w 11"/>
                <a:gd name="T21" fmla="*/ 8 h 1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1"/>
                <a:gd name="T34" fmla="*/ 0 h 12"/>
                <a:gd name="T35" fmla="*/ 11 w 11"/>
                <a:gd name="T36" fmla="*/ 12 h 1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1" h="12">
                  <a:moveTo>
                    <a:pt x="11" y="8"/>
                  </a:moveTo>
                  <a:lnTo>
                    <a:pt x="11" y="4"/>
                  </a:lnTo>
                  <a:lnTo>
                    <a:pt x="7" y="0"/>
                  </a:lnTo>
                  <a:lnTo>
                    <a:pt x="3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3" y="12"/>
                  </a:lnTo>
                  <a:lnTo>
                    <a:pt x="11" y="12"/>
                  </a:lnTo>
                  <a:lnTo>
                    <a:pt x="11" y="8"/>
                  </a:lnTo>
                  <a:close/>
                </a:path>
              </a:pathLst>
            </a:custGeom>
            <a:solidFill>
              <a:srgbClr val="000000"/>
            </a:solidFill>
            <a:ln w="2857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Cambria" pitchFamily="18" charset="0"/>
              </a:endParaRPr>
            </a:p>
          </p:txBody>
        </p:sp>
        <p:sp>
          <p:nvSpPr>
            <p:cNvPr id="20525" name="Freeform 40"/>
            <p:cNvSpPr>
              <a:spLocks/>
            </p:cNvSpPr>
            <p:nvPr/>
          </p:nvSpPr>
          <p:spPr bwMode="auto">
            <a:xfrm>
              <a:off x="3478" y="3123"/>
              <a:ext cx="11" cy="12"/>
            </a:xfrm>
            <a:custGeom>
              <a:avLst/>
              <a:gdLst>
                <a:gd name="T0" fmla="*/ 11 w 11"/>
                <a:gd name="T1" fmla="*/ 8 h 12"/>
                <a:gd name="T2" fmla="*/ 11 w 11"/>
                <a:gd name="T3" fmla="*/ 4 h 12"/>
                <a:gd name="T4" fmla="*/ 7 w 11"/>
                <a:gd name="T5" fmla="*/ 0 h 12"/>
                <a:gd name="T6" fmla="*/ 3 w 11"/>
                <a:gd name="T7" fmla="*/ 0 h 12"/>
                <a:gd name="T8" fmla="*/ 0 w 11"/>
                <a:gd name="T9" fmla="*/ 4 h 12"/>
                <a:gd name="T10" fmla="*/ 0 w 11"/>
                <a:gd name="T11" fmla="*/ 8 h 12"/>
                <a:gd name="T12" fmla="*/ 0 w 11"/>
                <a:gd name="T13" fmla="*/ 8 h 12"/>
                <a:gd name="T14" fmla="*/ 3 w 11"/>
                <a:gd name="T15" fmla="*/ 12 h 12"/>
                <a:gd name="T16" fmla="*/ 3 w 11"/>
                <a:gd name="T17" fmla="*/ 12 h 12"/>
                <a:gd name="T18" fmla="*/ 11 w 11"/>
                <a:gd name="T19" fmla="*/ 12 h 12"/>
                <a:gd name="T20" fmla="*/ 11 w 11"/>
                <a:gd name="T21" fmla="*/ 8 h 1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1"/>
                <a:gd name="T34" fmla="*/ 0 h 12"/>
                <a:gd name="T35" fmla="*/ 11 w 11"/>
                <a:gd name="T36" fmla="*/ 12 h 1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1" h="12">
                  <a:moveTo>
                    <a:pt x="11" y="8"/>
                  </a:moveTo>
                  <a:lnTo>
                    <a:pt x="11" y="4"/>
                  </a:lnTo>
                  <a:lnTo>
                    <a:pt x="7" y="0"/>
                  </a:lnTo>
                  <a:lnTo>
                    <a:pt x="3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3" y="12"/>
                  </a:lnTo>
                  <a:lnTo>
                    <a:pt x="11" y="12"/>
                  </a:lnTo>
                  <a:lnTo>
                    <a:pt x="11" y="8"/>
                  </a:lnTo>
                  <a:close/>
                </a:path>
              </a:pathLst>
            </a:custGeom>
            <a:solidFill>
              <a:srgbClr val="000000"/>
            </a:solidFill>
            <a:ln w="2857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Cambria" pitchFamily="18" charset="0"/>
              </a:endParaRPr>
            </a:p>
          </p:txBody>
        </p:sp>
        <p:sp>
          <p:nvSpPr>
            <p:cNvPr id="20526" name="Freeform 41"/>
            <p:cNvSpPr>
              <a:spLocks/>
            </p:cNvSpPr>
            <p:nvPr/>
          </p:nvSpPr>
          <p:spPr bwMode="auto">
            <a:xfrm>
              <a:off x="3478" y="3147"/>
              <a:ext cx="11" cy="12"/>
            </a:xfrm>
            <a:custGeom>
              <a:avLst/>
              <a:gdLst>
                <a:gd name="T0" fmla="*/ 11 w 11"/>
                <a:gd name="T1" fmla="*/ 8 h 12"/>
                <a:gd name="T2" fmla="*/ 11 w 11"/>
                <a:gd name="T3" fmla="*/ 4 h 12"/>
                <a:gd name="T4" fmla="*/ 7 w 11"/>
                <a:gd name="T5" fmla="*/ 0 h 12"/>
                <a:gd name="T6" fmla="*/ 3 w 11"/>
                <a:gd name="T7" fmla="*/ 0 h 12"/>
                <a:gd name="T8" fmla="*/ 0 w 11"/>
                <a:gd name="T9" fmla="*/ 4 h 12"/>
                <a:gd name="T10" fmla="*/ 0 w 11"/>
                <a:gd name="T11" fmla="*/ 8 h 12"/>
                <a:gd name="T12" fmla="*/ 0 w 11"/>
                <a:gd name="T13" fmla="*/ 8 h 12"/>
                <a:gd name="T14" fmla="*/ 3 w 11"/>
                <a:gd name="T15" fmla="*/ 12 h 12"/>
                <a:gd name="T16" fmla="*/ 3 w 11"/>
                <a:gd name="T17" fmla="*/ 12 h 12"/>
                <a:gd name="T18" fmla="*/ 11 w 11"/>
                <a:gd name="T19" fmla="*/ 12 h 12"/>
                <a:gd name="T20" fmla="*/ 11 w 11"/>
                <a:gd name="T21" fmla="*/ 8 h 1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1"/>
                <a:gd name="T34" fmla="*/ 0 h 12"/>
                <a:gd name="T35" fmla="*/ 11 w 11"/>
                <a:gd name="T36" fmla="*/ 12 h 1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1" h="12">
                  <a:moveTo>
                    <a:pt x="11" y="8"/>
                  </a:moveTo>
                  <a:lnTo>
                    <a:pt x="11" y="4"/>
                  </a:lnTo>
                  <a:lnTo>
                    <a:pt x="7" y="0"/>
                  </a:lnTo>
                  <a:lnTo>
                    <a:pt x="3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3" y="12"/>
                  </a:lnTo>
                  <a:lnTo>
                    <a:pt x="11" y="12"/>
                  </a:lnTo>
                  <a:lnTo>
                    <a:pt x="11" y="8"/>
                  </a:lnTo>
                  <a:close/>
                </a:path>
              </a:pathLst>
            </a:custGeom>
            <a:solidFill>
              <a:srgbClr val="000000"/>
            </a:solidFill>
            <a:ln w="2857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Cambria" pitchFamily="18" charset="0"/>
              </a:endParaRPr>
            </a:p>
          </p:txBody>
        </p:sp>
        <p:sp>
          <p:nvSpPr>
            <p:cNvPr id="20527" name="Freeform 42"/>
            <p:cNvSpPr>
              <a:spLocks/>
            </p:cNvSpPr>
            <p:nvPr/>
          </p:nvSpPr>
          <p:spPr bwMode="auto">
            <a:xfrm>
              <a:off x="3478" y="3171"/>
              <a:ext cx="11" cy="11"/>
            </a:xfrm>
            <a:custGeom>
              <a:avLst/>
              <a:gdLst>
                <a:gd name="T0" fmla="*/ 11 w 11"/>
                <a:gd name="T1" fmla="*/ 7 h 11"/>
                <a:gd name="T2" fmla="*/ 11 w 11"/>
                <a:gd name="T3" fmla="*/ 4 h 11"/>
                <a:gd name="T4" fmla="*/ 7 w 11"/>
                <a:gd name="T5" fmla="*/ 0 h 11"/>
                <a:gd name="T6" fmla="*/ 3 w 11"/>
                <a:gd name="T7" fmla="*/ 0 h 11"/>
                <a:gd name="T8" fmla="*/ 0 w 11"/>
                <a:gd name="T9" fmla="*/ 4 h 11"/>
                <a:gd name="T10" fmla="*/ 0 w 11"/>
                <a:gd name="T11" fmla="*/ 7 h 11"/>
                <a:gd name="T12" fmla="*/ 0 w 11"/>
                <a:gd name="T13" fmla="*/ 7 h 11"/>
                <a:gd name="T14" fmla="*/ 3 w 11"/>
                <a:gd name="T15" fmla="*/ 11 h 11"/>
                <a:gd name="T16" fmla="*/ 3 w 11"/>
                <a:gd name="T17" fmla="*/ 11 h 11"/>
                <a:gd name="T18" fmla="*/ 11 w 11"/>
                <a:gd name="T19" fmla="*/ 11 h 11"/>
                <a:gd name="T20" fmla="*/ 11 w 11"/>
                <a:gd name="T21" fmla="*/ 7 h 11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1"/>
                <a:gd name="T34" fmla="*/ 0 h 11"/>
                <a:gd name="T35" fmla="*/ 11 w 11"/>
                <a:gd name="T36" fmla="*/ 11 h 11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1" h="11">
                  <a:moveTo>
                    <a:pt x="11" y="7"/>
                  </a:moveTo>
                  <a:lnTo>
                    <a:pt x="11" y="4"/>
                  </a:lnTo>
                  <a:lnTo>
                    <a:pt x="7" y="0"/>
                  </a:lnTo>
                  <a:lnTo>
                    <a:pt x="3" y="0"/>
                  </a:lnTo>
                  <a:lnTo>
                    <a:pt x="0" y="4"/>
                  </a:lnTo>
                  <a:lnTo>
                    <a:pt x="0" y="7"/>
                  </a:lnTo>
                  <a:lnTo>
                    <a:pt x="3" y="11"/>
                  </a:lnTo>
                  <a:lnTo>
                    <a:pt x="11" y="11"/>
                  </a:lnTo>
                  <a:lnTo>
                    <a:pt x="11" y="7"/>
                  </a:lnTo>
                  <a:close/>
                </a:path>
              </a:pathLst>
            </a:custGeom>
            <a:solidFill>
              <a:srgbClr val="000000"/>
            </a:solidFill>
            <a:ln w="2857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Cambria" pitchFamily="18" charset="0"/>
              </a:endParaRPr>
            </a:p>
          </p:txBody>
        </p:sp>
        <p:sp>
          <p:nvSpPr>
            <p:cNvPr id="20528" name="Freeform 43"/>
            <p:cNvSpPr>
              <a:spLocks/>
            </p:cNvSpPr>
            <p:nvPr/>
          </p:nvSpPr>
          <p:spPr bwMode="auto">
            <a:xfrm>
              <a:off x="3478" y="3194"/>
              <a:ext cx="11" cy="12"/>
            </a:xfrm>
            <a:custGeom>
              <a:avLst/>
              <a:gdLst>
                <a:gd name="T0" fmla="*/ 11 w 11"/>
                <a:gd name="T1" fmla="*/ 8 h 12"/>
                <a:gd name="T2" fmla="*/ 11 w 11"/>
                <a:gd name="T3" fmla="*/ 4 h 12"/>
                <a:gd name="T4" fmla="*/ 7 w 11"/>
                <a:gd name="T5" fmla="*/ 0 h 12"/>
                <a:gd name="T6" fmla="*/ 3 w 11"/>
                <a:gd name="T7" fmla="*/ 0 h 12"/>
                <a:gd name="T8" fmla="*/ 0 w 11"/>
                <a:gd name="T9" fmla="*/ 4 h 12"/>
                <a:gd name="T10" fmla="*/ 0 w 11"/>
                <a:gd name="T11" fmla="*/ 8 h 12"/>
                <a:gd name="T12" fmla="*/ 0 w 11"/>
                <a:gd name="T13" fmla="*/ 8 h 12"/>
                <a:gd name="T14" fmla="*/ 3 w 11"/>
                <a:gd name="T15" fmla="*/ 12 h 12"/>
                <a:gd name="T16" fmla="*/ 3 w 11"/>
                <a:gd name="T17" fmla="*/ 12 h 12"/>
                <a:gd name="T18" fmla="*/ 11 w 11"/>
                <a:gd name="T19" fmla="*/ 12 h 12"/>
                <a:gd name="T20" fmla="*/ 11 w 11"/>
                <a:gd name="T21" fmla="*/ 8 h 1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1"/>
                <a:gd name="T34" fmla="*/ 0 h 12"/>
                <a:gd name="T35" fmla="*/ 11 w 11"/>
                <a:gd name="T36" fmla="*/ 12 h 1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1" h="12">
                  <a:moveTo>
                    <a:pt x="11" y="8"/>
                  </a:moveTo>
                  <a:lnTo>
                    <a:pt x="11" y="4"/>
                  </a:lnTo>
                  <a:lnTo>
                    <a:pt x="7" y="0"/>
                  </a:lnTo>
                  <a:lnTo>
                    <a:pt x="3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3" y="12"/>
                  </a:lnTo>
                  <a:lnTo>
                    <a:pt x="11" y="12"/>
                  </a:lnTo>
                  <a:lnTo>
                    <a:pt x="11" y="8"/>
                  </a:lnTo>
                  <a:close/>
                </a:path>
              </a:pathLst>
            </a:custGeom>
            <a:solidFill>
              <a:srgbClr val="000000"/>
            </a:solidFill>
            <a:ln w="2857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Cambria" pitchFamily="18" charset="0"/>
              </a:endParaRPr>
            </a:p>
          </p:txBody>
        </p:sp>
        <p:sp>
          <p:nvSpPr>
            <p:cNvPr id="20529" name="Freeform 44"/>
            <p:cNvSpPr>
              <a:spLocks/>
            </p:cNvSpPr>
            <p:nvPr/>
          </p:nvSpPr>
          <p:spPr bwMode="auto">
            <a:xfrm>
              <a:off x="3478" y="3218"/>
              <a:ext cx="11" cy="12"/>
            </a:xfrm>
            <a:custGeom>
              <a:avLst/>
              <a:gdLst>
                <a:gd name="T0" fmla="*/ 11 w 11"/>
                <a:gd name="T1" fmla="*/ 8 h 12"/>
                <a:gd name="T2" fmla="*/ 11 w 11"/>
                <a:gd name="T3" fmla="*/ 4 h 12"/>
                <a:gd name="T4" fmla="*/ 7 w 11"/>
                <a:gd name="T5" fmla="*/ 0 h 12"/>
                <a:gd name="T6" fmla="*/ 3 w 11"/>
                <a:gd name="T7" fmla="*/ 0 h 12"/>
                <a:gd name="T8" fmla="*/ 0 w 11"/>
                <a:gd name="T9" fmla="*/ 4 h 12"/>
                <a:gd name="T10" fmla="*/ 0 w 11"/>
                <a:gd name="T11" fmla="*/ 8 h 12"/>
                <a:gd name="T12" fmla="*/ 0 w 11"/>
                <a:gd name="T13" fmla="*/ 8 h 12"/>
                <a:gd name="T14" fmla="*/ 3 w 11"/>
                <a:gd name="T15" fmla="*/ 12 h 12"/>
                <a:gd name="T16" fmla="*/ 3 w 11"/>
                <a:gd name="T17" fmla="*/ 12 h 12"/>
                <a:gd name="T18" fmla="*/ 11 w 11"/>
                <a:gd name="T19" fmla="*/ 12 h 12"/>
                <a:gd name="T20" fmla="*/ 11 w 11"/>
                <a:gd name="T21" fmla="*/ 8 h 1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1"/>
                <a:gd name="T34" fmla="*/ 0 h 12"/>
                <a:gd name="T35" fmla="*/ 11 w 11"/>
                <a:gd name="T36" fmla="*/ 12 h 1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1" h="12">
                  <a:moveTo>
                    <a:pt x="11" y="8"/>
                  </a:moveTo>
                  <a:lnTo>
                    <a:pt x="11" y="4"/>
                  </a:lnTo>
                  <a:lnTo>
                    <a:pt x="7" y="0"/>
                  </a:lnTo>
                  <a:lnTo>
                    <a:pt x="3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3" y="12"/>
                  </a:lnTo>
                  <a:lnTo>
                    <a:pt x="11" y="12"/>
                  </a:lnTo>
                  <a:lnTo>
                    <a:pt x="11" y="8"/>
                  </a:lnTo>
                  <a:close/>
                </a:path>
              </a:pathLst>
            </a:custGeom>
            <a:solidFill>
              <a:srgbClr val="000000"/>
            </a:solidFill>
            <a:ln w="2857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Cambria" pitchFamily="18" charset="0"/>
              </a:endParaRPr>
            </a:p>
          </p:txBody>
        </p:sp>
        <p:sp>
          <p:nvSpPr>
            <p:cNvPr id="20530" name="Freeform 45"/>
            <p:cNvSpPr>
              <a:spLocks/>
            </p:cNvSpPr>
            <p:nvPr/>
          </p:nvSpPr>
          <p:spPr bwMode="auto">
            <a:xfrm>
              <a:off x="3478" y="3242"/>
              <a:ext cx="11" cy="12"/>
            </a:xfrm>
            <a:custGeom>
              <a:avLst/>
              <a:gdLst>
                <a:gd name="T0" fmla="*/ 11 w 11"/>
                <a:gd name="T1" fmla="*/ 8 h 12"/>
                <a:gd name="T2" fmla="*/ 11 w 11"/>
                <a:gd name="T3" fmla="*/ 4 h 12"/>
                <a:gd name="T4" fmla="*/ 7 w 11"/>
                <a:gd name="T5" fmla="*/ 0 h 12"/>
                <a:gd name="T6" fmla="*/ 3 w 11"/>
                <a:gd name="T7" fmla="*/ 0 h 12"/>
                <a:gd name="T8" fmla="*/ 0 w 11"/>
                <a:gd name="T9" fmla="*/ 4 h 12"/>
                <a:gd name="T10" fmla="*/ 0 w 11"/>
                <a:gd name="T11" fmla="*/ 8 h 12"/>
                <a:gd name="T12" fmla="*/ 0 w 11"/>
                <a:gd name="T13" fmla="*/ 8 h 12"/>
                <a:gd name="T14" fmla="*/ 3 w 11"/>
                <a:gd name="T15" fmla="*/ 12 h 12"/>
                <a:gd name="T16" fmla="*/ 3 w 11"/>
                <a:gd name="T17" fmla="*/ 12 h 12"/>
                <a:gd name="T18" fmla="*/ 11 w 11"/>
                <a:gd name="T19" fmla="*/ 12 h 12"/>
                <a:gd name="T20" fmla="*/ 11 w 11"/>
                <a:gd name="T21" fmla="*/ 8 h 1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1"/>
                <a:gd name="T34" fmla="*/ 0 h 12"/>
                <a:gd name="T35" fmla="*/ 11 w 11"/>
                <a:gd name="T36" fmla="*/ 12 h 1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1" h="12">
                  <a:moveTo>
                    <a:pt x="11" y="8"/>
                  </a:moveTo>
                  <a:lnTo>
                    <a:pt x="11" y="4"/>
                  </a:lnTo>
                  <a:lnTo>
                    <a:pt x="7" y="0"/>
                  </a:lnTo>
                  <a:lnTo>
                    <a:pt x="3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3" y="12"/>
                  </a:lnTo>
                  <a:lnTo>
                    <a:pt x="11" y="12"/>
                  </a:lnTo>
                  <a:lnTo>
                    <a:pt x="11" y="8"/>
                  </a:lnTo>
                  <a:close/>
                </a:path>
              </a:pathLst>
            </a:custGeom>
            <a:solidFill>
              <a:srgbClr val="000000"/>
            </a:solidFill>
            <a:ln w="2857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Cambria" pitchFamily="18" charset="0"/>
              </a:endParaRPr>
            </a:p>
          </p:txBody>
        </p:sp>
      </p:grpSp>
      <p:sp>
        <p:nvSpPr>
          <p:cNvPr id="20494" name="Rectangle 47"/>
          <p:cNvSpPr>
            <a:spLocks noChangeArrowheads="1"/>
          </p:cNvSpPr>
          <p:nvPr/>
        </p:nvSpPr>
        <p:spPr bwMode="auto">
          <a:xfrm>
            <a:off x="4648201" y="4039791"/>
            <a:ext cx="1933575" cy="708422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Cambria" pitchFamily="18" charset="0"/>
            </a:endParaRPr>
          </a:p>
        </p:txBody>
      </p:sp>
      <p:sp>
        <p:nvSpPr>
          <p:cNvPr id="20495" name="Rectangle 48"/>
          <p:cNvSpPr>
            <a:spLocks noChangeArrowheads="1"/>
          </p:cNvSpPr>
          <p:nvPr/>
        </p:nvSpPr>
        <p:spPr bwMode="auto">
          <a:xfrm>
            <a:off x="4822825" y="4105275"/>
            <a:ext cx="1219949" cy="3539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</a:pPr>
            <a:r>
              <a:rPr lang="en-US" sz="2300">
                <a:solidFill>
                  <a:srgbClr val="000000"/>
                </a:solidFill>
                <a:latin typeface="Cambria" pitchFamily="18" charset="0"/>
              </a:rPr>
              <a:t>Customer</a:t>
            </a:r>
            <a:endParaRPr lang="en-US">
              <a:latin typeface="Cambria" pitchFamily="18" charset="0"/>
            </a:endParaRPr>
          </a:p>
        </p:txBody>
      </p:sp>
      <p:sp>
        <p:nvSpPr>
          <p:cNvPr id="20496" name="Rectangle 49"/>
          <p:cNvSpPr>
            <a:spLocks noChangeArrowheads="1"/>
          </p:cNvSpPr>
          <p:nvPr/>
        </p:nvSpPr>
        <p:spPr bwMode="auto">
          <a:xfrm>
            <a:off x="4822825" y="4366023"/>
            <a:ext cx="250068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</a:pPr>
            <a:r>
              <a:rPr lang="en-US" sz="2300">
                <a:solidFill>
                  <a:srgbClr val="000000"/>
                </a:solidFill>
                <a:latin typeface="Cambria" pitchFamily="18" charset="0"/>
              </a:rPr>
              <a:t>Order Arrives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</a:pPr>
            <a:r>
              <a:rPr lang="en-US" sz="2300">
                <a:solidFill>
                  <a:schemeClr val="hlink"/>
                </a:solidFill>
                <a:latin typeface="Cambria" pitchFamily="18" charset="0"/>
              </a:rPr>
              <a:t>Push-Pull boundary</a:t>
            </a:r>
            <a:endParaRPr lang="en-US">
              <a:solidFill>
                <a:schemeClr val="hlink"/>
              </a:solidFill>
              <a:latin typeface="Cambria" pitchFamily="18" charset="0"/>
            </a:endParaRPr>
          </a:p>
        </p:txBody>
      </p:sp>
      <p:sp>
        <p:nvSpPr>
          <p:cNvPr id="20497" name="Rectangle 50"/>
          <p:cNvSpPr>
            <a:spLocks noChangeArrowheads="1"/>
          </p:cNvSpPr>
          <p:nvPr/>
        </p:nvSpPr>
        <p:spPr bwMode="auto">
          <a:xfrm>
            <a:off x="954089" y="3046810"/>
            <a:ext cx="2814637" cy="426244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Cambria" pitchFamily="18" charset="0"/>
            </a:endParaRPr>
          </a:p>
        </p:txBody>
      </p:sp>
      <p:sp>
        <p:nvSpPr>
          <p:cNvPr id="20498" name="Rectangle 51"/>
          <p:cNvSpPr>
            <a:spLocks noChangeArrowheads="1"/>
          </p:cNvSpPr>
          <p:nvPr/>
        </p:nvSpPr>
        <p:spPr bwMode="auto">
          <a:xfrm>
            <a:off x="1130300" y="3123010"/>
            <a:ext cx="2272738" cy="3539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</a:pPr>
            <a:r>
              <a:rPr lang="en-US" sz="2300" b="1" i="1">
                <a:solidFill>
                  <a:srgbClr val="000000"/>
                </a:solidFill>
                <a:latin typeface="Cambria" pitchFamily="18" charset="0"/>
              </a:rPr>
              <a:t>PUSH PROCESSES</a:t>
            </a:r>
            <a:endParaRPr lang="en-US">
              <a:latin typeface="Cambria" pitchFamily="18" charset="0"/>
            </a:endParaRPr>
          </a:p>
        </p:txBody>
      </p:sp>
      <p:sp>
        <p:nvSpPr>
          <p:cNvPr id="20499" name="Rectangle 52"/>
          <p:cNvSpPr>
            <a:spLocks noChangeArrowheads="1"/>
          </p:cNvSpPr>
          <p:nvPr/>
        </p:nvSpPr>
        <p:spPr bwMode="auto">
          <a:xfrm>
            <a:off x="5702300" y="3046810"/>
            <a:ext cx="2814638" cy="426244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Cambria" pitchFamily="18" charset="0"/>
            </a:endParaRPr>
          </a:p>
        </p:txBody>
      </p:sp>
      <p:sp>
        <p:nvSpPr>
          <p:cNvPr id="20500" name="Rectangle 53"/>
          <p:cNvSpPr>
            <a:spLocks noChangeArrowheads="1"/>
          </p:cNvSpPr>
          <p:nvPr/>
        </p:nvSpPr>
        <p:spPr bwMode="auto">
          <a:xfrm>
            <a:off x="5878514" y="3123010"/>
            <a:ext cx="2235868" cy="3539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</a:pPr>
            <a:r>
              <a:rPr lang="en-US" sz="2300" b="1" i="1">
                <a:solidFill>
                  <a:srgbClr val="000000"/>
                </a:solidFill>
                <a:latin typeface="Cambria" pitchFamily="18" charset="0"/>
              </a:rPr>
              <a:t>PULL PROCESSES</a:t>
            </a:r>
            <a:endParaRPr lang="en-US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0015061"/>
      </p:ext>
    </p:extLst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113" y="190500"/>
            <a:ext cx="7772400" cy="857250"/>
          </a:xfrm>
        </p:spPr>
        <p:txBody>
          <a:bodyPr/>
          <a:lstStyle/>
          <a:p>
            <a:pPr algn="r"/>
            <a:r>
              <a:rPr lang="en-US" dirty="0" smtClean="0"/>
              <a:t>Push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419350"/>
            <a:ext cx="4800600" cy="3086100"/>
          </a:xfrm>
        </p:spPr>
        <p:txBody>
          <a:bodyPr/>
          <a:lstStyle/>
          <a:p>
            <a:r>
              <a:rPr lang="en-US" sz="2000" dirty="0" smtClean="0">
                <a:latin typeface="Cambria" pitchFamily="18" charset="0"/>
              </a:rPr>
              <a:t>Para </a:t>
            </a:r>
            <a:r>
              <a:rPr lang="en-US" sz="2000" dirty="0" err="1" smtClean="0">
                <a:latin typeface="Cambria" pitchFamily="18" charset="0"/>
              </a:rPr>
              <a:t>pengusaha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menentukan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apa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dan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berapa</a:t>
            </a:r>
            <a:r>
              <a:rPr lang="en-US" sz="2000" dirty="0" smtClean="0">
                <a:latin typeface="Cambria" pitchFamily="18" charset="0"/>
              </a:rPr>
              <a:t> yang </a:t>
            </a:r>
            <a:r>
              <a:rPr lang="en-US" sz="2000" dirty="0" err="1" smtClean="0">
                <a:latin typeface="Cambria" pitchFamily="18" charset="0"/>
              </a:rPr>
              <a:t>akan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disalurkan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melalui</a:t>
            </a:r>
            <a:r>
              <a:rPr lang="en-US" sz="2000" dirty="0" smtClean="0">
                <a:latin typeface="Cambria" pitchFamily="18" charset="0"/>
              </a:rPr>
              <a:t> supply chain yang </a:t>
            </a:r>
            <a:r>
              <a:rPr lang="en-US" sz="2000" dirty="0" err="1" smtClean="0">
                <a:latin typeface="Cambria" pitchFamily="18" charset="0"/>
              </a:rPr>
              <a:t>ada</a:t>
            </a:r>
            <a:endParaRPr lang="en-US" sz="2000" dirty="0" smtClean="0">
              <a:latin typeface="Cambria" pitchFamily="18" charset="0"/>
            </a:endParaRPr>
          </a:p>
          <a:p>
            <a:r>
              <a:rPr lang="en-US" sz="2000" dirty="0" err="1" smtClean="0">
                <a:latin typeface="Cambria" pitchFamily="18" charset="0"/>
              </a:rPr>
              <a:t>Menuntut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para</a:t>
            </a:r>
            <a:r>
              <a:rPr lang="en-US" sz="2000" dirty="0" smtClean="0">
                <a:latin typeface="Cambria" pitchFamily="18" charset="0"/>
              </a:rPr>
              <a:t> retailer </a:t>
            </a:r>
            <a:r>
              <a:rPr lang="en-US" sz="2000" dirty="0" err="1" smtClean="0">
                <a:latin typeface="Cambria" pitchFamily="18" charset="0"/>
              </a:rPr>
              <a:t>untuk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menyediakan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tempat</a:t>
            </a:r>
            <a:r>
              <a:rPr lang="en-US" sz="2000" dirty="0" smtClean="0">
                <a:latin typeface="Cambria" pitchFamily="18" charset="0"/>
              </a:rPr>
              <a:t> (shelf) </a:t>
            </a:r>
            <a:r>
              <a:rPr lang="en-US" sz="2000" dirty="0" err="1" smtClean="0">
                <a:latin typeface="Cambria" pitchFamily="18" charset="0"/>
              </a:rPr>
              <a:t>khusus</a:t>
            </a:r>
            <a:r>
              <a:rPr lang="en-US" sz="2000" dirty="0" smtClean="0">
                <a:latin typeface="Cambria" pitchFamily="18" charset="0"/>
              </a:rPr>
              <a:t> di </a:t>
            </a:r>
            <a:r>
              <a:rPr lang="en-US" sz="2000" dirty="0" err="1" smtClean="0">
                <a:latin typeface="Cambria" pitchFamily="18" charset="0"/>
              </a:rPr>
              <a:t>toko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mereka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untuk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kepentingan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dan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penentuan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barang</a:t>
            </a:r>
            <a:r>
              <a:rPr lang="en-US" sz="2000" dirty="0" smtClean="0">
                <a:latin typeface="Cambria" pitchFamily="18" charset="0"/>
              </a:rPr>
              <a:t> manufacture</a:t>
            </a:r>
            <a:endParaRPr lang="en-US" sz="2000" dirty="0">
              <a:latin typeface="Cambria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733703" y="860246"/>
            <a:ext cx="42578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Supply Chain </a:t>
            </a:r>
            <a:r>
              <a:rPr lang="en-US" i="1" dirty="0" err="1" smtClean="0"/>
              <a:t>ditentukan</a:t>
            </a:r>
            <a:r>
              <a:rPr lang="en-US" i="1" dirty="0" smtClean="0"/>
              <a:t> </a:t>
            </a:r>
            <a:r>
              <a:rPr lang="en-US" i="1" dirty="0" err="1" smtClean="0"/>
              <a:t>oleh</a:t>
            </a:r>
            <a:r>
              <a:rPr lang="en-US" i="1" dirty="0" smtClean="0"/>
              <a:t> </a:t>
            </a:r>
            <a:r>
              <a:rPr lang="en-US" i="1" dirty="0" err="1" smtClean="0"/>
              <a:t>para</a:t>
            </a:r>
            <a:r>
              <a:rPr lang="en-US" i="1" dirty="0" smtClean="0"/>
              <a:t> manufacturer</a:t>
            </a:r>
            <a:endParaRPr lang="en-US" i="1" dirty="0"/>
          </a:p>
        </p:txBody>
      </p:sp>
      <p:sp>
        <p:nvSpPr>
          <p:cNvPr id="5" name="TextBox 4"/>
          <p:cNvSpPr txBox="1"/>
          <p:nvPr/>
        </p:nvSpPr>
        <p:spPr>
          <a:xfrm>
            <a:off x="5867400" y="1352550"/>
            <a:ext cx="29718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>
                <a:solidFill>
                  <a:srgbClr val="FF0000"/>
                </a:solidFill>
                <a:latin typeface="Cambria" pitchFamily="18" charset="0"/>
              </a:rPr>
              <a:t>Manufacturer</a:t>
            </a:r>
            <a:r>
              <a:rPr lang="en-US" sz="2000" i="1" dirty="0" smtClean="0">
                <a:latin typeface="Cambria" pitchFamily="18" charset="0"/>
              </a:rPr>
              <a:t> </a:t>
            </a:r>
            <a:r>
              <a:rPr lang="en-US" sz="2000" i="1" dirty="0" err="1" smtClean="0">
                <a:latin typeface="Cambria" pitchFamily="18" charset="0"/>
              </a:rPr>
              <a:t>selalu</a:t>
            </a:r>
            <a:r>
              <a:rPr lang="en-US" sz="2000" i="1" dirty="0" smtClean="0">
                <a:latin typeface="Cambria" pitchFamily="18" charset="0"/>
              </a:rPr>
              <a:t> </a:t>
            </a:r>
            <a:r>
              <a:rPr lang="en-US" sz="2000" i="1" dirty="0" err="1" smtClean="0">
                <a:latin typeface="Cambria" pitchFamily="18" charset="0"/>
              </a:rPr>
              <a:t>melakukan</a:t>
            </a:r>
            <a:r>
              <a:rPr lang="en-US" sz="2000" i="1" dirty="0" smtClean="0">
                <a:latin typeface="Cambria" pitchFamily="18" charset="0"/>
              </a:rPr>
              <a:t> “</a:t>
            </a:r>
            <a:r>
              <a:rPr lang="en-US" sz="2000" i="1" dirty="0" smtClean="0">
                <a:solidFill>
                  <a:srgbClr val="FF0000"/>
                </a:solidFill>
                <a:latin typeface="Cambria" pitchFamily="18" charset="0"/>
              </a:rPr>
              <a:t>PUSH</a:t>
            </a:r>
            <a:r>
              <a:rPr lang="en-US" sz="2000" i="1" dirty="0" smtClean="0">
                <a:latin typeface="Cambria" pitchFamily="18" charset="0"/>
              </a:rPr>
              <a:t>” </a:t>
            </a:r>
            <a:r>
              <a:rPr lang="en-US" sz="2000" i="1" dirty="0" err="1" smtClean="0">
                <a:latin typeface="Cambria" pitchFamily="18" charset="0"/>
              </a:rPr>
              <a:t>terhadap</a:t>
            </a:r>
            <a:r>
              <a:rPr lang="en-US" sz="2000" i="1" dirty="0" smtClean="0">
                <a:latin typeface="Cambria" pitchFamily="18" charset="0"/>
              </a:rPr>
              <a:t> </a:t>
            </a:r>
            <a:r>
              <a:rPr lang="en-US" sz="2000" i="1" dirty="0" err="1" smtClean="0">
                <a:latin typeface="Cambria" pitchFamily="18" charset="0"/>
              </a:rPr>
              <a:t>barang-barangnya</a:t>
            </a:r>
            <a:r>
              <a:rPr lang="en-US" sz="2000" i="1" dirty="0" smtClean="0">
                <a:latin typeface="Cambria" pitchFamily="18" charset="0"/>
              </a:rPr>
              <a:t> </a:t>
            </a:r>
            <a:r>
              <a:rPr lang="en-US" sz="2000" i="1" dirty="0" err="1" smtClean="0">
                <a:latin typeface="Cambria" pitchFamily="18" charset="0"/>
              </a:rPr>
              <a:t>kepada</a:t>
            </a:r>
            <a:r>
              <a:rPr lang="en-US" sz="2000" i="1" dirty="0" smtClean="0">
                <a:latin typeface="Cambria" pitchFamily="18" charset="0"/>
              </a:rPr>
              <a:t> </a:t>
            </a:r>
            <a:r>
              <a:rPr lang="en-US" sz="2000" i="1" dirty="0" err="1" smtClean="0">
                <a:latin typeface="Cambria" pitchFamily="18" charset="0"/>
              </a:rPr>
              <a:t>konsumen</a:t>
            </a:r>
            <a:r>
              <a:rPr lang="en-US" sz="2000" i="1" dirty="0" smtClean="0">
                <a:latin typeface="Cambria" pitchFamily="18" charset="0"/>
              </a:rPr>
              <a:t> </a:t>
            </a:r>
            <a:r>
              <a:rPr lang="en-US" sz="2000" i="1" dirty="0" err="1" smtClean="0">
                <a:latin typeface="Cambria" pitchFamily="18" charset="0"/>
              </a:rPr>
              <a:t>melalui</a:t>
            </a:r>
            <a:r>
              <a:rPr lang="en-US" sz="2000" i="1" dirty="0" smtClean="0">
                <a:latin typeface="Cambria" pitchFamily="18" charset="0"/>
              </a:rPr>
              <a:t> </a:t>
            </a:r>
            <a:r>
              <a:rPr lang="en-US" sz="2000" i="1" dirty="0" smtClean="0">
                <a:solidFill>
                  <a:srgbClr val="FF0000"/>
                </a:solidFill>
                <a:latin typeface="Cambria" pitchFamily="18" charset="0"/>
              </a:rPr>
              <a:t>retailer</a:t>
            </a:r>
            <a:endParaRPr lang="en-US" sz="2000" i="1" dirty="0">
              <a:solidFill>
                <a:srgbClr val="FF0000"/>
              </a:solidFill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643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113" y="158180"/>
            <a:ext cx="7772400" cy="857250"/>
          </a:xfrm>
        </p:spPr>
        <p:txBody>
          <a:bodyPr/>
          <a:lstStyle/>
          <a:p>
            <a:pPr algn="r"/>
            <a:r>
              <a:rPr lang="en-US" dirty="0" smtClean="0"/>
              <a:t>Pull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3553"/>
            <a:ext cx="4495800" cy="1967797"/>
          </a:xfrm>
        </p:spPr>
        <p:txBody>
          <a:bodyPr/>
          <a:lstStyle/>
          <a:p>
            <a:r>
              <a:rPr lang="en-US" sz="1800" dirty="0" smtClean="0">
                <a:latin typeface="Cambria" pitchFamily="18" charset="0"/>
              </a:rPr>
              <a:t>Customer </a:t>
            </a:r>
            <a:r>
              <a:rPr lang="en-US" sz="1800" dirty="0" err="1" smtClean="0">
                <a:latin typeface="Cambria" pitchFamily="18" charset="0"/>
              </a:rPr>
              <a:t>bebas</a:t>
            </a:r>
            <a:r>
              <a:rPr lang="en-US" sz="1800" dirty="0" smtClean="0">
                <a:latin typeface="Cambria" pitchFamily="18" charset="0"/>
              </a:rPr>
              <a:t> </a:t>
            </a:r>
            <a:r>
              <a:rPr lang="en-US" sz="1800" dirty="0" err="1" smtClean="0">
                <a:latin typeface="Cambria" pitchFamily="18" charset="0"/>
              </a:rPr>
              <a:t>menentukan</a:t>
            </a:r>
            <a:r>
              <a:rPr lang="en-US" sz="1800" dirty="0" smtClean="0">
                <a:latin typeface="Cambria" pitchFamily="18" charset="0"/>
              </a:rPr>
              <a:t> </a:t>
            </a:r>
            <a:r>
              <a:rPr lang="en-US" sz="1800" dirty="0" err="1" smtClean="0">
                <a:latin typeface="Cambria" pitchFamily="18" charset="0"/>
              </a:rPr>
              <a:t>pilihan</a:t>
            </a:r>
            <a:r>
              <a:rPr lang="en-US" sz="1800" dirty="0" smtClean="0">
                <a:latin typeface="Cambria" pitchFamily="18" charset="0"/>
              </a:rPr>
              <a:t> </a:t>
            </a:r>
            <a:r>
              <a:rPr lang="en-US" sz="1800" dirty="0" err="1" smtClean="0">
                <a:latin typeface="Cambria" pitchFamily="18" charset="0"/>
              </a:rPr>
              <a:t>barang</a:t>
            </a:r>
            <a:r>
              <a:rPr lang="en-US" sz="1800" dirty="0" smtClean="0">
                <a:latin typeface="Cambria" pitchFamily="18" charset="0"/>
              </a:rPr>
              <a:t> </a:t>
            </a:r>
            <a:r>
              <a:rPr lang="en-US" sz="1800" dirty="0" err="1" smtClean="0">
                <a:latin typeface="Cambria" pitchFamily="18" charset="0"/>
              </a:rPr>
              <a:t>dan</a:t>
            </a:r>
            <a:r>
              <a:rPr lang="en-US" sz="1800" dirty="0" smtClean="0">
                <a:latin typeface="Cambria" pitchFamily="18" charset="0"/>
              </a:rPr>
              <a:t> </a:t>
            </a:r>
            <a:r>
              <a:rPr lang="en-US" sz="1800" dirty="0" err="1" smtClean="0">
                <a:latin typeface="Cambria" pitchFamily="18" charset="0"/>
              </a:rPr>
              <a:t>jasa</a:t>
            </a:r>
            <a:r>
              <a:rPr lang="en-US" sz="1800" dirty="0" smtClean="0">
                <a:latin typeface="Cambria" pitchFamily="18" charset="0"/>
              </a:rPr>
              <a:t> yang </a:t>
            </a:r>
            <a:r>
              <a:rPr lang="en-US" sz="1800" dirty="0" err="1" smtClean="0">
                <a:latin typeface="Cambria" pitchFamily="18" charset="0"/>
              </a:rPr>
              <a:t>tersedia</a:t>
            </a:r>
            <a:r>
              <a:rPr lang="en-US" sz="1800" dirty="0" smtClean="0">
                <a:latin typeface="Cambria" pitchFamily="18" charset="0"/>
              </a:rPr>
              <a:t> </a:t>
            </a:r>
            <a:r>
              <a:rPr lang="en-US" sz="1800" dirty="0" err="1" smtClean="0">
                <a:latin typeface="Cambria" pitchFamily="18" charset="0"/>
              </a:rPr>
              <a:t>dipasar</a:t>
            </a:r>
            <a:endParaRPr lang="en-US" sz="1800" dirty="0" smtClean="0">
              <a:latin typeface="Cambria" pitchFamily="18" charset="0"/>
            </a:endParaRPr>
          </a:p>
          <a:p>
            <a:r>
              <a:rPr lang="en-US" sz="1800" dirty="0" smtClean="0">
                <a:latin typeface="Cambria" pitchFamily="18" charset="0"/>
              </a:rPr>
              <a:t>Retailer </a:t>
            </a:r>
            <a:r>
              <a:rPr lang="en-US" sz="1800" dirty="0" err="1" smtClean="0">
                <a:latin typeface="Cambria" pitchFamily="18" charset="0"/>
              </a:rPr>
              <a:t>menyediakan</a:t>
            </a:r>
            <a:r>
              <a:rPr lang="en-US" sz="1800" dirty="0" smtClean="0">
                <a:latin typeface="Cambria" pitchFamily="18" charset="0"/>
              </a:rPr>
              <a:t> </a:t>
            </a:r>
            <a:r>
              <a:rPr lang="en-US" sz="1800" dirty="0" err="1" smtClean="0">
                <a:latin typeface="Cambria" pitchFamily="18" charset="0"/>
              </a:rPr>
              <a:t>pilihan</a:t>
            </a:r>
            <a:r>
              <a:rPr lang="en-US" sz="1800" dirty="0" smtClean="0">
                <a:latin typeface="Cambria" pitchFamily="18" charset="0"/>
              </a:rPr>
              <a:t> customer di </a:t>
            </a:r>
            <a:r>
              <a:rPr lang="en-US" sz="1800" dirty="0" err="1" smtClean="0">
                <a:latin typeface="Cambria" pitchFamily="18" charset="0"/>
              </a:rPr>
              <a:t>toko</a:t>
            </a:r>
            <a:r>
              <a:rPr lang="en-US" sz="1800" dirty="0" smtClean="0">
                <a:latin typeface="Cambria" pitchFamily="18" charset="0"/>
              </a:rPr>
              <a:t> </a:t>
            </a:r>
            <a:r>
              <a:rPr lang="en-US" sz="1800" dirty="0" err="1" smtClean="0">
                <a:latin typeface="Cambria" pitchFamily="18" charset="0"/>
              </a:rPr>
              <a:t>mereka</a:t>
            </a:r>
            <a:endParaRPr lang="en-US" sz="1800" dirty="0" smtClean="0">
              <a:latin typeface="Cambria" pitchFamily="18" charset="0"/>
            </a:endParaRPr>
          </a:p>
          <a:p>
            <a:r>
              <a:rPr lang="en-US" sz="1800" dirty="0" smtClean="0">
                <a:latin typeface="Cambria" pitchFamily="18" charset="0"/>
              </a:rPr>
              <a:t>Manufacturer </a:t>
            </a:r>
            <a:r>
              <a:rPr lang="en-US" sz="1800" dirty="0" err="1" smtClean="0">
                <a:latin typeface="Cambria" pitchFamily="18" charset="0"/>
              </a:rPr>
              <a:t>harus</a:t>
            </a:r>
            <a:r>
              <a:rPr lang="en-US" sz="1800" dirty="0" smtClean="0">
                <a:latin typeface="Cambria" pitchFamily="18" charset="0"/>
              </a:rPr>
              <a:t> </a:t>
            </a:r>
            <a:r>
              <a:rPr lang="en-US" sz="1800" dirty="0" err="1" smtClean="0">
                <a:latin typeface="Cambria" pitchFamily="18" charset="0"/>
              </a:rPr>
              <a:t>memproduksi</a:t>
            </a:r>
            <a:r>
              <a:rPr lang="en-US" sz="1800" dirty="0" smtClean="0">
                <a:latin typeface="Cambria" pitchFamily="18" charset="0"/>
              </a:rPr>
              <a:t> </a:t>
            </a:r>
            <a:r>
              <a:rPr lang="en-US" sz="1800" dirty="0" err="1" smtClean="0">
                <a:latin typeface="Cambria" pitchFamily="18" charset="0"/>
              </a:rPr>
              <a:t>barang</a:t>
            </a:r>
            <a:r>
              <a:rPr lang="en-US" sz="1800" dirty="0" smtClean="0">
                <a:latin typeface="Cambria" pitchFamily="18" charset="0"/>
              </a:rPr>
              <a:t> yang </a:t>
            </a:r>
            <a:r>
              <a:rPr lang="en-US" sz="1800" dirty="0" err="1" smtClean="0">
                <a:latin typeface="Cambria" pitchFamily="18" charset="0"/>
              </a:rPr>
              <a:t>disukai</a:t>
            </a:r>
            <a:r>
              <a:rPr lang="en-US" sz="1800" dirty="0" smtClean="0">
                <a:latin typeface="Cambria" pitchFamily="18" charset="0"/>
              </a:rPr>
              <a:t> </a:t>
            </a:r>
            <a:r>
              <a:rPr lang="en-US" sz="1800" dirty="0" err="1" smtClean="0">
                <a:latin typeface="Cambria" pitchFamily="18" charset="0"/>
              </a:rPr>
              <a:t>konsumen</a:t>
            </a:r>
            <a:endParaRPr lang="en-US" sz="1800" dirty="0" smtClean="0">
              <a:latin typeface="Cambria" pitchFamily="18" charset="0"/>
            </a:endParaRPr>
          </a:p>
          <a:p>
            <a:pPr marL="0" indent="0">
              <a:buNone/>
            </a:pPr>
            <a:endParaRPr lang="en-US" sz="1800" dirty="0" smtClean="0">
              <a:latin typeface="Cambria" pitchFamily="18" charset="0"/>
            </a:endParaRPr>
          </a:p>
          <a:p>
            <a:endParaRPr lang="en-US" sz="1800" dirty="0">
              <a:latin typeface="Cambria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477000" y="1416355"/>
            <a:ext cx="2514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err="1" smtClean="0">
                <a:latin typeface="Cambria" pitchFamily="18" charset="0"/>
              </a:rPr>
              <a:t>Penentu</a:t>
            </a:r>
            <a:r>
              <a:rPr lang="en-US" sz="2000" i="1" dirty="0" smtClean="0">
                <a:latin typeface="Cambria" pitchFamily="18" charset="0"/>
              </a:rPr>
              <a:t> </a:t>
            </a:r>
            <a:r>
              <a:rPr lang="en-US" sz="2000" i="1" dirty="0" err="1" smtClean="0">
                <a:latin typeface="Cambria" pitchFamily="18" charset="0"/>
              </a:rPr>
              <a:t>utama</a:t>
            </a:r>
            <a:r>
              <a:rPr lang="en-US" sz="2000" i="1" dirty="0" smtClean="0">
                <a:latin typeface="Cambria" pitchFamily="18" charset="0"/>
              </a:rPr>
              <a:t> </a:t>
            </a:r>
            <a:r>
              <a:rPr lang="en-US" sz="2000" i="1" dirty="0" smtClean="0">
                <a:solidFill>
                  <a:srgbClr val="FF0000"/>
                </a:solidFill>
                <a:latin typeface="Cambria" pitchFamily="18" charset="0"/>
              </a:rPr>
              <a:t>customer</a:t>
            </a:r>
            <a:r>
              <a:rPr lang="en-US" sz="2000" i="1" dirty="0" smtClean="0">
                <a:latin typeface="Cambria" pitchFamily="18" charset="0"/>
              </a:rPr>
              <a:t> </a:t>
            </a:r>
            <a:r>
              <a:rPr lang="en-US" sz="2000" i="1" dirty="0" err="1" smtClean="0">
                <a:latin typeface="Cambria" pitchFamily="18" charset="0"/>
              </a:rPr>
              <a:t>melalui</a:t>
            </a:r>
            <a:r>
              <a:rPr lang="en-US" sz="2000" i="1" dirty="0" smtClean="0">
                <a:latin typeface="Cambria" pitchFamily="18" charset="0"/>
              </a:rPr>
              <a:t> </a:t>
            </a:r>
            <a:r>
              <a:rPr lang="en-US" sz="2000" i="1" dirty="0" smtClean="0">
                <a:solidFill>
                  <a:srgbClr val="FF0000"/>
                </a:solidFill>
                <a:latin typeface="Cambria" pitchFamily="18" charset="0"/>
              </a:rPr>
              <a:t>retailer</a:t>
            </a:r>
            <a:endParaRPr lang="en-US" sz="2000" i="1" dirty="0">
              <a:solidFill>
                <a:srgbClr val="FF0000"/>
              </a:solidFill>
              <a:latin typeface="Cambri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324600" y="3409950"/>
            <a:ext cx="25146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Manufacture yang </a:t>
            </a:r>
            <a:r>
              <a:rPr lang="en-US" dirty="0" err="1" smtClean="0"/>
              <a:t>menghasilkan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di </a:t>
            </a:r>
            <a:r>
              <a:rPr lang="en-US" dirty="0" err="1" smtClean="0"/>
              <a:t>pasar</a:t>
            </a:r>
            <a:r>
              <a:rPr lang="en-US" dirty="0" smtClean="0"/>
              <a:t> </a:t>
            </a:r>
            <a:r>
              <a:rPr lang="en-US" dirty="0" err="1" smtClean="0"/>
              <a:t>cukup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persaingan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 </a:t>
            </a:r>
            <a:r>
              <a:rPr lang="en-US" dirty="0" err="1" smtClean="0"/>
              <a:t>semakin</a:t>
            </a:r>
            <a:r>
              <a:rPr lang="en-US" dirty="0" smtClean="0"/>
              <a:t> </a:t>
            </a:r>
            <a:r>
              <a:rPr lang="en-US" dirty="0" err="1" smtClean="0"/>
              <a:t>ketat</a:t>
            </a:r>
            <a:endParaRPr lang="en-US" dirty="0"/>
          </a:p>
        </p:txBody>
      </p:sp>
      <p:sp>
        <p:nvSpPr>
          <p:cNvPr id="6" name="Down Arrow 5"/>
          <p:cNvSpPr/>
          <p:nvPr/>
        </p:nvSpPr>
        <p:spPr bwMode="auto">
          <a:xfrm rot="10800000">
            <a:off x="7273514" y="2756603"/>
            <a:ext cx="457200" cy="609600"/>
          </a:xfrm>
          <a:prstGeom prst="downArrow">
            <a:avLst/>
          </a:prstGeom>
          <a:ln>
            <a:headEnd type="none" w="med" len="med"/>
            <a:tailEnd type="none" w="med" len="med"/>
          </a:ln>
          <a:extLst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62000" y="3904578"/>
            <a:ext cx="3581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Manufacturer </a:t>
            </a:r>
            <a:r>
              <a:rPr lang="en-US" dirty="0" err="1" smtClean="0"/>
              <a:t>melakukan</a:t>
            </a:r>
            <a:r>
              <a:rPr lang="en-US" dirty="0" smtClean="0"/>
              <a:t> “</a:t>
            </a:r>
            <a:r>
              <a:rPr lang="en-US" dirty="0" smtClean="0">
                <a:solidFill>
                  <a:srgbClr val="FF0000"/>
                </a:solidFill>
              </a:rPr>
              <a:t>PULL</a:t>
            </a:r>
            <a:r>
              <a:rPr lang="en-US" dirty="0" smtClean="0"/>
              <a:t>”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customer</a:t>
            </a:r>
            <a:endParaRPr lang="en-US" dirty="0"/>
          </a:p>
        </p:txBody>
      </p:sp>
      <p:sp>
        <p:nvSpPr>
          <p:cNvPr id="8" name="Down Arrow 7"/>
          <p:cNvSpPr/>
          <p:nvPr/>
        </p:nvSpPr>
        <p:spPr bwMode="auto">
          <a:xfrm>
            <a:off x="1981200" y="3251231"/>
            <a:ext cx="381000" cy="653347"/>
          </a:xfrm>
          <a:prstGeom prst="downArrow">
            <a:avLst/>
          </a:prstGeom>
          <a:ln>
            <a:headEnd type="none" w="med" len="med"/>
            <a:tailEnd type="none" w="med" len="med"/>
          </a:ln>
          <a:extLst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5338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46" t="36601" r="21730" b="17320"/>
          <a:stretch/>
        </p:blipFill>
        <p:spPr bwMode="auto">
          <a:xfrm>
            <a:off x="580464" y="1204856"/>
            <a:ext cx="6001871" cy="37445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3581400" y="438150"/>
            <a:ext cx="5314275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ysClr val="windowText" lastClr="00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The Integrated Supply Chain</a:t>
            </a:r>
            <a:endParaRPr lang="en-US" sz="36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ysClr val="windowText" lastClr="00000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582335" y="2643691"/>
            <a:ext cx="231334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 smtClean="0">
                <a:latin typeface="Cambria" pitchFamily="18" charset="0"/>
              </a:rPr>
              <a:t>Dari </a:t>
            </a:r>
            <a:r>
              <a:rPr lang="en-US" sz="1400" i="1" dirty="0" err="1" smtClean="0">
                <a:latin typeface="Cambria" pitchFamily="18" charset="0"/>
              </a:rPr>
              <a:t>perspektif</a:t>
            </a:r>
            <a:r>
              <a:rPr lang="en-US" sz="1400" i="1" dirty="0" smtClean="0">
                <a:latin typeface="Cambria" pitchFamily="18" charset="0"/>
              </a:rPr>
              <a:t> </a:t>
            </a:r>
            <a:r>
              <a:rPr lang="en-US" sz="1400" i="1" dirty="0" err="1" smtClean="0">
                <a:latin typeface="Cambria" pitchFamily="18" charset="0"/>
              </a:rPr>
              <a:t>perusahaan</a:t>
            </a:r>
            <a:r>
              <a:rPr lang="en-US" sz="1400" i="1" dirty="0" smtClean="0">
                <a:latin typeface="Cambria" pitchFamily="18" charset="0"/>
              </a:rPr>
              <a:t>, upstream suppliers, </a:t>
            </a:r>
            <a:r>
              <a:rPr lang="en-US" sz="1400" i="1" dirty="0" err="1" smtClean="0">
                <a:latin typeface="Cambria" pitchFamily="18" charset="0"/>
              </a:rPr>
              <a:t>fungsi</a:t>
            </a:r>
            <a:r>
              <a:rPr lang="en-US" sz="1400" i="1" dirty="0" smtClean="0">
                <a:latin typeface="Cambria" pitchFamily="18" charset="0"/>
              </a:rPr>
              <a:t> internal, </a:t>
            </a:r>
            <a:r>
              <a:rPr lang="en-US" sz="1400" i="1" dirty="0" err="1" smtClean="0">
                <a:latin typeface="Cambria" pitchFamily="18" charset="0"/>
              </a:rPr>
              <a:t>dan</a:t>
            </a:r>
            <a:r>
              <a:rPr lang="en-US" sz="1400" i="1" dirty="0" smtClean="0">
                <a:latin typeface="Cambria" pitchFamily="18" charset="0"/>
              </a:rPr>
              <a:t> </a:t>
            </a:r>
            <a:r>
              <a:rPr lang="en-US" sz="1400" i="1" dirty="0" err="1" smtClean="0">
                <a:latin typeface="Cambria" pitchFamily="18" charset="0"/>
              </a:rPr>
              <a:t>downstrean</a:t>
            </a:r>
            <a:r>
              <a:rPr lang="en-US" sz="1400" i="1" dirty="0" smtClean="0">
                <a:latin typeface="Cambria" pitchFamily="18" charset="0"/>
              </a:rPr>
              <a:t> suppliers </a:t>
            </a:r>
            <a:r>
              <a:rPr lang="en-US" sz="1400" i="1" dirty="0" err="1" smtClean="0">
                <a:latin typeface="Cambria" pitchFamily="18" charset="0"/>
              </a:rPr>
              <a:t>termasuk</a:t>
            </a:r>
            <a:r>
              <a:rPr lang="en-US" sz="1400" i="1" dirty="0" smtClean="0">
                <a:latin typeface="Cambria" pitchFamily="18" charset="0"/>
              </a:rPr>
              <a:t> </a:t>
            </a:r>
            <a:r>
              <a:rPr lang="en-US" sz="1400" i="1" dirty="0" err="1" smtClean="0">
                <a:latin typeface="Cambria" pitchFamily="18" charset="0"/>
              </a:rPr>
              <a:t>dalam</a:t>
            </a:r>
            <a:r>
              <a:rPr lang="en-US" sz="1400" i="1" dirty="0" smtClean="0">
                <a:latin typeface="Cambria" pitchFamily="18" charset="0"/>
              </a:rPr>
              <a:t> supply chain</a:t>
            </a:r>
            <a:endParaRPr lang="en-US" sz="1400" i="1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3712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Supply Chain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0" y="1552575"/>
            <a:ext cx="4114800" cy="1885950"/>
          </a:xfrm>
        </p:spPr>
        <p:txBody>
          <a:bodyPr/>
          <a:lstStyle/>
          <a:p>
            <a:r>
              <a:rPr lang="en-US" sz="2000" i="1" dirty="0" smtClean="0"/>
              <a:t>SCM </a:t>
            </a:r>
            <a:r>
              <a:rPr lang="en-US" sz="2000" i="1" dirty="0" err="1" smtClean="0"/>
              <a:t>adalah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integrasi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dari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arus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aktivitas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melalui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pengembangan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hubungan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rantai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pasok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untuk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mendapatkan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keunggulan</a:t>
            </a:r>
            <a:r>
              <a:rPr lang="en-US" sz="2000" i="1" dirty="0" smtClean="0"/>
              <a:t> </a:t>
            </a:r>
            <a:r>
              <a:rPr lang="en-US" sz="2000" i="1" dirty="0" err="1"/>
              <a:t>kompetitif</a:t>
            </a:r>
            <a:r>
              <a:rPr lang="en-US" sz="2000" i="1" dirty="0"/>
              <a:t> yang </a:t>
            </a:r>
            <a:r>
              <a:rPr lang="en-US" sz="2000" i="1" dirty="0" err="1"/>
              <a:t>berkelanjutan</a:t>
            </a:r>
            <a:r>
              <a:rPr lang="en-US" sz="2000" i="1" dirty="0" smtClean="0"/>
              <a:t>.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914400" y="2419350"/>
            <a:ext cx="3200400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1800" i="1" dirty="0" err="1" smtClean="0"/>
              <a:t>Jejaring</a:t>
            </a:r>
            <a:r>
              <a:rPr lang="en-US" sz="1800" i="1" dirty="0" smtClean="0"/>
              <a:t> </a:t>
            </a:r>
            <a:r>
              <a:rPr lang="en-US" sz="1800" i="1" dirty="0" err="1" smtClean="0"/>
              <a:t>pemasok</a:t>
            </a:r>
            <a:r>
              <a:rPr lang="en-US" sz="1800" i="1" dirty="0" smtClean="0"/>
              <a:t> </a:t>
            </a:r>
            <a:r>
              <a:rPr lang="en-US" sz="1800" i="1" dirty="0" err="1" smtClean="0"/>
              <a:t>terdiri</a:t>
            </a:r>
            <a:r>
              <a:rPr lang="en-US" sz="1800" i="1" dirty="0" smtClean="0"/>
              <a:t> </a:t>
            </a:r>
            <a:r>
              <a:rPr lang="en-US" sz="1800" i="1" dirty="0" err="1" smtClean="0"/>
              <a:t>dari</a:t>
            </a:r>
            <a:r>
              <a:rPr lang="en-US" sz="1800" i="1" dirty="0" smtClean="0"/>
              <a:t> </a:t>
            </a:r>
            <a:r>
              <a:rPr lang="en-US" sz="1800" i="1" dirty="0" err="1" smtClean="0"/>
              <a:t>semua</a:t>
            </a:r>
            <a:r>
              <a:rPr lang="en-US" sz="1800" i="1" dirty="0" smtClean="0"/>
              <a:t> </a:t>
            </a:r>
            <a:r>
              <a:rPr lang="en-US" sz="1800" i="1" dirty="0" err="1" smtClean="0"/>
              <a:t>organisasi</a:t>
            </a:r>
            <a:r>
              <a:rPr lang="en-US" sz="1800" i="1" dirty="0" smtClean="0"/>
              <a:t> yang </a:t>
            </a:r>
            <a:r>
              <a:rPr lang="en-US" sz="1800" i="1" dirty="0" err="1" smtClean="0"/>
              <a:t>menyediakan</a:t>
            </a:r>
            <a:r>
              <a:rPr lang="en-US" sz="1800" i="1" dirty="0" smtClean="0"/>
              <a:t> input </a:t>
            </a:r>
            <a:r>
              <a:rPr lang="en-US" sz="1800" i="1" dirty="0" err="1" smtClean="0"/>
              <a:t>baik</a:t>
            </a:r>
            <a:r>
              <a:rPr lang="en-US" sz="1800" i="1" dirty="0" smtClean="0"/>
              <a:t> </a:t>
            </a:r>
            <a:r>
              <a:rPr lang="en-US" sz="1800" i="1" dirty="0" err="1" smtClean="0"/>
              <a:t>secara</a:t>
            </a:r>
            <a:r>
              <a:rPr lang="en-US" sz="1800" i="1" dirty="0" smtClean="0"/>
              <a:t> </a:t>
            </a:r>
            <a:r>
              <a:rPr lang="en-US" sz="1800" i="1" dirty="0" err="1" smtClean="0"/>
              <a:t>langsung</a:t>
            </a:r>
            <a:r>
              <a:rPr lang="en-US" sz="1800" i="1" dirty="0" smtClean="0"/>
              <a:t> </a:t>
            </a:r>
            <a:r>
              <a:rPr lang="en-US" sz="1800" i="1" dirty="0" err="1" smtClean="0"/>
              <a:t>maupun</a:t>
            </a:r>
            <a:r>
              <a:rPr lang="en-US" sz="1800" i="1" dirty="0" smtClean="0"/>
              <a:t> </a:t>
            </a:r>
            <a:r>
              <a:rPr lang="en-US" sz="1800" i="1" dirty="0" err="1" smtClean="0"/>
              <a:t>tidak</a:t>
            </a:r>
            <a:r>
              <a:rPr lang="en-US" sz="1800" i="1" dirty="0" smtClean="0"/>
              <a:t> </a:t>
            </a:r>
            <a:r>
              <a:rPr lang="en-US" sz="1800" i="1" dirty="0" err="1" smtClean="0"/>
              <a:t>langsung</a:t>
            </a:r>
            <a:r>
              <a:rPr lang="en-US" sz="1800" i="1" dirty="0" smtClean="0"/>
              <a:t> </a:t>
            </a:r>
            <a:r>
              <a:rPr lang="en-US" sz="1800" i="1" dirty="0" err="1" smtClean="0"/>
              <a:t>bagi</a:t>
            </a:r>
            <a:r>
              <a:rPr lang="en-US" sz="1800" i="1" dirty="0" smtClean="0"/>
              <a:t> </a:t>
            </a:r>
            <a:r>
              <a:rPr lang="en-US" sz="1800" i="1" dirty="0" err="1" smtClean="0"/>
              <a:t>perusahaan</a:t>
            </a:r>
            <a:endParaRPr lang="en-US" sz="1800" i="1" dirty="0" smtClean="0"/>
          </a:p>
        </p:txBody>
      </p:sp>
    </p:spTree>
    <p:extLst>
      <p:ext uri="{BB962C8B-B14F-4D97-AF65-F5344CB8AC3E}">
        <p14:creationId xmlns:p14="http://schemas.microsoft.com/office/powerpoint/2010/main" val="4241002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85800" y="1733550"/>
            <a:ext cx="3733800" cy="2209800"/>
          </a:xfrm>
        </p:spPr>
        <p:txBody>
          <a:bodyPr/>
          <a:lstStyle/>
          <a:p>
            <a:r>
              <a:rPr lang="en-US" sz="2000" dirty="0" err="1" smtClean="0">
                <a:latin typeface="Cambria" pitchFamily="18" charset="0"/>
              </a:rPr>
              <a:t>Perbedaan</a:t>
            </a:r>
            <a:r>
              <a:rPr lang="en-US" sz="2000" dirty="0" smtClean="0">
                <a:latin typeface="Cambria" pitchFamily="18" charset="0"/>
              </a:rPr>
              <a:t> proses yang </a:t>
            </a:r>
            <a:r>
              <a:rPr lang="en-US" sz="2000" dirty="0" err="1" smtClean="0">
                <a:latin typeface="Cambria" pitchFamily="18" charset="0"/>
              </a:rPr>
              <a:t>digunakan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dalam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perubahan</a:t>
            </a:r>
            <a:r>
              <a:rPr lang="en-US" sz="2000" dirty="0" smtClean="0">
                <a:latin typeface="Cambria" pitchFamily="18" charset="0"/>
              </a:rPr>
              <a:t> input yang </a:t>
            </a:r>
            <a:r>
              <a:rPr lang="en-US" sz="2000" dirty="0" err="1" smtClean="0">
                <a:latin typeface="Cambria" pitchFamily="18" charset="0"/>
              </a:rPr>
              <a:t>disediakan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oleh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jejaring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pemasok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termasuk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dalam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Cambria" pitchFamily="18" charset="0"/>
              </a:rPr>
              <a:t>fungsi</a:t>
            </a:r>
            <a:r>
              <a:rPr lang="en-US" sz="2000" b="1" dirty="0" smtClean="0">
                <a:solidFill>
                  <a:srgbClr val="0070C0"/>
                </a:solidFill>
                <a:latin typeface="Cambria" pitchFamily="18" charset="0"/>
              </a:rPr>
              <a:t> internal </a:t>
            </a:r>
            <a:r>
              <a:rPr lang="en-US" sz="2000" b="1" dirty="0" err="1" smtClean="0">
                <a:solidFill>
                  <a:srgbClr val="0070C0"/>
                </a:solidFill>
                <a:latin typeface="Cambria" pitchFamily="18" charset="0"/>
              </a:rPr>
              <a:t>perusahaan</a:t>
            </a:r>
            <a:r>
              <a:rPr lang="en-US" sz="2000" b="1" dirty="0" smtClean="0">
                <a:solidFill>
                  <a:srgbClr val="0070C0"/>
                </a:solidFill>
                <a:latin typeface="Cambria" pitchFamily="18" charset="0"/>
              </a:rPr>
              <a:t> </a:t>
            </a:r>
            <a:endParaRPr lang="en-US" sz="2000" b="1" dirty="0">
              <a:solidFill>
                <a:srgbClr val="0070C0"/>
              </a:solidFill>
              <a:latin typeface="Cambria" pitchFamily="18" charset="0"/>
            </a:endParaRPr>
          </a:p>
        </p:txBody>
      </p:sp>
      <p:sp>
        <p:nvSpPr>
          <p:cNvPr id="6" name="Content Placeholder 3"/>
          <p:cNvSpPr txBox="1">
            <a:spLocks/>
          </p:cNvSpPr>
          <p:nvPr/>
        </p:nvSpPr>
        <p:spPr bwMode="auto">
          <a:xfrm>
            <a:off x="5029200" y="1809750"/>
            <a:ext cx="3733800" cy="220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2000" b="1" dirty="0">
                <a:solidFill>
                  <a:srgbClr val="0070C0"/>
                </a:solidFill>
                <a:latin typeface="Cambria" pitchFamily="18" charset="0"/>
              </a:rPr>
              <a:t>external downstream </a:t>
            </a:r>
            <a:r>
              <a:rPr lang="en-US" sz="2000" dirty="0">
                <a:latin typeface="Cambria" pitchFamily="18" charset="0"/>
              </a:rPr>
              <a:t>supply </a:t>
            </a:r>
            <a:r>
              <a:rPr lang="en-US" sz="2000" dirty="0" smtClean="0">
                <a:latin typeface="Cambria" pitchFamily="18" charset="0"/>
              </a:rPr>
              <a:t>chain </a:t>
            </a:r>
            <a:r>
              <a:rPr lang="en-US" sz="2000" dirty="0" err="1" smtClean="0">
                <a:latin typeface="Cambria" pitchFamily="18" charset="0"/>
              </a:rPr>
              <a:t>meliputi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semua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organisasi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hulu</a:t>
            </a:r>
            <a:r>
              <a:rPr lang="en-US" sz="2000" dirty="0" smtClean="0">
                <a:latin typeface="Cambria" pitchFamily="18" charset="0"/>
              </a:rPr>
              <a:t>, proses </a:t>
            </a:r>
            <a:r>
              <a:rPr lang="en-US" sz="2000" dirty="0" err="1" smtClean="0">
                <a:latin typeface="Cambria" pitchFamily="18" charset="0"/>
              </a:rPr>
              <a:t>dan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fungsi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dimana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produk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sampai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ke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tangan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konsumen</a:t>
            </a:r>
            <a:endParaRPr lang="en-US" sz="2000" b="1" dirty="0">
              <a:solidFill>
                <a:srgbClr val="0070C0"/>
              </a:solidFill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5710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28750"/>
            <a:ext cx="4572000" cy="3086100"/>
          </a:xfrm>
        </p:spPr>
        <p:txBody>
          <a:bodyPr/>
          <a:lstStyle/>
          <a:p>
            <a:r>
              <a:rPr lang="en-US" sz="2000" dirty="0" err="1" smtClean="0"/>
              <a:t>Manajemen</a:t>
            </a:r>
            <a:r>
              <a:rPr lang="en-US" sz="2000" dirty="0" smtClean="0"/>
              <a:t> Supply Chain  </a:t>
            </a:r>
            <a:r>
              <a:rPr lang="en-US" sz="2000" dirty="0" err="1" smtClean="0"/>
              <a:t>menganggap</a:t>
            </a:r>
            <a:r>
              <a:rPr lang="en-US" sz="2000" dirty="0" smtClean="0"/>
              <a:t> </a:t>
            </a:r>
            <a:r>
              <a:rPr lang="en-US" sz="2000" dirty="0" err="1" smtClean="0"/>
              <a:t>bahwa</a:t>
            </a:r>
            <a:r>
              <a:rPr lang="en-US" sz="2000" dirty="0" smtClean="0"/>
              <a:t> Internal Integration </a:t>
            </a:r>
            <a:r>
              <a:rPr lang="en-US" sz="2000" dirty="0" err="1" smtClean="0"/>
              <a:t>tidak</a:t>
            </a:r>
            <a:r>
              <a:rPr lang="en-US" sz="2000" dirty="0" smtClean="0"/>
              <a:t> </a:t>
            </a:r>
            <a:r>
              <a:rPr lang="en-US" sz="2000" dirty="0" err="1" smtClean="0"/>
              <a:t>cukup</a:t>
            </a:r>
            <a:r>
              <a:rPr lang="en-US" sz="2000" dirty="0" smtClean="0"/>
              <a:t>.</a:t>
            </a:r>
          </a:p>
          <a:p>
            <a:r>
              <a:rPr lang="en-US" sz="2000" dirty="0" err="1" smtClean="0"/>
              <a:t>Integrasi</a:t>
            </a:r>
            <a:r>
              <a:rPr lang="en-US" sz="2000" dirty="0" smtClean="0"/>
              <a:t> </a:t>
            </a:r>
            <a:r>
              <a:rPr lang="en-US" sz="2000" dirty="0" err="1" smtClean="0"/>
              <a:t>harus</a:t>
            </a:r>
            <a:r>
              <a:rPr lang="en-US" sz="2000" dirty="0" smtClean="0"/>
              <a:t> </a:t>
            </a:r>
            <a:r>
              <a:rPr lang="en-US" sz="2000" dirty="0" err="1" smtClean="0"/>
              <a:t>dicapai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seluruh</a:t>
            </a:r>
            <a:r>
              <a:rPr lang="en-US" sz="2000" dirty="0" smtClean="0"/>
              <a:t> </a:t>
            </a:r>
            <a:r>
              <a:rPr lang="en-US" sz="2000" dirty="0" err="1" smtClean="0"/>
              <a:t>mata</a:t>
            </a:r>
            <a:r>
              <a:rPr lang="en-US" sz="2000" dirty="0" smtClean="0"/>
              <a:t> </a:t>
            </a:r>
            <a:r>
              <a:rPr lang="en-US" sz="2000" dirty="0" err="1" smtClean="0"/>
              <a:t>rantai</a:t>
            </a:r>
            <a:r>
              <a:rPr lang="en-US" sz="2000" dirty="0" smtClean="0"/>
              <a:t> </a:t>
            </a:r>
            <a:r>
              <a:rPr lang="en-US" sz="2000" dirty="0" err="1" smtClean="0"/>
              <a:t>pengadaan</a:t>
            </a:r>
            <a:r>
              <a:rPr lang="en-US" sz="2000" dirty="0" smtClean="0"/>
              <a:t> </a:t>
            </a:r>
            <a:r>
              <a:rPr lang="en-US" sz="2000" dirty="0" err="1" smtClean="0"/>
              <a:t>barang</a:t>
            </a:r>
            <a:r>
              <a:rPr lang="en-US" sz="2000" dirty="0" smtClean="0"/>
              <a:t> </a:t>
            </a:r>
            <a:r>
              <a:rPr lang="en-US" sz="2000" dirty="0" err="1" smtClean="0"/>
              <a:t>dari</a:t>
            </a:r>
            <a:r>
              <a:rPr lang="en-US" sz="2000" dirty="0" smtClean="0"/>
              <a:t> </a:t>
            </a:r>
            <a:r>
              <a:rPr lang="en-US" sz="2000" dirty="0" err="1" smtClean="0"/>
              <a:t>hulu</a:t>
            </a:r>
            <a:r>
              <a:rPr lang="en-US" sz="2000" dirty="0" smtClean="0"/>
              <a:t> </a:t>
            </a:r>
            <a:r>
              <a:rPr lang="en-US" sz="2000" dirty="0" err="1" smtClean="0"/>
              <a:t>sampai</a:t>
            </a:r>
            <a:r>
              <a:rPr lang="en-US" sz="2000" dirty="0" smtClean="0"/>
              <a:t> </a:t>
            </a:r>
            <a:r>
              <a:rPr lang="en-US" sz="2000" dirty="0" err="1" smtClean="0"/>
              <a:t>hilir</a:t>
            </a:r>
            <a:r>
              <a:rPr lang="en-US" sz="2000" dirty="0" smtClean="0"/>
              <a:t>.</a:t>
            </a:r>
          </a:p>
          <a:p>
            <a:r>
              <a:rPr lang="en-US" sz="2000" dirty="0" smtClean="0"/>
              <a:t>Supply Chain </a:t>
            </a:r>
            <a:r>
              <a:rPr lang="en-US" sz="2000" dirty="0" err="1" smtClean="0"/>
              <a:t>fokus</a:t>
            </a:r>
            <a:r>
              <a:rPr lang="en-US" sz="2000" dirty="0" smtClean="0"/>
              <a:t> </a:t>
            </a:r>
            <a:r>
              <a:rPr lang="en-US" sz="2000" dirty="0" err="1" smtClean="0"/>
              <a:t>pada</a:t>
            </a:r>
            <a:r>
              <a:rPr lang="en-US" sz="2000" dirty="0" smtClean="0"/>
              <a:t> </a:t>
            </a:r>
            <a:r>
              <a:rPr lang="en-US" sz="2000" dirty="0" err="1" smtClean="0"/>
              <a:t>pengaturan</a:t>
            </a:r>
            <a:r>
              <a:rPr lang="en-US" sz="2000" dirty="0" smtClean="0"/>
              <a:t> </a:t>
            </a:r>
            <a:r>
              <a:rPr lang="en-US" sz="2000" dirty="0" err="1" smtClean="0"/>
              <a:t>aliran</a:t>
            </a:r>
            <a:r>
              <a:rPr lang="en-US" sz="2000" dirty="0" smtClean="0"/>
              <a:t> </a:t>
            </a:r>
            <a:r>
              <a:rPr lang="en-US" sz="2000" dirty="0" err="1" smtClean="0"/>
              <a:t>barang</a:t>
            </a:r>
            <a:r>
              <a:rPr lang="en-US" sz="2000" dirty="0" smtClean="0"/>
              <a:t> </a:t>
            </a:r>
            <a:r>
              <a:rPr lang="en-US" sz="2000" dirty="0" err="1" smtClean="0"/>
              <a:t>antar</a:t>
            </a:r>
            <a:r>
              <a:rPr lang="en-US" sz="2000" dirty="0" smtClean="0"/>
              <a:t> </a:t>
            </a:r>
            <a:r>
              <a:rPr lang="en-US" sz="2000" dirty="0" err="1" smtClean="0"/>
              <a:t>perusahaan</a:t>
            </a:r>
            <a:r>
              <a:rPr lang="en-US" sz="2000" dirty="0" smtClean="0"/>
              <a:t> yang </a:t>
            </a:r>
            <a:r>
              <a:rPr lang="en-US" sz="2000" dirty="0" err="1" smtClean="0"/>
              <a:t>terkait</a:t>
            </a:r>
            <a:r>
              <a:rPr lang="en-US" sz="2000" dirty="0" smtClean="0"/>
              <a:t> </a:t>
            </a:r>
            <a:r>
              <a:rPr lang="en-US" sz="2000" dirty="0" err="1" smtClean="0"/>
              <a:t>dari</a:t>
            </a:r>
            <a:r>
              <a:rPr lang="en-US" sz="2000" dirty="0" smtClean="0"/>
              <a:t> </a:t>
            </a:r>
            <a:r>
              <a:rPr lang="en-US" sz="2000" dirty="0" err="1" smtClean="0"/>
              <a:t>hulu</a:t>
            </a:r>
            <a:r>
              <a:rPr lang="en-US" sz="2000" dirty="0" smtClean="0"/>
              <a:t> </a:t>
            </a:r>
            <a:r>
              <a:rPr lang="en-US" sz="2000" dirty="0" err="1" smtClean="0"/>
              <a:t>sampai</a:t>
            </a:r>
            <a:r>
              <a:rPr lang="en-US" sz="2000" dirty="0" smtClean="0"/>
              <a:t> </a:t>
            </a:r>
            <a:r>
              <a:rPr lang="en-US" sz="2000" dirty="0" err="1" smtClean="0"/>
              <a:t>hilir</a:t>
            </a:r>
            <a:endParaRPr lang="en-US" sz="2000" dirty="0"/>
          </a:p>
        </p:txBody>
      </p:sp>
      <p:sp>
        <p:nvSpPr>
          <p:cNvPr id="4" name="Rectangle 3"/>
          <p:cNvSpPr/>
          <p:nvPr/>
        </p:nvSpPr>
        <p:spPr>
          <a:xfrm>
            <a:off x="6324600" y="2587302"/>
            <a:ext cx="236866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mbria" pitchFamily="18" charset="0"/>
              </a:rPr>
              <a:t>Evolusi</a:t>
            </a:r>
            <a:r>
              <a:rPr lang="en-US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mbria" pitchFamily="18" charset="0"/>
              </a:rPr>
              <a:t> SCM</a:t>
            </a:r>
            <a:endParaRPr lang="en-US" sz="2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Cambria" pitchFamily="18" charset="0"/>
            </a:endParaRPr>
          </a:p>
        </p:txBody>
      </p:sp>
      <p:sp>
        <p:nvSpPr>
          <p:cNvPr id="5" name="Right Arrow 4"/>
          <p:cNvSpPr/>
          <p:nvPr/>
        </p:nvSpPr>
        <p:spPr bwMode="auto">
          <a:xfrm>
            <a:off x="5181600" y="1581150"/>
            <a:ext cx="914400" cy="2667000"/>
          </a:xfrm>
          <a:prstGeom prst="rightArrow">
            <a:avLst/>
          </a:prstGeom>
          <a:ln w="57150">
            <a:headEnd type="none" w="med" len="med"/>
            <a:tailEnd type="none" w="med" len="med"/>
          </a:ln>
          <a:ex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8231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 err="1" smtClean="0"/>
              <a:t>Evolusi</a:t>
            </a:r>
            <a:r>
              <a:rPr lang="en-US" dirty="0" smtClean="0"/>
              <a:t> SCM: </a:t>
            </a:r>
            <a:r>
              <a:rPr lang="en-US" sz="3200" b="1" i="1" dirty="0" err="1">
                <a:solidFill>
                  <a:srgbClr val="002060"/>
                </a:solidFill>
                <a:latin typeface="Cambria" pitchFamily="18" charset="0"/>
              </a:rPr>
              <a:t>Tahap</a:t>
            </a:r>
            <a:r>
              <a:rPr lang="en-US" sz="3200" b="1" i="1" dirty="0">
                <a:solidFill>
                  <a:srgbClr val="002060"/>
                </a:solidFill>
                <a:latin typeface="Cambria" pitchFamily="18" charset="0"/>
              </a:rPr>
              <a:t> 1</a:t>
            </a:r>
            <a:endParaRPr lang="en-US" sz="3200" i="1" dirty="0" smtClean="0">
              <a:solidFill>
                <a:srgbClr val="002060"/>
              </a:solidFill>
            </a:endParaRPr>
          </a:p>
        </p:txBody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352550"/>
            <a:ext cx="7772400" cy="1447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800" b="1" dirty="0" smtClean="0"/>
              <a:t>Stage 1 – Baseline</a:t>
            </a:r>
          </a:p>
        </p:txBody>
      </p:sp>
      <p:sp>
        <p:nvSpPr>
          <p:cNvPr id="49157" name="Oval 4"/>
          <p:cNvSpPr>
            <a:spLocks noChangeArrowheads="1"/>
          </p:cNvSpPr>
          <p:nvPr/>
        </p:nvSpPr>
        <p:spPr bwMode="auto">
          <a:xfrm>
            <a:off x="533400" y="2038350"/>
            <a:ext cx="1600200" cy="457200"/>
          </a:xfrm>
          <a:prstGeom prst="ellipse">
            <a:avLst/>
          </a:prstGeom>
          <a:solidFill>
            <a:schemeClr val="bg2">
              <a:lumMod val="60000"/>
              <a:lumOff val="40000"/>
            </a:schemeClr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Purchasing</a:t>
            </a:r>
          </a:p>
        </p:txBody>
      </p:sp>
      <p:sp>
        <p:nvSpPr>
          <p:cNvPr id="49158" name="Oval 5"/>
          <p:cNvSpPr>
            <a:spLocks noChangeArrowheads="1"/>
          </p:cNvSpPr>
          <p:nvPr/>
        </p:nvSpPr>
        <p:spPr bwMode="auto">
          <a:xfrm>
            <a:off x="2209800" y="2038350"/>
            <a:ext cx="1600200" cy="457200"/>
          </a:xfrm>
          <a:prstGeom prst="ellipse">
            <a:avLst/>
          </a:prstGeom>
          <a:solidFill>
            <a:schemeClr val="bg2">
              <a:lumMod val="60000"/>
              <a:lumOff val="40000"/>
            </a:schemeClr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b="1">
                <a:solidFill>
                  <a:srgbClr val="000000"/>
                </a:solidFill>
              </a:rPr>
              <a:t>Material contr</a:t>
            </a:r>
          </a:p>
        </p:txBody>
      </p:sp>
      <p:sp>
        <p:nvSpPr>
          <p:cNvPr id="49159" name="Oval 6"/>
          <p:cNvSpPr>
            <a:spLocks noChangeArrowheads="1"/>
          </p:cNvSpPr>
          <p:nvPr/>
        </p:nvSpPr>
        <p:spPr bwMode="auto">
          <a:xfrm>
            <a:off x="3886200" y="2038350"/>
            <a:ext cx="1600200" cy="457200"/>
          </a:xfrm>
          <a:prstGeom prst="ellipse">
            <a:avLst/>
          </a:prstGeom>
          <a:solidFill>
            <a:schemeClr val="bg2">
              <a:lumMod val="60000"/>
              <a:lumOff val="40000"/>
            </a:schemeClr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b="1">
                <a:solidFill>
                  <a:srgbClr val="000000"/>
                </a:solidFill>
              </a:rPr>
              <a:t>Production</a:t>
            </a:r>
          </a:p>
        </p:txBody>
      </p:sp>
      <p:sp>
        <p:nvSpPr>
          <p:cNvPr id="49160" name="Oval 7"/>
          <p:cNvSpPr>
            <a:spLocks noChangeArrowheads="1"/>
          </p:cNvSpPr>
          <p:nvPr/>
        </p:nvSpPr>
        <p:spPr bwMode="auto">
          <a:xfrm>
            <a:off x="5562600" y="2038350"/>
            <a:ext cx="1600200" cy="457200"/>
          </a:xfrm>
          <a:prstGeom prst="ellipse">
            <a:avLst/>
          </a:prstGeom>
          <a:solidFill>
            <a:schemeClr val="bg2">
              <a:lumMod val="60000"/>
              <a:lumOff val="40000"/>
            </a:schemeClr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b="1">
                <a:solidFill>
                  <a:srgbClr val="000000"/>
                </a:solidFill>
              </a:rPr>
              <a:t>Sales</a:t>
            </a:r>
          </a:p>
        </p:txBody>
      </p:sp>
      <p:sp>
        <p:nvSpPr>
          <p:cNvPr id="49161" name="Oval 8"/>
          <p:cNvSpPr>
            <a:spLocks noChangeArrowheads="1"/>
          </p:cNvSpPr>
          <p:nvPr/>
        </p:nvSpPr>
        <p:spPr bwMode="auto">
          <a:xfrm>
            <a:off x="7239000" y="2038350"/>
            <a:ext cx="1600200" cy="457200"/>
          </a:xfrm>
          <a:prstGeom prst="ellipse">
            <a:avLst/>
          </a:prstGeom>
          <a:solidFill>
            <a:schemeClr val="bg2">
              <a:lumMod val="60000"/>
              <a:lumOff val="40000"/>
            </a:schemeClr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b="1">
                <a:solidFill>
                  <a:srgbClr val="000000"/>
                </a:solidFill>
              </a:rPr>
              <a:t>Distribution</a:t>
            </a:r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 bwMode="auto">
          <a:xfrm>
            <a:off x="800100" y="3105150"/>
            <a:ext cx="7772400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90000"/>
              </a:lnSpc>
            </a:pPr>
            <a:r>
              <a:rPr lang="en-US" sz="2400" b="1" dirty="0" err="1" smtClean="0">
                <a:solidFill>
                  <a:srgbClr val="000099"/>
                </a:solidFill>
                <a:latin typeface="Cambria" pitchFamily="18" charset="0"/>
              </a:rPr>
              <a:t>Tahap</a:t>
            </a:r>
            <a:r>
              <a:rPr lang="en-US" sz="2400" b="1" dirty="0" smtClean="0">
                <a:solidFill>
                  <a:srgbClr val="000099"/>
                </a:solidFill>
                <a:latin typeface="Cambria" pitchFamily="18" charset="0"/>
              </a:rPr>
              <a:t> 1</a:t>
            </a:r>
            <a:r>
              <a:rPr lang="en-US" sz="2400" dirty="0" smtClean="0">
                <a:latin typeface="Cambria" pitchFamily="18" charset="0"/>
              </a:rPr>
              <a:t>. : inter independent, </a:t>
            </a:r>
            <a:r>
              <a:rPr lang="en-US" sz="2400" dirty="0" err="1" smtClean="0">
                <a:latin typeface="Cambria" pitchFamily="18" charset="0"/>
              </a:rPr>
              <a:t>contoh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bagian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produksi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hanya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memikirkan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bagaimana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membuat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barang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sesuai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dengan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mutu</a:t>
            </a:r>
            <a:r>
              <a:rPr lang="en-US" sz="2400" dirty="0" smtClean="0">
                <a:latin typeface="Cambria" pitchFamily="18" charset="0"/>
              </a:rPr>
              <a:t> yang </a:t>
            </a:r>
            <a:r>
              <a:rPr lang="en-US" sz="2400" dirty="0" err="1" smtClean="0">
                <a:latin typeface="Cambria" pitchFamily="18" charset="0"/>
              </a:rPr>
              <a:t>telah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ditetapkan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tanpa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mau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memikirkan</a:t>
            </a:r>
            <a:r>
              <a:rPr lang="en-US" sz="2400" dirty="0" smtClean="0">
                <a:latin typeface="Cambria" pitchFamily="18" charset="0"/>
              </a:rPr>
              <a:t> inventory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400" dirty="0" smtClean="0">
              <a:latin typeface="Cambria" pitchFamily="18" charset="0"/>
            </a:endParaRPr>
          </a:p>
        </p:txBody>
      </p:sp>
      <p:sp>
        <p:nvSpPr>
          <p:cNvPr id="2" name="Isosceles Triangle 1"/>
          <p:cNvSpPr/>
          <p:nvPr/>
        </p:nvSpPr>
        <p:spPr bwMode="auto">
          <a:xfrm>
            <a:off x="2102004" y="2419350"/>
            <a:ext cx="152400" cy="381000"/>
          </a:xfrm>
          <a:prstGeom prst="triangle">
            <a:avLst/>
          </a:prstGeom>
          <a:ln>
            <a:headEnd type="none" w="med" len="med"/>
            <a:tailEnd type="none" w="med" len="med"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5" name="Isosceles Triangle 14"/>
          <p:cNvSpPr/>
          <p:nvPr/>
        </p:nvSpPr>
        <p:spPr bwMode="auto">
          <a:xfrm>
            <a:off x="3787697" y="2419350"/>
            <a:ext cx="152400" cy="381000"/>
          </a:xfrm>
          <a:prstGeom prst="triangle">
            <a:avLst/>
          </a:prstGeom>
          <a:ln>
            <a:headEnd type="none" w="med" len="med"/>
            <a:tailEnd type="none" w="med" len="med"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" name="Isosceles Triangle 15"/>
          <p:cNvSpPr/>
          <p:nvPr/>
        </p:nvSpPr>
        <p:spPr bwMode="auto">
          <a:xfrm>
            <a:off x="5475248" y="2419350"/>
            <a:ext cx="152400" cy="381000"/>
          </a:xfrm>
          <a:prstGeom prst="triangle">
            <a:avLst/>
          </a:prstGeom>
          <a:ln>
            <a:headEnd type="none" w="med" len="med"/>
            <a:tailEnd type="none" w="med" len="med"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7" name="Isosceles Triangle 16"/>
          <p:cNvSpPr/>
          <p:nvPr/>
        </p:nvSpPr>
        <p:spPr bwMode="auto">
          <a:xfrm>
            <a:off x="7162800" y="2430037"/>
            <a:ext cx="152400" cy="381000"/>
          </a:xfrm>
          <a:prstGeom prst="triangle">
            <a:avLst/>
          </a:prstGeom>
          <a:ln>
            <a:headEnd type="none" w="med" len="med"/>
            <a:tailEnd type="none" w="med" len="med"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9" name="Isosceles Triangle 18"/>
          <p:cNvSpPr/>
          <p:nvPr/>
        </p:nvSpPr>
        <p:spPr bwMode="auto">
          <a:xfrm>
            <a:off x="8839200" y="2397513"/>
            <a:ext cx="152400" cy="381000"/>
          </a:xfrm>
          <a:prstGeom prst="triangle">
            <a:avLst/>
          </a:prstGeom>
          <a:ln>
            <a:headEnd type="none" w="med" len="med"/>
            <a:tailEnd type="none" w="med" len="med"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0" name="Isosceles Triangle 19"/>
          <p:cNvSpPr/>
          <p:nvPr/>
        </p:nvSpPr>
        <p:spPr bwMode="auto">
          <a:xfrm>
            <a:off x="457200" y="2419350"/>
            <a:ext cx="152400" cy="381000"/>
          </a:xfrm>
          <a:prstGeom prst="triangle">
            <a:avLst/>
          </a:prstGeom>
          <a:ln>
            <a:headEnd type="none" w="med" len="med"/>
            <a:tailEnd type="none" w="med" len="med"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4538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 err="1" smtClean="0"/>
              <a:t>Evolusi</a:t>
            </a:r>
            <a:r>
              <a:rPr lang="en-US" dirty="0" smtClean="0"/>
              <a:t> SCM: </a:t>
            </a:r>
            <a:r>
              <a:rPr lang="en-US" sz="3200" b="1" i="1" dirty="0" err="1">
                <a:solidFill>
                  <a:srgbClr val="000099"/>
                </a:solidFill>
                <a:latin typeface="Cambria" pitchFamily="18" charset="0"/>
              </a:rPr>
              <a:t>Tahap</a:t>
            </a:r>
            <a:r>
              <a:rPr lang="en-US" sz="3200" b="1" i="1" dirty="0">
                <a:solidFill>
                  <a:srgbClr val="000099"/>
                </a:solidFill>
                <a:latin typeface="Cambria" pitchFamily="18" charset="0"/>
              </a:rPr>
              <a:t> 2</a:t>
            </a:r>
            <a:r>
              <a:rPr lang="en-US" dirty="0">
                <a:latin typeface="Cambria" pitchFamily="18" charset="0"/>
              </a:rPr>
              <a:t> </a:t>
            </a:r>
            <a:endParaRPr lang="en-US" dirty="0" smtClean="0"/>
          </a:p>
        </p:txBody>
      </p:sp>
      <p:sp>
        <p:nvSpPr>
          <p:cNvPr id="49162" name="Oval 17"/>
          <p:cNvSpPr>
            <a:spLocks noChangeArrowheads="1"/>
          </p:cNvSpPr>
          <p:nvPr/>
        </p:nvSpPr>
        <p:spPr bwMode="auto">
          <a:xfrm>
            <a:off x="914400" y="2038350"/>
            <a:ext cx="2438400" cy="457200"/>
          </a:xfrm>
          <a:prstGeom prst="ellipse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2">
                <a:lumMod val="60000"/>
                <a:lumOff val="40000"/>
              </a:schemeClr>
            </a:solidFill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b="1">
                <a:solidFill>
                  <a:srgbClr val="000000"/>
                </a:solidFill>
              </a:rPr>
              <a:t>Material Management</a:t>
            </a:r>
          </a:p>
        </p:txBody>
      </p:sp>
      <p:sp>
        <p:nvSpPr>
          <p:cNvPr id="49163" name="Oval 18"/>
          <p:cNvSpPr>
            <a:spLocks noChangeArrowheads="1"/>
          </p:cNvSpPr>
          <p:nvPr/>
        </p:nvSpPr>
        <p:spPr bwMode="auto">
          <a:xfrm>
            <a:off x="3505200" y="2038350"/>
            <a:ext cx="2438400" cy="457200"/>
          </a:xfrm>
          <a:prstGeom prst="ellipse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2">
                <a:lumMod val="60000"/>
                <a:lumOff val="40000"/>
              </a:schemeClr>
            </a:solidFill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Manufacturing </a:t>
            </a:r>
            <a:r>
              <a:rPr lang="en-US" b="1" dirty="0" err="1">
                <a:solidFill>
                  <a:srgbClr val="000000"/>
                </a:solidFill>
              </a:rPr>
              <a:t>Mngmt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49164" name="Oval 19"/>
          <p:cNvSpPr>
            <a:spLocks noChangeArrowheads="1"/>
          </p:cNvSpPr>
          <p:nvPr/>
        </p:nvSpPr>
        <p:spPr bwMode="auto">
          <a:xfrm>
            <a:off x="6019800" y="2038350"/>
            <a:ext cx="2438400" cy="457200"/>
          </a:xfrm>
          <a:prstGeom prst="ellipse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2">
                <a:lumMod val="60000"/>
                <a:lumOff val="40000"/>
              </a:schemeClr>
            </a:solidFill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b="1">
                <a:solidFill>
                  <a:srgbClr val="000000"/>
                </a:solidFill>
              </a:rPr>
              <a:t>Distribution</a:t>
            </a:r>
          </a:p>
        </p:txBody>
      </p:sp>
      <p:sp>
        <p:nvSpPr>
          <p:cNvPr id="49165" name="Text Box 22"/>
          <p:cNvSpPr txBox="1">
            <a:spLocks noChangeArrowheads="1"/>
          </p:cNvSpPr>
          <p:nvPr/>
        </p:nvSpPr>
        <p:spPr bwMode="auto">
          <a:xfrm>
            <a:off x="457200" y="1352550"/>
            <a:ext cx="442460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b="1" dirty="0"/>
              <a:t>Stage 2 – Functional Integration</a:t>
            </a:r>
          </a:p>
        </p:txBody>
      </p:sp>
      <p:sp>
        <p:nvSpPr>
          <p:cNvPr id="14" name="Rectangle 3"/>
          <p:cNvSpPr txBox="1">
            <a:spLocks noChangeArrowheads="1"/>
          </p:cNvSpPr>
          <p:nvPr/>
        </p:nvSpPr>
        <p:spPr bwMode="auto">
          <a:xfrm>
            <a:off x="685800" y="3181350"/>
            <a:ext cx="7772400" cy="1543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90000"/>
              </a:lnSpc>
              <a:buFontTx/>
              <a:buNone/>
            </a:pPr>
            <a:endParaRPr lang="en-US" sz="2400" dirty="0" smtClean="0">
              <a:latin typeface="Cambria" pitchFamily="18" charset="0"/>
            </a:endParaRPr>
          </a:p>
          <a:p>
            <a:pPr>
              <a:lnSpc>
                <a:spcPct val="90000"/>
              </a:lnSpc>
            </a:pPr>
            <a:r>
              <a:rPr lang="en-US" sz="2400" b="1" dirty="0" err="1" smtClean="0">
                <a:solidFill>
                  <a:srgbClr val="000099"/>
                </a:solidFill>
                <a:latin typeface="Cambria" pitchFamily="18" charset="0"/>
              </a:rPr>
              <a:t>Tahap</a:t>
            </a:r>
            <a:r>
              <a:rPr lang="en-US" sz="2400" b="1" dirty="0" smtClean="0">
                <a:solidFill>
                  <a:srgbClr val="000099"/>
                </a:solidFill>
                <a:latin typeface="Cambria" pitchFamily="18" charset="0"/>
              </a:rPr>
              <a:t> 2</a:t>
            </a:r>
            <a:r>
              <a:rPr lang="en-US" sz="2400" dirty="0" smtClean="0">
                <a:latin typeface="Cambria" pitchFamily="18" charset="0"/>
              </a:rPr>
              <a:t> : </a:t>
            </a:r>
            <a:r>
              <a:rPr lang="en-US" sz="2400" dirty="0" err="1" smtClean="0">
                <a:latin typeface="Cambria" pitchFamily="18" charset="0"/>
              </a:rPr>
              <a:t>Integrasi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antar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fungsi</a:t>
            </a:r>
            <a:r>
              <a:rPr lang="en-US" sz="2400" dirty="0" smtClean="0">
                <a:latin typeface="Cambria" pitchFamily="18" charset="0"/>
              </a:rPr>
              <a:t> internal yang paling </a:t>
            </a:r>
            <a:r>
              <a:rPr lang="en-US" sz="2400" dirty="0" err="1" smtClean="0">
                <a:latin typeface="Cambria" pitchFamily="18" charset="0"/>
              </a:rPr>
              <a:t>berdekatan</a:t>
            </a:r>
            <a:r>
              <a:rPr lang="en-US" sz="2400" dirty="0" smtClean="0">
                <a:latin typeface="Cambria" pitchFamily="18" charset="0"/>
              </a:rPr>
              <a:t>, </a:t>
            </a:r>
            <a:r>
              <a:rPr lang="en-US" sz="2400" dirty="0" err="1" smtClean="0">
                <a:latin typeface="Cambria" pitchFamily="18" charset="0"/>
              </a:rPr>
              <a:t>misal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produksi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dengan</a:t>
            </a:r>
            <a:r>
              <a:rPr lang="en-US" sz="2400" dirty="0" smtClean="0">
                <a:latin typeface="Cambria" pitchFamily="18" charset="0"/>
              </a:rPr>
              <a:t> inventory control, purchasing </a:t>
            </a:r>
            <a:r>
              <a:rPr lang="en-US" sz="2400" dirty="0" err="1" smtClean="0">
                <a:latin typeface="Cambria" pitchFamily="18" charset="0"/>
              </a:rPr>
              <a:t>dengan</a:t>
            </a:r>
            <a:r>
              <a:rPr lang="en-US" sz="2400" dirty="0" smtClean="0">
                <a:latin typeface="Cambria" pitchFamily="18" charset="0"/>
              </a:rPr>
              <a:t> inventory control.</a:t>
            </a:r>
          </a:p>
        </p:txBody>
      </p:sp>
      <p:sp>
        <p:nvSpPr>
          <p:cNvPr id="15" name="Isosceles Triangle 14"/>
          <p:cNvSpPr/>
          <p:nvPr/>
        </p:nvSpPr>
        <p:spPr bwMode="auto">
          <a:xfrm>
            <a:off x="8493511" y="2305050"/>
            <a:ext cx="152400" cy="381000"/>
          </a:xfrm>
          <a:prstGeom prst="triangle">
            <a:avLst/>
          </a:prstGeom>
          <a:ln>
            <a:headEnd type="none" w="med" len="med"/>
            <a:tailEnd type="none" w="med" len="med"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" name="Isosceles Triangle 15"/>
          <p:cNvSpPr/>
          <p:nvPr/>
        </p:nvSpPr>
        <p:spPr bwMode="auto">
          <a:xfrm>
            <a:off x="5878550" y="2343150"/>
            <a:ext cx="152400" cy="381000"/>
          </a:xfrm>
          <a:prstGeom prst="triangle">
            <a:avLst/>
          </a:prstGeom>
          <a:ln>
            <a:headEnd type="none" w="med" len="med"/>
            <a:tailEnd type="none" w="med" len="med"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7" name="Isosceles Triangle 16"/>
          <p:cNvSpPr/>
          <p:nvPr/>
        </p:nvSpPr>
        <p:spPr bwMode="auto">
          <a:xfrm>
            <a:off x="3360233" y="2381250"/>
            <a:ext cx="152400" cy="381000"/>
          </a:xfrm>
          <a:prstGeom prst="triangle">
            <a:avLst/>
          </a:prstGeom>
          <a:ln>
            <a:headEnd type="none" w="med" len="med"/>
            <a:tailEnd type="none" w="med" len="med"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8" name="Isosceles Triangle 17"/>
          <p:cNvSpPr/>
          <p:nvPr/>
        </p:nvSpPr>
        <p:spPr bwMode="auto">
          <a:xfrm>
            <a:off x="762000" y="2343150"/>
            <a:ext cx="152400" cy="381000"/>
          </a:xfrm>
          <a:prstGeom prst="triangle">
            <a:avLst/>
          </a:prstGeom>
          <a:ln>
            <a:headEnd type="none" w="med" len="med"/>
            <a:tailEnd type="none" w="med" len="med"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998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8A2BFCA9-7975-4842-97CE-630BB5D2B660}" type="slidenum">
              <a:rPr lang="en-US" sz="1400" smtClean="0"/>
              <a:pPr/>
              <a:t>24</a:t>
            </a:fld>
            <a:endParaRPr lang="en-US" sz="1400" smtClean="0"/>
          </a:p>
        </p:txBody>
      </p:sp>
      <p:sp>
        <p:nvSpPr>
          <p:cNvPr id="501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 err="1" smtClean="0"/>
              <a:t>Evolusi</a:t>
            </a:r>
            <a:r>
              <a:rPr lang="en-US" dirty="0" smtClean="0"/>
              <a:t> SCM: </a:t>
            </a:r>
            <a:r>
              <a:rPr lang="en-US" sz="3200" b="1" i="1" dirty="0" err="1">
                <a:solidFill>
                  <a:srgbClr val="000099"/>
                </a:solidFill>
                <a:latin typeface="Cambria" pitchFamily="18" charset="0"/>
              </a:rPr>
              <a:t>Tahap</a:t>
            </a:r>
            <a:r>
              <a:rPr lang="en-US" sz="3200" b="1" i="1" dirty="0">
                <a:solidFill>
                  <a:srgbClr val="000099"/>
                </a:solidFill>
                <a:latin typeface="Cambria" pitchFamily="18" charset="0"/>
              </a:rPr>
              <a:t> 3</a:t>
            </a:r>
            <a:endParaRPr lang="en-US" sz="3200" i="1" dirty="0" smtClean="0"/>
          </a:p>
        </p:txBody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sz="2800" b="1" dirty="0" smtClean="0"/>
              <a:t>Stage 3 – Internal Integration</a:t>
            </a:r>
          </a:p>
        </p:txBody>
      </p:sp>
      <p:sp>
        <p:nvSpPr>
          <p:cNvPr id="50186" name="Oval 19"/>
          <p:cNvSpPr>
            <a:spLocks noChangeArrowheads="1"/>
          </p:cNvSpPr>
          <p:nvPr/>
        </p:nvSpPr>
        <p:spPr bwMode="auto">
          <a:xfrm>
            <a:off x="914400" y="2343150"/>
            <a:ext cx="2438400" cy="457200"/>
          </a:xfrm>
          <a:prstGeom prst="ellipse">
            <a:avLst/>
          </a:prstGeom>
          <a:solidFill>
            <a:schemeClr val="bg2">
              <a:lumMod val="60000"/>
              <a:lumOff val="40000"/>
            </a:schemeClr>
          </a:solidFill>
          <a:ln w="38100">
            <a:solidFill>
              <a:srgbClr val="002060"/>
            </a:solidFill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b="1">
                <a:solidFill>
                  <a:srgbClr val="000000"/>
                </a:solidFill>
              </a:rPr>
              <a:t>Material Management</a:t>
            </a:r>
          </a:p>
        </p:txBody>
      </p:sp>
      <p:sp>
        <p:nvSpPr>
          <p:cNvPr id="50187" name="Oval 20"/>
          <p:cNvSpPr>
            <a:spLocks noChangeArrowheads="1"/>
          </p:cNvSpPr>
          <p:nvPr/>
        </p:nvSpPr>
        <p:spPr bwMode="auto">
          <a:xfrm>
            <a:off x="3276600" y="2343150"/>
            <a:ext cx="2438400" cy="457200"/>
          </a:xfrm>
          <a:prstGeom prst="ellipse">
            <a:avLst/>
          </a:prstGeom>
          <a:solidFill>
            <a:schemeClr val="bg2">
              <a:lumMod val="60000"/>
              <a:lumOff val="40000"/>
            </a:schemeClr>
          </a:solidFill>
          <a:ln w="38100">
            <a:solidFill>
              <a:srgbClr val="002060"/>
            </a:solidFill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b="1">
                <a:solidFill>
                  <a:srgbClr val="000000"/>
                </a:solidFill>
              </a:rPr>
              <a:t>Manufacturing Mngmt</a:t>
            </a:r>
          </a:p>
        </p:txBody>
      </p:sp>
      <p:sp>
        <p:nvSpPr>
          <p:cNvPr id="50188" name="Oval 21"/>
          <p:cNvSpPr>
            <a:spLocks noChangeArrowheads="1"/>
          </p:cNvSpPr>
          <p:nvPr/>
        </p:nvSpPr>
        <p:spPr bwMode="auto">
          <a:xfrm>
            <a:off x="5638800" y="2343150"/>
            <a:ext cx="2438400" cy="457200"/>
          </a:xfrm>
          <a:prstGeom prst="ellipse">
            <a:avLst/>
          </a:prstGeom>
          <a:solidFill>
            <a:schemeClr val="bg2">
              <a:lumMod val="60000"/>
              <a:lumOff val="40000"/>
            </a:schemeClr>
          </a:solidFill>
          <a:ln w="38100">
            <a:solidFill>
              <a:srgbClr val="002060"/>
            </a:solidFill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b="1">
                <a:solidFill>
                  <a:srgbClr val="000000"/>
                </a:solidFill>
              </a:rPr>
              <a:t>Distribution</a:t>
            </a:r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 bwMode="auto">
          <a:xfrm>
            <a:off x="685800" y="3333750"/>
            <a:ext cx="7772400" cy="1390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2400" b="1" dirty="0" err="1" smtClean="0">
                <a:solidFill>
                  <a:srgbClr val="000099"/>
                </a:solidFill>
                <a:latin typeface="Cambria" pitchFamily="18" charset="0"/>
              </a:rPr>
              <a:t>Tahap</a:t>
            </a:r>
            <a:r>
              <a:rPr lang="en-US" sz="2400" b="1" dirty="0" smtClean="0">
                <a:solidFill>
                  <a:srgbClr val="000099"/>
                </a:solidFill>
                <a:latin typeface="Cambria" pitchFamily="18" charset="0"/>
              </a:rPr>
              <a:t> 3</a:t>
            </a:r>
            <a:r>
              <a:rPr lang="en-US" sz="2400" dirty="0" smtClean="0">
                <a:latin typeface="Cambria" pitchFamily="18" charset="0"/>
              </a:rPr>
              <a:t>. : </a:t>
            </a:r>
            <a:r>
              <a:rPr lang="en-US" sz="2400" dirty="0" err="1" smtClean="0">
                <a:latin typeface="Cambria" pitchFamily="18" charset="0"/>
              </a:rPr>
              <a:t>integrasi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perencanaan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dan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pengawasan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atas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semua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fungsi</a:t>
            </a:r>
            <a:r>
              <a:rPr lang="en-US" sz="2400" dirty="0" smtClean="0">
                <a:latin typeface="Cambria" pitchFamily="18" charset="0"/>
              </a:rPr>
              <a:t> yang </a:t>
            </a:r>
            <a:r>
              <a:rPr lang="en-US" sz="2400" dirty="0" err="1" smtClean="0">
                <a:latin typeface="Cambria" pitchFamily="18" charset="0"/>
              </a:rPr>
              <a:t>terkait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dalam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suatu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perusahaan</a:t>
            </a:r>
            <a:r>
              <a:rPr lang="en-US" sz="2400" dirty="0" smtClean="0">
                <a:latin typeface="Cambria" pitchFamily="18" charset="0"/>
              </a:rPr>
              <a:t>.</a:t>
            </a:r>
          </a:p>
          <a:p>
            <a:pPr marL="0" indent="0">
              <a:buNone/>
            </a:pPr>
            <a:endParaRPr lang="en-US" sz="2400" dirty="0" smtClean="0">
              <a:latin typeface="Cambria" pitchFamily="18" charset="0"/>
            </a:endParaRPr>
          </a:p>
        </p:txBody>
      </p:sp>
      <p:sp>
        <p:nvSpPr>
          <p:cNvPr id="14" name="Isosceles Triangle 13"/>
          <p:cNvSpPr/>
          <p:nvPr/>
        </p:nvSpPr>
        <p:spPr bwMode="auto">
          <a:xfrm>
            <a:off x="8077200" y="2571750"/>
            <a:ext cx="152400" cy="381000"/>
          </a:xfrm>
          <a:prstGeom prst="triangle">
            <a:avLst/>
          </a:prstGeom>
          <a:ln>
            <a:headEnd type="none" w="med" len="med"/>
            <a:tailEnd type="none" w="med" len="med"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5" name="Isosceles Triangle 14"/>
          <p:cNvSpPr/>
          <p:nvPr/>
        </p:nvSpPr>
        <p:spPr bwMode="auto">
          <a:xfrm>
            <a:off x="838200" y="2611244"/>
            <a:ext cx="152400" cy="381000"/>
          </a:xfrm>
          <a:prstGeom prst="triangle">
            <a:avLst/>
          </a:prstGeom>
          <a:ln>
            <a:headEnd type="none" w="med" len="med"/>
            <a:tailEnd type="none" w="med" len="med"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8822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8A2BFCA9-7975-4842-97CE-630BB5D2B660}" type="slidenum">
              <a:rPr lang="en-US" sz="1400" smtClean="0"/>
              <a:pPr/>
              <a:t>25</a:t>
            </a:fld>
            <a:endParaRPr lang="en-US" sz="1400" smtClean="0"/>
          </a:p>
        </p:txBody>
      </p:sp>
      <p:sp>
        <p:nvSpPr>
          <p:cNvPr id="501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 err="1" smtClean="0"/>
              <a:t>Evolusi</a:t>
            </a:r>
            <a:r>
              <a:rPr lang="en-US" dirty="0" smtClean="0"/>
              <a:t> SCM: </a:t>
            </a:r>
            <a:r>
              <a:rPr lang="en-US" sz="3200" b="1" i="1" dirty="0" err="1">
                <a:solidFill>
                  <a:srgbClr val="000099"/>
                </a:solidFill>
                <a:latin typeface="Cambria" pitchFamily="18" charset="0"/>
              </a:rPr>
              <a:t>Tahap</a:t>
            </a:r>
            <a:r>
              <a:rPr lang="en-US" sz="3200" b="1" i="1" dirty="0">
                <a:solidFill>
                  <a:srgbClr val="000099"/>
                </a:solidFill>
                <a:latin typeface="Cambria" pitchFamily="18" charset="0"/>
              </a:rPr>
              <a:t> 4</a:t>
            </a:r>
            <a:endParaRPr lang="en-US" sz="3200" i="1" dirty="0" smtClean="0"/>
          </a:p>
        </p:txBody>
      </p:sp>
      <p:sp>
        <p:nvSpPr>
          <p:cNvPr id="50181" name="Oval 9"/>
          <p:cNvSpPr>
            <a:spLocks noChangeArrowheads="1"/>
          </p:cNvSpPr>
          <p:nvPr/>
        </p:nvSpPr>
        <p:spPr bwMode="auto">
          <a:xfrm>
            <a:off x="1251332" y="2074068"/>
            <a:ext cx="24384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000000"/>
                </a:solidFill>
              </a:rPr>
              <a:t>Supplier</a:t>
            </a:r>
          </a:p>
        </p:txBody>
      </p:sp>
      <p:sp>
        <p:nvSpPr>
          <p:cNvPr id="50182" name="Oval 10"/>
          <p:cNvSpPr>
            <a:spLocks noChangeArrowheads="1"/>
          </p:cNvSpPr>
          <p:nvPr/>
        </p:nvSpPr>
        <p:spPr bwMode="auto">
          <a:xfrm>
            <a:off x="3613532" y="2074068"/>
            <a:ext cx="24384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000000"/>
                </a:solidFill>
              </a:rPr>
              <a:t>Internal Supply chain</a:t>
            </a:r>
          </a:p>
        </p:txBody>
      </p:sp>
      <p:sp>
        <p:nvSpPr>
          <p:cNvPr id="50183" name="Oval 11"/>
          <p:cNvSpPr>
            <a:spLocks noChangeArrowheads="1"/>
          </p:cNvSpPr>
          <p:nvPr/>
        </p:nvSpPr>
        <p:spPr bwMode="auto">
          <a:xfrm>
            <a:off x="5975732" y="2074068"/>
            <a:ext cx="24384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000000"/>
                </a:solidFill>
              </a:rPr>
              <a:t>Customer</a:t>
            </a:r>
          </a:p>
        </p:txBody>
      </p:sp>
      <p:sp>
        <p:nvSpPr>
          <p:cNvPr id="50184" name="Text Box 12"/>
          <p:cNvSpPr txBox="1">
            <a:spLocks noChangeArrowheads="1"/>
          </p:cNvSpPr>
          <p:nvPr/>
        </p:nvSpPr>
        <p:spPr bwMode="auto">
          <a:xfrm>
            <a:off x="870332" y="1352550"/>
            <a:ext cx="481253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800" b="1"/>
              <a:t>Stage 4 – External Integration</a:t>
            </a:r>
          </a:p>
        </p:txBody>
      </p:sp>
      <p:sp>
        <p:nvSpPr>
          <p:cNvPr id="14" name="Rectangle 3"/>
          <p:cNvSpPr txBox="1">
            <a:spLocks noChangeArrowheads="1"/>
          </p:cNvSpPr>
          <p:nvPr/>
        </p:nvSpPr>
        <p:spPr bwMode="auto">
          <a:xfrm>
            <a:off x="685800" y="2724150"/>
            <a:ext cx="7772400" cy="184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2400" b="1" dirty="0" err="1" smtClean="0">
                <a:solidFill>
                  <a:srgbClr val="000099"/>
                </a:solidFill>
                <a:latin typeface="Cambria" pitchFamily="18" charset="0"/>
              </a:rPr>
              <a:t>Tahap</a:t>
            </a:r>
            <a:r>
              <a:rPr lang="en-US" sz="2400" b="1" dirty="0" smtClean="0">
                <a:solidFill>
                  <a:srgbClr val="000099"/>
                </a:solidFill>
                <a:latin typeface="Cambria" pitchFamily="18" charset="0"/>
              </a:rPr>
              <a:t> 4</a:t>
            </a:r>
            <a:r>
              <a:rPr lang="en-US" sz="2400" dirty="0" smtClean="0">
                <a:latin typeface="Cambria" pitchFamily="18" charset="0"/>
              </a:rPr>
              <a:t> : </a:t>
            </a:r>
            <a:r>
              <a:rPr lang="en-US" sz="2400" dirty="0" err="1" smtClean="0">
                <a:latin typeface="Cambria" pitchFamily="18" charset="0"/>
              </a:rPr>
              <a:t>Integrasi</a:t>
            </a:r>
            <a:r>
              <a:rPr lang="en-US" sz="2400" dirty="0" smtClean="0">
                <a:latin typeface="Cambria" pitchFamily="18" charset="0"/>
              </a:rPr>
              <a:t> total </a:t>
            </a:r>
            <a:r>
              <a:rPr lang="en-US" sz="2400" dirty="0" err="1" smtClean="0">
                <a:latin typeface="Cambria" pitchFamily="18" charset="0"/>
              </a:rPr>
              <a:t>dalam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konsep</a:t>
            </a:r>
            <a:r>
              <a:rPr lang="en-US" sz="2400" dirty="0" smtClean="0">
                <a:latin typeface="Cambria" pitchFamily="18" charset="0"/>
              </a:rPr>
              <a:t>, </a:t>
            </a:r>
            <a:r>
              <a:rPr lang="en-US" sz="2400" dirty="0" err="1" smtClean="0">
                <a:latin typeface="Cambria" pitchFamily="18" charset="0"/>
              </a:rPr>
              <a:t>perencanaan</a:t>
            </a:r>
            <a:r>
              <a:rPr lang="en-US" sz="2400" dirty="0" smtClean="0">
                <a:latin typeface="Cambria" pitchFamily="18" charset="0"/>
              </a:rPr>
              <a:t>, </a:t>
            </a:r>
            <a:r>
              <a:rPr lang="en-US" sz="2400" dirty="0" err="1" smtClean="0">
                <a:latin typeface="Cambria" pitchFamily="18" charset="0"/>
              </a:rPr>
              <a:t>pelaksanaan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dan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pengawasan</a:t>
            </a:r>
            <a:r>
              <a:rPr lang="en-US" sz="2400" dirty="0" smtClean="0">
                <a:latin typeface="Cambria" pitchFamily="18" charset="0"/>
              </a:rPr>
              <a:t>.</a:t>
            </a:r>
          </a:p>
          <a:p>
            <a:r>
              <a:rPr lang="en-US" sz="2400" b="1" dirty="0" err="1" smtClean="0">
                <a:solidFill>
                  <a:srgbClr val="FF0000"/>
                </a:solidFill>
                <a:latin typeface="Cambria" pitchFamily="18" charset="0"/>
              </a:rPr>
              <a:t>Persaingan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sebetulnya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bukan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antar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perusahaan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downstreams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dan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upstreams</a:t>
            </a:r>
            <a:r>
              <a:rPr lang="en-US" sz="2400" dirty="0" smtClean="0">
                <a:latin typeface="Cambria" pitchFamily="18" charset="0"/>
              </a:rPr>
              <a:t>, </a:t>
            </a:r>
            <a:r>
              <a:rPr lang="en-US" sz="2400" dirty="0" err="1" smtClean="0">
                <a:latin typeface="Cambria" pitchFamily="18" charset="0"/>
              </a:rPr>
              <a:t>tapi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Cambria" pitchFamily="18" charset="0"/>
              </a:rPr>
              <a:t>antara</a:t>
            </a:r>
            <a:r>
              <a:rPr lang="en-US" sz="2400" b="1" dirty="0" smtClean="0">
                <a:solidFill>
                  <a:srgbClr val="FF0000"/>
                </a:solidFill>
                <a:latin typeface="Cambria" pitchFamily="18" charset="0"/>
              </a:rPr>
              <a:t> supply chain yang </a:t>
            </a:r>
            <a:r>
              <a:rPr lang="en-US" sz="2400" b="1" dirty="0" err="1" smtClean="0">
                <a:solidFill>
                  <a:srgbClr val="FF0000"/>
                </a:solidFill>
                <a:latin typeface="Cambria" pitchFamily="18" charset="0"/>
              </a:rPr>
              <a:t>satu</a:t>
            </a:r>
            <a:r>
              <a:rPr lang="en-US" sz="2400" b="1" dirty="0" smtClean="0">
                <a:solidFill>
                  <a:srgbClr val="FF0000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Cambria" pitchFamily="18" charset="0"/>
              </a:rPr>
              <a:t>dengan</a:t>
            </a:r>
            <a:r>
              <a:rPr lang="en-US" sz="2400" b="1" dirty="0" smtClean="0">
                <a:solidFill>
                  <a:srgbClr val="FF0000"/>
                </a:solidFill>
                <a:latin typeface="Cambria" pitchFamily="18" charset="0"/>
              </a:rPr>
              <a:t> supply chain yang lain.</a:t>
            </a:r>
          </a:p>
        </p:txBody>
      </p:sp>
    </p:spTree>
    <p:extLst>
      <p:ext uri="{BB962C8B-B14F-4D97-AF65-F5344CB8AC3E}">
        <p14:creationId xmlns:p14="http://schemas.microsoft.com/office/powerpoint/2010/main" val="3413282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3790950"/>
            <a:ext cx="7772400" cy="1085850"/>
          </a:xfrm>
        </p:spPr>
        <p:txBody>
          <a:bodyPr/>
          <a:lstStyle/>
          <a:p>
            <a:r>
              <a:rPr lang="en-US" sz="2000" dirty="0" err="1" smtClean="0">
                <a:latin typeface="Cambria" pitchFamily="18" charset="0"/>
              </a:rPr>
              <a:t>Mengingat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jumlah</a:t>
            </a:r>
            <a:r>
              <a:rPr lang="en-US" sz="2000" dirty="0" smtClean="0">
                <a:latin typeface="Cambria" pitchFamily="18" charset="0"/>
              </a:rPr>
              <a:t> supplier </a:t>
            </a:r>
            <a:r>
              <a:rPr lang="en-US" sz="2000" dirty="0" err="1" smtClean="0">
                <a:latin typeface="Cambria" pitchFamily="18" charset="0"/>
              </a:rPr>
              <a:t>dan</a:t>
            </a:r>
            <a:r>
              <a:rPr lang="en-US" sz="2000" dirty="0" smtClean="0">
                <a:latin typeface="Cambria" pitchFamily="18" charset="0"/>
              </a:rPr>
              <a:t> retailer </a:t>
            </a:r>
            <a:r>
              <a:rPr lang="en-US" sz="2000" dirty="0" err="1" smtClean="0">
                <a:latin typeface="Cambria" pitchFamily="18" charset="0"/>
              </a:rPr>
              <a:t>biasanya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banyak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maka</a:t>
            </a:r>
            <a:r>
              <a:rPr lang="en-US" sz="2000" dirty="0" smtClean="0">
                <a:latin typeface="Cambria" pitchFamily="18" charset="0"/>
              </a:rPr>
              <a:t> supply chain </a:t>
            </a:r>
            <a:r>
              <a:rPr lang="en-US" sz="2000" dirty="0" err="1" smtClean="0">
                <a:latin typeface="Cambria" pitchFamily="18" charset="0"/>
              </a:rPr>
              <a:t>merupakan</a:t>
            </a:r>
            <a:r>
              <a:rPr lang="en-US" sz="2000" dirty="0" smtClean="0">
                <a:latin typeface="Cambria" pitchFamily="18" charset="0"/>
              </a:rPr>
              <a:t> “Mata </a:t>
            </a:r>
            <a:r>
              <a:rPr lang="en-US" sz="2000" dirty="0" err="1" smtClean="0">
                <a:latin typeface="Cambria" pitchFamily="18" charset="0"/>
              </a:rPr>
              <a:t>Rantai</a:t>
            </a:r>
            <a:r>
              <a:rPr lang="en-US" sz="2000" dirty="0" smtClean="0">
                <a:latin typeface="Cambria" pitchFamily="18" charset="0"/>
              </a:rPr>
              <a:t> yang </a:t>
            </a:r>
            <a:r>
              <a:rPr lang="en-US" sz="2000" dirty="0" err="1" smtClean="0">
                <a:latin typeface="Cambria" pitchFamily="18" charset="0"/>
              </a:rPr>
              <a:t>bersambungan</a:t>
            </a:r>
            <a:r>
              <a:rPr lang="en-US" sz="2000" dirty="0" smtClean="0">
                <a:latin typeface="Cambria" pitchFamily="18" charset="0"/>
              </a:rPr>
              <a:t>” </a:t>
            </a:r>
            <a:r>
              <a:rPr lang="en-US" sz="2000" dirty="0" smtClean="0">
                <a:latin typeface="Cambria" pitchFamily="18" charset="0"/>
                <a:sym typeface="Wingdings" pitchFamily="2" charset="2"/>
              </a:rPr>
              <a:t> </a:t>
            </a:r>
            <a:r>
              <a:rPr lang="en-US" sz="2000" dirty="0" err="1" smtClean="0">
                <a:latin typeface="Cambria" pitchFamily="18" charset="0"/>
                <a:sym typeface="Wingdings" pitchFamily="2" charset="2"/>
              </a:rPr>
              <a:t>Jaringan</a:t>
            </a:r>
            <a:r>
              <a:rPr lang="en-US" sz="2000" dirty="0" smtClean="0">
                <a:latin typeface="Cambria" pitchFamily="18" charset="0"/>
                <a:sym typeface="Wingdings" pitchFamily="2" charset="2"/>
              </a:rPr>
              <a:t> Mata  </a:t>
            </a:r>
            <a:r>
              <a:rPr lang="en-US" sz="2000" dirty="0" err="1" smtClean="0">
                <a:latin typeface="Cambria" pitchFamily="18" charset="0"/>
                <a:sym typeface="Wingdings" pitchFamily="2" charset="2"/>
              </a:rPr>
              <a:t>Rantai</a:t>
            </a:r>
            <a:endParaRPr lang="en-US" sz="2000" dirty="0">
              <a:latin typeface="Cambria" pitchFamily="18" charset="0"/>
            </a:endParaRPr>
          </a:p>
        </p:txBody>
      </p:sp>
      <p:sp>
        <p:nvSpPr>
          <p:cNvPr id="4" name="Oval 3"/>
          <p:cNvSpPr/>
          <p:nvPr/>
        </p:nvSpPr>
        <p:spPr bwMode="auto">
          <a:xfrm>
            <a:off x="4419600" y="241935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3200400" y="127635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  <a:extLst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6" name="Oval 5"/>
          <p:cNvSpPr/>
          <p:nvPr/>
        </p:nvSpPr>
        <p:spPr bwMode="auto">
          <a:xfrm>
            <a:off x="5218771" y="3017334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7" name="Oval 6"/>
          <p:cNvSpPr/>
          <p:nvPr/>
        </p:nvSpPr>
        <p:spPr bwMode="auto">
          <a:xfrm>
            <a:off x="5181600" y="173355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" name="Oval 7"/>
          <p:cNvSpPr/>
          <p:nvPr/>
        </p:nvSpPr>
        <p:spPr bwMode="auto">
          <a:xfrm>
            <a:off x="3505200" y="287655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9" name="Oval 8"/>
          <p:cNvSpPr/>
          <p:nvPr/>
        </p:nvSpPr>
        <p:spPr bwMode="auto">
          <a:xfrm>
            <a:off x="3334215" y="211455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0" name="Oval 9"/>
          <p:cNvSpPr/>
          <p:nvPr/>
        </p:nvSpPr>
        <p:spPr bwMode="auto">
          <a:xfrm>
            <a:off x="5867400" y="257175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  <a:extLst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1" name="Oval 10"/>
          <p:cNvSpPr/>
          <p:nvPr/>
        </p:nvSpPr>
        <p:spPr bwMode="auto">
          <a:xfrm>
            <a:off x="5867400" y="211455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  <a:extLst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2" name="Oval 11"/>
          <p:cNvSpPr/>
          <p:nvPr/>
        </p:nvSpPr>
        <p:spPr bwMode="auto">
          <a:xfrm>
            <a:off x="5867400" y="1365095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  <a:extLst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3" name="Oval 12"/>
          <p:cNvSpPr/>
          <p:nvPr/>
        </p:nvSpPr>
        <p:spPr bwMode="auto">
          <a:xfrm>
            <a:off x="2514600" y="3061939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  <a:extLst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4" name="Oval 13"/>
          <p:cNvSpPr/>
          <p:nvPr/>
        </p:nvSpPr>
        <p:spPr bwMode="auto">
          <a:xfrm>
            <a:off x="2362200" y="222188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  <a:extLst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5" name="Oval 14"/>
          <p:cNvSpPr/>
          <p:nvPr/>
        </p:nvSpPr>
        <p:spPr bwMode="auto">
          <a:xfrm>
            <a:off x="2362200" y="158115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  <a:extLst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" name="Oval 15"/>
          <p:cNvSpPr/>
          <p:nvPr/>
        </p:nvSpPr>
        <p:spPr bwMode="auto">
          <a:xfrm>
            <a:off x="6172200" y="333375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  <a:extLst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7" name="Oval 16"/>
          <p:cNvSpPr/>
          <p:nvPr/>
        </p:nvSpPr>
        <p:spPr bwMode="auto">
          <a:xfrm>
            <a:off x="1128132" y="2641907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  <a:extLst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8" name="Oval 17"/>
          <p:cNvSpPr/>
          <p:nvPr/>
        </p:nvSpPr>
        <p:spPr bwMode="auto">
          <a:xfrm>
            <a:off x="1001751" y="3180884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  <a:extLst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9" name="Oval 18"/>
          <p:cNvSpPr/>
          <p:nvPr/>
        </p:nvSpPr>
        <p:spPr bwMode="auto">
          <a:xfrm>
            <a:off x="1752600" y="3322134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  <a:extLst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0" name="Oval 19"/>
          <p:cNvSpPr/>
          <p:nvPr/>
        </p:nvSpPr>
        <p:spPr bwMode="auto">
          <a:xfrm>
            <a:off x="1752600" y="2749239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  <a:extLst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26" name="Straight Connector 25"/>
          <p:cNvCxnSpPr>
            <a:stCxn id="4" idx="7"/>
            <a:endCxn id="7" idx="3"/>
          </p:cNvCxnSpPr>
          <p:nvPr/>
        </p:nvCxnSpPr>
        <p:spPr bwMode="auto">
          <a:xfrm flipV="1">
            <a:off x="4679763" y="1993713"/>
            <a:ext cx="546474" cy="47027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8" name="Straight Connector 27"/>
          <p:cNvCxnSpPr>
            <a:stCxn id="9" idx="6"/>
            <a:endCxn id="4" idx="2"/>
          </p:cNvCxnSpPr>
          <p:nvPr/>
        </p:nvCxnSpPr>
        <p:spPr bwMode="auto">
          <a:xfrm>
            <a:off x="3639015" y="2266950"/>
            <a:ext cx="780585" cy="3048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" name="Straight Connector 29"/>
          <p:cNvCxnSpPr>
            <a:stCxn id="8" idx="6"/>
            <a:endCxn id="4" idx="3"/>
          </p:cNvCxnSpPr>
          <p:nvPr/>
        </p:nvCxnSpPr>
        <p:spPr bwMode="auto">
          <a:xfrm flipV="1">
            <a:off x="3810000" y="2679513"/>
            <a:ext cx="654237" cy="3494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" name="Straight Connector 31"/>
          <p:cNvCxnSpPr>
            <a:stCxn id="4" idx="6"/>
            <a:endCxn id="6" idx="1"/>
          </p:cNvCxnSpPr>
          <p:nvPr/>
        </p:nvCxnSpPr>
        <p:spPr bwMode="auto">
          <a:xfrm>
            <a:off x="4724400" y="2571750"/>
            <a:ext cx="539008" cy="49022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4" name="Straight Connector 33"/>
          <p:cNvCxnSpPr>
            <a:stCxn id="7" idx="7"/>
            <a:endCxn id="12" idx="2"/>
          </p:cNvCxnSpPr>
          <p:nvPr/>
        </p:nvCxnSpPr>
        <p:spPr bwMode="auto">
          <a:xfrm flipV="1">
            <a:off x="5441763" y="1517495"/>
            <a:ext cx="425637" cy="26069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</p:cxnSp>
      <p:cxnSp>
        <p:nvCxnSpPr>
          <p:cNvPr id="36" name="Straight Connector 35"/>
          <p:cNvCxnSpPr>
            <a:stCxn id="7" idx="6"/>
            <a:endCxn id="11" idx="1"/>
          </p:cNvCxnSpPr>
          <p:nvPr/>
        </p:nvCxnSpPr>
        <p:spPr bwMode="auto">
          <a:xfrm>
            <a:off x="5486400" y="1885950"/>
            <a:ext cx="425637" cy="2732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</p:cxnSp>
      <p:cxnSp>
        <p:nvCxnSpPr>
          <p:cNvPr id="38" name="Straight Connector 37"/>
          <p:cNvCxnSpPr>
            <a:stCxn id="6" idx="6"/>
            <a:endCxn id="10" idx="3"/>
          </p:cNvCxnSpPr>
          <p:nvPr/>
        </p:nvCxnSpPr>
        <p:spPr bwMode="auto">
          <a:xfrm flipV="1">
            <a:off x="5523571" y="2831913"/>
            <a:ext cx="388466" cy="33782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</p:cxnSp>
      <p:cxnSp>
        <p:nvCxnSpPr>
          <p:cNvPr id="40" name="Straight Connector 39"/>
          <p:cNvCxnSpPr>
            <a:stCxn id="11" idx="4"/>
            <a:endCxn id="10" idx="0"/>
          </p:cNvCxnSpPr>
          <p:nvPr/>
        </p:nvCxnSpPr>
        <p:spPr bwMode="auto">
          <a:xfrm>
            <a:off x="6019800" y="241935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</p:cxnSp>
      <p:cxnSp>
        <p:nvCxnSpPr>
          <p:cNvPr id="42" name="Straight Connector 41"/>
          <p:cNvCxnSpPr>
            <a:stCxn id="6" idx="5"/>
            <a:endCxn id="16" idx="2"/>
          </p:cNvCxnSpPr>
          <p:nvPr/>
        </p:nvCxnSpPr>
        <p:spPr bwMode="auto">
          <a:xfrm>
            <a:off x="5478934" y="3277497"/>
            <a:ext cx="693266" cy="20865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</p:cxnSp>
      <p:cxnSp>
        <p:nvCxnSpPr>
          <p:cNvPr id="46" name="Straight Connector 45"/>
          <p:cNvCxnSpPr>
            <a:stCxn id="9" idx="1"/>
            <a:endCxn id="15" idx="6"/>
          </p:cNvCxnSpPr>
          <p:nvPr/>
        </p:nvCxnSpPr>
        <p:spPr bwMode="auto">
          <a:xfrm flipH="1" flipV="1">
            <a:off x="2667000" y="1733550"/>
            <a:ext cx="711852" cy="4256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8" name="Straight Connector 47"/>
          <p:cNvCxnSpPr>
            <a:stCxn id="9" idx="2"/>
            <a:endCxn id="14" idx="6"/>
          </p:cNvCxnSpPr>
          <p:nvPr/>
        </p:nvCxnSpPr>
        <p:spPr bwMode="auto">
          <a:xfrm flipH="1">
            <a:off x="2667000" y="2266950"/>
            <a:ext cx="667215" cy="10733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0" name="Straight Connector 49"/>
          <p:cNvCxnSpPr>
            <a:stCxn id="5" idx="2"/>
            <a:endCxn id="15" idx="7"/>
          </p:cNvCxnSpPr>
          <p:nvPr/>
        </p:nvCxnSpPr>
        <p:spPr bwMode="auto">
          <a:xfrm flipH="1">
            <a:off x="2622363" y="1428750"/>
            <a:ext cx="578037" cy="1970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2" name="Straight Connector 51"/>
          <p:cNvCxnSpPr>
            <a:stCxn id="5" idx="5"/>
            <a:endCxn id="4" idx="1"/>
          </p:cNvCxnSpPr>
          <p:nvPr/>
        </p:nvCxnSpPr>
        <p:spPr bwMode="auto">
          <a:xfrm>
            <a:off x="3460563" y="1536513"/>
            <a:ext cx="1003674" cy="92747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4" name="Straight Connector 53"/>
          <p:cNvCxnSpPr>
            <a:stCxn id="8" idx="2"/>
            <a:endCxn id="13" idx="6"/>
          </p:cNvCxnSpPr>
          <p:nvPr/>
        </p:nvCxnSpPr>
        <p:spPr bwMode="auto">
          <a:xfrm flipH="1">
            <a:off x="2819400" y="3028950"/>
            <a:ext cx="685800" cy="18538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6" name="Straight Connector 55"/>
          <p:cNvCxnSpPr>
            <a:stCxn id="13" idx="1"/>
            <a:endCxn id="20" idx="5"/>
          </p:cNvCxnSpPr>
          <p:nvPr/>
        </p:nvCxnSpPr>
        <p:spPr bwMode="auto">
          <a:xfrm flipH="1" flipV="1">
            <a:off x="2012763" y="3009402"/>
            <a:ext cx="546474" cy="9717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</p:cxnSp>
      <p:cxnSp>
        <p:nvCxnSpPr>
          <p:cNvPr id="58" name="Straight Connector 57"/>
          <p:cNvCxnSpPr>
            <a:stCxn id="13" idx="3"/>
            <a:endCxn id="19" idx="6"/>
          </p:cNvCxnSpPr>
          <p:nvPr/>
        </p:nvCxnSpPr>
        <p:spPr bwMode="auto">
          <a:xfrm flipH="1">
            <a:off x="2057400" y="3322102"/>
            <a:ext cx="501837" cy="1524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</p:cxnSp>
      <p:cxnSp>
        <p:nvCxnSpPr>
          <p:cNvPr id="60" name="Straight Connector 59"/>
          <p:cNvCxnSpPr>
            <a:stCxn id="20" idx="2"/>
            <a:endCxn id="17" idx="6"/>
          </p:cNvCxnSpPr>
          <p:nvPr/>
        </p:nvCxnSpPr>
        <p:spPr bwMode="auto">
          <a:xfrm flipH="1" flipV="1">
            <a:off x="1432932" y="2794307"/>
            <a:ext cx="319668" cy="1073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</p:cxnSp>
      <p:cxnSp>
        <p:nvCxnSpPr>
          <p:cNvPr id="62" name="Straight Connector 61"/>
          <p:cNvCxnSpPr>
            <a:stCxn id="19" idx="3"/>
          </p:cNvCxnSpPr>
          <p:nvPr/>
        </p:nvCxnSpPr>
        <p:spPr bwMode="auto">
          <a:xfrm flipH="1" flipV="1">
            <a:off x="1295400" y="3398318"/>
            <a:ext cx="501837" cy="18397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</p:cxnSp>
    </p:spTree>
    <p:extLst>
      <p:ext uri="{BB962C8B-B14F-4D97-AF65-F5344CB8AC3E}">
        <p14:creationId xmlns:p14="http://schemas.microsoft.com/office/powerpoint/2010/main" val="1616384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81D746C8-8AC1-48A7-A520-1D13AA03515C}" type="slidenum">
              <a:rPr lang="en-US" sz="1400" smtClean="0">
                <a:latin typeface="Cambria" pitchFamily="18" charset="0"/>
              </a:rPr>
              <a:pPr/>
              <a:t>27</a:t>
            </a:fld>
            <a:endParaRPr lang="en-US" sz="1400" smtClean="0">
              <a:latin typeface="Cambria" pitchFamily="18" charset="0"/>
            </a:endParaRPr>
          </a:p>
        </p:txBody>
      </p:sp>
      <p:sp>
        <p:nvSpPr>
          <p:cNvPr id="53251" name="Rectangle 2"/>
          <p:cNvSpPr>
            <a:spLocks noGrp="1" noChangeArrowheads="1"/>
          </p:cNvSpPr>
          <p:nvPr>
            <p:ph type="title"/>
          </p:nvPr>
        </p:nvSpPr>
        <p:spPr>
          <a:xfrm>
            <a:off x="2057400" y="316452"/>
            <a:ext cx="8305800" cy="971550"/>
          </a:xfrm>
        </p:spPr>
        <p:txBody>
          <a:bodyPr/>
          <a:lstStyle/>
          <a:p>
            <a:pPr marL="631825" indent="-631825" eaLnBrk="1" hangingPunct="1"/>
            <a:r>
              <a:rPr lang="en-US" sz="3200" dirty="0" err="1" smtClean="0">
                <a:latin typeface="Cambria" pitchFamily="18" charset="0"/>
              </a:rPr>
              <a:t>Persamaan</a:t>
            </a:r>
            <a:r>
              <a:rPr lang="en-US" sz="3200" dirty="0" smtClean="0">
                <a:latin typeface="Cambria" pitchFamily="18" charset="0"/>
              </a:rPr>
              <a:t> </a:t>
            </a:r>
            <a:r>
              <a:rPr lang="en-US" sz="3200" dirty="0" err="1" smtClean="0">
                <a:latin typeface="Cambria" pitchFamily="18" charset="0"/>
              </a:rPr>
              <a:t>Manajemen</a:t>
            </a:r>
            <a:r>
              <a:rPr lang="en-US" sz="3200" dirty="0" smtClean="0">
                <a:latin typeface="Cambria" pitchFamily="18" charset="0"/>
              </a:rPr>
              <a:t> </a:t>
            </a:r>
            <a:r>
              <a:rPr lang="en-US" sz="3200" dirty="0" err="1" smtClean="0">
                <a:latin typeface="Cambria" pitchFamily="18" charset="0"/>
              </a:rPr>
              <a:t>Logistik</a:t>
            </a:r>
            <a:r>
              <a:rPr lang="en-US" sz="3200" dirty="0" smtClean="0">
                <a:latin typeface="Cambria" pitchFamily="18" charset="0"/>
              </a:rPr>
              <a:t> </a:t>
            </a:r>
            <a:br>
              <a:rPr lang="en-US" sz="3200" dirty="0" smtClean="0">
                <a:latin typeface="Cambria" pitchFamily="18" charset="0"/>
              </a:rPr>
            </a:br>
            <a:r>
              <a:rPr lang="en-US" sz="3200" dirty="0" err="1" smtClean="0">
                <a:latin typeface="Cambria" pitchFamily="18" charset="0"/>
              </a:rPr>
              <a:t>dengan</a:t>
            </a:r>
            <a:r>
              <a:rPr lang="en-US" sz="3200" dirty="0" smtClean="0">
                <a:latin typeface="Cambria" pitchFamily="18" charset="0"/>
              </a:rPr>
              <a:t> SCM</a:t>
            </a:r>
          </a:p>
        </p:txBody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33600" y="1428750"/>
            <a:ext cx="6172200" cy="30861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sv-SE" sz="2000" b="1" dirty="0" smtClean="0">
                <a:latin typeface="Cambria" pitchFamily="18" charset="0"/>
              </a:rPr>
              <a:t>Persamaan antara manajemen logistik dan SCM adalah :</a:t>
            </a:r>
          </a:p>
          <a:p>
            <a:pPr eaLnBrk="1" hangingPunct="1"/>
            <a:r>
              <a:rPr lang="sv-SE" sz="2000" dirty="0" smtClean="0">
                <a:latin typeface="Cambria" pitchFamily="18" charset="0"/>
              </a:rPr>
              <a:t>Keduanya menyangkut pengelolaan arus barang atau jasa</a:t>
            </a:r>
          </a:p>
          <a:p>
            <a:pPr eaLnBrk="1" hangingPunct="1"/>
            <a:r>
              <a:rPr lang="sv-SE" sz="2000" dirty="0" smtClean="0">
                <a:latin typeface="Cambria" pitchFamily="18" charset="0"/>
              </a:rPr>
              <a:t>Keduanya menyangkut pengelolaan mengenai pembelian, pergerakan, penyimpanan, pengangkutan, administrasi dan penyaluran barang</a:t>
            </a:r>
          </a:p>
          <a:p>
            <a:pPr eaLnBrk="1" hangingPunct="1"/>
            <a:r>
              <a:rPr lang="sv-SE" sz="2000" dirty="0" smtClean="0">
                <a:latin typeface="Cambria" pitchFamily="18" charset="0"/>
              </a:rPr>
              <a:t>Keduanya menyangkut usaha untuk meningkatkan efisiensi dan efektivitas pengelolaan barang</a:t>
            </a:r>
            <a:endParaRPr lang="en-US" sz="2000" dirty="0" smtClean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8190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7283E600-761B-43D7-8B26-532C81E4BFBC}" type="slidenum">
              <a:rPr lang="en-US" sz="1400" smtClean="0"/>
              <a:pPr/>
              <a:t>28</a:t>
            </a:fld>
            <a:endParaRPr lang="en-US" sz="1400" smtClean="0"/>
          </a:p>
        </p:txBody>
      </p:sp>
      <p:sp>
        <p:nvSpPr>
          <p:cNvPr id="54275" name="Rectangle 2"/>
          <p:cNvSpPr>
            <a:spLocks noGrp="1" noChangeArrowheads="1"/>
          </p:cNvSpPr>
          <p:nvPr>
            <p:ph type="title"/>
          </p:nvPr>
        </p:nvSpPr>
        <p:spPr>
          <a:xfrm>
            <a:off x="1295400" y="342900"/>
            <a:ext cx="7772400" cy="857250"/>
          </a:xfrm>
        </p:spPr>
        <p:txBody>
          <a:bodyPr/>
          <a:lstStyle/>
          <a:p>
            <a:pPr algn="r" eaLnBrk="1" hangingPunct="1"/>
            <a:r>
              <a:rPr lang="en-US" sz="3200" dirty="0" err="1" smtClean="0">
                <a:latin typeface="Cambria" pitchFamily="18" charset="0"/>
              </a:rPr>
              <a:t>Perbedaan</a:t>
            </a:r>
            <a:r>
              <a:rPr lang="en-US" sz="3200" dirty="0" smtClean="0">
                <a:latin typeface="Cambria" pitchFamily="18" charset="0"/>
              </a:rPr>
              <a:t> </a:t>
            </a:r>
            <a:r>
              <a:rPr lang="en-US" sz="3200" dirty="0" err="1" smtClean="0">
                <a:latin typeface="Cambria" pitchFamily="18" charset="0"/>
              </a:rPr>
              <a:t>Manajemen</a:t>
            </a:r>
            <a:r>
              <a:rPr lang="en-US" sz="3200" dirty="0" smtClean="0">
                <a:latin typeface="Cambria" pitchFamily="18" charset="0"/>
              </a:rPr>
              <a:t> </a:t>
            </a:r>
            <a:r>
              <a:rPr lang="en-US" sz="3200" dirty="0" err="1" smtClean="0">
                <a:latin typeface="Cambria" pitchFamily="18" charset="0"/>
              </a:rPr>
              <a:t>Logistik</a:t>
            </a:r>
            <a:r>
              <a:rPr lang="en-US" sz="3200" dirty="0" smtClean="0">
                <a:latin typeface="Cambria" pitchFamily="18" charset="0"/>
              </a:rPr>
              <a:t/>
            </a:r>
            <a:br>
              <a:rPr lang="en-US" sz="3200" dirty="0" smtClean="0">
                <a:latin typeface="Cambria" pitchFamily="18" charset="0"/>
              </a:rPr>
            </a:br>
            <a:r>
              <a:rPr lang="en-US" sz="3200" dirty="0" smtClean="0">
                <a:latin typeface="Cambria" pitchFamily="18" charset="0"/>
              </a:rPr>
              <a:t> </a:t>
            </a:r>
            <a:r>
              <a:rPr lang="en-US" sz="3200" dirty="0" err="1" smtClean="0">
                <a:latin typeface="Cambria" pitchFamily="18" charset="0"/>
              </a:rPr>
              <a:t>dengan</a:t>
            </a:r>
            <a:r>
              <a:rPr lang="en-US" sz="3200" dirty="0" smtClean="0">
                <a:latin typeface="Cambria" pitchFamily="18" charset="0"/>
              </a:rPr>
              <a:t> SCM</a:t>
            </a:r>
          </a:p>
        </p:txBody>
      </p:sp>
      <p:graphicFrame>
        <p:nvGraphicFramePr>
          <p:cNvPr id="54304" name="Group 32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947442816"/>
              </p:ext>
            </p:extLst>
          </p:nvPr>
        </p:nvGraphicFramePr>
        <p:xfrm>
          <a:off x="381000" y="1581150"/>
          <a:ext cx="8534400" cy="2800350"/>
        </p:xfrm>
        <a:graphic>
          <a:graphicData uri="http://schemas.openxmlformats.org/drawingml/2006/table">
            <a:tbl>
              <a:tblPr/>
              <a:tblGrid>
                <a:gridCol w="4267200"/>
                <a:gridCol w="4267200"/>
              </a:tblGrid>
              <a:tr h="4000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Manajemen Logistik</a:t>
                      </a:r>
                    </a:p>
                  </a:txBody>
                  <a:tcPr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SCM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29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sv-SE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Mengutamakan pengelolaan, termasuk arus barang dalam perusahaan</a:t>
                      </a: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 </a:t>
                      </a:r>
                    </a:p>
                  </a:txBody>
                  <a:tcPr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sv-SE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Mengutamakan arus barang antar perusahaan, sejak paling hulu sampai paling hilir.</a:t>
                      </a: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 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773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sv-SE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Berorientasi pada perencanaan dan kerangka kerja yang menghasilkan rencana arus barang dan informasi di seluruh perusahaan</a:t>
                      </a: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 </a:t>
                      </a:r>
                    </a:p>
                  </a:txBody>
                  <a:tcPr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sv-SE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Atas dasar kerangka kerja, mengusahakan hubungan dan koordinasi antar proses dari perusahaan-perusahaan lain dalam business pipelines, mulai dari suppliers sampai kepada pelanggan.</a:t>
                      </a: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 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2053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2715256A-1089-419A-987F-AFAB093D2358}" type="slidenum">
              <a:rPr lang="en-US" sz="1400" smtClean="0"/>
              <a:pPr/>
              <a:t>29</a:t>
            </a:fld>
            <a:endParaRPr lang="en-US" sz="1400" smtClean="0"/>
          </a:p>
        </p:txBody>
      </p:sp>
      <p:sp>
        <p:nvSpPr>
          <p:cNvPr id="55299" name="Text Box 4"/>
          <p:cNvSpPr txBox="1">
            <a:spLocks noChangeArrowheads="1"/>
          </p:cNvSpPr>
          <p:nvPr/>
        </p:nvSpPr>
        <p:spPr bwMode="auto">
          <a:xfrm>
            <a:off x="2286000" y="1428750"/>
            <a:ext cx="6470650" cy="304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7663" indent="-347663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buClr>
                <a:srgbClr val="FF0000"/>
              </a:buClr>
              <a:buFont typeface="Wingdings" pitchFamily="2" charset="2"/>
              <a:buChar char="ü"/>
            </a:pPr>
            <a:r>
              <a:rPr lang="sv-SE" dirty="0">
                <a:latin typeface="Cambria" pitchFamily="18" charset="0"/>
              </a:rPr>
              <a:t>SCM dipandang sebagai logistik bagian luar perusahaan yang meliputi pelanggan dan supplier. Serta tidak cukup hanya integrasi di bagian dalam perusahaan saja</a:t>
            </a:r>
            <a:r>
              <a:rPr lang="sv-SE" dirty="0" smtClean="0">
                <a:latin typeface="Cambria" pitchFamily="18" charset="0"/>
              </a:rPr>
              <a:t>.</a:t>
            </a:r>
          </a:p>
          <a:p>
            <a:pPr marL="342900" indent="-342900" eaLnBrk="1" hangingPunct="1">
              <a:buClr>
                <a:srgbClr val="FF0000"/>
              </a:buClr>
              <a:buFont typeface="Wingdings" pitchFamily="2" charset="2"/>
              <a:buChar char="ü"/>
            </a:pPr>
            <a:endParaRPr lang="sv-SE" dirty="0">
              <a:latin typeface="Cambria" pitchFamily="18" charset="0"/>
            </a:endParaRPr>
          </a:p>
          <a:p>
            <a:pPr eaLnBrk="1" hangingPunct="1">
              <a:buClr>
                <a:srgbClr val="FF0000"/>
              </a:buClr>
              <a:buFont typeface="Wingdings" pitchFamily="2" charset="2"/>
              <a:buChar char="ü"/>
            </a:pPr>
            <a:r>
              <a:rPr lang="sv-SE" dirty="0">
                <a:latin typeface="Cambria" pitchFamily="18" charset="0"/>
              </a:rPr>
              <a:t>Manajemen logistik lebih memfokuskan pada pembuatan rencana untuk aliran produksi dan informasi di dalam perusahaan.</a:t>
            </a:r>
            <a:endParaRPr lang="en-US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7440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E:\RONNY\GAMBAR\scm.bm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1428750"/>
            <a:ext cx="5305423" cy="330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1" name="TextBox 3"/>
          <p:cNvSpPr txBox="1">
            <a:spLocks noChangeArrowheads="1"/>
          </p:cNvSpPr>
          <p:nvPr/>
        </p:nvSpPr>
        <p:spPr bwMode="auto">
          <a:xfrm>
            <a:off x="2209801" y="285750"/>
            <a:ext cx="5237331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id-ID" sz="3600"/>
              <a:t>Supply Chain Management</a:t>
            </a:r>
          </a:p>
        </p:txBody>
      </p:sp>
      <p:sp>
        <p:nvSpPr>
          <p:cNvPr id="2" name="Rectangle 1"/>
          <p:cNvSpPr/>
          <p:nvPr/>
        </p:nvSpPr>
        <p:spPr>
          <a:xfrm>
            <a:off x="533400" y="1498669"/>
            <a:ext cx="31242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 err="1" smtClean="0"/>
              <a:t>Rantai</a:t>
            </a:r>
            <a:r>
              <a:rPr lang="en-GB" sz="2000" dirty="0" smtClean="0"/>
              <a:t> </a:t>
            </a:r>
            <a:r>
              <a:rPr lang="en-GB" sz="2000" dirty="0" err="1" smtClean="0"/>
              <a:t>Pasok</a:t>
            </a:r>
            <a:r>
              <a:rPr lang="en-GB" sz="2000" dirty="0" smtClean="0"/>
              <a:t> </a:t>
            </a:r>
            <a:r>
              <a:rPr lang="en-GB" sz="2000" dirty="0" err="1" smtClean="0"/>
              <a:t>meliputi</a:t>
            </a:r>
            <a:r>
              <a:rPr lang="id-ID" sz="2000" dirty="0" smtClean="0"/>
              <a:t>: </a:t>
            </a:r>
            <a:r>
              <a:rPr lang="en-GB" sz="2000" dirty="0" err="1" smtClean="0"/>
              <a:t>Sistem</a:t>
            </a:r>
            <a:r>
              <a:rPr lang="en-GB" sz="2000" dirty="0" smtClean="0"/>
              <a:t> </a:t>
            </a:r>
            <a:r>
              <a:rPr lang="en-GB" sz="2000" dirty="0" err="1" smtClean="0"/>
              <a:t>informasi</a:t>
            </a:r>
            <a:r>
              <a:rPr lang="en-GB" sz="2000" dirty="0" smtClean="0"/>
              <a:t> </a:t>
            </a:r>
            <a:r>
              <a:rPr lang="en-GB" sz="2000" dirty="0" err="1" smtClean="0"/>
              <a:t>manajemen</a:t>
            </a:r>
            <a:r>
              <a:rPr lang="id-ID" sz="2000" dirty="0" smtClean="0"/>
              <a:t>, </a:t>
            </a:r>
            <a:r>
              <a:rPr lang="en-GB" sz="2000" dirty="0" err="1" smtClean="0"/>
              <a:t>pembelian</a:t>
            </a:r>
            <a:r>
              <a:rPr lang="id-ID" sz="2000" dirty="0" smtClean="0"/>
              <a:t>, </a:t>
            </a:r>
            <a:r>
              <a:rPr lang="en-GB" sz="2000" dirty="0" err="1" smtClean="0"/>
              <a:t>penjadwalan</a:t>
            </a:r>
            <a:r>
              <a:rPr lang="en-GB" sz="2000" dirty="0" smtClean="0"/>
              <a:t> </a:t>
            </a:r>
            <a:r>
              <a:rPr lang="en-GB" sz="2000" dirty="0" err="1" smtClean="0"/>
              <a:t>produksi</a:t>
            </a:r>
            <a:r>
              <a:rPr lang="id-ID" sz="2000" dirty="0" smtClean="0"/>
              <a:t>, </a:t>
            </a:r>
            <a:r>
              <a:rPr lang="en-GB" sz="2000" dirty="0" err="1" smtClean="0"/>
              <a:t>pemenuhan</a:t>
            </a:r>
            <a:r>
              <a:rPr lang="en-GB" sz="2000" dirty="0" smtClean="0"/>
              <a:t> </a:t>
            </a:r>
            <a:r>
              <a:rPr lang="en-GB" sz="2000" dirty="0" err="1" smtClean="0"/>
              <a:t>permintaan</a:t>
            </a:r>
            <a:r>
              <a:rPr lang="id-ID" sz="2000" dirty="0" smtClean="0"/>
              <a:t>, </a:t>
            </a:r>
            <a:r>
              <a:rPr lang="en-GB" sz="2000" dirty="0" err="1" smtClean="0"/>
              <a:t>arus</a:t>
            </a:r>
            <a:r>
              <a:rPr lang="en-GB" sz="2000" dirty="0" smtClean="0"/>
              <a:t> </a:t>
            </a:r>
            <a:r>
              <a:rPr lang="en-GB" sz="2000" dirty="0" err="1" smtClean="0"/>
              <a:t>kas</a:t>
            </a:r>
            <a:r>
              <a:rPr lang="id-ID" sz="2000" dirty="0" smtClean="0"/>
              <a:t>, </a:t>
            </a:r>
            <a:r>
              <a:rPr lang="en-GB" sz="2000" dirty="0" err="1" smtClean="0"/>
              <a:t>manajemen</a:t>
            </a:r>
            <a:r>
              <a:rPr lang="en-GB" sz="2000" dirty="0" smtClean="0"/>
              <a:t> </a:t>
            </a:r>
            <a:r>
              <a:rPr lang="en-GB" sz="2000" dirty="0" err="1" smtClean="0"/>
              <a:t>sediaan</a:t>
            </a:r>
            <a:r>
              <a:rPr lang="id-ID" sz="2000" dirty="0" smtClean="0"/>
              <a:t>, </a:t>
            </a:r>
            <a:r>
              <a:rPr lang="en-GB" sz="2000" dirty="0" err="1" smtClean="0"/>
              <a:t>penggudangan</a:t>
            </a:r>
            <a:r>
              <a:rPr lang="id-ID" sz="2000" dirty="0" smtClean="0"/>
              <a:t>, </a:t>
            </a:r>
            <a:r>
              <a:rPr lang="en-GB" sz="2000" dirty="0" err="1" smtClean="0"/>
              <a:t>pelayanan</a:t>
            </a:r>
            <a:r>
              <a:rPr lang="en-GB" sz="2000" dirty="0" smtClean="0"/>
              <a:t> </a:t>
            </a:r>
            <a:r>
              <a:rPr lang="en-GB" sz="2000" dirty="0" err="1" smtClean="0"/>
              <a:t>konsumen</a:t>
            </a:r>
            <a:r>
              <a:rPr lang="id-ID" sz="2000" dirty="0" smtClean="0"/>
              <a:t>, </a:t>
            </a:r>
            <a:r>
              <a:rPr lang="en-GB" sz="2000" dirty="0" err="1" smtClean="0"/>
              <a:t>pengaturan</a:t>
            </a:r>
            <a:r>
              <a:rPr lang="en-GB" sz="2000" dirty="0" smtClean="0"/>
              <a:t> </a:t>
            </a:r>
            <a:r>
              <a:rPr lang="en-GB" sz="2000" dirty="0" err="1" smtClean="0"/>
              <a:t>kemasan</a:t>
            </a:r>
            <a:r>
              <a:rPr lang="en-GB" sz="2000" dirty="0" smtClean="0"/>
              <a:t> </a:t>
            </a:r>
            <a:r>
              <a:rPr lang="en-GB" sz="2000" dirty="0" err="1" smtClean="0"/>
              <a:t>dan</a:t>
            </a:r>
            <a:r>
              <a:rPr lang="en-GB" sz="2000" dirty="0" smtClean="0"/>
              <a:t> material</a:t>
            </a:r>
            <a:r>
              <a:rPr lang="id-ID" sz="2000" dirty="0" smtClean="0"/>
              <a:t>.</a:t>
            </a:r>
            <a:endParaRPr lang="id-ID" sz="2000" dirty="0"/>
          </a:p>
        </p:txBody>
      </p:sp>
    </p:spTree>
    <p:extLst>
      <p:ext uri="{BB962C8B-B14F-4D97-AF65-F5344CB8AC3E}">
        <p14:creationId xmlns:p14="http://schemas.microsoft.com/office/powerpoint/2010/main" val="2474648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Pentingnya</a:t>
            </a:r>
            <a:r>
              <a:rPr lang="en-US" dirty="0" smtClean="0"/>
              <a:t> SCM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962150"/>
            <a:ext cx="3733800" cy="2076450"/>
          </a:xfrm>
        </p:spPr>
        <p:txBody>
          <a:bodyPr/>
          <a:lstStyle/>
          <a:p>
            <a:r>
              <a:rPr lang="en-US" sz="2000" dirty="0" err="1" smtClean="0">
                <a:latin typeface="Cambria" pitchFamily="18" charset="0"/>
              </a:rPr>
              <a:t>Manajemen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Rantai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Pasokan</a:t>
            </a:r>
            <a:r>
              <a:rPr lang="en-US" sz="2000" dirty="0" smtClean="0">
                <a:latin typeface="Cambria" pitchFamily="18" charset="0"/>
              </a:rPr>
              <a:t> yang </a:t>
            </a:r>
            <a:r>
              <a:rPr lang="en-US" sz="2000" dirty="0" err="1" smtClean="0">
                <a:latin typeface="Cambria" pitchFamily="18" charset="0"/>
              </a:rPr>
              <a:t>efektif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menjadikan</a:t>
            </a:r>
            <a:r>
              <a:rPr lang="en-US" sz="2000" dirty="0" smtClean="0">
                <a:latin typeface="Cambria" pitchFamily="18" charset="0"/>
              </a:rPr>
              <a:t> supplier </a:t>
            </a:r>
            <a:r>
              <a:rPr lang="en-US" sz="2000" dirty="0" err="1" smtClean="0">
                <a:latin typeface="Cambria" pitchFamily="18" charset="0"/>
              </a:rPr>
              <a:t>sebagai</a:t>
            </a:r>
            <a:r>
              <a:rPr lang="en-US" sz="2000" dirty="0" smtClean="0">
                <a:latin typeface="Cambria" pitchFamily="18" charset="0"/>
              </a:rPr>
              <a:t> partner </a:t>
            </a:r>
            <a:r>
              <a:rPr lang="en-US" sz="2000" dirty="0" err="1" smtClean="0">
                <a:latin typeface="Cambria" pitchFamily="18" charset="0"/>
              </a:rPr>
              <a:t>dalam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strategi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perusahaan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untuk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memuaskan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pasar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sasaran</a:t>
            </a:r>
            <a:endParaRPr lang="en-US" sz="2000" dirty="0" smtClean="0">
              <a:latin typeface="Cambria" pitchFamily="18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5029200" y="1885950"/>
            <a:ext cx="3657600" cy="2076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2000" dirty="0" err="1" smtClean="0">
                <a:latin typeface="Cambria" pitchFamily="18" charset="0"/>
              </a:rPr>
              <a:t>Keunggulan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bersaing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tergantung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pada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hubungan</a:t>
            </a:r>
            <a:r>
              <a:rPr lang="en-US" sz="2000" dirty="0" smtClean="0">
                <a:latin typeface="Cambria" pitchFamily="18" charset="0"/>
              </a:rPr>
              <a:t> yang </a:t>
            </a:r>
            <a:r>
              <a:rPr lang="en-US" sz="2000" dirty="0" err="1" smtClean="0">
                <a:latin typeface="Cambria" pitchFamily="18" charset="0"/>
              </a:rPr>
              <a:t>erat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dengan</a:t>
            </a:r>
            <a:r>
              <a:rPr lang="en-US" sz="2000" dirty="0" smtClean="0">
                <a:latin typeface="Cambria" pitchFamily="18" charset="0"/>
              </a:rPr>
              <a:t> supplier </a:t>
            </a:r>
            <a:r>
              <a:rPr lang="en-US" sz="2000" dirty="0" err="1" smtClean="0">
                <a:latin typeface="Cambria" pitchFamily="18" charset="0"/>
              </a:rPr>
              <a:t>dalam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jangka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panjang</a:t>
            </a:r>
            <a:r>
              <a:rPr lang="en-US" sz="2000" dirty="0" smtClean="0">
                <a:latin typeface="Cambria" pitchFamily="18" charset="0"/>
              </a:rPr>
              <a:t> (close </a:t>
            </a:r>
            <a:r>
              <a:rPr lang="en-US" sz="2000" dirty="0" err="1" smtClean="0">
                <a:latin typeface="Cambria" pitchFamily="18" charset="0"/>
              </a:rPr>
              <a:t>longterm</a:t>
            </a:r>
            <a:r>
              <a:rPr lang="en-US" sz="2000" dirty="0" smtClean="0">
                <a:latin typeface="Cambria" pitchFamily="18" charset="0"/>
              </a:rPr>
              <a:t> strategic relationship</a:t>
            </a:r>
            <a:endParaRPr lang="en-US" sz="2000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058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sz="3200" dirty="0" err="1"/>
              <a:t>Pentingnya</a:t>
            </a:r>
            <a:r>
              <a:rPr lang="en-US" sz="3200" dirty="0"/>
              <a:t> SCM</a:t>
            </a:r>
            <a:endParaRPr lang="en-US" sz="3200" dirty="0" smtClean="0"/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4991100" y="2628900"/>
            <a:ext cx="40005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8376" tIns="49189" rIns="98376" bIns="49189"/>
          <a:lstStyle/>
          <a:p>
            <a:pPr marL="284163" indent="-284163">
              <a:buClr>
                <a:schemeClr val="accent2"/>
              </a:buClr>
              <a:buSzPct val="75000"/>
              <a:buFont typeface="Monotype Sorts" pitchFamily="2" charset="2"/>
              <a:buChar char="u"/>
            </a:pPr>
            <a:endParaRPr lang="en-US" sz="1800"/>
          </a:p>
        </p:txBody>
      </p:sp>
      <p:grpSp>
        <p:nvGrpSpPr>
          <p:cNvPr id="2" name="Group 215"/>
          <p:cNvGrpSpPr>
            <a:grpSpLocks/>
          </p:cNvGrpSpPr>
          <p:nvPr/>
        </p:nvGrpSpPr>
        <p:grpSpPr bwMode="auto">
          <a:xfrm>
            <a:off x="838200" y="1944291"/>
            <a:ext cx="8085138" cy="2087164"/>
            <a:chOff x="528" y="1633"/>
            <a:chExt cx="5093" cy="1753"/>
          </a:xfrm>
        </p:grpSpPr>
        <p:grpSp>
          <p:nvGrpSpPr>
            <p:cNvPr id="16391" name="Group 216"/>
            <p:cNvGrpSpPr>
              <a:grpSpLocks/>
            </p:cNvGrpSpPr>
            <p:nvPr/>
          </p:nvGrpSpPr>
          <p:grpSpPr bwMode="auto">
            <a:xfrm>
              <a:off x="1028" y="2065"/>
              <a:ext cx="3820" cy="803"/>
              <a:chOff x="1028" y="1776"/>
              <a:chExt cx="3820" cy="803"/>
            </a:xfrm>
          </p:grpSpPr>
          <p:sp>
            <p:nvSpPr>
              <p:cNvPr id="272601" name="Text Box 217"/>
              <p:cNvSpPr txBox="1">
                <a:spLocks noChangeArrowheads="1"/>
              </p:cNvSpPr>
              <p:nvPr/>
            </p:nvSpPr>
            <p:spPr bwMode="auto">
              <a:xfrm>
                <a:off x="1028" y="1776"/>
                <a:ext cx="530" cy="439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 eaLnBrk="1" hangingPunct="1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defRPr/>
                </a:pPr>
                <a:r>
                  <a:rPr lang="en-US" sz="140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rPr>
                  <a:t>Tier 1 </a:t>
                </a:r>
                <a:br>
                  <a:rPr lang="en-US" sz="140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rPr>
                </a:br>
                <a:r>
                  <a:rPr lang="en-US" sz="140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rPr>
                  <a:t>Supplier</a:t>
                </a:r>
              </a:p>
            </p:txBody>
          </p:sp>
          <p:pic>
            <p:nvPicPr>
              <p:cNvPr id="16401" name="Picture 218" descr="chain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616" y="2128"/>
                <a:ext cx="2774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72603" name="Text Box 219"/>
              <p:cNvSpPr txBox="1">
                <a:spLocks noChangeArrowheads="1"/>
              </p:cNvSpPr>
              <p:nvPr/>
            </p:nvSpPr>
            <p:spPr bwMode="auto">
              <a:xfrm>
                <a:off x="1896" y="1776"/>
                <a:ext cx="780" cy="259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 eaLnBrk="1" hangingPunct="1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defRPr/>
                </a:pPr>
                <a:r>
                  <a:rPr lang="en-US" sz="140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rPr>
                  <a:t>Manufacturer</a:t>
                </a:r>
              </a:p>
            </p:txBody>
          </p:sp>
          <p:sp>
            <p:nvSpPr>
              <p:cNvPr id="272604" name="Text Box 220"/>
              <p:cNvSpPr txBox="1">
                <a:spLocks noChangeArrowheads="1"/>
              </p:cNvSpPr>
              <p:nvPr/>
            </p:nvSpPr>
            <p:spPr bwMode="auto">
              <a:xfrm>
                <a:off x="2813" y="1776"/>
                <a:ext cx="630" cy="259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 eaLnBrk="1" hangingPunct="1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defRPr/>
                </a:pPr>
                <a:r>
                  <a:rPr lang="en-US" sz="140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rPr>
                  <a:t>Distributor</a:t>
                </a:r>
              </a:p>
            </p:txBody>
          </p:sp>
          <p:sp>
            <p:nvSpPr>
              <p:cNvPr id="272605" name="Text Box 221"/>
              <p:cNvSpPr txBox="1">
                <a:spLocks noChangeArrowheads="1"/>
              </p:cNvSpPr>
              <p:nvPr/>
            </p:nvSpPr>
            <p:spPr bwMode="auto">
              <a:xfrm>
                <a:off x="3633" y="1776"/>
                <a:ext cx="505" cy="259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 eaLnBrk="1" hangingPunct="1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defRPr/>
                </a:pPr>
                <a:r>
                  <a:rPr lang="en-US" sz="140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rPr>
                  <a:t>Retailer</a:t>
                </a:r>
              </a:p>
            </p:txBody>
          </p:sp>
          <p:grpSp>
            <p:nvGrpSpPr>
              <p:cNvPr id="16405" name="Group 222"/>
              <p:cNvGrpSpPr>
                <a:grpSpLocks/>
              </p:cNvGrpSpPr>
              <p:nvPr/>
            </p:nvGrpSpPr>
            <p:grpSpPr bwMode="auto">
              <a:xfrm>
                <a:off x="2902" y="2064"/>
                <a:ext cx="504" cy="405"/>
                <a:chOff x="2232" y="2859"/>
                <a:chExt cx="504" cy="405"/>
              </a:xfrm>
            </p:grpSpPr>
            <p:sp>
              <p:nvSpPr>
                <p:cNvPr id="16455" name="Line 223"/>
                <p:cNvSpPr>
                  <a:spLocks noChangeShapeType="1"/>
                </p:cNvSpPr>
                <p:nvPr/>
              </p:nvSpPr>
              <p:spPr bwMode="auto">
                <a:xfrm flipV="1">
                  <a:off x="2713" y="3071"/>
                  <a:ext cx="0" cy="3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456" name="Freeform 224"/>
                <p:cNvSpPr>
                  <a:spLocks/>
                </p:cNvSpPr>
                <p:nvPr/>
              </p:nvSpPr>
              <p:spPr bwMode="auto">
                <a:xfrm>
                  <a:off x="2582" y="3050"/>
                  <a:ext cx="24" cy="42"/>
                </a:xfrm>
                <a:custGeom>
                  <a:avLst/>
                  <a:gdLst>
                    <a:gd name="T0" fmla="*/ 23 w 26"/>
                    <a:gd name="T1" fmla="*/ 12 h 44"/>
                    <a:gd name="T2" fmla="*/ 0 w 26"/>
                    <a:gd name="T3" fmla="*/ 0 h 44"/>
                    <a:gd name="T4" fmla="*/ 0 w 26"/>
                    <a:gd name="T5" fmla="*/ 27 h 44"/>
                    <a:gd name="T6" fmla="*/ 23 w 26"/>
                    <a:gd name="T7" fmla="*/ 41 h 44"/>
                    <a:gd name="T8" fmla="*/ 23 w 26"/>
                    <a:gd name="T9" fmla="*/ 12 h 4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6"/>
                    <a:gd name="T16" fmla="*/ 0 h 44"/>
                    <a:gd name="T17" fmla="*/ 26 w 26"/>
                    <a:gd name="T18" fmla="*/ 44 h 44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6" h="44">
                      <a:moveTo>
                        <a:pt x="25" y="13"/>
                      </a:moveTo>
                      <a:lnTo>
                        <a:pt x="0" y="0"/>
                      </a:lnTo>
                      <a:lnTo>
                        <a:pt x="0" y="28"/>
                      </a:lnTo>
                      <a:lnTo>
                        <a:pt x="25" y="43"/>
                      </a:lnTo>
                      <a:lnTo>
                        <a:pt x="25" y="13"/>
                      </a:lnTo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457" name="Freeform 225"/>
                <p:cNvSpPr>
                  <a:spLocks/>
                </p:cNvSpPr>
                <p:nvPr/>
              </p:nvSpPr>
              <p:spPr bwMode="auto">
                <a:xfrm>
                  <a:off x="2605" y="3010"/>
                  <a:ext cx="89" cy="82"/>
                </a:xfrm>
                <a:custGeom>
                  <a:avLst/>
                  <a:gdLst>
                    <a:gd name="T0" fmla="*/ 88 w 97"/>
                    <a:gd name="T1" fmla="*/ 0 h 86"/>
                    <a:gd name="T2" fmla="*/ 0 w 97"/>
                    <a:gd name="T3" fmla="*/ 52 h 86"/>
                    <a:gd name="T4" fmla="*/ 0 w 97"/>
                    <a:gd name="T5" fmla="*/ 81 h 86"/>
                    <a:gd name="T6" fmla="*/ 88 w 97"/>
                    <a:gd name="T7" fmla="*/ 28 h 86"/>
                    <a:gd name="T8" fmla="*/ 88 w 97"/>
                    <a:gd name="T9" fmla="*/ 0 h 8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97"/>
                    <a:gd name="T16" fmla="*/ 0 h 86"/>
                    <a:gd name="T17" fmla="*/ 97 w 97"/>
                    <a:gd name="T18" fmla="*/ 86 h 8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97" h="86">
                      <a:moveTo>
                        <a:pt x="96" y="0"/>
                      </a:moveTo>
                      <a:lnTo>
                        <a:pt x="0" y="55"/>
                      </a:lnTo>
                      <a:lnTo>
                        <a:pt x="0" y="85"/>
                      </a:lnTo>
                      <a:lnTo>
                        <a:pt x="96" y="29"/>
                      </a:lnTo>
                      <a:lnTo>
                        <a:pt x="96" y="0"/>
                      </a:lnTo>
                    </a:path>
                  </a:pathLst>
                </a:custGeom>
                <a:solidFill>
                  <a:srgbClr val="6666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458" name="Line 226"/>
                <p:cNvSpPr>
                  <a:spLocks noChangeShapeType="1"/>
                </p:cNvSpPr>
                <p:nvPr/>
              </p:nvSpPr>
              <p:spPr bwMode="auto">
                <a:xfrm flipV="1">
                  <a:off x="2674" y="3046"/>
                  <a:ext cx="0" cy="4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459" name="Freeform 227"/>
                <p:cNvSpPr>
                  <a:spLocks/>
                </p:cNvSpPr>
                <p:nvPr/>
              </p:nvSpPr>
              <p:spPr bwMode="auto">
                <a:xfrm>
                  <a:off x="2674" y="3052"/>
                  <a:ext cx="15" cy="16"/>
                </a:xfrm>
                <a:custGeom>
                  <a:avLst/>
                  <a:gdLst>
                    <a:gd name="T0" fmla="*/ 3 w 17"/>
                    <a:gd name="T1" fmla="*/ 15 h 17"/>
                    <a:gd name="T2" fmla="*/ 0 w 17"/>
                    <a:gd name="T3" fmla="*/ 12 h 17"/>
                    <a:gd name="T4" fmla="*/ 0 w 17"/>
                    <a:gd name="T5" fmla="*/ 9 h 17"/>
                    <a:gd name="T6" fmla="*/ 0 w 17"/>
                    <a:gd name="T7" fmla="*/ 5 h 17"/>
                    <a:gd name="T8" fmla="*/ 0 w 17"/>
                    <a:gd name="T9" fmla="*/ 2 h 17"/>
                    <a:gd name="T10" fmla="*/ 3 w 17"/>
                    <a:gd name="T11" fmla="*/ 2 h 17"/>
                    <a:gd name="T12" fmla="*/ 5 w 17"/>
                    <a:gd name="T13" fmla="*/ 0 h 17"/>
                    <a:gd name="T14" fmla="*/ 8 w 17"/>
                    <a:gd name="T15" fmla="*/ 0 h 17"/>
                    <a:gd name="T16" fmla="*/ 11 w 17"/>
                    <a:gd name="T17" fmla="*/ 2 h 17"/>
                    <a:gd name="T18" fmla="*/ 14 w 17"/>
                    <a:gd name="T19" fmla="*/ 5 h 17"/>
                    <a:gd name="T20" fmla="*/ 11 w 17"/>
                    <a:gd name="T21" fmla="*/ 12 h 17"/>
                    <a:gd name="T22" fmla="*/ 8 w 17"/>
                    <a:gd name="T23" fmla="*/ 15 h 17"/>
                    <a:gd name="T24" fmla="*/ 5 w 17"/>
                    <a:gd name="T25" fmla="*/ 15 h 17"/>
                    <a:gd name="T26" fmla="*/ 3 w 17"/>
                    <a:gd name="T27" fmla="*/ 15 h 17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17"/>
                    <a:gd name="T43" fmla="*/ 0 h 17"/>
                    <a:gd name="T44" fmla="*/ 17 w 17"/>
                    <a:gd name="T45" fmla="*/ 17 h 17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17" h="17">
                      <a:moveTo>
                        <a:pt x="3" y="16"/>
                      </a:moveTo>
                      <a:lnTo>
                        <a:pt x="0" y="13"/>
                      </a:lnTo>
                      <a:lnTo>
                        <a:pt x="0" y="10"/>
                      </a:lnTo>
                      <a:lnTo>
                        <a:pt x="0" y="5"/>
                      </a:lnTo>
                      <a:lnTo>
                        <a:pt x="0" y="2"/>
                      </a:lnTo>
                      <a:lnTo>
                        <a:pt x="3" y="2"/>
                      </a:lnTo>
                      <a:lnTo>
                        <a:pt x="6" y="0"/>
                      </a:lnTo>
                      <a:lnTo>
                        <a:pt x="9" y="0"/>
                      </a:lnTo>
                      <a:lnTo>
                        <a:pt x="12" y="2"/>
                      </a:lnTo>
                      <a:lnTo>
                        <a:pt x="16" y="5"/>
                      </a:lnTo>
                      <a:lnTo>
                        <a:pt x="12" y="13"/>
                      </a:lnTo>
                      <a:lnTo>
                        <a:pt x="9" y="16"/>
                      </a:lnTo>
                      <a:lnTo>
                        <a:pt x="6" y="16"/>
                      </a:lnTo>
                      <a:lnTo>
                        <a:pt x="3" y="16"/>
                      </a:lnTo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460" name="Freeform 228"/>
                <p:cNvSpPr>
                  <a:spLocks/>
                </p:cNvSpPr>
                <p:nvPr/>
              </p:nvSpPr>
              <p:spPr bwMode="auto">
                <a:xfrm>
                  <a:off x="2674" y="3052"/>
                  <a:ext cx="15" cy="16"/>
                </a:xfrm>
                <a:custGeom>
                  <a:avLst/>
                  <a:gdLst>
                    <a:gd name="T0" fmla="*/ 11 w 17"/>
                    <a:gd name="T1" fmla="*/ 11 h 17"/>
                    <a:gd name="T2" fmla="*/ 14 w 17"/>
                    <a:gd name="T3" fmla="*/ 3 h 17"/>
                    <a:gd name="T4" fmla="*/ 11 w 17"/>
                    <a:gd name="T5" fmla="*/ 0 h 17"/>
                    <a:gd name="T6" fmla="*/ 8 w 17"/>
                    <a:gd name="T7" fmla="*/ 3 h 17"/>
                    <a:gd name="T8" fmla="*/ 3 w 17"/>
                    <a:gd name="T9" fmla="*/ 6 h 17"/>
                    <a:gd name="T10" fmla="*/ 0 w 17"/>
                    <a:gd name="T11" fmla="*/ 11 h 17"/>
                    <a:gd name="T12" fmla="*/ 3 w 17"/>
                    <a:gd name="T13" fmla="*/ 15 h 17"/>
                    <a:gd name="T14" fmla="*/ 5 w 17"/>
                    <a:gd name="T15" fmla="*/ 15 h 17"/>
                    <a:gd name="T16" fmla="*/ 8 w 17"/>
                    <a:gd name="T17" fmla="*/ 15 h 17"/>
                    <a:gd name="T18" fmla="*/ 11 w 17"/>
                    <a:gd name="T19" fmla="*/ 11 h 17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17"/>
                    <a:gd name="T31" fmla="*/ 0 h 17"/>
                    <a:gd name="T32" fmla="*/ 17 w 17"/>
                    <a:gd name="T33" fmla="*/ 17 h 17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17" h="17">
                      <a:moveTo>
                        <a:pt x="12" y="12"/>
                      </a:moveTo>
                      <a:lnTo>
                        <a:pt x="16" y="3"/>
                      </a:lnTo>
                      <a:lnTo>
                        <a:pt x="12" y="0"/>
                      </a:lnTo>
                      <a:lnTo>
                        <a:pt x="9" y="3"/>
                      </a:lnTo>
                      <a:lnTo>
                        <a:pt x="3" y="6"/>
                      </a:lnTo>
                      <a:lnTo>
                        <a:pt x="0" y="12"/>
                      </a:lnTo>
                      <a:lnTo>
                        <a:pt x="3" y="16"/>
                      </a:lnTo>
                      <a:lnTo>
                        <a:pt x="6" y="16"/>
                      </a:lnTo>
                      <a:lnTo>
                        <a:pt x="9" y="16"/>
                      </a:lnTo>
                      <a:lnTo>
                        <a:pt x="12" y="12"/>
                      </a:lnTo>
                    </a:path>
                  </a:pathLst>
                </a:custGeom>
                <a:solidFill>
                  <a:srgbClr val="6666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461" name="Freeform 229"/>
                <p:cNvSpPr>
                  <a:spLocks/>
                </p:cNvSpPr>
                <p:nvPr/>
              </p:nvSpPr>
              <p:spPr bwMode="auto">
                <a:xfrm>
                  <a:off x="2622" y="3021"/>
                  <a:ext cx="111" cy="67"/>
                </a:xfrm>
                <a:custGeom>
                  <a:avLst/>
                  <a:gdLst>
                    <a:gd name="T0" fmla="*/ 110 w 121"/>
                    <a:gd name="T1" fmla="*/ 13 h 71"/>
                    <a:gd name="T2" fmla="*/ 87 w 121"/>
                    <a:gd name="T3" fmla="*/ 0 h 71"/>
                    <a:gd name="T4" fmla="*/ 0 w 121"/>
                    <a:gd name="T5" fmla="*/ 52 h 71"/>
                    <a:gd name="T6" fmla="*/ 22 w 121"/>
                    <a:gd name="T7" fmla="*/ 66 h 71"/>
                    <a:gd name="T8" fmla="*/ 110 w 121"/>
                    <a:gd name="T9" fmla="*/ 13 h 7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21"/>
                    <a:gd name="T16" fmla="*/ 0 h 71"/>
                    <a:gd name="T17" fmla="*/ 121 w 121"/>
                    <a:gd name="T18" fmla="*/ 71 h 7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21" h="71">
                      <a:moveTo>
                        <a:pt x="120" y="14"/>
                      </a:moveTo>
                      <a:lnTo>
                        <a:pt x="95" y="0"/>
                      </a:lnTo>
                      <a:lnTo>
                        <a:pt x="0" y="55"/>
                      </a:lnTo>
                      <a:lnTo>
                        <a:pt x="24" y="70"/>
                      </a:lnTo>
                      <a:lnTo>
                        <a:pt x="120" y="14"/>
                      </a:lnTo>
                    </a:path>
                  </a:pathLst>
                </a:custGeom>
                <a:solidFill>
                  <a:srgbClr val="CCCC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462" name="Freeform 230"/>
                <p:cNvSpPr>
                  <a:spLocks/>
                </p:cNvSpPr>
                <p:nvPr/>
              </p:nvSpPr>
              <p:spPr bwMode="auto">
                <a:xfrm>
                  <a:off x="2644" y="3035"/>
                  <a:ext cx="89" cy="81"/>
                </a:xfrm>
                <a:custGeom>
                  <a:avLst/>
                  <a:gdLst>
                    <a:gd name="T0" fmla="*/ 88 w 97"/>
                    <a:gd name="T1" fmla="*/ 0 h 85"/>
                    <a:gd name="T2" fmla="*/ 0 w 97"/>
                    <a:gd name="T3" fmla="*/ 52 h 85"/>
                    <a:gd name="T4" fmla="*/ 0 w 97"/>
                    <a:gd name="T5" fmla="*/ 80 h 85"/>
                    <a:gd name="T6" fmla="*/ 88 w 97"/>
                    <a:gd name="T7" fmla="*/ 27 h 85"/>
                    <a:gd name="T8" fmla="*/ 88 w 97"/>
                    <a:gd name="T9" fmla="*/ 0 h 85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97"/>
                    <a:gd name="T16" fmla="*/ 0 h 85"/>
                    <a:gd name="T17" fmla="*/ 97 w 97"/>
                    <a:gd name="T18" fmla="*/ 85 h 85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97" h="85">
                      <a:moveTo>
                        <a:pt x="96" y="0"/>
                      </a:moveTo>
                      <a:lnTo>
                        <a:pt x="0" y="55"/>
                      </a:lnTo>
                      <a:lnTo>
                        <a:pt x="0" y="84"/>
                      </a:lnTo>
                      <a:lnTo>
                        <a:pt x="96" y="28"/>
                      </a:lnTo>
                      <a:lnTo>
                        <a:pt x="96" y="0"/>
                      </a:lnTo>
                    </a:path>
                  </a:pathLst>
                </a:custGeom>
                <a:solidFill>
                  <a:srgbClr val="6666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463" name="Freeform 231"/>
                <p:cNvSpPr>
                  <a:spLocks/>
                </p:cNvSpPr>
                <p:nvPr/>
              </p:nvSpPr>
              <p:spPr bwMode="auto">
                <a:xfrm>
                  <a:off x="2504" y="3003"/>
                  <a:ext cx="24" cy="42"/>
                </a:xfrm>
                <a:custGeom>
                  <a:avLst/>
                  <a:gdLst>
                    <a:gd name="T0" fmla="*/ 23 w 26"/>
                    <a:gd name="T1" fmla="*/ 13 h 45"/>
                    <a:gd name="T2" fmla="*/ 0 w 26"/>
                    <a:gd name="T3" fmla="*/ 0 h 45"/>
                    <a:gd name="T4" fmla="*/ 0 w 26"/>
                    <a:gd name="T5" fmla="*/ 27 h 45"/>
                    <a:gd name="T6" fmla="*/ 23 w 26"/>
                    <a:gd name="T7" fmla="*/ 41 h 45"/>
                    <a:gd name="T8" fmla="*/ 23 w 26"/>
                    <a:gd name="T9" fmla="*/ 13 h 45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6"/>
                    <a:gd name="T16" fmla="*/ 0 h 45"/>
                    <a:gd name="T17" fmla="*/ 26 w 26"/>
                    <a:gd name="T18" fmla="*/ 45 h 45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6" h="45">
                      <a:moveTo>
                        <a:pt x="25" y="14"/>
                      </a:moveTo>
                      <a:lnTo>
                        <a:pt x="0" y="0"/>
                      </a:lnTo>
                      <a:lnTo>
                        <a:pt x="0" y="29"/>
                      </a:lnTo>
                      <a:lnTo>
                        <a:pt x="25" y="44"/>
                      </a:lnTo>
                      <a:lnTo>
                        <a:pt x="25" y="14"/>
                      </a:lnTo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464" name="Freeform 232"/>
                <p:cNvSpPr>
                  <a:spLocks/>
                </p:cNvSpPr>
                <p:nvPr/>
              </p:nvSpPr>
              <p:spPr bwMode="auto">
                <a:xfrm>
                  <a:off x="2622" y="3073"/>
                  <a:ext cx="23" cy="43"/>
                </a:xfrm>
                <a:custGeom>
                  <a:avLst/>
                  <a:gdLst>
                    <a:gd name="T0" fmla="*/ 22 w 25"/>
                    <a:gd name="T1" fmla="*/ 13 h 45"/>
                    <a:gd name="T2" fmla="*/ 0 w 25"/>
                    <a:gd name="T3" fmla="*/ 0 h 45"/>
                    <a:gd name="T4" fmla="*/ 0 w 25"/>
                    <a:gd name="T5" fmla="*/ 28 h 45"/>
                    <a:gd name="T6" fmla="*/ 22 w 25"/>
                    <a:gd name="T7" fmla="*/ 42 h 45"/>
                    <a:gd name="T8" fmla="*/ 22 w 25"/>
                    <a:gd name="T9" fmla="*/ 13 h 45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5"/>
                    <a:gd name="T16" fmla="*/ 0 h 45"/>
                    <a:gd name="T17" fmla="*/ 25 w 25"/>
                    <a:gd name="T18" fmla="*/ 45 h 45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5" h="45">
                      <a:moveTo>
                        <a:pt x="24" y="14"/>
                      </a:moveTo>
                      <a:lnTo>
                        <a:pt x="0" y="0"/>
                      </a:lnTo>
                      <a:lnTo>
                        <a:pt x="0" y="29"/>
                      </a:lnTo>
                      <a:lnTo>
                        <a:pt x="24" y="44"/>
                      </a:lnTo>
                      <a:lnTo>
                        <a:pt x="24" y="14"/>
                      </a:lnTo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465" name="Freeform 233"/>
                <p:cNvSpPr>
                  <a:spLocks/>
                </p:cNvSpPr>
                <p:nvPr/>
              </p:nvSpPr>
              <p:spPr bwMode="auto">
                <a:xfrm>
                  <a:off x="2527" y="2965"/>
                  <a:ext cx="88" cy="80"/>
                </a:xfrm>
                <a:custGeom>
                  <a:avLst/>
                  <a:gdLst>
                    <a:gd name="T0" fmla="*/ 86 w 96"/>
                    <a:gd name="T1" fmla="*/ 0 h 85"/>
                    <a:gd name="T2" fmla="*/ 0 w 96"/>
                    <a:gd name="T3" fmla="*/ 52 h 85"/>
                    <a:gd name="T4" fmla="*/ 0 w 96"/>
                    <a:gd name="T5" fmla="*/ 79 h 85"/>
                    <a:gd name="T6" fmla="*/ 87 w 96"/>
                    <a:gd name="T7" fmla="*/ 26 h 85"/>
                    <a:gd name="T8" fmla="*/ 86 w 96"/>
                    <a:gd name="T9" fmla="*/ 0 h 85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96"/>
                    <a:gd name="T16" fmla="*/ 0 h 85"/>
                    <a:gd name="T17" fmla="*/ 96 w 96"/>
                    <a:gd name="T18" fmla="*/ 85 h 85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96" h="85">
                      <a:moveTo>
                        <a:pt x="94" y="0"/>
                      </a:moveTo>
                      <a:lnTo>
                        <a:pt x="0" y="55"/>
                      </a:lnTo>
                      <a:lnTo>
                        <a:pt x="0" y="84"/>
                      </a:lnTo>
                      <a:lnTo>
                        <a:pt x="95" y="28"/>
                      </a:lnTo>
                      <a:lnTo>
                        <a:pt x="94" y="0"/>
                      </a:lnTo>
                    </a:path>
                  </a:pathLst>
                </a:custGeom>
                <a:solidFill>
                  <a:srgbClr val="6666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16466" name="Group 234"/>
                <p:cNvGrpSpPr>
                  <a:grpSpLocks/>
                </p:cNvGrpSpPr>
                <p:nvPr/>
              </p:nvGrpSpPr>
              <p:grpSpPr bwMode="auto">
                <a:xfrm>
                  <a:off x="2587" y="2873"/>
                  <a:ext cx="149" cy="130"/>
                  <a:chOff x="2587" y="2873"/>
                  <a:chExt cx="149" cy="130"/>
                </a:xfrm>
              </p:grpSpPr>
              <p:sp>
                <p:nvSpPr>
                  <p:cNvPr id="16560" name="Line 235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662" y="2954"/>
                    <a:ext cx="0" cy="4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6561" name="Freeform 236"/>
                  <p:cNvSpPr>
                    <a:spLocks/>
                  </p:cNvSpPr>
                  <p:nvPr/>
                </p:nvSpPr>
                <p:spPr bwMode="auto">
                  <a:xfrm>
                    <a:off x="2658" y="2960"/>
                    <a:ext cx="16" cy="16"/>
                  </a:xfrm>
                  <a:custGeom>
                    <a:avLst/>
                    <a:gdLst>
                      <a:gd name="T0" fmla="*/ 8 w 17"/>
                      <a:gd name="T1" fmla="*/ 12 h 17"/>
                      <a:gd name="T2" fmla="*/ 15 w 17"/>
                      <a:gd name="T3" fmla="*/ 10 h 17"/>
                      <a:gd name="T4" fmla="*/ 15 w 17"/>
                      <a:gd name="T5" fmla="*/ 8 h 17"/>
                      <a:gd name="T6" fmla="*/ 15 w 17"/>
                      <a:gd name="T7" fmla="*/ 4 h 17"/>
                      <a:gd name="T8" fmla="*/ 11 w 17"/>
                      <a:gd name="T9" fmla="*/ 2 h 17"/>
                      <a:gd name="T10" fmla="*/ 8 w 17"/>
                      <a:gd name="T11" fmla="*/ 0 h 17"/>
                      <a:gd name="T12" fmla="*/ 6 w 17"/>
                      <a:gd name="T13" fmla="*/ 0 h 17"/>
                      <a:gd name="T14" fmla="*/ 0 w 17"/>
                      <a:gd name="T15" fmla="*/ 2 h 17"/>
                      <a:gd name="T16" fmla="*/ 0 w 17"/>
                      <a:gd name="T17" fmla="*/ 4 h 17"/>
                      <a:gd name="T18" fmla="*/ 0 w 17"/>
                      <a:gd name="T19" fmla="*/ 8 h 17"/>
                      <a:gd name="T20" fmla="*/ 3 w 17"/>
                      <a:gd name="T21" fmla="*/ 10 h 17"/>
                      <a:gd name="T22" fmla="*/ 6 w 17"/>
                      <a:gd name="T23" fmla="*/ 12 h 17"/>
                      <a:gd name="T24" fmla="*/ 6 w 17"/>
                      <a:gd name="T25" fmla="*/ 15 h 17"/>
                      <a:gd name="T26" fmla="*/ 8 w 17"/>
                      <a:gd name="T27" fmla="*/ 12 h 17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w 17"/>
                      <a:gd name="T43" fmla="*/ 0 h 17"/>
                      <a:gd name="T44" fmla="*/ 17 w 17"/>
                      <a:gd name="T45" fmla="*/ 17 h 17"/>
                    </a:gdLst>
                    <a:ahLst/>
                    <a:cxnLst>
                      <a:cxn ang="T28">
                        <a:pos x="T0" y="T1"/>
                      </a:cxn>
                      <a:cxn ang="T29">
                        <a:pos x="T2" y="T3"/>
                      </a:cxn>
                      <a:cxn ang="T30">
                        <a:pos x="T4" y="T5"/>
                      </a:cxn>
                      <a:cxn ang="T31">
                        <a:pos x="T6" y="T7"/>
                      </a:cxn>
                      <a:cxn ang="T32">
                        <a:pos x="T8" y="T9"/>
                      </a:cxn>
                      <a:cxn ang="T33">
                        <a:pos x="T10" y="T11"/>
                      </a:cxn>
                      <a:cxn ang="T34">
                        <a:pos x="T12" y="T13"/>
                      </a:cxn>
                      <a:cxn ang="T35">
                        <a:pos x="T14" y="T15"/>
                      </a:cxn>
                      <a:cxn ang="T36">
                        <a:pos x="T16" y="T17"/>
                      </a:cxn>
                      <a:cxn ang="T37">
                        <a:pos x="T18" y="T19"/>
                      </a:cxn>
                      <a:cxn ang="T38">
                        <a:pos x="T20" y="T21"/>
                      </a:cxn>
                      <a:cxn ang="T39">
                        <a:pos x="T22" y="T23"/>
                      </a:cxn>
                      <a:cxn ang="T40">
                        <a:pos x="T24" y="T25"/>
                      </a:cxn>
                      <a:cxn ang="T41">
                        <a:pos x="T26" y="T27"/>
                      </a:cxn>
                    </a:cxnLst>
                    <a:rect l="T42" t="T43" r="T44" b="T45"/>
                    <a:pathLst>
                      <a:path w="17" h="17">
                        <a:moveTo>
                          <a:pt x="9" y="13"/>
                        </a:moveTo>
                        <a:lnTo>
                          <a:pt x="16" y="11"/>
                        </a:lnTo>
                        <a:lnTo>
                          <a:pt x="16" y="9"/>
                        </a:lnTo>
                        <a:lnTo>
                          <a:pt x="16" y="4"/>
                        </a:lnTo>
                        <a:lnTo>
                          <a:pt x="12" y="2"/>
                        </a:lnTo>
                        <a:lnTo>
                          <a:pt x="9" y="0"/>
                        </a:lnTo>
                        <a:lnTo>
                          <a:pt x="6" y="0"/>
                        </a:lnTo>
                        <a:lnTo>
                          <a:pt x="0" y="2"/>
                        </a:lnTo>
                        <a:lnTo>
                          <a:pt x="0" y="4"/>
                        </a:lnTo>
                        <a:lnTo>
                          <a:pt x="0" y="9"/>
                        </a:lnTo>
                        <a:lnTo>
                          <a:pt x="3" y="11"/>
                        </a:lnTo>
                        <a:lnTo>
                          <a:pt x="6" y="13"/>
                        </a:lnTo>
                        <a:lnTo>
                          <a:pt x="6" y="16"/>
                        </a:lnTo>
                        <a:lnTo>
                          <a:pt x="9" y="13"/>
                        </a:lnTo>
                      </a:path>
                    </a:pathLst>
                  </a:custGeom>
                  <a:solidFill>
                    <a:srgbClr val="999999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rnd">
                        <a:solidFill>
                          <a:srgbClr val="000000"/>
                        </a:solidFill>
                        <a:round/>
                        <a:headEnd type="none" w="sm" len="sm"/>
                        <a:tailEnd type="none" w="sm" len="sm"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562" name="Freeform 237"/>
                  <p:cNvSpPr>
                    <a:spLocks/>
                  </p:cNvSpPr>
                  <p:nvPr/>
                </p:nvSpPr>
                <p:spPr bwMode="auto">
                  <a:xfrm>
                    <a:off x="2658" y="2961"/>
                    <a:ext cx="16" cy="16"/>
                  </a:xfrm>
                  <a:custGeom>
                    <a:avLst/>
                    <a:gdLst>
                      <a:gd name="T0" fmla="*/ 0 w 17"/>
                      <a:gd name="T1" fmla="*/ 8 h 17"/>
                      <a:gd name="T2" fmla="*/ 0 w 17"/>
                      <a:gd name="T3" fmla="*/ 2 h 17"/>
                      <a:gd name="T4" fmla="*/ 0 w 17"/>
                      <a:gd name="T5" fmla="*/ 0 h 17"/>
                      <a:gd name="T6" fmla="*/ 4 w 17"/>
                      <a:gd name="T7" fmla="*/ 0 h 17"/>
                      <a:gd name="T8" fmla="*/ 8 w 17"/>
                      <a:gd name="T9" fmla="*/ 0 h 17"/>
                      <a:gd name="T10" fmla="*/ 11 w 17"/>
                      <a:gd name="T11" fmla="*/ 5 h 17"/>
                      <a:gd name="T12" fmla="*/ 15 w 17"/>
                      <a:gd name="T13" fmla="*/ 9 h 17"/>
                      <a:gd name="T14" fmla="*/ 15 w 17"/>
                      <a:gd name="T15" fmla="*/ 12 h 17"/>
                      <a:gd name="T16" fmla="*/ 11 w 17"/>
                      <a:gd name="T17" fmla="*/ 12 h 17"/>
                      <a:gd name="T18" fmla="*/ 8 w 17"/>
                      <a:gd name="T19" fmla="*/ 15 h 17"/>
                      <a:gd name="T20" fmla="*/ 8 w 17"/>
                      <a:gd name="T21" fmla="*/ 12 h 17"/>
                      <a:gd name="T22" fmla="*/ 0 w 17"/>
                      <a:gd name="T23" fmla="*/ 8 h 17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17"/>
                      <a:gd name="T37" fmla="*/ 0 h 17"/>
                      <a:gd name="T38" fmla="*/ 17 w 17"/>
                      <a:gd name="T39" fmla="*/ 17 h 17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17" h="17">
                        <a:moveTo>
                          <a:pt x="0" y="8"/>
                        </a:moveTo>
                        <a:lnTo>
                          <a:pt x="0" y="2"/>
                        </a:lnTo>
                        <a:lnTo>
                          <a:pt x="0" y="0"/>
                        </a:lnTo>
                        <a:lnTo>
                          <a:pt x="4" y="0"/>
                        </a:lnTo>
                        <a:lnTo>
                          <a:pt x="8" y="0"/>
                        </a:lnTo>
                        <a:lnTo>
                          <a:pt x="12" y="5"/>
                        </a:lnTo>
                        <a:lnTo>
                          <a:pt x="16" y="10"/>
                        </a:lnTo>
                        <a:lnTo>
                          <a:pt x="16" y="13"/>
                        </a:lnTo>
                        <a:lnTo>
                          <a:pt x="12" y="13"/>
                        </a:lnTo>
                        <a:lnTo>
                          <a:pt x="8" y="16"/>
                        </a:lnTo>
                        <a:lnTo>
                          <a:pt x="8" y="13"/>
                        </a:lnTo>
                        <a:lnTo>
                          <a:pt x="0" y="8"/>
                        </a:lnTo>
                      </a:path>
                    </a:pathLst>
                  </a:custGeom>
                  <a:solidFill>
                    <a:srgbClr val="666666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rnd">
                        <a:solidFill>
                          <a:srgbClr val="000000"/>
                        </a:solidFill>
                        <a:round/>
                        <a:headEnd type="none" w="sm" len="sm"/>
                        <a:tailEnd type="none" w="sm" len="sm"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563" name="Freeform 238"/>
                  <p:cNvSpPr>
                    <a:spLocks/>
                  </p:cNvSpPr>
                  <p:nvPr/>
                </p:nvSpPr>
                <p:spPr bwMode="auto">
                  <a:xfrm>
                    <a:off x="2668" y="2960"/>
                    <a:ext cx="16" cy="16"/>
                  </a:xfrm>
                  <a:custGeom>
                    <a:avLst/>
                    <a:gdLst>
                      <a:gd name="T0" fmla="*/ 8 w 17"/>
                      <a:gd name="T1" fmla="*/ 15 h 17"/>
                      <a:gd name="T2" fmla="*/ 12 w 17"/>
                      <a:gd name="T3" fmla="*/ 12 h 17"/>
                      <a:gd name="T4" fmla="*/ 13 w 17"/>
                      <a:gd name="T5" fmla="*/ 11 h 17"/>
                      <a:gd name="T6" fmla="*/ 15 w 17"/>
                      <a:gd name="T7" fmla="*/ 11 h 17"/>
                      <a:gd name="T8" fmla="*/ 15 w 17"/>
                      <a:gd name="T9" fmla="*/ 9 h 17"/>
                      <a:gd name="T10" fmla="*/ 15 w 17"/>
                      <a:gd name="T11" fmla="*/ 8 h 17"/>
                      <a:gd name="T12" fmla="*/ 12 w 17"/>
                      <a:gd name="T13" fmla="*/ 3 h 17"/>
                      <a:gd name="T14" fmla="*/ 11 w 17"/>
                      <a:gd name="T15" fmla="*/ 2 h 17"/>
                      <a:gd name="T16" fmla="*/ 8 w 17"/>
                      <a:gd name="T17" fmla="*/ 0 h 17"/>
                      <a:gd name="T18" fmla="*/ 7 w 17"/>
                      <a:gd name="T19" fmla="*/ 0 h 17"/>
                      <a:gd name="T20" fmla="*/ 6 w 17"/>
                      <a:gd name="T21" fmla="*/ 0 h 17"/>
                      <a:gd name="T22" fmla="*/ 4 w 17"/>
                      <a:gd name="T23" fmla="*/ 0 h 17"/>
                      <a:gd name="T24" fmla="*/ 1 w 17"/>
                      <a:gd name="T25" fmla="*/ 1 h 17"/>
                      <a:gd name="T26" fmla="*/ 1 w 17"/>
                      <a:gd name="T27" fmla="*/ 2 h 17"/>
                      <a:gd name="T28" fmla="*/ 0 w 17"/>
                      <a:gd name="T29" fmla="*/ 3 h 17"/>
                      <a:gd name="T30" fmla="*/ 0 w 17"/>
                      <a:gd name="T31" fmla="*/ 5 h 17"/>
                      <a:gd name="T32" fmla="*/ 0 w 17"/>
                      <a:gd name="T33" fmla="*/ 8 h 17"/>
                      <a:gd name="T34" fmla="*/ 1 w 17"/>
                      <a:gd name="T35" fmla="*/ 10 h 17"/>
                      <a:gd name="T36" fmla="*/ 3 w 17"/>
                      <a:gd name="T37" fmla="*/ 12 h 17"/>
                      <a:gd name="T38" fmla="*/ 6 w 17"/>
                      <a:gd name="T39" fmla="*/ 13 h 17"/>
                      <a:gd name="T40" fmla="*/ 8 w 17"/>
                      <a:gd name="T41" fmla="*/ 15 h 17"/>
                      <a:gd name="T42" fmla="*/ 8 w 17"/>
                      <a:gd name="T43" fmla="*/ 15 h 17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w 17"/>
                      <a:gd name="T67" fmla="*/ 0 h 17"/>
                      <a:gd name="T68" fmla="*/ 17 w 17"/>
                      <a:gd name="T69" fmla="*/ 17 h 17"/>
                    </a:gdLst>
                    <a:ahLst/>
                    <a:cxnLst>
                      <a:cxn ang="T44">
                        <a:pos x="T0" y="T1"/>
                      </a:cxn>
                      <a:cxn ang="T45">
                        <a:pos x="T2" y="T3"/>
                      </a:cxn>
                      <a:cxn ang="T46">
                        <a:pos x="T4" y="T5"/>
                      </a:cxn>
                      <a:cxn ang="T47">
                        <a:pos x="T6" y="T7"/>
                      </a:cxn>
                      <a:cxn ang="T48">
                        <a:pos x="T8" y="T9"/>
                      </a:cxn>
                      <a:cxn ang="T49">
                        <a:pos x="T10" y="T11"/>
                      </a:cxn>
                      <a:cxn ang="T50">
                        <a:pos x="T12" y="T13"/>
                      </a:cxn>
                      <a:cxn ang="T51">
                        <a:pos x="T14" y="T15"/>
                      </a:cxn>
                      <a:cxn ang="T52">
                        <a:pos x="T16" y="T17"/>
                      </a:cxn>
                      <a:cxn ang="T53">
                        <a:pos x="T18" y="T19"/>
                      </a:cxn>
                      <a:cxn ang="T54">
                        <a:pos x="T20" y="T21"/>
                      </a:cxn>
                      <a:cxn ang="T55">
                        <a:pos x="T22" y="T23"/>
                      </a:cxn>
                      <a:cxn ang="T56">
                        <a:pos x="T24" y="T25"/>
                      </a:cxn>
                      <a:cxn ang="T57">
                        <a:pos x="T26" y="T27"/>
                      </a:cxn>
                      <a:cxn ang="T58">
                        <a:pos x="T28" y="T29"/>
                      </a:cxn>
                      <a:cxn ang="T59">
                        <a:pos x="T30" y="T31"/>
                      </a:cxn>
                      <a:cxn ang="T60">
                        <a:pos x="T32" y="T33"/>
                      </a:cxn>
                      <a:cxn ang="T61">
                        <a:pos x="T34" y="T35"/>
                      </a:cxn>
                      <a:cxn ang="T62">
                        <a:pos x="T36" y="T37"/>
                      </a:cxn>
                      <a:cxn ang="T63">
                        <a:pos x="T38" y="T39"/>
                      </a:cxn>
                      <a:cxn ang="T64">
                        <a:pos x="T40" y="T41"/>
                      </a:cxn>
                      <a:cxn ang="T65">
                        <a:pos x="T42" y="T43"/>
                      </a:cxn>
                    </a:cxnLst>
                    <a:rect l="T66" t="T67" r="T68" b="T69"/>
                    <a:pathLst>
                      <a:path w="17" h="17">
                        <a:moveTo>
                          <a:pt x="9" y="16"/>
                        </a:moveTo>
                        <a:lnTo>
                          <a:pt x="13" y="13"/>
                        </a:lnTo>
                        <a:lnTo>
                          <a:pt x="14" y="12"/>
                        </a:lnTo>
                        <a:lnTo>
                          <a:pt x="16" y="12"/>
                        </a:lnTo>
                        <a:lnTo>
                          <a:pt x="16" y="10"/>
                        </a:lnTo>
                        <a:lnTo>
                          <a:pt x="16" y="8"/>
                        </a:lnTo>
                        <a:lnTo>
                          <a:pt x="13" y="3"/>
                        </a:lnTo>
                        <a:lnTo>
                          <a:pt x="12" y="2"/>
                        </a:lnTo>
                        <a:lnTo>
                          <a:pt x="9" y="0"/>
                        </a:lnTo>
                        <a:lnTo>
                          <a:pt x="7" y="0"/>
                        </a:lnTo>
                        <a:lnTo>
                          <a:pt x="6" y="0"/>
                        </a:lnTo>
                        <a:lnTo>
                          <a:pt x="4" y="0"/>
                        </a:lnTo>
                        <a:lnTo>
                          <a:pt x="1" y="1"/>
                        </a:lnTo>
                        <a:lnTo>
                          <a:pt x="1" y="2"/>
                        </a:lnTo>
                        <a:lnTo>
                          <a:pt x="0" y="3"/>
                        </a:lnTo>
                        <a:lnTo>
                          <a:pt x="0" y="5"/>
                        </a:lnTo>
                        <a:lnTo>
                          <a:pt x="0" y="8"/>
                        </a:lnTo>
                        <a:lnTo>
                          <a:pt x="1" y="11"/>
                        </a:lnTo>
                        <a:lnTo>
                          <a:pt x="3" y="13"/>
                        </a:lnTo>
                        <a:lnTo>
                          <a:pt x="6" y="14"/>
                        </a:lnTo>
                        <a:lnTo>
                          <a:pt x="8" y="16"/>
                        </a:lnTo>
                        <a:lnTo>
                          <a:pt x="9" y="16"/>
                        </a:lnTo>
                      </a:path>
                    </a:pathLst>
                  </a:custGeom>
                  <a:solidFill>
                    <a:srgbClr val="00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rnd">
                        <a:solidFill>
                          <a:srgbClr val="000000"/>
                        </a:solidFill>
                        <a:round/>
                        <a:headEnd type="none" w="sm" len="sm"/>
                        <a:tailEnd type="none" w="sm" len="sm"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564" name="Freeform 239"/>
                  <p:cNvSpPr>
                    <a:spLocks/>
                  </p:cNvSpPr>
                  <p:nvPr/>
                </p:nvSpPr>
                <p:spPr bwMode="auto">
                  <a:xfrm>
                    <a:off x="2668" y="2961"/>
                    <a:ext cx="16" cy="16"/>
                  </a:xfrm>
                  <a:custGeom>
                    <a:avLst/>
                    <a:gdLst>
                      <a:gd name="T0" fmla="*/ 1 w 17"/>
                      <a:gd name="T1" fmla="*/ 10 h 17"/>
                      <a:gd name="T2" fmla="*/ 0 w 17"/>
                      <a:gd name="T3" fmla="*/ 7 h 17"/>
                      <a:gd name="T4" fmla="*/ 0 w 17"/>
                      <a:gd name="T5" fmla="*/ 4 h 17"/>
                      <a:gd name="T6" fmla="*/ 0 w 17"/>
                      <a:gd name="T7" fmla="*/ 2 h 17"/>
                      <a:gd name="T8" fmla="*/ 1 w 17"/>
                      <a:gd name="T9" fmla="*/ 1 h 17"/>
                      <a:gd name="T10" fmla="*/ 4 w 17"/>
                      <a:gd name="T11" fmla="*/ 0 h 17"/>
                      <a:gd name="T12" fmla="*/ 8 w 17"/>
                      <a:gd name="T13" fmla="*/ 1 h 17"/>
                      <a:gd name="T14" fmla="*/ 10 w 17"/>
                      <a:gd name="T15" fmla="*/ 2 h 17"/>
                      <a:gd name="T16" fmla="*/ 11 w 17"/>
                      <a:gd name="T17" fmla="*/ 6 h 17"/>
                      <a:gd name="T18" fmla="*/ 15 w 17"/>
                      <a:gd name="T19" fmla="*/ 8 h 17"/>
                      <a:gd name="T20" fmla="*/ 15 w 17"/>
                      <a:gd name="T21" fmla="*/ 10 h 17"/>
                      <a:gd name="T22" fmla="*/ 15 w 17"/>
                      <a:gd name="T23" fmla="*/ 13 h 17"/>
                      <a:gd name="T24" fmla="*/ 13 w 17"/>
                      <a:gd name="T25" fmla="*/ 13 h 17"/>
                      <a:gd name="T26" fmla="*/ 11 w 17"/>
                      <a:gd name="T27" fmla="*/ 15 h 17"/>
                      <a:gd name="T28" fmla="*/ 10 w 17"/>
                      <a:gd name="T29" fmla="*/ 15 h 17"/>
                      <a:gd name="T30" fmla="*/ 8 w 17"/>
                      <a:gd name="T31" fmla="*/ 13 h 17"/>
                      <a:gd name="T32" fmla="*/ 4 w 17"/>
                      <a:gd name="T33" fmla="*/ 12 h 17"/>
                      <a:gd name="T34" fmla="*/ 1 w 17"/>
                      <a:gd name="T35" fmla="*/ 10 h 17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w 17"/>
                      <a:gd name="T55" fmla="*/ 0 h 17"/>
                      <a:gd name="T56" fmla="*/ 17 w 17"/>
                      <a:gd name="T57" fmla="*/ 17 h 17"/>
                    </a:gdLst>
                    <a:ahLst/>
                    <a:cxnLst>
                      <a:cxn ang="T36">
                        <a:pos x="T0" y="T1"/>
                      </a:cxn>
                      <a:cxn ang="T37">
                        <a:pos x="T2" y="T3"/>
                      </a:cxn>
                      <a:cxn ang="T38">
                        <a:pos x="T4" y="T5"/>
                      </a:cxn>
                      <a:cxn ang="T39">
                        <a:pos x="T6" y="T7"/>
                      </a:cxn>
                      <a:cxn ang="T40">
                        <a:pos x="T8" y="T9"/>
                      </a:cxn>
                      <a:cxn ang="T41">
                        <a:pos x="T10" y="T11"/>
                      </a:cxn>
                      <a:cxn ang="T42">
                        <a:pos x="T12" y="T13"/>
                      </a:cxn>
                      <a:cxn ang="T43">
                        <a:pos x="T14" y="T15"/>
                      </a:cxn>
                      <a:cxn ang="T44">
                        <a:pos x="T16" y="T17"/>
                      </a:cxn>
                      <a:cxn ang="T45">
                        <a:pos x="T18" y="T19"/>
                      </a:cxn>
                      <a:cxn ang="T46">
                        <a:pos x="T20" y="T21"/>
                      </a:cxn>
                      <a:cxn ang="T47">
                        <a:pos x="T22" y="T23"/>
                      </a:cxn>
                      <a:cxn ang="T48">
                        <a:pos x="T24" y="T25"/>
                      </a:cxn>
                      <a:cxn ang="T49">
                        <a:pos x="T26" y="T27"/>
                      </a:cxn>
                      <a:cxn ang="T50">
                        <a:pos x="T28" y="T29"/>
                      </a:cxn>
                      <a:cxn ang="T51">
                        <a:pos x="T30" y="T31"/>
                      </a:cxn>
                      <a:cxn ang="T52">
                        <a:pos x="T32" y="T33"/>
                      </a:cxn>
                      <a:cxn ang="T53">
                        <a:pos x="T34" y="T35"/>
                      </a:cxn>
                    </a:cxnLst>
                    <a:rect l="T54" t="T55" r="T56" b="T57"/>
                    <a:pathLst>
                      <a:path w="17" h="17">
                        <a:moveTo>
                          <a:pt x="1" y="11"/>
                        </a:moveTo>
                        <a:lnTo>
                          <a:pt x="0" y="7"/>
                        </a:lnTo>
                        <a:lnTo>
                          <a:pt x="0" y="4"/>
                        </a:lnTo>
                        <a:lnTo>
                          <a:pt x="0" y="2"/>
                        </a:lnTo>
                        <a:lnTo>
                          <a:pt x="1" y="1"/>
                        </a:lnTo>
                        <a:lnTo>
                          <a:pt x="4" y="0"/>
                        </a:lnTo>
                        <a:lnTo>
                          <a:pt x="8" y="1"/>
                        </a:lnTo>
                        <a:lnTo>
                          <a:pt x="11" y="2"/>
                        </a:lnTo>
                        <a:lnTo>
                          <a:pt x="12" y="6"/>
                        </a:lnTo>
                        <a:lnTo>
                          <a:pt x="16" y="8"/>
                        </a:lnTo>
                        <a:lnTo>
                          <a:pt x="16" y="11"/>
                        </a:lnTo>
                        <a:lnTo>
                          <a:pt x="16" y="14"/>
                        </a:lnTo>
                        <a:lnTo>
                          <a:pt x="14" y="14"/>
                        </a:lnTo>
                        <a:lnTo>
                          <a:pt x="12" y="16"/>
                        </a:lnTo>
                        <a:lnTo>
                          <a:pt x="11" y="16"/>
                        </a:lnTo>
                        <a:lnTo>
                          <a:pt x="8" y="14"/>
                        </a:lnTo>
                        <a:lnTo>
                          <a:pt x="4" y="13"/>
                        </a:lnTo>
                        <a:lnTo>
                          <a:pt x="1" y="11"/>
                        </a:lnTo>
                      </a:path>
                    </a:pathLst>
                  </a:custGeom>
                  <a:solidFill>
                    <a:srgbClr val="666666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rnd">
                        <a:solidFill>
                          <a:srgbClr val="000000"/>
                        </a:solidFill>
                        <a:round/>
                        <a:headEnd type="none" w="sm" len="sm"/>
                        <a:tailEnd type="none" w="sm" len="sm"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565" name="Freeform 240"/>
                  <p:cNvSpPr>
                    <a:spLocks/>
                  </p:cNvSpPr>
                  <p:nvPr/>
                </p:nvSpPr>
                <p:spPr bwMode="auto">
                  <a:xfrm>
                    <a:off x="2670" y="2963"/>
                    <a:ext cx="16" cy="16"/>
                  </a:xfrm>
                  <a:custGeom>
                    <a:avLst/>
                    <a:gdLst>
                      <a:gd name="T0" fmla="*/ 3 w 17"/>
                      <a:gd name="T1" fmla="*/ 10 h 17"/>
                      <a:gd name="T2" fmla="*/ 0 w 17"/>
                      <a:gd name="T3" fmla="*/ 6 h 17"/>
                      <a:gd name="T4" fmla="*/ 0 w 17"/>
                      <a:gd name="T5" fmla="*/ 2 h 17"/>
                      <a:gd name="T6" fmla="*/ 3 w 17"/>
                      <a:gd name="T7" fmla="*/ 2 h 17"/>
                      <a:gd name="T8" fmla="*/ 6 w 17"/>
                      <a:gd name="T9" fmla="*/ 0 h 17"/>
                      <a:gd name="T10" fmla="*/ 6 w 17"/>
                      <a:gd name="T11" fmla="*/ 2 h 17"/>
                      <a:gd name="T12" fmla="*/ 15 w 17"/>
                      <a:gd name="T13" fmla="*/ 6 h 17"/>
                      <a:gd name="T14" fmla="*/ 15 w 17"/>
                      <a:gd name="T15" fmla="*/ 8 h 17"/>
                      <a:gd name="T16" fmla="*/ 15 w 17"/>
                      <a:gd name="T17" fmla="*/ 12 h 17"/>
                      <a:gd name="T18" fmla="*/ 15 w 17"/>
                      <a:gd name="T19" fmla="*/ 15 h 17"/>
                      <a:gd name="T20" fmla="*/ 11 w 17"/>
                      <a:gd name="T21" fmla="*/ 15 h 17"/>
                      <a:gd name="T22" fmla="*/ 8 w 17"/>
                      <a:gd name="T23" fmla="*/ 15 h 17"/>
                      <a:gd name="T24" fmla="*/ 3 w 17"/>
                      <a:gd name="T25" fmla="*/ 10 h 17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w 17"/>
                      <a:gd name="T40" fmla="*/ 0 h 17"/>
                      <a:gd name="T41" fmla="*/ 17 w 17"/>
                      <a:gd name="T42" fmla="*/ 17 h 17"/>
                    </a:gdLst>
                    <a:ahLst/>
                    <a:cxnLst>
                      <a:cxn ang="T26">
                        <a:pos x="T0" y="T1"/>
                      </a:cxn>
                      <a:cxn ang="T27">
                        <a:pos x="T2" y="T3"/>
                      </a:cxn>
                      <a:cxn ang="T28">
                        <a:pos x="T4" y="T5"/>
                      </a:cxn>
                      <a:cxn ang="T29">
                        <a:pos x="T6" y="T7"/>
                      </a:cxn>
                      <a:cxn ang="T30">
                        <a:pos x="T8" y="T9"/>
                      </a:cxn>
                      <a:cxn ang="T31">
                        <a:pos x="T10" y="T11"/>
                      </a:cxn>
                      <a:cxn ang="T32">
                        <a:pos x="T12" y="T13"/>
                      </a:cxn>
                      <a:cxn ang="T33">
                        <a:pos x="T14" y="T15"/>
                      </a:cxn>
                      <a:cxn ang="T34">
                        <a:pos x="T16" y="T17"/>
                      </a:cxn>
                      <a:cxn ang="T35">
                        <a:pos x="T18" y="T19"/>
                      </a:cxn>
                      <a:cxn ang="T36">
                        <a:pos x="T20" y="T21"/>
                      </a:cxn>
                      <a:cxn ang="T37">
                        <a:pos x="T22" y="T23"/>
                      </a:cxn>
                      <a:cxn ang="T38">
                        <a:pos x="T24" y="T25"/>
                      </a:cxn>
                    </a:cxnLst>
                    <a:rect l="T39" t="T40" r="T41" b="T42"/>
                    <a:pathLst>
                      <a:path w="17" h="17">
                        <a:moveTo>
                          <a:pt x="3" y="11"/>
                        </a:moveTo>
                        <a:lnTo>
                          <a:pt x="0" y="6"/>
                        </a:lnTo>
                        <a:lnTo>
                          <a:pt x="0" y="2"/>
                        </a:lnTo>
                        <a:lnTo>
                          <a:pt x="3" y="2"/>
                        </a:lnTo>
                        <a:lnTo>
                          <a:pt x="6" y="0"/>
                        </a:lnTo>
                        <a:lnTo>
                          <a:pt x="6" y="2"/>
                        </a:lnTo>
                        <a:lnTo>
                          <a:pt x="16" y="6"/>
                        </a:lnTo>
                        <a:lnTo>
                          <a:pt x="16" y="9"/>
                        </a:lnTo>
                        <a:lnTo>
                          <a:pt x="16" y="13"/>
                        </a:lnTo>
                        <a:lnTo>
                          <a:pt x="16" y="16"/>
                        </a:lnTo>
                        <a:lnTo>
                          <a:pt x="12" y="16"/>
                        </a:lnTo>
                        <a:lnTo>
                          <a:pt x="9" y="16"/>
                        </a:lnTo>
                        <a:lnTo>
                          <a:pt x="3" y="11"/>
                        </a:lnTo>
                      </a:path>
                    </a:pathLst>
                  </a:custGeom>
                  <a:solidFill>
                    <a:srgbClr val="00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rnd">
                        <a:solidFill>
                          <a:srgbClr val="000000"/>
                        </a:solidFill>
                        <a:round/>
                        <a:headEnd type="none" w="sm" len="sm"/>
                        <a:tailEnd type="none" w="sm" len="sm"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566" name="Freeform 241"/>
                  <p:cNvSpPr>
                    <a:spLocks/>
                  </p:cNvSpPr>
                  <p:nvPr/>
                </p:nvSpPr>
                <p:spPr bwMode="auto">
                  <a:xfrm>
                    <a:off x="2676" y="2965"/>
                    <a:ext cx="16" cy="17"/>
                  </a:xfrm>
                  <a:custGeom>
                    <a:avLst/>
                    <a:gdLst>
                      <a:gd name="T0" fmla="*/ 10 w 17"/>
                      <a:gd name="T1" fmla="*/ 16 h 17"/>
                      <a:gd name="T2" fmla="*/ 13 w 17"/>
                      <a:gd name="T3" fmla="*/ 13 h 17"/>
                      <a:gd name="T4" fmla="*/ 13 w 17"/>
                      <a:gd name="T5" fmla="*/ 12 h 17"/>
                      <a:gd name="T6" fmla="*/ 13 w 17"/>
                      <a:gd name="T7" fmla="*/ 11 h 17"/>
                      <a:gd name="T8" fmla="*/ 15 w 17"/>
                      <a:gd name="T9" fmla="*/ 10 h 17"/>
                      <a:gd name="T10" fmla="*/ 13 w 17"/>
                      <a:gd name="T11" fmla="*/ 6 h 17"/>
                      <a:gd name="T12" fmla="*/ 13 w 17"/>
                      <a:gd name="T13" fmla="*/ 3 h 17"/>
                      <a:gd name="T14" fmla="*/ 11 w 17"/>
                      <a:gd name="T15" fmla="*/ 1 h 17"/>
                      <a:gd name="T16" fmla="*/ 9 w 17"/>
                      <a:gd name="T17" fmla="*/ 0 h 17"/>
                      <a:gd name="T18" fmla="*/ 8 w 17"/>
                      <a:gd name="T19" fmla="*/ 0 h 17"/>
                      <a:gd name="T20" fmla="*/ 6 w 17"/>
                      <a:gd name="T21" fmla="*/ 0 h 17"/>
                      <a:gd name="T22" fmla="*/ 2 w 17"/>
                      <a:gd name="T23" fmla="*/ 1 h 17"/>
                      <a:gd name="T24" fmla="*/ 2 w 17"/>
                      <a:gd name="T25" fmla="*/ 2 h 17"/>
                      <a:gd name="T26" fmla="*/ 1 w 17"/>
                      <a:gd name="T27" fmla="*/ 3 h 17"/>
                      <a:gd name="T28" fmla="*/ 0 w 17"/>
                      <a:gd name="T29" fmla="*/ 5 h 17"/>
                      <a:gd name="T30" fmla="*/ 1 w 17"/>
                      <a:gd name="T31" fmla="*/ 8 h 17"/>
                      <a:gd name="T32" fmla="*/ 2 w 17"/>
                      <a:gd name="T33" fmla="*/ 10 h 17"/>
                      <a:gd name="T34" fmla="*/ 4 w 17"/>
                      <a:gd name="T35" fmla="*/ 13 h 17"/>
                      <a:gd name="T36" fmla="*/ 6 w 17"/>
                      <a:gd name="T37" fmla="*/ 14 h 17"/>
                      <a:gd name="T38" fmla="*/ 8 w 17"/>
                      <a:gd name="T39" fmla="*/ 16 h 17"/>
                      <a:gd name="T40" fmla="*/ 9 w 17"/>
                      <a:gd name="T41" fmla="*/ 16 h 17"/>
                      <a:gd name="T42" fmla="*/ 10 w 17"/>
                      <a:gd name="T43" fmla="*/ 16 h 17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w 17"/>
                      <a:gd name="T67" fmla="*/ 0 h 17"/>
                      <a:gd name="T68" fmla="*/ 17 w 17"/>
                      <a:gd name="T69" fmla="*/ 17 h 17"/>
                    </a:gdLst>
                    <a:ahLst/>
                    <a:cxnLst>
                      <a:cxn ang="T44">
                        <a:pos x="T0" y="T1"/>
                      </a:cxn>
                      <a:cxn ang="T45">
                        <a:pos x="T2" y="T3"/>
                      </a:cxn>
                      <a:cxn ang="T46">
                        <a:pos x="T4" y="T5"/>
                      </a:cxn>
                      <a:cxn ang="T47">
                        <a:pos x="T6" y="T7"/>
                      </a:cxn>
                      <a:cxn ang="T48">
                        <a:pos x="T8" y="T9"/>
                      </a:cxn>
                      <a:cxn ang="T49">
                        <a:pos x="T10" y="T11"/>
                      </a:cxn>
                      <a:cxn ang="T50">
                        <a:pos x="T12" y="T13"/>
                      </a:cxn>
                      <a:cxn ang="T51">
                        <a:pos x="T14" y="T15"/>
                      </a:cxn>
                      <a:cxn ang="T52">
                        <a:pos x="T16" y="T17"/>
                      </a:cxn>
                      <a:cxn ang="T53">
                        <a:pos x="T18" y="T19"/>
                      </a:cxn>
                      <a:cxn ang="T54">
                        <a:pos x="T20" y="T21"/>
                      </a:cxn>
                      <a:cxn ang="T55">
                        <a:pos x="T22" y="T23"/>
                      </a:cxn>
                      <a:cxn ang="T56">
                        <a:pos x="T24" y="T25"/>
                      </a:cxn>
                      <a:cxn ang="T57">
                        <a:pos x="T26" y="T27"/>
                      </a:cxn>
                      <a:cxn ang="T58">
                        <a:pos x="T28" y="T29"/>
                      </a:cxn>
                      <a:cxn ang="T59">
                        <a:pos x="T30" y="T31"/>
                      </a:cxn>
                      <a:cxn ang="T60">
                        <a:pos x="T32" y="T33"/>
                      </a:cxn>
                      <a:cxn ang="T61">
                        <a:pos x="T34" y="T35"/>
                      </a:cxn>
                      <a:cxn ang="T62">
                        <a:pos x="T36" y="T37"/>
                      </a:cxn>
                      <a:cxn ang="T63">
                        <a:pos x="T38" y="T39"/>
                      </a:cxn>
                      <a:cxn ang="T64">
                        <a:pos x="T40" y="T41"/>
                      </a:cxn>
                      <a:cxn ang="T65">
                        <a:pos x="T42" y="T43"/>
                      </a:cxn>
                    </a:cxnLst>
                    <a:rect l="T66" t="T67" r="T68" b="T69"/>
                    <a:pathLst>
                      <a:path w="17" h="17">
                        <a:moveTo>
                          <a:pt x="11" y="16"/>
                        </a:moveTo>
                        <a:lnTo>
                          <a:pt x="14" y="13"/>
                        </a:lnTo>
                        <a:lnTo>
                          <a:pt x="14" y="12"/>
                        </a:lnTo>
                        <a:lnTo>
                          <a:pt x="14" y="11"/>
                        </a:lnTo>
                        <a:lnTo>
                          <a:pt x="16" y="10"/>
                        </a:lnTo>
                        <a:lnTo>
                          <a:pt x="14" y="6"/>
                        </a:lnTo>
                        <a:lnTo>
                          <a:pt x="14" y="3"/>
                        </a:lnTo>
                        <a:lnTo>
                          <a:pt x="12" y="1"/>
                        </a:lnTo>
                        <a:lnTo>
                          <a:pt x="10" y="0"/>
                        </a:lnTo>
                        <a:lnTo>
                          <a:pt x="8" y="0"/>
                        </a:lnTo>
                        <a:lnTo>
                          <a:pt x="6" y="0"/>
                        </a:lnTo>
                        <a:lnTo>
                          <a:pt x="2" y="1"/>
                        </a:lnTo>
                        <a:lnTo>
                          <a:pt x="2" y="2"/>
                        </a:lnTo>
                        <a:lnTo>
                          <a:pt x="1" y="3"/>
                        </a:lnTo>
                        <a:lnTo>
                          <a:pt x="0" y="5"/>
                        </a:lnTo>
                        <a:lnTo>
                          <a:pt x="1" y="8"/>
                        </a:lnTo>
                        <a:lnTo>
                          <a:pt x="2" y="10"/>
                        </a:lnTo>
                        <a:lnTo>
                          <a:pt x="4" y="13"/>
                        </a:lnTo>
                        <a:lnTo>
                          <a:pt x="6" y="14"/>
                        </a:lnTo>
                        <a:lnTo>
                          <a:pt x="9" y="16"/>
                        </a:lnTo>
                        <a:lnTo>
                          <a:pt x="10" y="16"/>
                        </a:lnTo>
                        <a:lnTo>
                          <a:pt x="11" y="16"/>
                        </a:lnTo>
                      </a:path>
                    </a:pathLst>
                  </a:custGeom>
                  <a:solidFill>
                    <a:srgbClr val="00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rnd">
                        <a:solidFill>
                          <a:srgbClr val="000000"/>
                        </a:solidFill>
                        <a:round/>
                        <a:headEnd type="none" w="sm" len="sm"/>
                        <a:tailEnd type="none" w="sm" len="sm"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567" name="Freeform 242"/>
                  <p:cNvSpPr>
                    <a:spLocks/>
                  </p:cNvSpPr>
                  <p:nvPr/>
                </p:nvSpPr>
                <p:spPr bwMode="auto">
                  <a:xfrm>
                    <a:off x="2676" y="2966"/>
                    <a:ext cx="16" cy="17"/>
                  </a:xfrm>
                  <a:custGeom>
                    <a:avLst/>
                    <a:gdLst>
                      <a:gd name="T0" fmla="*/ 2 w 17"/>
                      <a:gd name="T1" fmla="*/ 9 h 17"/>
                      <a:gd name="T2" fmla="*/ 1 w 17"/>
                      <a:gd name="T3" fmla="*/ 7 h 17"/>
                      <a:gd name="T4" fmla="*/ 0 w 17"/>
                      <a:gd name="T5" fmla="*/ 4 h 17"/>
                      <a:gd name="T6" fmla="*/ 1 w 17"/>
                      <a:gd name="T7" fmla="*/ 2 h 17"/>
                      <a:gd name="T8" fmla="*/ 2 w 17"/>
                      <a:gd name="T9" fmla="*/ 1 h 17"/>
                      <a:gd name="T10" fmla="*/ 2 w 17"/>
                      <a:gd name="T11" fmla="*/ 0 h 17"/>
                      <a:gd name="T12" fmla="*/ 5 w 17"/>
                      <a:gd name="T13" fmla="*/ 0 h 17"/>
                      <a:gd name="T14" fmla="*/ 8 w 17"/>
                      <a:gd name="T15" fmla="*/ 1 h 17"/>
                      <a:gd name="T16" fmla="*/ 9 w 17"/>
                      <a:gd name="T17" fmla="*/ 2 h 17"/>
                      <a:gd name="T18" fmla="*/ 13 w 17"/>
                      <a:gd name="T19" fmla="*/ 6 h 17"/>
                      <a:gd name="T20" fmla="*/ 13 w 17"/>
                      <a:gd name="T21" fmla="*/ 8 h 17"/>
                      <a:gd name="T22" fmla="*/ 15 w 17"/>
                      <a:gd name="T23" fmla="*/ 11 h 17"/>
                      <a:gd name="T24" fmla="*/ 13 w 17"/>
                      <a:gd name="T25" fmla="*/ 14 h 17"/>
                      <a:gd name="T26" fmla="*/ 13 w 17"/>
                      <a:gd name="T27" fmla="*/ 16 h 17"/>
                      <a:gd name="T28" fmla="*/ 10 w 17"/>
                      <a:gd name="T29" fmla="*/ 16 h 17"/>
                      <a:gd name="T30" fmla="*/ 8 w 17"/>
                      <a:gd name="T31" fmla="*/ 14 h 17"/>
                      <a:gd name="T32" fmla="*/ 5 w 17"/>
                      <a:gd name="T33" fmla="*/ 13 h 17"/>
                      <a:gd name="T34" fmla="*/ 2 w 17"/>
                      <a:gd name="T35" fmla="*/ 9 h 17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w 17"/>
                      <a:gd name="T55" fmla="*/ 0 h 17"/>
                      <a:gd name="T56" fmla="*/ 17 w 17"/>
                      <a:gd name="T57" fmla="*/ 17 h 17"/>
                    </a:gdLst>
                    <a:ahLst/>
                    <a:cxnLst>
                      <a:cxn ang="T36">
                        <a:pos x="T0" y="T1"/>
                      </a:cxn>
                      <a:cxn ang="T37">
                        <a:pos x="T2" y="T3"/>
                      </a:cxn>
                      <a:cxn ang="T38">
                        <a:pos x="T4" y="T5"/>
                      </a:cxn>
                      <a:cxn ang="T39">
                        <a:pos x="T6" y="T7"/>
                      </a:cxn>
                      <a:cxn ang="T40">
                        <a:pos x="T8" y="T9"/>
                      </a:cxn>
                      <a:cxn ang="T41">
                        <a:pos x="T10" y="T11"/>
                      </a:cxn>
                      <a:cxn ang="T42">
                        <a:pos x="T12" y="T13"/>
                      </a:cxn>
                      <a:cxn ang="T43">
                        <a:pos x="T14" y="T15"/>
                      </a:cxn>
                      <a:cxn ang="T44">
                        <a:pos x="T16" y="T17"/>
                      </a:cxn>
                      <a:cxn ang="T45">
                        <a:pos x="T18" y="T19"/>
                      </a:cxn>
                      <a:cxn ang="T46">
                        <a:pos x="T20" y="T21"/>
                      </a:cxn>
                      <a:cxn ang="T47">
                        <a:pos x="T22" y="T23"/>
                      </a:cxn>
                      <a:cxn ang="T48">
                        <a:pos x="T24" y="T25"/>
                      </a:cxn>
                      <a:cxn ang="T49">
                        <a:pos x="T26" y="T27"/>
                      </a:cxn>
                      <a:cxn ang="T50">
                        <a:pos x="T28" y="T29"/>
                      </a:cxn>
                      <a:cxn ang="T51">
                        <a:pos x="T30" y="T31"/>
                      </a:cxn>
                      <a:cxn ang="T52">
                        <a:pos x="T32" y="T33"/>
                      </a:cxn>
                      <a:cxn ang="T53">
                        <a:pos x="T34" y="T35"/>
                      </a:cxn>
                    </a:cxnLst>
                    <a:rect l="T54" t="T55" r="T56" b="T57"/>
                    <a:pathLst>
                      <a:path w="17" h="17">
                        <a:moveTo>
                          <a:pt x="2" y="9"/>
                        </a:moveTo>
                        <a:lnTo>
                          <a:pt x="1" y="7"/>
                        </a:lnTo>
                        <a:lnTo>
                          <a:pt x="0" y="4"/>
                        </a:lnTo>
                        <a:lnTo>
                          <a:pt x="1" y="2"/>
                        </a:lnTo>
                        <a:lnTo>
                          <a:pt x="2" y="1"/>
                        </a:lnTo>
                        <a:lnTo>
                          <a:pt x="2" y="0"/>
                        </a:lnTo>
                        <a:lnTo>
                          <a:pt x="5" y="0"/>
                        </a:lnTo>
                        <a:lnTo>
                          <a:pt x="8" y="1"/>
                        </a:lnTo>
                        <a:lnTo>
                          <a:pt x="10" y="2"/>
                        </a:lnTo>
                        <a:lnTo>
                          <a:pt x="14" y="6"/>
                        </a:lnTo>
                        <a:lnTo>
                          <a:pt x="14" y="8"/>
                        </a:lnTo>
                        <a:lnTo>
                          <a:pt x="16" y="11"/>
                        </a:lnTo>
                        <a:lnTo>
                          <a:pt x="14" y="14"/>
                        </a:lnTo>
                        <a:lnTo>
                          <a:pt x="14" y="16"/>
                        </a:lnTo>
                        <a:lnTo>
                          <a:pt x="11" y="16"/>
                        </a:lnTo>
                        <a:lnTo>
                          <a:pt x="8" y="14"/>
                        </a:lnTo>
                        <a:lnTo>
                          <a:pt x="5" y="13"/>
                        </a:lnTo>
                        <a:lnTo>
                          <a:pt x="2" y="9"/>
                        </a:lnTo>
                      </a:path>
                    </a:pathLst>
                  </a:custGeom>
                  <a:solidFill>
                    <a:srgbClr val="666666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rnd">
                        <a:solidFill>
                          <a:srgbClr val="000000"/>
                        </a:solidFill>
                        <a:round/>
                        <a:headEnd type="none" w="sm" len="sm"/>
                        <a:tailEnd type="none" w="sm" len="sm"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568" name="Freeform 243"/>
                  <p:cNvSpPr>
                    <a:spLocks/>
                  </p:cNvSpPr>
                  <p:nvPr/>
                </p:nvSpPr>
                <p:spPr bwMode="auto">
                  <a:xfrm>
                    <a:off x="2679" y="2967"/>
                    <a:ext cx="16" cy="17"/>
                  </a:xfrm>
                  <a:custGeom>
                    <a:avLst/>
                    <a:gdLst>
                      <a:gd name="T0" fmla="*/ 3 w 17"/>
                      <a:gd name="T1" fmla="*/ 11 h 17"/>
                      <a:gd name="T2" fmla="*/ 0 w 17"/>
                      <a:gd name="T3" fmla="*/ 6 h 17"/>
                      <a:gd name="T4" fmla="*/ 0 w 17"/>
                      <a:gd name="T5" fmla="*/ 4 h 17"/>
                      <a:gd name="T6" fmla="*/ 0 w 17"/>
                      <a:gd name="T7" fmla="*/ 2 h 17"/>
                      <a:gd name="T8" fmla="*/ 3 w 17"/>
                      <a:gd name="T9" fmla="*/ 2 h 17"/>
                      <a:gd name="T10" fmla="*/ 6 w 17"/>
                      <a:gd name="T11" fmla="*/ 0 h 17"/>
                      <a:gd name="T12" fmla="*/ 8 w 17"/>
                      <a:gd name="T13" fmla="*/ 2 h 17"/>
                      <a:gd name="T14" fmla="*/ 11 w 17"/>
                      <a:gd name="T15" fmla="*/ 4 h 17"/>
                      <a:gd name="T16" fmla="*/ 15 w 17"/>
                      <a:gd name="T17" fmla="*/ 9 h 17"/>
                      <a:gd name="T18" fmla="*/ 15 w 17"/>
                      <a:gd name="T19" fmla="*/ 11 h 17"/>
                      <a:gd name="T20" fmla="*/ 15 w 17"/>
                      <a:gd name="T21" fmla="*/ 13 h 17"/>
                      <a:gd name="T22" fmla="*/ 11 w 17"/>
                      <a:gd name="T23" fmla="*/ 16 h 17"/>
                      <a:gd name="T24" fmla="*/ 8 w 17"/>
                      <a:gd name="T25" fmla="*/ 16 h 17"/>
                      <a:gd name="T26" fmla="*/ 3 w 17"/>
                      <a:gd name="T27" fmla="*/ 11 h 17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w 17"/>
                      <a:gd name="T43" fmla="*/ 0 h 17"/>
                      <a:gd name="T44" fmla="*/ 17 w 17"/>
                      <a:gd name="T45" fmla="*/ 17 h 17"/>
                    </a:gdLst>
                    <a:ahLst/>
                    <a:cxnLst>
                      <a:cxn ang="T28">
                        <a:pos x="T0" y="T1"/>
                      </a:cxn>
                      <a:cxn ang="T29">
                        <a:pos x="T2" y="T3"/>
                      </a:cxn>
                      <a:cxn ang="T30">
                        <a:pos x="T4" y="T5"/>
                      </a:cxn>
                      <a:cxn ang="T31">
                        <a:pos x="T6" y="T7"/>
                      </a:cxn>
                      <a:cxn ang="T32">
                        <a:pos x="T8" y="T9"/>
                      </a:cxn>
                      <a:cxn ang="T33">
                        <a:pos x="T10" y="T11"/>
                      </a:cxn>
                      <a:cxn ang="T34">
                        <a:pos x="T12" y="T13"/>
                      </a:cxn>
                      <a:cxn ang="T35">
                        <a:pos x="T14" y="T15"/>
                      </a:cxn>
                      <a:cxn ang="T36">
                        <a:pos x="T16" y="T17"/>
                      </a:cxn>
                      <a:cxn ang="T37">
                        <a:pos x="T18" y="T19"/>
                      </a:cxn>
                      <a:cxn ang="T38">
                        <a:pos x="T20" y="T21"/>
                      </a:cxn>
                      <a:cxn ang="T39">
                        <a:pos x="T22" y="T23"/>
                      </a:cxn>
                      <a:cxn ang="T40">
                        <a:pos x="T24" y="T25"/>
                      </a:cxn>
                      <a:cxn ang="T41">
                        <a:pos x="T26" y="T27"/>
                      </a:cxn>
                    </a:cxnLst>
                    <a:rect l="T42" t="T43" r="T44" b="T45"/>
                    <a:pathLst>
                      <a:path w="17" h="17">
                        <a:moveTo>
                          <a:pt x="3" y="11"/>
                        </a:moveTo>
                        <a:lnTo>
                          <a:pt x="0" y="6"/>
                        </a:lnTo>
                        <a:lnTo>
                          <a:pt x="0" y="4"/>
                        </a:lnTo>
                        <a:lnTo>
                          <a:pt x="0" y="2"/>
                        </a:lnTo>
                        <a:lnTo>
                          <a:pt x="3" y="2"/>
                        </a:lnTo>
                        <a:lnTo>
                          <a:pt x="6" y="0"/>
                        </a:lnTo>
                        <a:lnTo>
                          <a:pt x="9" y="2"/>
                        </a:lnTo>
                        <a:lnTo>
                          <a:pt x="12" y="4"/>
                        </a:lnTo>
                        <a:lnTo>
                          <a:pt x="16" y="9"/>
                        </a:lnTo>
                        <a:lnTo>
                          <a:pt x="16" y="11"/>
                        </a:lnTo>
                        <a:lnTo>
                          <a:pt x="16" y="13"/>
                        </a:lnTo>
                        <a:lnTo>
                          <a:pt x="12" y="16"/>
                        </a:lnTo>
                        <a:lnTo>
                          <a:pt x="9" y="16"/>
                        </a:lnTo>
                        <a:lnTo>
                          <a:pt x="3" y="11"/>
                        </a:lnTo>
                      </a:path>
                    </a:pathLst>
                  </a:custGeom>
                  <a:solidFill>
                    <a:srgbClr val="00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rnd">
                        <a:solidFill>
                          <a:srgbClr val="000000"/>
                        </a:solidFill>
                        <a:round/>
                        <a:headEnd type="none" w="sm" len="sm"/>
                        <a:tailEnd type="none" w="sm" len="sm"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569" name="Freeform 244"/>
                  <p:cNvSpPr>
                    <a:spLocks/>
                  </p:cNvSpPr>
                  <p:nvPr/>
                </p:nvSpPr>
                <p:spPr bwMode="auto">
                  <a:xfrm>
                    <a:off x="2664" y="2963"/>
                    <a:ext cx="15" cy="16"/>
                  </a:xfrm>
                  <a:custGeom>
                    <a:avLst/>
                    <a:gdLst>
                      <a:gd name="T0" fmla="*/ 10 w 17"/>
                      <a:gd name="T1" fmla="*/ 15 h 17"/>
                      <a:gd name="T2" fmla="*/ 12 w 17"/>
                      <a:gd name="T3" fmla="*/ 12 h 17"/>
                      <a:gd name="T4" fmla="*/ 14 w 17"/>
                      <a:gd name="T5" fmla="*/ 12 h 17"/>
                      <a:gd name="T6" fmla="*/ 14 w 17"/>
                      <a:gd name="T7" fmla="*/ 11 h 17"/>
                      <a:gd name="T8" fmla="*/ 14 w 17"/>
                      <a:gd name="T9" fmla="*/ 9 h 17"/>
                      <a:gd name="T10" fmla="*/ 14 w 17"/>
                      <a:gd name="T11" fmla="*/ 8 h 17"/>
                      <a:gd name="T12" fmla="*/ 12 w 17"/>
                      <a:gd name="T13" fmla="*/ 4 h 17"/>
                      <a:gd name="T14" fmla="*/ 11 w 17"/>
                      <a:gd name="T15" fmla="*/ 2 h 17"/>
                      <a:gd name="T16" fmla="*/ 10 w 17"/>
                      <a:gd name="T17" fmla="*/ 0 h 17"/>
                      <a:gd name="T18" fmla="*/ 7 w 17"/>
                      <a:gd name="T19" fmla="*/ 0 h 17"/>
                      <a:gd name="T20" fmla="*/ 6 w 17"/>
                      <a:gd name="T21" fmla="*/ 0 h 17"/>
                      <a:gd name="T22" fmla="*/ 5 w 17"/>
                      <a:gd name="T23" fmla="*/ 0 h 17"/>
                      <a:gd name="T24" fmla="*/ 2 w 17"/>
                      <a:gd name="T25" fmla="*/ 2 h 17"/>
                      <a:gd name="T26" fmla="*/ 1 w 17"/>
                      <a:gd name="T27" fmla="*/ 2 h 17"/>
                      <a:gd name="T28" fmla="*/ 0 w 17"/>
                      <a:gd name="T29" fmla="*/ 3 h 17"/>
                      <a:gd name="T30" fmla="*/ 0 w 17"/>
                      <a:gd name="T31" fmla="*/ 5 h 17"/>
                      <a:gd name="T32" fmla="*/ 0 w 17"/>
                      <a:gd name="T33" fmla="*/ 8 h 17"/>
                      <a:gd name="T34" fmla="*/ 2 w 17"/>
                      <a:gd name="T35" fmla="*/ 10 h 17"/>
                      <a:gd name="T36" fmla="*/ 4 w 17"/>
                      <a:gd name="T37" fmla="*/ 12 h 17"/>
                      <a:gd name="T38" fmla="*/ 6 w 17"/>
                      <a:gd name="T39" fmla="*/ 13 h 17"/>
                      <a:gd name="T40" fmla="*/ 7 w 17"/>
                      <a:gd name="T41" fmla="*/ 15 h 17"/>
                      <a:gd name="T42" fmla="*/ 8 w 17"/>
                      <a:gd name="T43" fmla="*/ 15 h 17"/>
                      <a:gd name="T44" fmla="*/ 10 w 17"/>
                      <a:gd name="T45" fmla="*/ 15 h 17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w 17"/>
                      <a:gd name="T70" fmla="*/ 0 h 17"/>
                      <a:gd name="T71" fmla="*/ 17 w 17"/>
                      <a:gd name="T72" fmla="*/ 17 h 17"/>
                    </a:gdLst>
                    <a:ahLst/>
                    <a:cxnLst>
                      <a:cxn ang="T46">
                        <a:pos x="T0" y="T1"/>
                      </a:cxn>
                      <a:cxn ang="T47">
                        <a:pos x="T2" y="T3"/>
                      </a:cxn>
                      <a:cxn ang="T48">
                        <a:pos x="T4" y="T5"/>
                      </a:cxn>
                      <a:cxn ang="T49">
                        <a:pos x="T6" y="T7"/>
                      </a:cxn>
                      <a:cxn ang="T50">
                        <a:pos x="T8" y="T9"/>
                      </a:cxn>
                      <a:cxn ang="T51">
                        <a:pos x="T10" y="T11"/>
                      </a:cxn>
                      <a:cxn ang="T52">
                        <a:pos x="T12" y="T13"/>
                      </a:cxn>
                      <a:cxn ang="T53">
                        <a:pos x="T14" y="T15"/>
                      </a:cxn>
                      <a:cxn ang="T54">
                        <a:pos x="T16" y="T17"/>
                      </a:cxn>
                      <a:cxn ang="T55">
                        <a:pos x="T18" y="T19"/>
                      </a:cxn>
                      <a:cxn ang="T56">
                        <a:pos x="T20" y="T21"/>
                      </a:cxn>
                      <a:cxn ang="T57">
                        <a:pos x="T22" y="T23"/>
                      </a:cxn>
                      <a:cxn ang="T58">
                        <a:pos x="T24" y="T25"/>
                      </a:cxn>
                      <a:cxn ang="T59">
                        <a:pos x="T26" y="T27"/>
                      </a:cxn>
                      <a:cxn ang="T60">
                        <a:pos x="T28" y="T29"/>
                      </a:cxn>
                      <a:cxn ang="T61">
                        <a:pos x="T30" y="T31"/>
                      </a:cxn>
                      <a:cxn ang="T62">
                        <a:pos x="T32" y="T33"/>
                      </a:cxn>
                      <a:cxn ang="T63">
                        <a:pos x="T34" y="T35"/>
                      </a:cxn>
                      <a:cxn ang="T64">
                        <a:pos x="T36" y="T37"/>
                      </a:cxn>
                      <a:cxn ang="T65">
                        <a:pos x="T38" y="T39"/>
                      </a:cxn>
                      <a:cxn ang="T66">
                        <a:pos x="T40" y="T41"/>
                      </a:cxn>
                      <a:cxn ang="T67">
                        <a:pos x="T42" y="T43"/>
                      </a:cxn>
                      <a:cxn ang="T68">
                        <a:pos x="T44" y="T45"/>
                      </a:cxn>
                    </a:cxnLst>
                    <a:rect l="T69" t="T70" r="T71" b="T72"/>
                    <a:pathLst>
                      <a:path w="17" h="17">
                        <a:moveTo>
                          <a:pt x="11" y="16"/>
                        </a:moveTo>
                        <a:lnTo>
                          <a:pt x="14" y="13"/>
                        </a:lnTo>
                        <a:lnTo>
                          <a:pt x="16" y="13"/>
                        </a:lnTo>
                        <a:lnTo>
                          <a:pt x="16" y="12"/>
                        </a:lnTo>
                        <a:lnTo>
                          <a:pt x="16" y="10"/>
                        </a:lnTo>
                        <a:lnTo>
                          <a:pt x="16" y="8"/>
                        </a:lnTo>
                        <a:lnTo>
                          <a:pt x="14" y="4"/>
                        </a:lnTo>
                        <a:lnTo>
                          <a:pt x="12" y="2"/>
                        </a:lnTo>
                        <a:lnTo>
                          <a:pt x="11" y="0"/>
                        </a:lnTo>
                        <a:lnTo>
                          <a:pt x="8" y="0"/>
                        </a:lnTo>
                        <a:lnTo>
                          <a:pt x="7" y="0"/>
                        </a:lnTo>
                        <a:lnTo>
                          <a:pt x="6" y="0"/>
                        </a:lnTo>
                        <a:lnTo>
                          <a:pt x="2" y="2"/>
                        </a:lnTo>
                        <a:lnTo>
                          <a:pt x="1" y="2"/>
                        </a:lnTo>
                        <a:lnTo>
                          <a:pt x="0" y="3"/>
                        </a:lnTo>
                        <a:lnTo>
                          <a:pt x="0" y="5"/>
                        </a:lnTo>
                        <a:lnTo>
                          <a:pt x="0" y="8"/>
                        </a:lnTo>
                        <a:lnTo>
                          <a:pt x="2" y="11"/>
                        </a:lnTo>
                        <a:lnTo>
                          <a:pt x="4" y="13"/>
                        </a:lnTo>
                        <a:lnTo>
                          <a:pt x="7" y="14"/>
                        </a:lnTo>
                        <a:lnTo>
                          <a:pt x="8" y="16"/>
                        </a:lnTo>
                        <a:lnTo>
                          <a:pt x="9" y="16"/>
                        </a:lnTo>
                        <a:lnTo>
                          <a:pt x="11" y="16"/>
                        </a:lnTo>
                      </a:path>
                    </a:pathLst>
                  </a:custGeom>
                  <a:solidFill>
                    <a:srgbClr val="00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rnd">
                        <a:solidFill>
                          <a:srgbClr val="000000"/>
                        </a:solidFill>
                        <a:round/>
                        <a:headEnd type="none" w="sm" len="sm"/>
                        <a:tailEnd type="none" w="sm" len="sm"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570" name="Freeform 245"/>
                  <p:cNvSpPr>
                    <a:spLocks/>
                  </p:cNvSpPr>
                  <p:nvPr/>
                </p:nvSpPr>
                <p:spPr bwMode="auto">
                  <a:xfrm>
                    <a:off x="2664" y="2963"/>
                    <a:ext cx="15" cy="16"/>
                  </a:xfrm>
                  <a:custGeom>
                    <a:avLst/>
                    <a:gdLst>
                      <a:gd name="T0" fmla="*/ 3 w 17"/>
                      <a:gd name="T1" fmla="*/ 10 h 17"/>
                      <a:gd name="T2" fmla="*/ 0 w 17"/>
                      <a:gd name="T3" fmla="*/ 7 h 17"/>
                      <a:gd name="T4" fmla="*/ 0 w 17"/>
                      <a:gd name="T5" fmla="*/ 4 h 17"/>
                      <a:gd name="T6" fmla="*/ 0 w 17"/>
                      <a:gd name="T7" fmla="*/ 2 h 17"/>
                      <a:gd name="T8" fmla="*/ 1 w 17"/>
                      <a:gd name="T9" fmla="*/ 1 h 17"/>
                      <a:gd name="T10" fmla="*/ 3 w 17"/>
                      <a:gd name="T11" fmla="*/ 1 h 17"/>
                      <a:gd name="T12" fmla="*/ 5 w 17"/>
                      <a:gd name="T13" fmla="*/ 0 h 17"/>
                      <a:gd name="T14" fmla="*/ 8 w 17"/>
                      <a:gd name="T15" fmla="*/ 1 h 17"/>
                      <a:gd name="T16" fmla="*/ 10 w 17"/>
                      <a:gd name="T17" fmla="*/ 3 h 17"/>
                      <a:gd name="T18" fmla="*/ 12 w 17"/>
                      <a:gd name="T19" fmla="*/ 6 h 17"/>
                      <a:gd name="T20" fmla="*/ 14 w 17"/>
                      <a:gd name="T21" fmla="*/ 8 h 17"/>
                      <a:gd name="T22" fmla="*/ 14 w 17"/>
                      <a:gd name="T23" fmla="*/ 10 h 17"/>
                      <a:gd name="T24" fmla="*/ 14 w 17"/>
                      <a:gd name="T25" fmla="*/ 13 h 17"/>
                      <a:gd name="T26" fmla="*/ 12 w 17"/>
                      <a:gd name="T27" fmla="*/ 15 h 17"/>
                      <a:gd name="T28" fmla="*/ 10 w 17"/>
                      <a:gd name="T29" fmla="*/ 15 h 17"/>
                      <a:gd name="T30" fmla="*/ 8 w 17"/>
                      <a:gd name="T31" fmla="*/ 13 h 17"/>
                      <a:gd name="T32" fmla="*/ 5 w 17"/>
                      <a:gd name="T33" fmla="*/ 12 h 17"/>
                      <a:gd name="T34" fmla="*/ 3 w 17"/>
                      <a:gd name="T35" fmla="*/ 10 h 17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w 17"/>
                      <a:gd name="T55" fmla="*/ 0 h 17"/>
                      <a:gd name="T56" fmla="*/ 17 w 17"/>
                      <a:gd name="T57" fmla="*/ 17 h 17"/>
                    </a:gdLst>
                    <a:ahLst/>
                    <a:cxnLst>
                      <a:cxn ang="T36">
                        <a:pos x="T0" y="T1"/>
                      </a:cxn>
                      <a:cxn ang="T37">
                        <a:pos x="T2" y="T3"/>
                      </a:cxn>
                      <a:cxn ang="T38">
                        <a:pos x="T4" y="T5"/>
                      </a:cxn>
                      <a:cxn ang="T39">
                        <a:pos x="T6" y="T7"/>
                      </a:cxn>
                      <a:cxn ang="T40">
                        <a:pos x="T8" y="T9"/>
                      </a:cxn>
                      <a:cxn ang="T41">
                        <a:pos x="T10" y="T11"/>
                      </a:cxn>
                      <a:cxn ang="T42">
                        <a:pos x="T12" y="T13"/>
                      </a:cxn>
                      <a:cxn ang="T43">
                        <a:pos x="T14" y="T15"/>
                      </a:cxn>
                      <a:cxn ang="T44">
                        <a:pos x="T16" y="T17"/>
                      </a:cxn>
                      <a:cxn ang="T45">
                        <a:pos x="T18" y="T19"/>
                      </a:cxn>
                      <a:cxn ang="T46">
                        <a:pos x="T20" y="T21"/>
                      </a:cxn>
                      <a:cxn ang="T47">
                        <a:pos x="T22" y="T23"/>
                      </a:cxn>
                      <a:cxn ang="T48">
                        <a:pos x="T24" y="T25"/>
                      </a:cxn>
                      <a:cxn ang="T49">
                        <a:pos x="T26" y="T27"/>
                      </a:cxn>
                      <a:cxn ang="T50">
                        <a:pos x="T28" y="T29"/>
                      </a:cxn>
                      <a:cxn ang="T51">
                        <a:pos x="T30" y="T31"/>
                      </a:cxn>
                      <a:cxn ang="T52">
                        <a:pos x="T32" y="T33"/>
                      </a:cxn>
                      <a:cxn ang="T53">
                        <a:pos x="T34" y="T35"/>
                      </a:cxn>
                    </a:cxnLst>
                    <a:rect l="T54" t="T55" r="T56" b="T57"/>
                    <a:pathLst>
                      <a:path w="17" h="17">
                        <a:moveTo>
                          <a:pt x="3" y="11"/>
                        </a:moveTo>
                        <a:lnTo>
                          <a:pt x="0" y="7"/>
                        </a:lnTo>
                        <a:lnTo>
                          <a:pt x="0" y="4"/>
                        </a:lnTo>
                        <a:lnTo>
                          <a:pt x="0" y="2"/>
                        </a:lnTo>
                        <a:lnTo>
                          <a:pt x="1" y="1"/>
                        </a:lnTo>
                        <a:lnTo>
                          <a:pt x="3" y="1"/>
                        </a:lnTo>
                        <a:lnTo>
                          <a:pt x="6" y="0"/>
                        </a:lnTo>
                        <a:lnTo>
                          <a:pt x="9" y="1"/>
                        </a:lnTo>
                        <a:lnTo>
                          <a:pt x="11" y="3"/>
                        </a:lnTo>
                        <a:lnTo>
                          <a:pt x="14" y="6"/>
                        </a:lnTo>
                        <a:lnTo>
                          <a:pt x="16" y="8"/>
                        </a:lnTo>
                        <a:lnTo>
                          <a:pt x="16" y="11"/>
                        </a:lnTo>
                        <a:lnTo>
                          <a:pt x="16" y="14"/>
                        </a:lnTo>
                        <a:lnTo>
                          <a:pt x="14" y="16"/>
                        </a:lnTo>
                        <a:lnTo>
                          <a:pt x="11" y="16"/>
                        </a:lnTo>
                        <a:lnTo>
                          <a:pt x="9" y="14"/>
                        </a:lnTo>
                        <a:lnTo>
                          <a:pt x="6" y="13"/>
                        </a:lnTo>
                        <a:lnTo>
                          <a:pt x="3" y="11"/>
                        </a:lnTo>
                      </a:path>
                    </a:pathLst>
                  </a:custGeom>
                  <a:solidFill>
                    <a:srgbClr val="666666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rnd">
                        <a:solidFill>
                          <a:srgbClr val="000000"/>
                        </a:solidFill>
                        <a:round/>
                        <a:headEnd type="none" w="sm" len="sm"/>
                        <a:tailEnd type="none" w="sm" len="sm"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571" name="Freeform 246"/>
                  <p:cNvSpPr>
                    <a:spLocks/>
                  </p:cNvSpPr>
                  <p:nvPr/>
                </p:nvSpPr>
                <p:spPr bwMode="auto">
                  <a:xfrm>
                    <a:off x="2673" y="2967"/>
                    <a:ext cx="15" cy="17"/>
                  </a:xfrm>
                  <a:custGeom>
                    <a:avLst/>
                    <a:gdLst>
                      <a:gd name="T0" fmla="*/ 9 w 17"/>
                      <a:gd name="T1" fmla="*/ 16 h 17"/>
                      <a:gd name="T2" fmla="*/ 11 w 17"/>
                      <a:gd name="T3" fmla="*/ 13 h 17"/>
                      <a:gd name="T4" fmla="*/ 12 w 17"/>
                      <a:gd name="T5" fmla="*/ 12 h 17"/>
                      <a:gd name="T6" fmla="*/ 14 w 17"/>
                      <a:gd name="T7" fmla="*/ 10 h 17"/>
                      <a:gd name="T8" fmla="*/ 12 w 17"/>
                      <a:gd name="T9" fmla="*/ 6 h 17"/>
                      <a:gd name="T10" fmla="*/ 11 w 17"/>
                      <a:gd name="T11" fmla="*/ 3 h 17"/>
                      <a:gd name="T12" fmla="*/ 11 w 17"/>
                      <a:gd name="T13" fmla="*/ 2 h 17"/>
                      <a:gd name="T14" fmla="*/ 8 w 17"/>
                      <a:gd name="T15" fmla="*/ 0 h 17"/>
                      <a:gd name="T16" fmla="*/ 7 w 17"/>
                      <a:gd name="T17" fmla="*/ 0 h 17"/>
                      <a:gd name="T18" fmla="*/ 5 w 17"/>
                      <a:gd name="T19" fmla="*/ 0 h 17"/>
                      <a:gd name="T20" fmla="*/ 4 w 17"/>
                      <a:gd name="T21" fmla="*/ 0 h 17"/>
                      <a:gd name="T22" fmla="*/ 1 w 17"/>
                      <a:gd name="T23" fmla="*/ 1 h 17"/>
                      <a:gd name="T24" fmla="*/ 1 w 17"/>
                      <a:gd name="T25" fmla="*/ 2 h 17"/>
                      <a:gd name="T26" fmla="*/ 1 w 17"/>
                      <a:gd name="T27" fmla="*/ 3 h 17"/>
                      <a:gd name="T28" fmla="*/ 0 w 17"/>
                      <a:gd name="T29" fmla="*/ 5 h 17"/>
                      <a:gd name="T30" fmla="*/ 1 w 17"/>
                      <a:gd name="T31" fmla="*/ 8 h 17"/>
                      <a:gd name="T32" fmla="*/ 1 w 17"/>
                      <a:gd name="T33" fmla="*/ 11 h 17"/>
                      <a:gd name="T34" fmla="*/ 4 w 17"/>
                      <a:gd name="T35" fmla="*/ 13 h 17"/>
                      <a:gd name="T36" fmla="*/ 4 w 17"/>
                      <a:gd name="T37" fmla="*/ 14 h 17"/>
                      <a:gd name="T38" fmla="*/ 7 w 17"/>
                      <a:gd name="T39" fmla="*/ 16 h 17"/>
                      <a:gd name="T40" fmla="*/ 8 w 17"/>
                      <a:gd name="T41" fmla="*/ 16 h 17"/>
                      <a:gd name="T42" fmla="*/ 9 w 17"/>
                      <a:gd name="T43" fmla="*/ 16 h 17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w 17"/>
                      <a:gd name="T67" fmla="*/ 0 h 17"/>
                      <a:gd name="T68" fmla="*/ 17 w 17"/>
                      <a:gd name="T69" fmla="*/ 17 h 17"/>
                    </a:gdLst>
                    <a:ahLst/>
                    <a:cxnLst>
                      <a:cxn ang="T44">
                        <a:pos x="T0" y="T1"/>
                      </a:cxn>
                      <a:cxn ang="T45">
                        <a:pos x="T2" y="T3"/>
                      </a:cxn>
                      <a:cxn ang="T46">
                        <a:pos x="T4" y="T5"/>
                      </a:cxn>
                      <a:cxn ang="T47">
                        <a:pos x="T6" y="T7"/>
                      </a:cxn>
                      <a:cxn ang="T48">
                        <a:pos x="T8" y="T9"/>
                      </a:cxn>
                      <a:cxn ang="T49">
                        <a:pos x="T10" y="T11"/>
                      </a:cxn>
                      <a:cxn ang="T50">
                        <a:pos x="T12" y="T13"/>
                      </a:cxn>
                      <a:cxn ang="T51">
                        <a:pos x="T14" y="T15"/>
                      </a:cxn>
                      <a:cxn ang="T52">
                        <a:pos x="T16" y="T17"/>
                      </a:cxn>
                      <a:cxn ang="T53">
                        <a:pos x="T18" y="T19"/>
                      </a:cxn>
                      <a:cxn ang="T54">
                        <a:pos x="T20" y="T21"/>
                      </a:cxn>
                      <a:cxn ang="T55">
                        <a:pos x="T22" y="T23"/>
                      </a:cxn>
                      <a:cxn ang="T56">
                        <a:pos x="T24" y="T25"/>
                      </a:cxn>
                      <a:cxn ang="T57">
                        <a:pos x="T26" y="T27"/>
                      </a:cxn>
                      <a:cxn ang="T58">
                        <a:pos x="T28" y="T29"/>
                      </a:cxn>
                      <a:cxn ang="T59">
                        <a:pos x="T30" y="T31"/>
                      </a:cxn>
                      <a:cxn ang="T60">
                        <a:pos x="T32" y="T33"/>
                      </a:cxn>
                      <a:cxn ang="T61">
                        <a:pos x="T34" y="T35"/>
                      </a:cxn>
                      <a:cxn ang="T62">
                        <a:pos x="T36" y="T37"/>
                      </a:cxn>
                      <a:cxn ang="T63">
                        <a:pos x="T38" y="T39"/>
                      </a:cxn>
                      <a:cxn ang="T64">
                        <a:pos x="T40" y="T41"/>
                      </a:cxn>
                      <a:cxn ang="T65">
                        <a:pos x="T42" y="T43"/>
                      </a:cxn>
                    </a:cxnLst>
                    <a:rect l="T66" t="T67" r="T68" b="T69"/>
                    <a:pathLst>
                      <a:path w="17" h="17">
                        <a:moveTo>
                          <a:pt x="10" y="16"/>
                        </a:moveTo>
                        <a:lnTo>
                          <a:pt x="13" y="13"/>
                        </a:lnTo>
                        <a:lnTo>
                          <a:pt x="14" y="12"/>
                        </a:lnTo>
                        <a:lnTo>
                          <a:pt x="16" y="10"/>
                        </a:lnTo>
                        <a:lnTo>
                          <a:pt x="14" y="6"/>
                        </a:lnTo>
                        <a:lnTo>
                          <a:pt x="13" y="3"/>
                        </a:lnTo>
                        <a:lnTo>
                          <a:pt x="12" y="2"/>
                        </a:lnTo>
                        <a:lnTo>
                          <a:pt x="9" y="0"/>
                        </a:lnTo>
                        <a:lnTo>
                          <a:pt x="8" y="0"/>
                        </a:lnTo>
                        <a:lnTo>
                          <a:pt x="6" y="0"/>
                        </a:lnTo>
                        <a:lnTo>
                          <a:pt x="5" y="0"/>
                        </a:lnTo>
                        <a:lnTo>
                          <a:pt x="1" y="1"/>
                        </a:lnTo>
                        <a:lnTo>
                          <a:pt x="1" y="2"/>
                        </a:lnTo>
                        <a:lnTo>
                          <a:pt x="1" y="3"/>
                        </a:lnTo>
                        <a:lnTo>
                          <a:pt x="0" y="5"/>
                        </a:lnTo>
                        <a:lnTo>
                          <a:pt x="1" y="8"/>
                        </a:lnTo>
                        <a:lnTo>
                          <a:pt x="1" y="11"/>
                        </a:lnTo>
                        <a:lnTo>
                          <a:pt x="4" y="13"/>
                        </a:lnTo>
                        <a:lnTo>
                          <a:pt x="5" y="14"/>
                        </a:lnTo>
                        <a:lnTo>
                          <a:pt x="8" y="16"/>
                        </a:lnTo>
                        <a:lnTo>
                          <a:pt x="9" y="16"/>
                        </a:lnTo>
                        <a:lnTo>
                          <a:pt x="10" y="16"/>
                        </a:lnTo>
                      </a:path>
                    </a:pathLst>
                  </a:custGeom>
                  <a:solidFill>
                    <a:srgbClr val="00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rnd">
                        <a:solidFill>
                          <a:srgbClr val="000000"/>
                        </a:solidFill>
                        <a:round/>
                        <a:headEnd type="none" w="sm" len="sm"/>
                        <a:tailEnd type="none" w="sm" len="sm"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572" name="Freeform 247"/>
                  <p:cNvSpPr>
                    <a:spLocks/>
                  </p:cNvSpPr>
                  <p:nvPr/>
                </p:nvSpPr>
                <p:spPr bwMode="auto">
                  <a:xfrm>
                    <a:off x="2673" y="2967"/>
                    <a:ext cx="15" cy="17"/>
                  </a:xfrm>
                  <a:custGeom>
                    <a:avLst/>
                    <a:gdLst>
                      <a:gd name="T0" fmla="*/ 1 w 17"/>
                      <a:gd name="T1" fmla="*/ 11 h 17"/>
                      <a:gd name="T2" fmla="*/ 1 w 17"/>
                      <a:gd name="T3" fmla="*/ 7 h 17"/>
                      <a:gd name="T4" fmla="*/ 0 w 17"/>
                      <a:gd name="T5" fmla="*/ 4 h 17"/>
                      <a:gd name="T6" fmla="*/ 1 w 17"/>
                      <a:gd name="T7" fmla="*/ 2 h 17"/>
                      <a:gd name="T8" fmla="*/ 1 w 17"/>
                      <a:gd name="T9" fmla="*/ 1 h 17"/>
                      <a:gd name="T10" fmla="*/ 4 w 17"/>
                      <a:gd name="T11" fmla="*/ 0 h 17"/>
                      <a:gd name="T12" fmla="*/ 6 w 17"/>
                      <a:gd name="T13" fmla="*/ 1 h 17"/>
                      <a:gd name="T14" fmla="*/ 9 w 17"/>
                      <a:gd name="T15" fmla="*/ 2 h 17"/>
                      <a:gd name="T16" fmla="*/ 11 w 17"/>
                      <a:gd name="T17" fmla="*/ 6 h 17"/>
                      <a:gd name="T18" fmla="*/ 12 w 17"/>
                      <a:gd name="T19" fmla="*/ 8 h 17"/>
                      <a:gd name="T20" fmla="*/ 14 w 17"/>
                      <a:gd name="T21" fmla="*/ 11 h 17"/>
                      <a:gd name="T22" fmla="*/ 12 w 17"/>
                      <a:gd name="T23" fmla="*/ 14 h 17"/>
                      <a:gd name="T24" fmla="*/ 11 w 17"/>
                      <a:gd name="T25" fmla="*/ 14 h 17"/>
                      <a:gd name="T26" fmla="*/ 11 w 17"/>
                      <a:gd name="T27" fmla="*/ 16 h 17"/>
                      <a:gd name="T28" fmla="*/ 9 w 17"/>
                      <a:gd name="T29" fmla="*/ 16 h 17"/>
                      <a:gd name="T30" fmla="*/ 6 w 17"/>
                      <a:gd name="T31" fmla="*/ 14 h 17"/>
                      <a:gd name="T32" fmla="*/ 4 w 17"/>
                      <a:gd name="T33" fmla="*/ 13 h 17"/>
                      <a:gd name="T34" fmla="*/ 1 w 17"/>
                      <a:gd name="T35" fmla="*/ 11 h 17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w 17"/>
                      <a:gd name="T55" fmla="*/ 0 h 17"/>
                      <a:gd name="T56" fmla="*/ 17 w 17"/>
                      <a:gd name="T57" fmla="*/ 17 h 17"/>
                    </a:gdLst>
                    <a:ahLst/>
                    <a:cxnLst>
                      <a:cxn ang="T36">
                        <a:pos x="T0" y="T1"/>
                      </a:cxn>
                      <a:cxn ang="T37">
                        <a:pos x="T2" y="T3"/>
                      </a:cxn>
                      <a:cxn ang="T38">
                        <a:pos x="T4" y="T5"/>
                      </a:cxn>
                      <a:cxn ang="T39">
                        <a:pos x="T6" y="T7"/>
                      </a:cxn>
                      <a:cxn ang="T40">
                        <a:pos x="T8" y="T9"/>
                      </a:cxn>
                      <a:cxn ang="T41">
                        <a:pos x="T10" y="T11"/>
                      </a:cxn>
                      <a:cxn ang="T42">
                        <a:pos x="T12" y="T13"/>
                      </a:cxn>
                      <a:cxn ang="T43">
                        <a:pos x="T14" y="T15"/>
                      </a:cxn>
                      <a:cxn ang="T44">
                        <a:pos x="T16" y="T17"/>
                      </a:cxn>
                      <a:cxn ang="T45">
                        <a:pos x="T18" y="T19"/>
                      </a:cxn>
                      <a:cxn ang="T46">
                        <a:pos x="T20" y="T21"/>
                      </a:cxn>
                      <a:cxn ang="T47">
                        <a:pos x="T22" y="T23"/>
                      </a:cxn>
                      <a:cxn ang="T48">
                        <a:pos x="T24" y="T25"/>
                      </a:cxn>
                      <a:cxn ang="T49">
                        <a:pos x="T26" y="T27"/>
                      </a:cxn>
                      <a:cxn ang="T50">
                        <a:pos x="T28" y="T29"/>
                      </a:cxn>
                      <a:cxn ang="T51">
                        <a:pos x="T30" y="T31"/>
                      </a:cxn>
                      <a:cxn ang="T52">
                        <a:pos x="T32" y="T33"/>
                      </a:cxn>
                      <a:cxn ang="T53">
                        <a:pos x="T34" y="T35"/>
                      </a:cxn>
                    </a:cxnLst>
                    <a:rect l="T54" t="T55" r="T56" b="T57"/>
                    <a:pathLst>
                      <a:path w="17" h="17">
                        <a:moveTo>
                          <a:pt x="1" y="11"/>
                        </a:moveTo>
                        <a:lnTo>
                          <a:pt x="1" y="7"/>
                        </a:lnTo>
                        <a:lnTo>
                          <a:pt x="0" y="4"/>
                        </a:lnTo>
                        <a:lnTo>
                          <a:pt x="1" y="2"/>
                        </a:lnTo>
                        <a:lnTo>
                          <a:pt x="1" y="1"/>
                        </a:lnTo>
                        <a:lnTo>
                          <a:pt x="5" y="0"/>
                        </a:lnTo>
                        <a:lnTo>
                          <a:pt x="7" y="1"/>
                        </a:lnTo>
                        <a:lnTo>
                          <a:pt x="10" y="2"/>
                        </a:lnTo>
                        <a:lnTo>
                          <a:pt x="13" y="6"/>
                        </a:lnTo>
                        <a:lnTo>
                          <a:pt x="14" y="8"/>
                        </a:lnTo>
                        <a:lnTo>
                          <a:pt x="16" y="11"/>
                        </a:lnTo>
                        <a:lnTo>
                          <a:pt x="14" y="14"/>
                        </a:lnTo>
                        <a:lnTo>
                          <a:pt x="13" y="14"/>
                        </a:lnTo>
                        <a:lnTo>
                          <a:pt x="13" y="16"/>
                        </a:lnTo>
                        <a:lnTo>
                          <a:pt x="10" y="16"/>
                        </a:lnTo>
                        <a:lnTo>
                          <a:pt x="7" y="14"/>
                        </a:lnTo>
                        <a:lnTo>
                          <a:pt x="5" y="13"/>
                        </a:lnTo>
                        <a:lnTo>
                          <a:pt x="1" y="11"/>
                        </a:lnTo>
                      </a:path>
                    </a:pathLst>
                  </a:custGeom>
                  <a:solidFill>
                    <a:srgbClr val="666666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rnd">
                        <a:solidFill>
                          <a:srgbClr val="000000"/>
                        </a:solidFill>
                        <a:round/>
                        <a:headEnd type="none" w="sm" len="sm"/>
                        <a:tailEnd type="none" w="sm" len="sm"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573" name="Freeform 248"/>
                  <p:cNvSpPr>
                    <a:spLocks/>
                  </p:cNvSpPr>
                  <p:nvPr/>
                </p:nvSpPr>
                <p:spPr bwMode="auto">
                  <a:xfrm>
                    <a:off x="2707" y="2986"/>
                    <a:ext cx="15" cy="17"/>
                  </a:xfrm>
                  <a:custGeom>
                    <a:avLst/>
                    <a:gdLst>
                      <a:gd name="T0" fmla="*/ 1 w 17"/>
                      <a:gd name="T1" fmla="*/ 9 h 17"/>
                      <a:gd name="T2" fmla="*/ 1 w 17"/>
                      <a:gd name="T3" fmla="*/ 6 h 17"/>
                      <a:gd name="T4" fmla="*/ 0 w 17"/>
                      <a:gd name="T5" fmla="*/ 3 h 17"/>
                      <a:gd name="T6" fmla="*/ 1 w 17"/>
                      <a:gd name="T7" fmla="*/ 1 h 17"/>
                      <a:gd name="T8" fmla="*/ 1 w 17"/>
                      <a:gd name="T9" fmla="*/ 0 h 17"/>
                      <a:gd name="T10" fmla="*/ 4 w 17"/>
                      <a:gd name="T11" fmla="*/ 0 h 17"/>
                      <a:gd name="T12" fmla="*/ 7 w 17"/>
                      <a:gd name="T13" fmla="*/ 0 h 17"/>
                      <a:gd name="T14" fmla="*/ 10 w 17"/>
                      <a:gd name="T15" fmla="*/ 1 h 17"/>
                      <a:gd name="T16" fmla="*/ 11 w 17"/>
                      <a:gd name="T17" fmla="*/ 4 h 17"/>
                      <a:gd name="T18" fmla="*/ 14 w 17"/>
                      <a:gd name="T19" fmla="*/ 8 h 17"/>
                      <a:gd name="T20" fmla="*/ 14 w 17"/>
                      <a:gd name="T21" fmla="*/ 11 h 17"/>
                      <a:gd name="T22" fmla="*/ 14 w 17"/>
                      <a:gd name="T23" fmla="*/ 13 h 17"/>
                      <a:gd name="T24" fmla="*/ 12 w 17"/>
                      <a:gd name="T25" fmla="*/ 13 h 17"/>
                      <a:gd name="T26" fmla="*/ 11 w 17"/>
                      <a:gd name="T27" fmla="*/ 14 h 17"/>
                      <a:gd name="T28" fmla="*/ 10 w 17"/>
                      <a:gd name="T29" fmla="*/ 16 h 17"/>
                      <a:gd name="T30" fmla="*/ 7 w 17"/>
                      <a:gd name="T31" fmla="*/ 14 h 17"/>
                      <a:gd name="T32" fmla="*/ 4 w 17"/>
                      <a:gd name="T33" fmla="*/ 13 h 17"/>
                      <a:gd name="T34" fmla="*/ 1 w 17"/>
                      <a:gd name="T35" fmla="*/ 9 h 17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w 17"/>
                      <a:gd name="T55" fmla="*/ 0 h 17"/>
                      <a:gd name="T56" fmla="*/ 17 w 17"/>
                      <a:gd name="T57" fmla="*/ 17 h 17"/>
                    </a:gdLst>
                    <a:ahLst/>
                    <a:cxnLst>
                      <a:cxn ang="T36">
                        <a:pos x="T0" y="T1"/>
                      </a:cxn>
                      <a:cxn ang="T37">
                        <a:pos x="T2" y="T3"/>
                      </a:cxn>
                      <a:cxn ang="T38">
                        <a:pos x="T4" y="T5"/>
                      </a:cxn>
                      <a:cxn ang="T39">
                        <a:pos x="T6" y="T7"/>
                      </a:cxn>
                      <a:cxn ang="T40">
                        <a:pos x="T8" y="T9"/>
                      </a:cxn>
                      <a:cxn ang="T41">
                        <a:pos x="T10" y="T11"/>
                      </a:cxn>
                      <a:cxn ang="T42">
                        <a:pos x="T12" y="T13"/>
                      </a:cxn>
                      <a:cxn ang="T43">
                        <a:pos x="T14" y="T15"/>
                      </a:cxn>
                      <a:cxn ang="T44">
                        <a:pos x="T16" y="T17"/>
                      </a:cxn>
                      <a:cxn ang="T45">
                        <a:pos x="T18" y="T19"/>
                      </a:cxn>
                      <a:cxn ang="T46">
                        <a:pos x="T20" y="T21"/>
                      </a:cxn>
                      <a:cxn ang="T47">
                        <a:pos x="T22" y="T23"/>
                      </a:cxn>
                      <a:cxn ang="T48">
                        <a:pos x="T24" y="T25"/>
                      </a:cxn>
                      <a:cxn ang="T49">
                        <a:pos x="T26" y="T27"/>
                      </a:cxn>
                      <a:cxn ang="T50">
                        <a:pos x="T28" y="T29"/>
                      </a:cxn>
                      <a:cxn ang="T51">
                        <a:pos x="T30" y="T31"/>
                      </a:cxn>
                      <a:cxn ang="T52">
                        <a:pos x="T32" y="T33"/>
                      </a:cxn>
                      <a:cxn ang="T53">
                        <a:pos x="T34" y="T35"/>
                      </a:cxn>
                    </a:cxnLst>
                    <a:rect l="T54" t="T55" r="T56" b="T57"/>
                    <a:pathLst>
                      <a:path w="17" h="17">
                        <a:moveTo>
                          <a:pt x="1" y="9"/>
                        </a:moveTo>
                        <a:lnTo>
                          <a:pt x="1" y="6"/>
                        </a:lnTo>
                        <a:lnTo>
                          <a:pt x="0" y="3"/>
                        </a:lnTo>
                        <a:lnTo>
                          <a:pt x="1" y="1"/>
                        </a:lnTo>
                        <a:lnTo>
                          <a:pt x="1" y="0"/>
                        </a:lnTo>
                        <a:lnTo>
                          <a:pt x="4" y="0"/>
                        </a:lnTo>
                        <a:lnTo>
                          <a:pt x="8" y="0"/>
                        </a:lnTo>
                        <a:lnTo>
                          <a:pt x="11" y="1"/>
                        </a:lnTo>
                        <a:lnTo>
                          <a:pt x="12" y="4"/>
                        </a:lnTo>
                        <a:lnTo>
                          <a:pt x="16" y="8"/>
                        </a:lnTo>
                        <a:lnTo>
                          <a:pt x="16" y="11"/>
                        </a:lnTo>
                        <a:lnTo>
                          <a:pt x="16" y="13"/>
                        </a:lnTo>
                        <a:lnTo>
                          <a:pt x="14" y="13"/>
                        </a:lnTo>
                        <a:lnTo>
                          <a:pt x="12" y="14"/>
                        </a:lnTo>
                        <a:lnTo>
                          <a:pt x="11" y="16"/>
                        </a:lnTo>
                        <a:lnTo>
                          <a:pt x="8" y="14"/>
                        </a:lnTo>
                        <a:lnTo>
                          <a:pt x="4" y="13"/>
                        </a:lnTo>
                        <a:lnTo>
                          <a:pt x="1" y="9"/>
                        </a:lnTo>
                      </a:path>
                    </a:pathLst>
                  </a:custGeom>
                  <a:solidFill>
                    <a:srgbClr val="666666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rnd">
                        <a:solidFill>
                          <a:srgbClr val="000000"/>
                        </a:solidFill>
                        <a:round/>
                        <a:headEnd type="none" w="sm" len="sm"/>
                        <a:tailEnd type="none" w="sm" len="sm"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574" name="Freeform 249"/>
                  <p:cNvSpPr>
                    <a:spLocks/>
                  </p:cNvSpPr>
                  <p:nvPr/>
                </p:nvSpPr>
                <p:spPr bwMode="auto">
                  <a:xfrm>
                    <a:off x="2675" y="2925"/>
                    <a:ext cx="24" cy="42"/>
                  </a:xfrm>
                  <a:custGeom>
                    <a:avLst/>
                    <a:gdLst>
                      <a:gd name="T0" fmla="*/ 0 w 27"/>
                      <a:gd name="T1" fmla="*/ 13 h 45"/>
                      <a:gd name="T2" fmla="*/ 23 w 27"/>
                      <a:gd name="T3" fmla="*/ 0 h 45"/>
                      <a:gd name="T4" fmla="*/ 23 w 27"/>
                      <a:gd name="T5" fmla="*/ 27 h 45"/>
                      <a:gd name="T6" fmla="*/ 0 w 27"/>
                      <a:gd name="T7" fmla="*/ 41 h 45"/>
                      <a:gd name="T8" fmla="*/ 0 w 27"/>
                      <a:gd name="T9" fmla="*/ 13 h 45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27"/>
                      <a:gd name="T16" fmla="*/ 0 h 45"/>
                      <a:gd name="T17" fmla="*/ 27 w 27"/>
                      <a:gd name="T18" fmla="*/ 45 h 45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27" h="45">
                        <a:moveTo>
                          <a:pt x="0" y="14"/>
                        </a:moveTo>
                        <a:lnTo>
                          <a:pt x="26" y="0"/>
                        </a:lnTo>
                        <a:lnTo>
                          <a:pt x="26" y="29"/>
                        </a:lnTo>
                        <a:lnTo>
                          <a:pt x="0" y="44"/>
                        </a:lnTo>
                        <a:lnTo>
                          <a:pt x="0" y="14"/>
                        </a:lnTo>
                      </a:path>
                    </a:pathLst>
                  </a:custGeom>
                  <a:solidFill>
                    <a:srgbClr val="666666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rnd">
                        <a:solidFill>
                          <a:srgbClr val="000000"/>
                        </a:solidFill>
                        <a:round/>
                        <a:headEnd type="none" w="sm" len="sm"/>
                        <a:tailEnd type="none" w="sm" len="sm"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575" name="Freeform 250"/>
                  <p:cNvSpPr>
                    <a:spLocks/>
                  </p:cNvSpPr>
                  <p:nvPr/>
                </p:nvSpPr>
                <p:spPr bwMode="auto">
                  <a:xfrm>
                    <a:off x="2600" y="2917"/>
                    <a:ext cx="16" cy="16"/>
                  </a:xfrm>
                  <a:custGeom>
                    <a:avLst/>
                    <a:gdLst>
                      <a:gd name="T0" fmla="*/ 8 w 17"/>
                      <a:gd name="T1" fmla="*/ 15 h 17"/>
                      <a:gd name="T2" fmla="*/ 12 w 17"/>
                      <a:gd name="T3" fmla="*/ 12 h 17"/>
                      <a:gd name="T4" fmla="*/ 13 w 17"/>
                      <a:gd name="T5" fmla="*/ 11 h 17"/>
                      <a:gd name="T6" fmla="*/ 15 w 17"/>
                      <a:gd name="T7" fmla="*/ 11 h 17"/>
                      <a:gd name="T8" fmla="*/ 15 w 17"/>
                      <a:gd name="T9" fmla="*/ 8 h 17"/>
                      <a:gd name="T10" fmla="*/ 15 w 17"/>
                      <a:gd name="T11" fmla="*/ 7 h 17"/>
                      <a:gd name="T12" fmla="*/ 12 w 17"/>
                      <a:gd name="T13" fmla="*/ 5 h 17"/>
                      <a:gd name="T14" fmla="*/ 11 w 17"/>
                      <a:gd name="T15" fmla="*/ 2 h 17"/>
                      <a:gd name="T16" fmla="*/ 8 w 17"/>
                      <a:gd name="T17" fmla="*/ 1 h 17"/>
                      <a:gd name="T18" fmla="*/ 7 w 17"/>
                      <a:gd name="T19" fmla="*/ 0 h 17"/>
                      <a:gd name="T20" fmla="*/ 6 w 17"/>
                      <a:gd name="T21" fmla="*/ 0 h 17"/>
                      <a:gd name="T22" fmla="*/ 6 w 17"/>
                      <a:gd name="T23" fmla="*/ 1 h 17"/>
                      <a:gd name="T24" fmla="*/ 2 w 17"/>
                      <a:gd name="T25" fmla="*/ 2 h 17"/>
                      <a:gd name="T26" fmla="*/ 1 w 17"/>
                      <a:gd name="T27" fmla="*/ 3 h 17"/>
                      <a:gd name="T28" fmla="*/ 0 w 17"/>
                      <a:gd name="T29" fmla="*/ 4 h 17"/>
                      <a:gd name="T30" fmla="*/ 0 w 17"/>
                      <a:gd name="T31" fmla="*/ 5 h 17"/>
                      <a:gd name="T32" fmla="*/ 0 w 17"/>
                      <a:gd name="T33" fmla="*/ 8 h 17"/>
                      <a:gd name="T34" fmla="*/ 2 w 17"/>
                      <a:gd name="T35" fmla="*/ 10 h 17"/>
                      <a:gd name="T36" fmla="*/ 3 w 17"/>
                      <a:gd name="T37" fmla="*/ 12 h 17"/>
                      <a:gd name="T38" fmla="*/ 6 w 17"/>
                      <a:gd name="T39" fmla="*/ 15 h 17"/>
                      <a:gd name="T40" fmla="*/ 8 w 17"/>
                      <a:gd name="T41" fmla="*/ 15 h 17"/>
                      <a:gd name="T42" fmla="*/ 8 w 17"/>
                      <a:gd name="T43" fmla="*/ 15 h 17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w 17"/>
                      <a:gd name="T67" fmla="*/ 0 h 17"/>
                      <a:gd name="T68" fmla="*/ 17 w 17"/>
                      <a:gd name="T69" fmla="*/ 17 h 17"/>
                    </a:gdLst>
                    <a:ahLst/>
                    <a:cxnLst>
                      <a:cxn ang="T44">
                        <a:pos x="T0" y="T1"/>
                      </a:cxn>
                      <a:cxn ang="T45">
                        <a:pos x="T2" y="T3"/>
                      </a:cxn>
                      <a:cxn ang="T46">
                        <a:pos x="T4" y="T5"/>
                      </a:cxn>
                      <a:cxn ang="T47">
                        <a:pos x="T6" y="T7"/>
                      </a:cxn>
                      <a:cxn ang="T48">
                        <a:pos x="T8" y="T9"/>
                      </a:cxn>
                      <a:cxn ang="T49">
                        <a:pos x="T10" y="T11"/>
                      </a:cxn>
                      <a:cxn ang="T50">
                        <a:pos x="T12" y="T13"/>
                      </a:cxn>
                      <a:cxn ang="T51">
                        <a:pos x="T14" y="T15"/>
                      </a:cxn>
                      <a:cxn ang="T52">
                        <a:pos x="T16" y="T17"/>
                      </a:cxn>
                      <a:cxn ang="T53">
                        <a:pos x="T18" y="T19"/>
                      </a:cxn>
                      <a:cxn ang="T54">
                        <a:pos x="T20" y="T21"/>
                      </a:cxn>
                      <a:cxn ang="T55">
                        <a:pos x="T22" y="T23"/>
                      </a:cxn>
                      <a:cxn ang="T56">
                        <a:pos x="T24" y="T25"/>
                      </a:cxn>
                      <a:cxn ang="T57">
                        <a:pos x="T26" y="T27"/>
                      </a:cxn>
                      <a:cxn ang="T58">
                        <a:pos x="T28" y="T29"/>
                      </a:cxn>
                      <a:cxn ang="T59">
                        <a:pos x="T30" y="T31"/>
                      </a:cxn>
                      <a:cxn ang="T60">
                        <a:pos x="T32" y="T33"/>
                      </a:cxn>
                      <a:cxn ang="T61">
                        <a:pos x="T34" y="T35"/>
                      </a:cxn>
                      <a:cxn ang="T62">
                        <a:pos x="T36" y="T37"/>
                      </a:cxn>
                      <a:cxn ang="T63">
                        <a:pos x="T38" y="T39"/>
                      </a:cxn>
                      <a:cxn ang="T64">
                        <a:pos x="T40" y="T41"/>
                      </a:cxn>
                      <a:cxn ang="T65">
                        <a:pos x="T42" y="T43"/>
                      </a:cxn>
                    </a:cxnLst>
                    <a:rect l="T66" t="T67" r="T68" b="T69"/>
                    <a:pathLst>
                      <a:path w="17" h="17">
                        <a:moveTo>
                          <a:pt x="9" y="16"/>
                        </a:moveTo>
                        <a:lnTo>
                          <a:pt x="13" y="13"/>
                        </a:lnTo>
                        <a:lnTo>
                          <a:pt x="14" y="12"/>
                        </a:lnTo>
                        <a:lnTo>
                          <a:pt x="16" y="12"/>
                        </a:lnTo>
                        <a:lnTo>
                          <a:pt x="16" y="9"/>
                        </a:lnTo>
                        <a:lnTo>
                          <a:pt x="16" y="7"/>
                        </a:lnTo>
                        <a:lnTo>
                          <a:pt x="13" y="5"/>
                        </a:lnTo>
                        <a:lnTo>
                          <a:pt x="12" y="2"/>
                        </a:lnTo>
                        <a:lnTo>
                          <a:pt x="9" y="1"/>
                        </a:lnTo>
                        <a:lnTo>
                          <a:pt x="7" y="0"/>
                        </a:lnTo>
                        <a:lnTo>
                          <a:pt x="6" y="0"/>
                        </a:lnTo>
                        <a:lnTo>
                          <a:pt x="6" y="1"/>
                        </a:lnTo>
                        <a:lnTo>
                          <a:pt x="2" y="2"/>
                        </a:lnTo>
                        <a:lnTo>
                          <a:pt x="1" y="3"/>
                        </a:lnTo>
                        <a:lnTo>
                          <a:pt x="0" y="4"/>
                        </a:lnTo>
                        <a:lnTo>
                          <a:pt x="0" y="5"/>
                        </a:lnTo>
                        <a:lnTo>
                          <a:pt x="0" y="8"/>
                        </a:lnTo>
                        <a:lnTo>
                          <a:pt x="2" y="11"/>
                        </a:lnTo>
                        <a:lnTo>
                          <a:pt x="3" y="13"/>
                        </a:lnTo>
                        <a:lnTo>
                          <a:pt x="6" y="16"/>
                        </a:lnTo>
                        <a:lnTo>
                          <a:pt x="8" y="16"/>
                        </a:lnTo>
                        <a:lnTo>
                          <a:pt x="9" y="16"/>
                        </a:lnTo>
                      </a:path>
                    </a:pathLst>
                  </a:custGeom>
                  <a:solidFill>
                    <a:srgbClr val="00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rnd">
                        <a:solidFill>
                          <a:srgbClr val="000000"/>
                        </a:solidFill>
                        <a:round/>
                        <a:headEnd type="none" w="sm" len="sm"/>
                        <a:tailEnd type="none" w="sm" len="sm"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576" name="Freeform 251"/>
                  <p:cNvSpPr>
                    <a:spLocks/>
                  </p:cNvSpPr>
                  <p:nvPr/>
                </p:nvSpPr>
                <p:spPr bwMode="auto">
                  <a:xfrm>
                    <a:off x="2600" y="2920"/>
                    <a:ext cx="16" cy="16"/>
                  </a:xfrm>
                  <a:custGeom>
                    <a:avLst/>
                    <a:gdLst>
                      <a:gd name="T0" fmla="*/ 3 w 17"/>
                      <a:gd name="T1" fmla="*/ 10 h 17"/>
                      <a:gd name="T2" fmla="*/ 0 w 17"/>
                      <a:gd name="T3" fmla="*/ 7 h 17"/>
                      <a:gd name="T4" fmla="*/ 0 w 17"/>
                      <a:gd name="T5" fmla="*/ 3 h 17"/>
                      <a:gd name="T6" fmla="*/ 0 w 17"/>
                      <a:gd name="T7" fmla="*/ 2 h 17"/>
                      <a:gd name="T8" fmla="*/ 1 w 17"/>
                      <a:gd name="T9" fmla="*/ 1 h 17"/>
                      <a:gd name="T10" fmla="*/ 3 w 17"/>
                      <a:gd name="T11" fmla="*/ 0 h 17"/>
                      <a:gd name="T12" fmla="*/ 4 w 17"/>
                      <a:gd name="T13" fmla="*/ 0 h 17"/>
                      <a:gd name="T14" fmla="*/ 8 w 17"/>
                      <a:gd name="T15" fmla="*/ 0 h 17"/>
                      <a:gd name="T16" fmla="*/ 10 w 17"/>
                      <a:gd name="T17" fmla="*/ 2 h 17"/>
                      <a:gd name="T18" fmla="*/ 11 w 17"/>
                      <a:gd name="T19" fmla="*/ 4 h 17"/>
                      <a:gd name="T20" fmla="*/ 13 w 17"/>
                      <a:gd name="T21" fmla="*/ 8 h 17"/>
                      <a:gd name="T22" fmla="*/ 15 w 17"/>
                      <a:gd name="T23" fmla="*/ 11 h 17"/>
                      <a:gd name="T24" fmla="*/ 13 w 17"/>
                      <a:gd name="T25" fmla="*/ 12 h 17"/>
                      <a:gd name="T26" fmla="*/ 13 w 17"/>
                      <a:gd name="T27" fmla="*/ 13 h 17"/>
                      <a:gd name="T28" fmla="*/ 11 w 17"/>
                      <a:gd name="T29" fmla="*/ 15 h 17"/>
                      <a:gd name="T30" fmla="*/ 10 w 17"/>
                      <a:gd name="T31" fmla="*/ 15 h 17"/>
                      <a:gd name="T32" fmla="*/ 8 w 17"/>
                      <a:gd name="T33" fmla="*/ 15 h 17"/>
                      <a:gd name="T34" fmla="*/ 4 w 17"/>
                      <a:gd name="T35" fmla="*/ 12 h 17"/>
                      <a:gd name="T36" fmla="*/ 3 w 17"/>
                      <a:gd name="T37" fmla="*/ 10 h 17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w 17"/>
                      <a:gd name="T58" fmla="*/ 0 h 17"/>
                      <a:gd name="T59" fmla="*/ 17 w 17"/>
                      <a:gd name="T60" fmla="*/ 17 h 17"/>
                    </a:gdLst>
                    <a:ahLst/>
                    <a:cxnLst>
                      <a:cxn ang="T38">
                        <a:pos x="T0" y="T1"/>
                      </a:cxn>
                      <a:cxn ang="T39">
                        <a:pos x="T2" y="T3"/>
                      </a:cxn>
                      <a:cxn ang="T40">
                        <a:pos x="T4" y="T5"/>
                      </a:cxn>
                      <a:cxn ang="T41">
                        <a:pos x="T6" y="T7"/>
                      </a:cxn>
                      <a:cxn ang="T42">
                        <a:pos x="T8" y="T9"/>
                      </a:cxn>
                      <a:cxn ang="T43">
                        <a:pos x="T10" y="T11"/>
                      </a:cxn>
                      <a:cxn ang="T44">
                        <a:pos x="T12" y="T13"/>
                      </a:cxn>
                      <a:cxn ang="T45">
                        <a:pos x="T14" y="T15"/>
                      </a:cxn>
                      <a:cxn ang="T46">
                        <a:pos x="T16" y="T17"/>
                      </a:cxn>
                      <a:cxn ang="T47">
                        <a:pos x="T18" y="T19"/>
                      </a:cxn>
                      <a:cxn ang="T48">
                        <a:pos x="T20" y="T21"/>
                      </a:cxn>
                      <a:cxn ang="T49">
                        <a:pos x="T22" y="T23"/>
                      </a:cxn>
                      <a:cxn ang="T50">
                        <a:pos x="T24" y="T25"/>
                      </a:cxn>
                      <a:cxn ang="T51">
                        <a:pos x="T26" y="T27"/>
                      </a:cxn>
                      <a:cxn ang="T52">
                        <a:pos x="T28" y="T29"/>
                      </a:cxn>
                      <a:cxn ang="T53">
                        <a:pos x="T30" y="T31"/>
                      </a:cxn>
                      <a:cxn ang="T54">
                        <a:pos x="T32" y="T33"/>
                      </a:cxn>
                      <a:cxn ang="T55">
                        <a:pos x="T34" y="T35"/>
                      </a:cxn>
                      <a:cxn ang="T56">
                        <a:pos x="T36" y="T37"/>
                      </a:cxn>
                    </a:cxnLst>
                    <a:rect l="T57" t="T58" r="T59" b="T60"/>
                    <a:pathLst>
                      <a:path w="17" h="17">
                        <a:moveTo>
                          <a:pt x="3" y="11"/>
                        </a:moveTo>
                        <a:lnTo>
                          <a:pt x="0" y="7"/>
                        </a:lnTo>
                        <a:lnTo>
                          <a:pt x="0" y="3"/>
                        </a:lnTo>
                        <a:lnTo>
                          <a:pt x="0" y="2"/>
                        </a:lnTo>
                        <a:lnTo>
                          <a:pt x="1" y="1"/>
                        </a:ln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8" y="0"/>
                        </a:lnTo>
                        <a:lnTo>
                          <a:pt x="11" y="2"/>
                        </a:lnTo>
                        <a:lnTo>
                          <a:pt x="12" y="4"/>
                        </a:lnTo>
                        <a:lnTo>
                          <a:pt x="14" y="8"/>
                        </a:lnTo>
                        <a:lnTo>
                          <a:pt x="16" y="12"/>
                        </a:lnTo>
                        <a:lnTo>
                          <a:pt x="14" y="13"/>
                        </a:lnTo>
                        <a:lnTo>
                          <a:pt x="14" y="14"/>
                        </a:lnTo>
                        <a:lnTo>
                          <a:pt x="12" y="16"/>
                        </a:lnTo>
                        <a:lnTo>
                          <a:pt x="11" y="16"/>
                        </a:lnTo>
                        <a:lnTo>
                          <a:pt x="8" y="16"/>
                        </a:lnTo>
                        <a:lnTo>
                          <a:pt x="4" y="13"/>
                        </a:lnTo>
                        <a:lnTo>
                          <a:pt x="3" y="11"/>
                        </a:lnTo>
                      </a:path>
                    </a:pathLst>
                  </a:custGeom>
                  <a:solidFill>
                    <a:srgbClr val="666666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rnd">
                        <a:solidFill>
                          <a:srgbClr val="000000"/>
                        </a:solidFill>
                        <a:round/>
                        <a:headEnd type="none" w="sm" len="sm"/>
                        <a:tailEnd type="none" w="sm" len="sm"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577" name="Freeform 252"/>
                  <p:cNvSpPr>
                    <a:spLocks/>
                  </p:cNvSpPr>
                  <p:nvPr/>
                </p:nvSpPr>
                <p:spPr bwMode="auto">
                  <a:xfrm>
                    <a:off x="2601" y="2922"/>
                    <a:ext cx="16" cy="16"/>
                  </a:xfrm>
                  <a:custGeom>
                    <a:avLst/>
                    <a:gdLst>
                      <a:gd name="T0" fmla="*/ 2 w 17"/>
                      <a:gd name="T1" fmla="*/ 10 h 17"/>
                      <a:gd name="T2" fmla="*/ 0 w 17"/>
                      <a:gd name="T3" fmla="*/ 8 h 17"/>
                      <a:gd name="T4" fmla="*/ 0 w 17"/>
                      <a:gd name="T5" fmla="*/ 4 h 17"/>
                      <a:gd name="T6" fmla="*/ 0 w 17"/>
                      <a:gd name="T7" fmla="*/ 2 h 17"/>
                      <a:gd name="T8" fmla="*/ 2 w 17"/>
                      <a:gd name="T9" fmla="*/ 0 h 17"/>
                      <a:gd name="T10" fmla="*/ 5 w 17"/>
                      <a:gd name="T11" fmla="*/ 0 h 17"/>
                      <a:gd name="T12" fmla="*/ 8 w 17"/>
                      <a:gd name="T13" fmla="*/ 0 h 17"/>
                      <a:gd name="T14" fmla="*/ 12 w 17"/>
                      <a:gd name="T15" fmla="*/ 6 h 17"/>
                      <a:gd name="T16" fmla="*/ 12 w 17"/>
                      <a:gd name="T17" fmla="*/ 8 h 17"/>
                      <a:gd name="T18" fmla="*/ 15 w 17"/>
                      <a:gd name="T19" fmla="*/ 10 h 17"/>
                      <a:gd name="T20" fmla="*/ 12 w 17"/>
                      <a:gd name="T21" fmla="*/ 12 h 17"/>
                      <a:gd name="T22" fmla="*/ 12 w 17"/>
                      <a:gd name="T23" fmla="*/ 15 h 17"/>
                      <a:gd name="T24" fmla="*/ 9 w 17"/>
                      <a:gd name="T25" fmla="*/ 15 h 17"/>
                      <a:gd name="T26" fmla="*/ 8 w 17"/>
                      <a:gd name="T27" fmla="*/ 15 h 17"/>
                      <a:gd name="T28" fmla="*/ 2 w 17"/>
                      <a:gd name="T29" fmla="*/ 10 h 17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w 17"/>
                      <a:gd name="T46" fmla="*/ 0 h 17"/>
                      <a:gd name="T47" fmla="*/ 17 w 17"/>
                      <a:gd name="T48" fmla="*/ 17 h 17"/>
                    </a:gdLst>
                    <a:ahLst/>
                    <a:cxnLst>
                      <a:cxn ang="T30">
                        <a:pos x="T0" y="T1"/>
                      </a:cxn>
                      <a:cxn ang="T31">
                        <a:pos x="T2" y="T3"/>
                      </a:cxn>
                      <a:cxn ang="T32">
                        <a:pos x="T4" y="T5"/>
                      </a:cxn>
                      <a:cxn ang="T33">
                        <a:pos x="T6" y="T7"/>
                      </a:cxn>
                      <a:cxn ang="T34">
                        <a:pos x="T8" y="T9"/>
                      </a:cxn>
                      <a:cxn ang="T35">
                        <a:pos x="T10" y="T11"/>
                      </a:cxn>
                      <a:cxn ang="T36">
                        <a:pos x="T12" y="T13"/>
                      </a:cxn>
                      <a:cxn ang="T37">
                        <a:pos x="T14" y="T15"/>
                      </a:cxn>
                      <a:cxn ang="T38">
                        <a:pos x="T16" y="T17"/>
                      </a:cxn>
                      <a:cxn ang="T39">
                        <a:pos x="T18" y="T19"/>
                      </a:cxn>
                      <a:cxn ang="T40">
                        <a:pos x="T20" y="T21"/>
                      </a:cxn>
                      <a:cxn ang="T41">
                        <a:pos x="T22" y="T23"/>
                      </a:cxn>
                      <a:cxn ang="T42">
                        <a:pos x="T24" y="T25"/>
                      </a:cxn>
                      <a:cxn ang="T43">
                        <a:pos x="T26" y="T27"/>
                      </a:cxn>
                      <a:cxn ang="T44">
                        <a:pos x="T28" y="T29"/>
                      </a:cxn>
                    </a:cxnLst>
                    <a:rect l="T45" t="T46" r="T47" b="T48"/>
                    <a:pathLst>
                      <a:path w="17" h="17">
                        <a:moveTo>
                          <a:pt x="2" y="11"/>
                        </a:moveTo>
                        <a:lnTo>
                          <a:pt x="0" y="9"/>
                        </a:lnTo>
                        <a:lnTo>
                          <a:pt x="0" y="4"/>
                        </a:lnTo>
                        <a:lnTo>
                          <a:pt x="0" y="2"/>
                        </a:lnTo>
                        <a:lnTo>
                          <a:pt x="2" y="0"/>
                        </a:lnTo>
                        <a:lnTo>
                          <a:pt x="5" y="0"/>
                        </a:lnTo>
                        <a:lnTo>
                          <a:pt x="8" y="0"/>
                        </a:lnTo>
                        <a:lnTo>
                          <a:pt x="13" y="6"/>
                        </a:lnTo>
                        <a:lnTo>
                          <a:pt x="13" y="9"/>
                        </a:lnTo>
                        <a:lnTo>
                          <a:pt x="16" y="11"/>
                        </a:lnTo>
                        <a:lnTo>
                          <a:pt x="13" y="13"/>
                        </a:lnTo>
                        <a:lnTo>
                          <a:pt x="13" y="16"/>
                        </a:lnTo>
                        <a:lnTo>
                          <a:pt x="10" y="16"/>
                        </a:lnTo>
                        <a:lnTo>
                          <a:pt x="8" y="16"/>
                        </a:lnTo>
                        <a:lnTo>
                          <a:pt x="2" y="11"/>
                        </a:lnTo>
                      </a:path>
                    </a:pathLst>
                  </a:custGeom>
                  <a:solidFill>
                    <a:srgbClr val="00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rnd">
                        <a:solidFill>
                          <a:srgbClr val="000000"/>
                        </a:solidFill>
                        <a:round/>
                        <a:headEnd type="none" w="sm" len="sm"/>
                        <a:tailEnd type="none" w="sm" len="sm"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578" name="Freeform 253"/>
                  <p:cNvSpPr>
                    <a:spLocks/>
                  </p:cNvSpPr>
                  <p:nvPr/>
                </p:nvSpPr>
                <p:spPr bwMode="auto">
                  <a:xfrm>
                    <a:off x="2608" y="2924"/>
                    <a:ext cx="15" cy="16"/>
                  </a:xfrm>
                  <a:custGeom>
                    <a:avLst/>
                    <a:gdLst>
                      <a:gd name="T0" fmla="*/ 9 w 17"/>
                      <a:gd name="T1" fmla="*/ 15 h 17"/>
                      <a:gd name="T2" fmla="*/ 12 w 17"/>
                      <a:gd name="T3" fmla="*/ 12 h 17"/>
                      <a:gd name="T4" fmla="*/ 12 w 17"/>
                      <a:gd name="T5" fmla="*/ 11 h 17"/>
                      <a:gd name="T6" fmla="*/ 12 w 17"/>
                      <a:gd name="T7" fmla="*/ 10 h 17"/>
                      <a:gd name="T8" fmla="*/ 14 w 17"/>
                      <a:gd name="T9" fmla="*/ 8 h 17"/>
                      <a:gd name="T10" fmla="*/ 12 w 17"/>
                      <a:gd name="T11" fmla="*/ 7 h 17"/>
                      <a:gd name="T12" fmla="*/ 12 w 17"/>
                      <a:gd name="T13" fmla="*/ 5 h 17"/>
                      <a:gd name="T14" fmla="*/ 10 w 17"/>
                      <a:gd name="T15" fmla="*/ 2 h 17"/>
                      <a:gd name="T16" fmla="*/ 9 w 17"/>
                      <a:gd name="T17" fmla="*/ 1 h 17"/>
                      <a:gd name="T18" fmla="*/ 7 w 17"/>
                      <a:gd name="T19" fmla="*/ 0 h 17"/>
                      <a:gd name="T20" fmla="*/ 5 w 17"/>
                      <a:gd name="T21" fmla="*/ 0 h 17"/>
                      <a:gd name="T22" fmla="*/ 4 w 17"/>
                      <a:gd name="T23" fmla="*/ 0 h 17"/>
                      <a:gd name="T24" fmla="*/ 2 w 17"/>
                      <a:gd name="T25" fmla="*/ 2 h 17"/>
                      <a:gd name="T26" fmla="*/ 1 w 17"/>
                      <a:gd name="T27" fmla="*/ 3 h 17"/>
                      <a:gd name="T28" fmla="*/ 1 w 17"/>
                      <a:gd name="T29" fmla="*/ 4 h 17"/>
                      <a:gd name="T30" fmla="*/ 0 w 17"/>
                      <a:gd name="T31" fmla="*/ 5 h 17"/>
                      <a:gd name="T32" fmla="*/ 1 w 17"/>
                      <a:gd name="T33" fmla="*/ 8 h 17"/>
                      <a:gd name="T34" fmla="*/ 2 w 17"/>
                      <a:gd name="T35" fmla="*/ 10 h 17"/>
                      <a:gd name="T36" fmla="*/ 4 w 17"/>
                      <a:gd name="T37" fmla="*/ 12 h 17"/>
                      <a:gd name="T38" fmla="*/ 5 w 17"/>
                      <a:gd name="T39" fmla="*/ 15 h 17"/>
                      <a:gd name="T40" fmla="*/ 7 w 17"/>
                      <a:gd name="T41" fmla="*/ 15 h 17"/>
                      <a:gd name="T42" fmla="*/ 8 w 17"/>
                      <a:gd name="T43" fmla="*/ 15 h 17"/>
                      <a:gd name="T44" fmla="*/ 9 w 17"/>
                      <a:gd name="T45" fmla="*/ 15 h 17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w 17"/>
                      <a:gd name="T70" fmla="*/ 0 h 17"/>
                      <a:gd name="T71" fmla="*/ 17 w 17"/>
                      <a:gd name="T72" fmla="*/ 17 h 17"/>
                    </a:gdLst>
                    <a:ahLst/>
                    <a:cxnLst>
                      <a:cxn ang="T46">
                        <a:pos x="T0" y="T1"/>
                      </a:cxn>
                      <a:cxn ang="T47">
                        <a:pos x="T2" y="T3"/>
                      </a:cxn>
                      <a:cxn ang="T48">
                        <a:pos x="T4" y="T5"/>
                      </a:cxn>
                      <a:cxn ang="T49">
                        <a:pos x="T6" y="T7"/>
                      </a:cxn>
                      <a:cxn ang="T50">
                        <a:pos x="T8" y="T9"/>
                      </a:cxn>
                      <a:cxn ang="T51">
                        <a:pos x="T10" y="T11"/>
                      </a:cxn>
                      <a:cxn ang="T52">
                        <a:pos x="T12" y="T13"/>
                      </a:cxn>
                      <a:cxn ang="T53">
                        <a:pos x="T14" y="T15"/>
                      </a:cxn>
                      <a:cxn ang="T54">
                        <a:pos x="T16" y="T17"/>
                      </a:cxn>
                      <a:cxn ang="T55">
                        <a:pos x="T18" y="T19"/>
                      </a:cxn>
                      <a:cxn ang="T56">
                        <a:pos x="T20" y="T21"/>
                      </a:cxn>
                      <a:cxn ang="T57">
                        <a:pos x="T22" y="T23"/>
                      </a:cxn>
                      <a:cxn ang="T58">
                        <a:pos x="T24" y="T25"/>
                      </a:cxn>
                      <a:cxn ang="T59">
                        <a:pos x="T26" y="T27"/>
                      </a:cxn>
                      <a:cxn ang="T60">
                        <a:pos x="T28" y="T29"/>
                      </a:cxn>
                      <a:cxn ang="T61">
                        <a:pos x="T30" y="T31"/>
                      </a:cxn>
                      <a:cxn ang="T62">
                        <a:pos x="T32" y="T33"/>
                      </a:cxn>
                      <a:cxn ang="T63">
                        <a:pos x="T34" y="T35"/>
                      </a:cxn>
                      <a:cxn ang="T64">
                        <a:pos x="T36" y="T37"/>
                      </a:cxn>
                      <a:cxn ang="T65">
                        <a:pos x="T38" y="T39"/>
                      </a:cxn>
                      <a:cxn ang="T66">
                        <a:pos x="T40" y="T41"/>
                      </a:cxn>
                      <a:cxn ang="T67">
                        <a:pos x="T42" y="T43"/>
                      </a:cxn>
                      <a:cxn ang="T68">
                        <a:pos x="T44" y="T45"/>
                      </a:cxn>
                    </a:cxnLst>
                    <a:rect l="T69" t="T70" r="T71" b="T72"/>
                    <a:pathLst>
                      <a:path w="17" h="17">
                        <a:moveTo>
                          <a:pt x="10" y="16"/>
                        </a:moveTo>
                        <a:lnTo>
                          <a:pt x="14" y="13"/>
                        </a:lnTo>
                        <a:lnTo>
                          <a:pt x="14" y="12"/>
                        </a:lnTo>
                        <a:lnTo>
                          <a:pt x="14" y="11"/>
                        </a:lnTo>
                        <a:lnTo>
                          <a:pt x="16" y="9"/>
                        </a:lnTo>
                        <a:lnTo>
                          <a:pt x="14" y="7"/>
                        </a:lnTo>
                        <a:lnTo>
                          <a:pt x="14" y="5"/>
                        </a:lnTo>
                        <a:lnTo>
                          <a:pt x="11" y="2"/>
                        </a:lnTo>
                        <a:lnTo>
                          <a:pt x="10" y="1"/>
                        </a:lnTo>
                        <a:lnTo>
                          <a:pt x="8" y="0"/>
                        </a:lnTo>
                        <a:lnTo>
                          <a:pt x="6" y="0"/>
                        </a:lnTo>
                        <a:lnTo>
                          <a:pt x="5" y="0"/>
                        </a:lnTo>
                        <a:lnTo>
                          <a:pt x="2" y="2"/>
                        </a:lnTo>
                        <a:lnTo>
                          <a:pt x="1" y="3"/>
                        </a:lnTo>
                        <a:lnTo>
                          <a:pt x="1" y="4"/>
                        </a:lnTo>
                        <a:lnTo>
                          <a:pt x="0" y="5"/>
                        </a:lnTo>
                        <a:lnTo>
                          <a:pt x="1" y="8"/>
                        </a:lnTo>
                        <a:lnTo>
                          <a:pt x="2" y="11"/>
                        </a:lnTo>
                        <a:lnTo>
                          <a:pt x="4" y="13"/>
                        </a:lnTo>
                        <a:lnTo>
                          <a:pt x="6" y="16"/>
                        </a:lnTo>
                        <a:lnTo>
                          <a:pt x="8" y="16"/>
                        </a:lnTo>
                        <a:lnTo>
                          <a:pt x="9" y="16"/>
                        </a:lnTo>
                        <a:lnTo>
                          <a:pt x="10" y="16"/>
                        </a:lnTo>
                      </a:path>
                    </a:pathLst>
                  </a:custGeom>
                  <a:solidFill>
                    <a:srgbClr val="00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rnd">
                        <a:solidFill>
                          <a:srgbClr val="000000"/>
                        </a:solidFill>
                        <a:round/>
                        <a:headEnd type="none" w="sm" len="sm"/>
                        <a:tailEnd type="none" w="sm" len="sm"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579" name="Freeform 254"/>
                  <p:cNvSpPr>
                    <a:spLocks/>
                  </p:cNvSpPr>
                  <p:nvPr/>
                </p:nvSpPr>
                <p:spPr bwMode="auto">
                  <a:xfrm>
                    <a:off x="2608" y="2925"/>
                    <a:ext cx="15" cy="16"/>
                  </a:xfrm>
                  <a:custGeom>
                    <a:avLst/>
                    <a:gdLst>
                      <a:gd name="T0" fmla="*/ 3 w 17"/>
                      <a:gd name="T1" fmla="*/ 10 h 17"/>
                      <a:gd name="T2" fmla="*/ 1 w 17"/>
                      <a:gd name="T3" fmla="*/ 7 h 17"/>
                      <a:gd name="T4" fmla="*/ 0 w 17"/>
                      <a:gd name="T5" fmla="*/ 3 h 17"/>
                      <a:gd name="T6" fmla="*/ 1 w 17"/>
                      <a:gd name="T7" fmla="*/ 2 h 17"/>
                      <a:gd name="T8" fmla="*/ 1 w 17"/>
                      <a:gd name="T9" fmla="*/ 1 h 17"/>
                      <a:gd name="T10" fmla="*/ 3 w 17"/>
                      <a:gd name="T11" fmla="*/ 0 h 17"/>
                      <a:gd name="T12" fmla="*/ 5 w 17"/>
                      <a:gd name="T13" fmla="*/ 0 h 17"/>
                      <a:gd name="T14" fmla="*/ 8 w 17"/>
                      <a:gd name="T15" fmla="*/ 0 h 17"/>
                      <a:gd name="T16" fmla="*/ 10 w 17"/>
                      <a:gd name="T17" fmla="*/ 2 h 17"/>
                      <a:gd name="T18" fmla="*/ 12 w 17"/>
                      <a:gd name="T19" fmla="*/ 4 h 17"/>
                      <a:gd name="T20" fmla="*/ 14 w 17"/>
                      <a:gd name="T21" fmla="*/ 8 h 17"/>
                      <a:gd name="T22" fmla="*/ 14 w 17"/>
                      <a:gd name="T23" fmla="*/ 10 h 17"/>
                      <a:gd name="T24" fmla="*/ 14 w 17"/>
                      <a:gd name="T25" fmla="*/ 12 h 17"/>
                      <a:gd name="T26" fmla="*/ 14 w 17"/>
                      <a:gd name="T27" fmla="*/ 13 h 17"/>
                      <a:gd name="T28" fmla="*/ 12 w 17"/>
                      <a:gd name="T29" fmla="*/ 15 h 17"/>
                      <a:gd name="T30" fmla="*/ 10 w 17"/>
                      <a:gd name="T31" fmla="*/ 15 h 17"/>
                      <a:gd name="T32" fmla="*/ 8 w 17"/>
                      <a:gd name="T33" fmla="*/ 15 h 17"/>
                      <a:gd name="T34" fmla="*/ 5 w 17"/>
                      <a:gd name="T35" fmla="*/ 12 h 17"/>
                      <a:gd name="T36" fmla="*/ 3 w 17"/>
                      <a:gd name="T37" fmla="*/ 10 h 17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w 17"/>
                      <a:gd name="T58" fmla="*/ 0 h 17"/>
                      <a:gd name="T59" fmla="*/ 17 w 17"/>
                      <a:gd name="T60" fmla="*/ 17 h 17"/>
                    </a:gdLst>
                    <a:ahLst/>
                    <a:cxnLst>
                      <a:cxn ang="T38">
                        <a:pos x="T0" y="T1"/>
                      </a:cxn>
                      <a:cxn ang="T39">
                        <a:pos x="T2" y="T3"/>
                      </a:cxn>
                      <a:cxn ang="T40">
                        <a:pos x="T4" y="T5"/>
                      </a:cxn>
                      <a:cxn ang="T41">
                        <a:pos x="T6" y="T7"/>
                      </a:cxn>
                      <a:cxn ang="T42">
                        <a:pos x="T8" y="T9"/>
                      </a:cxn>
                      <a:cxn ang="T43">
                        <a:pos x="T10" y="T11"/>
                      </a:cxn>
                      <a:cxn ang="T44">
                        <a:pos x="T12" y="T13"/>
                      </a:cxn>
                      <a:cxn ang="T45">
                        <a:pos x="T14" y="T15"/>
                      </a:cxn>
                      <a:cxn ang="T46">
                        <a:pos x="T16" y="T17"/>
                      </a:cxn>
                      <a:cxn ang="T47">
                        <a:pos x="T18" y="T19"/>
                      </a:cxn>
                      <a:cxn ang="T48">
                        <a:pos x="T20" y="T21"/>
                      </a:cxn>
                      <a:cxn ang="T49">
                        <a:pos x="T22" y="T23"/>
                      </a:cxn>
                      <a:cxn ang="T50">
                        <a:pos x="T24" y="T25"/>
                      </a:cxn>
                      <a:cxn ang="T51">
                        <a:pos x="T26" y="T27"/>
                      </a:cxn>
                      <a:cxn ang="T52">
                        <a:pos x="T28" y="T29"/>
                      </a:cxn>
                      <a:cxn ang="T53">
                        <a:pos x="T30" y="T31"/>
                      </a:cxn>
                      <a:cxn ang="T54">
                        <a:pos x="T32" y="T33"/>
                      </a:cxn>
                      <a:cxn ang="T55">
                        <a:pos x="T34" y="T35"/>
                      </a:cxn>
                      <a:cxn ang="T56">
                        <a:pos x="T36" y="T37"/>
                      </a:cxn>
                    </a:cxnLst>
                    <a:rect l="T57" t="T58" r="T59" b="T60"/>
                    <a:pathLst>
                      <a:path w="17" h="17">
                        <a:moveTo>
                          <a:pt x="3" y="11"/>
                        </a:moveTo>
                        <a:lnTo>
                          <a:pt x="1" y="7"/>
                        </a:lnTo>
                        <a:lnTo>
                          <a:pt x="0" y="3"/>
                        </a:lnTo>
                        <a:lnTo>
                          <a:pt x="1" y="2"/>
                        </a:lnTo>
                        <a:lnTo>
                          <a:pt x="1" y="1"/>
                        </a:lnTo>
                        <a:lnTo>
                          <a:pt x="3" y="0"/>
                        </a:lnTo>
                        <a:lnTo>
                          <a:pt x="6" y="0"/>
                        </a:lnTo>
                        <a:lnTo>
                          <a:pt x="9" y="0"/>
                        </a:lnTo>
                        <a:lnTo>
                          <a:pt x="11" y="2"/>
                        </a:lnTo>
                        <a:lnTo>
                          <a:pt x="14" y="4"/>
                        </a:lnTo>
                        <a:lnTo>
                          <a:pt x="16" y="8"/>
                        </a:lnTo>
                        <a:lnTo>
                          <a:pt x="16" y="11"/>
                        </a:lnTo>
                        <a:lnTo>
                          <a:pt x="16" y="13"/>
                        </a:lnTo>
                        <a:lnTo>
                          <a:pt x="16" y="14"/>
                        </a:lnTo>
                        <a:lnTo>
                          <a:pt x="14" y="16"/>
                        </a:lnTo>
                        <a:lnTo>
                          <a:pt x="11" y="16"/>
                        </a:lnTo>
                        <a:lnTo>
                          <a:pt x="9" y="16"/>
                        </a:lnTo>
                        <a:lnTo>
                          <a:pt x="6" y="13"/>
                        </a:lnTo>
                        <a:lnTo>
                          <a:pt x="3" y="11"/>
                        </a:lnTo>
                      </a:path>
                    </a:pathLst>
                  </a:custGeom>
                  <a:solidFill>
                    <a:srgbClr val="666666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rnd">
                        <a:solidFill>
                          <a:srgbClr val="000000"/>
                        </a:solidFill>
                        <a:round/>
                        <a:headEnd type="none" w="sm" len="sm"/>
                        <a:tailEnd type="none" w="sm" len="sm"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580" name="Freeform 255"/>
                  <p:cNvSpPr>
                    <a:spLocks/>
                  </p:cNvSpPr>
                  <p:nvPr/>
                </p:nvSpPr>
                <p:spPr bwMode="auto">
                  <a:xfrm>
                    <a:off x="2610" y="2927"/>
                    <a:ext cx="16" cy="16"/>
                  </a:xfrm>
                  <a:custGeom>
                    <a:avLst/>
                    <a:gdLst>
                      <a:gd name="T0" fmla="*/ 3 w 17"/>
                      <a:gd name="T1" fmla="*/ 9 h 17"/>
                      <a:gd name="T2" fmla="*/ 3 w 17"/>
                      <a:gd name="T3" fmla="*/ 8 h 17"/>
                      <a:gd name="T4" fmla="*/ 0 w 17"/>
                      <a:gd name="T5" fmla="*/ 5 h 17"/>
                      <a:gd name="T6" fmla="*/ 3 w 17"/>
                      <a:gd name="T7" fmla="*/ 2 h 17"/>
                      <a:gd name="T8" fmla="*/ 3 w 17"/>
                      <a:gd name="T9" fmla="*/ 0 h 17"/>
                      <a:gd name="T10" fmla="*/ 8 w 17"/>
                      <a:gd name="T11" fmla="*/ 0 h 17"/>
                      <a:gd name="T12" fmla="*/ 11 w 17"/>
                      <a:gd name="T13" fmla="*/ 8 h 17"/>
                      <a:gd name="T14" fmla="*/ 15 w 17"/>
                      <a:gd name="T15" fmla="*/ 8 h 17"/>
                      <a:gd name="T16" fmla="*/ 15 w 17"/>
                      <a:gd name="T17" fmla="*/ 12 h 17"/>
                      <a:gd name="T18" fmla="*/ 15 w 17"/>
                      <a:gd name="T19" fmla="*/ 15 h 17"/>
                      <a:gd name="T20" fmla="*/ 11 w 17"/>
                      <a:gd name="T21" fmla="*/ 15 h 17"/>
                      <a:gd name="T22" fmla="*/ 8 w 17"/>
                      <a:gd name="T23" fmla="*/ 15 h 17"/>
                      <a:gd name="T24" fmla="*/ 3 w 17"/>
                      <a:gd name="T25" fmla="*/ 9 h 17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w 17"/>
                      <a:gd name="T40" fmla="*/ 0 h 17"/>
                      <a:gd name="T41" fmla="*/ 17 w 17"/>
                      <a:gd name="T42" fmla="*/ 17 h 17"/>
                    </a:gdLst>
                    <a:ahLst/>
                    <a:cxnLst>
                      <a:cxn ang="T26">
                        <a:pos x="T0" y="T1"/>
                      </a:cxn>
                      <a:cxn ang="T27">
                        <a:pos x="T2" y="T3"/>
                      </a:cxn>
                      <a:cxn ang="T28">
                        <a:pos x="T4" y="T5"/>
                      </a:cxn>
                      <a:cxn ang="T29">
                        <a:pos x="T6" y="T7"/>
                      </a:cxn>
                      <a:cxn ang="T30">
                        <a:pos x="T8" y="T9"/>
                      </a:cxn>
                      <a:cxn ang="T31">
                        <a:pos x="T10" y="T11"/>
                      </a:cxn>
                      <a:cxn ang="T32">
                        <a:pos x="T12" y="T13"/>
                      </a:cxn>
                      <a:cxn ang="T33">
                        <a:pos x="T14" y="T15"/>
                      </a:cxn>
                      <a:cxn ang="T34">
                        <a:pos x="T16" y="T17"/>
                      </a:cxn>
                      <a:cxn ang="T35">
                        <a:pos x="T18" y="T19"/>
                      </a:cxn>
                      <a:cxn ang="T36">
                        <a:pos x="T20" y="T21"/>
                      </a:cxn>
                      <a:cxn ang="T37">
                        <a:pos x="T22" y="T23"/>
                      </a:cxn>
                      <a:cxn ang="T38">
                        <a:pos x="T24" y="T25"/>
                      </a:cxn>
                    </a:cxnLst>
                    <a:rect l="T39" t="T40" r="T41" b="T42"/>
                    <a:pathLst>
                      <a:path w="17" h="17">
                        <a:moveTo>
                          <a:pt x="3" y="10"/>
                        </a:moveTo>
                        <a:lnTo>
                          <a:pt x="3" y="8"/>
                        </a:lnTo>
                        <a:lnTo>
                          <a:pt x="0" y="5"/>
                        </a:lnTo>
                        <a:lnTo>
                          <a:pt x="3" y="2"/>
                        </a:lnTo>
                        <a:lnTo>
                          <a:pt x="3" y="0"/>
                        </a:lnTo>
                        <a:lnTo>
                          <a:pt x="9" y="0"/>
                        </a:lnTo>
                        <a:lnTo>
                          <a:pt x="12" y="8"/>
                        </a:lnTo>
                        <a:lnTo>
                          <a:pt x="16" y="8"/>
                        </a:lnTo>
                        <a:lnTo>
                          <a:pt x="16" y="13"/>
                        </a:lnTo>
                        <a:lnTo>
                          <a:pt x="16" y="16"/>
                        </a:lnTo>
                        <a:lnTo>
                          <a:pt x="12" y="16"/>
                        </a:lnTo>
                        <a:lnTo>
                          <a:pt x="9" y="16"/>
                        </a:lnTo>
                        <a:lnTo>
                          <a:pt x="3" y="10"/>
                        </a:lnTo>
                      </a:path>
                    </a:pathLst>
                  </a:custGeom>
                  <a:solidFill>
                    <a:srgbClr val="00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rnd">
                        <a:solidFill>
                          <a:srgbClr val="000000"/>
                        </a:solidFill>
                        <a:round/>
                        <a:headEnd type="none" w="sm" len="sm"/>
                        <a:tailEnd type="none" w="sm" len="sm"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581" name="Freeform 256"/>
                  <p:cNvSpPr>
                    <a:spLocks/>
                  </p:cNvSpPr>
                  <p:nvPr/>
                </p:nvSpPr>
                <p:spPr bwMode="auto">
                  <a:xfrm>
                    <a:off x="2596" y="2920"/>
                    <a:ext cx="15" cy="16"/>
                  </a:xfrm>
                  <a:custGeom>
                    <a:avLst/>
                    <a:gdLst>
                      <a:gd name="T0" fmla="*/ 8 w 17"/>
                      <a:gd name="T1" fmla="*/ 15 h 17"/>
                      <a:gd name="T2" fmla="*/ 11 w 17"/>
                      <a:gd name="T3" fmla="*/ 12 h 17"/>
                      <a:gd name="T4" fmla="*/ 12 w 17"/>
                      <a:gd name="T5" fmla="*/ 11 h 17"/>
                      <a:gd name="T6" fmla="*/ 14 w 17"/>
                      <a:gd name="T7" fmla="*/ 11 h 17"/>
                      <a:gd name="T8" fmla="*/ 14 w 17"/>
                      <a:gd name="T9" fmla="*/ 8 h 17"/>
                      <a:gd name="T10" fmla="*/ 14 w 17"/>
                      <a:gd name="T11" fmla="*/ 7 h 17"/>
                      <a:gd name="T12" fmla="*/ 11 w 17"/>
                      <a:gd name="T13" fmla="*/ 5 h 17"/>
                      <a:gd name="T14" fmla="*/ 11 w 17"/>
                      <a:gd name="T15" fmla="*/ 2 h 17"/>
                      <a:gd name="T16" fmla="*/ 7 w 17"/>
                      <a:gd name="T17" fmla="*/ 1 h 17"/>
                      <a:gd name="T18" fmla="*/ 6 w 17"/>
                      <a:gd name="T19" fmla="*/ 0 h 17"/>
                      <a:gd name="T20" fmla="*/ 5 w 17"/>
                      <a:gd name="T21" fmla="*/ 0 h 17"/>
                      <a:gd name="T22" fmla="*/ 4 w 17"/>
                      <a:gd name="T23" fmla="*/ 1 h 17"/>
                      <a:gd name="T24" fmla="*/ 1 w 17"/>
                      <a:gd name="T25" fmla="*/ 2 h 17"/>
                      <a:gd name="T26" fmla="*/ 0 w 17"/>
                      <a:gd name="T27" fmla="*/ 3 h 17"/>
                      <a:gd name="T28" fmla="*/ 0 w 17"/>
                      <a:gd name="T29" fmla="*/ 4 h 17"/>
                      <a:gd name="T30" fmla="*/ 0 w 17"/>
                      <a:gd name="T31" fmla="*/ 6 h 17"/>
                      <a:gd name="T32" fmla="*/ 0 w 17"/>
                      <a:gd name="T33" fmla="*/ 8 h 17"/>
                      <a:gd name="T34" fmla="*/ 1 w 17"/>
                      <a:gd name="T35" fmla="*/ 10 h 17"/>
                      <a:gd name="T36" fmla="*/ 3 w 17"/>
                      <a:gd name="T37" fmla="*/ 12 h 17"/>
                      <a:gd name="T38" fmla="*/ 4 w 17"/>
                      <a:gd name="T39" fmla="*/ 15 h 17"/>
                      <a:gd name="T40" fmla="*/ 7 w 17"/>
                      <a:gd name="T41" fmla="*/ 15 h 17"/>
                      <a:gd name="T42" fmla="*/ 8 w 17"/>
                      <a:gd name="T43" fmla="*/ 15 h 17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w 17"/>
                      <a:gd name="T67" fmla="*/ 0 h 17"/>
                      <a:gd name="T68" fmla="*/ 17 w 17"/>
                      <a:gd name="T69" fmla="*/ 17 h 17"/>
                    </a:gdLst>
                    <a:ahLst/>
                    <a:cxnLst>
                      <a:cxn ang="T44">
                        <a:pos x="T0" y="T1"/>
                      </a:cxn>
                      <a:cxn ang="T45">
                        <a:pos x="T2" y="T3"/>
                      </a:cxn>
                      <a:cxn ang="T46">
                        <a:pos x="T4" y="T5"/>
                      </a:cxn>
                      <a:cxn ang="T47">
                        <a:pos x="T6" y="T7"/>
                      </a:cxn>
                      <a:cxn ang="T48">
                        <a:pos x="T8" y="T9"/>
                      </a:cxn>
                      <a:cxn ang="T49">
                        <a:pos x="T10" y="T11"/>
                      </a:cxn>
                      <a:cxn ang="T50">
                        <a:pos x="T12" y="T13"/>
                      </a:cxn>
                      <a:cxn ang="T51">
                        <a:pos x="T14" y="T15"/>
                      </a:cxn>
                      <a:cxn ang="T52">
                        <a:pos x="T16" y="T17"/>
                      </a:cxn>
                      <a:cxn ang="T53">
                        <a:pos x="T18" y="T19"/>
                      </a:cxn>
                      <a:cxn ang="T54">
                        <a:pos x="T20" y="T21"/>
                      </a:cxn>
                      <a:cxn ang="T55">
                        <a:pos x="T22" y="T23"/>
                      </a:cxn>
                      <a:cxn ang="T56">
                        <a:pos x="T24" y="T25"/>
                      </a:cxn>
                      <a:cxn ang="T57">
                        <a:pos x="T26" y="T27"/>
                      </a:cxn>
                      <a:cxn ang="T58">
                        <a:pos x="T28" y="T29"/>
                      </a:cxn>
                      <a:cxn ang="T59">
                        <a:pos x="T30" y="T31"/>
                      </a:cxn>
                      <a:cxn ang="T60">
                        <a:pos x="T32" y="T33"/>
                      </a:cxn>
                      <a:cxn ang="T61">
                        <a:pos x="T34" y="T35"/>
                      </a:cxn>
                      <a:cxn ang="T62">
                        <a:pos x="T36" y="T37"/>
                      </a:cxn>
                      <a:cxn ang="T63">
                        <a:pos x="T38" y="T39"/>
                      </a:cxn>
                      <a:cxn ang="T64">
                        <a:pos x="T40" y="T41"/>
                      </a:cxn>
                      <a:cxn ang="T65">
                        <a:pos x="T42" y="T43"/>
                      </a:cxn>
                    </a:cxnLst>
                    <a:rect l="T66" t="T67" r="T68" b="T69"/>
                    <a:pathLst>
                      <a:path w="17" h="17">
                        <a:moveTo>
                          <a:pt x="9" y="16"/>
                        </a:moveTo>
                        <a:lnTo>
                          <a:pt x="13" y="13"/>
                        </a:lnTo>
                        <a:lnTo>
                          <a:pt x="14" y="12"/>
                        </a:lnTo>
                        <a:lnTo>
                          <a:pt x="16" y="12"/>
                        </a:lnTo>
                        <a:lnTo>
                          <a:pt x="16" y="9"/>
                        </a:lnTo>
                        <a:lnTo>
                          <a:pt x="16" y="7"/>
                        </a:lnTo>
                        <a:lnTo>
                          <a:pt x="13" y="5"/>
                        </a:lnTo>
                        <a:lnTo>
                          <a:pt x="12" y="2"/>
                        </a:lnTo>
                        <a:lnTo>
                          <a:pt x="8" y="1"/>
                        </a:lnTo>
                        <a:lnTo>
                          <a:pt x="7" y="0"/>
                        </a:lnTo>
                        <a:lnTo>
                          <a:pt x="6" y="0"/>
                        </a:lnTo>
                        <a:lnTo>
                          <a:pt x="4" y="1"/>
                        </a:lnTo>
                        <a:lnTo>
                          <a:pt x="1" y="2"/>
                        </a:lnTo>
                        <a:lnTo>
                          <a:pt x="0" y="3"/>
                        </a:lnTo>
                        <a:lnTo>
                          <a:pt x="0" y="4"/>
                        </a:lnTo>
                        <a:lnTo>
                          <a:pt x="0" y="6"/>
                        </a:lnTo>
                        <a:lnTo>
                          <a:pt x="0" y="8"/>
                        </a:lnTo>
                        <a:lnTo>
                          <a:pt x="1" y="11"/>
                        </a:lnTo>
                        <a:lnTo>
                          <a:pt x="3" y="13"/>
                        </a:lnTo>
                        <a:lnTo>
                          <a:pt x="4" y="16"/>
                        </a:lnTo>
                        <a:lnTo>
                          <a:pt x="8" y="16"/>
                        </a:lnTo>
                        <a:lnTo>
                          <a:pt x="9" y="16"/>
                        </a:lnTo>
                      </a:path>
                    </a:pathLst>
                  </a:custGeom>
                  <a:solidFill>
                    <a:srgbClr val="00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rnd">
                        <a:solidFill>
                          <a:srgbClr val="000000"/>
                        </a:solidFill>
                        <a:round/>
                        <a:headEnd type="none" w="sm" len="sm"/>
                        <a:tailEnd type="none" w="sm" len="sm"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582" name="Freeform 257"/>
                  <p:cNvSpPr>
                    <a:spLocks/>
                  </p:cNvSpPr>
                  <p:nvPr/>
                </p:nvSpPr>
                <p:spPr bwMode="auto">
                  <a:xfrm>
                    <a:off x="2596" y="2922"/>
                    <a:ext cx="15" cy="16"/>
                  </a:xfrm>
                  <a:custGeom>
                    <a:avLst/>
                    <a:gdLst>
                      <a:gd name="T0" fmla="*/ 1 w 17"/>
                      <a:gd name="T1" fmla="*/ 10 h 17"/>
                      <a:gd name="T2" fmla="*/ 0 w 17"/>
                      <a:gd name="T3" fmla="*/ 7 h 17"/>
                      <a:gd name="T4" fmla="*/ 0 w 17"/>
                      <a:gd name="T5" fmla="*/ 4 h 17"/>
                      <a:gd name="T6" fmla="*/ 0 w 17"/>
                      <a:gd name="T7" fmla="*/ 2 h 17"/>
                      <a:gd name="T8" fmla="*/ 0 w 17"/>
                      <a:gd name="T9" fmla="*/ 1 h 17"/>
                      <a:gd name="T10" fmla="*/ 1 w 17"/>
                      <a:gd name="T11" fmla="*/ 0 h 17"/>
                      <a:gd name="T12" fmla="*/ 4 w 17"/>
                      <a:gd name="T13" fmla="*/ 0 h 17"/>
                      <a:gd name="T14" fmla="*/ 5 w 17"/>
                      <a:gd name="T15" fmla="*/ 1 h 17"/>
                      <a:gd name="T16" fmla="*/ 10 w 17"/>
                      <a:gd name="T17" fmla="*/ 3 h 17"/>
                      <a:gd name="T18" fmla="*/ 11 w 17"/>
                      <a:gd name="T19" fmla="*/ 4 h 17"/>
                      <a:gd name="T20" fmla="*/ 12 w 17"/>
                      <a:gd name="T21" fmla="*/ 8 h 17"/>
                      <a:gd name="T22" fmla="*/ 14 w 17"/>
                      <a:gd name="T23" fmla="*/ 11 h 17"/>
                      <a:gd name="T24" fmla="*/ 12 w 17"/>
                      <a:gd name="T25" fmla="*/ 12 h 17"/>
                      <a:gd name="T26" fmla="*/ 12 w 17"/>
                      <a:gd name="T27" fmla="*/ 13 h 17"/>
                      <a:gd name="T28" fmla="*/ 11 w 17"/>
                      <a:gd name="T29" fmla="*/ 15 h 17"/>
                      <a:gd name="T30" fmla="*/ 10 w 17"/>
                      <a:gd name="T31" fmla="*/ 15 h 17"/>
                      <a:gd name="T32" fmla="*/ 5 w 17"/>
                      <a:gd name="T33" fmla="*/ 15 h 17"/>
                      <a:gd name="T34" fmla="*/ 4 w 17"/>
                      <a:gd name="T35" fmla="*/ 12 h 17"/>
                      <a:gd name="T36" fmla="*/ 1 w 17"/>
                      <a:gd name="T37" fmla="*/ 10 h 17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w 17"/>
                      <a:gd name="T58" fmla="*/ 0 h 17"/>
                      <a:gd name="T59" fmla="*/ 17 w 17"/>
                      <a:gd name="T60" fmla="*/ 17 h 17"/>
                    </a:gdLst>
                    <a:ahLst/>
                    <a:cxnLst>
                      <a:cxn ang="T38">
                        <a:pos x="T0" y="T1"/>
                      </a:cxn>
                      <a:cxn ang="T39">
                        <a:pos x="T2" y="T3"/>
                      </a:cxn>
                      <a:cxn ang="T40">
                        <a:pos x="T4" y="T5"/>
                      </a:cxn>
                      <a:cxn ang="T41">
                        <a:pos x="T6" y="T7"/>
                      </a:cxn>
                      <a:cxn ang="T42">
                        <a:pos x="T8" y="T9"/>
                      </a:cxn>
                      <a:cxn ang="T43">
                        <a:pos x="T10" y="T11"/>
                      </a:cxn>
                      <a:cxn ang="T44">
                        <a:pos x="T12" y="T13"/>
                      </a:cxn>
                      <a:cxn ang="T45">
                        <a:pos x="T14" y="T15"/>
                      </a:cxn>
                      <a:cxn ang="T46">
                        <a:pos x="T16" y="T17"/>
                      </a:cxn>
                      <a:cxn ang="T47">
                        <a:pos x="T18" y="T19"/>
                      </a:cxn>
                      <a:cxn ang="T48">
                        <a:pos x="T20" y="T21"/>
                      </a:cxn>
                      <a:cxn ang="T49">
                        <a:pos x="T22" y="T23"/>
                      </a:cxn>
                      <a:cxn ang="T50">
                        <a:pos x="T24" y="T25"/>
                      </a:cxn>
                      <a:cxn ang="T51">
                        <a:pos x="T26" y="T27"/>
                      </a:cxn>
                      <a:cxn ang="T52">
                        <a:pos x="T28" y="T29"/>
                      </a:cxn>
                      <a:cxn ang="T53">
                        <a:pos x="T30" y="T31"/>
                      </a:cxn>
                      <a:cxn ang="T54">
                        <a:pos x="T32" y="T33"/>
                      </a:cxn>
                      <a:cxn ang="T55">
                        <a:pos x="T34" y="T35"/>
                      </a:cxn>
                      <a:cxn ang="T56">
                        <a:pos x="T36" y="T37"/>
                      </a:cxn>
                    </a:cxnLst>
                    <a:rect l="T57" t="T58" r="T59" b="T60"/>
                    <a:pathLst>
                      <a:path w="17" h="17">
                        <a:moveTo>
                          <a:pt x="1" y="11"/>
                        </a:moveTo>
                        <a:lnTo>
                          <a:pt x="0" y="7"/>
                        </a:lnTo>
                        <a:lnTo>
                          <a:pt x="0" y="4"/>
                        </a:lnTo>
                        <a:lnTo>
                          <a:pt x="0" y="2"/>
                        </a:lnTo>
                        <a:lnTo>
                          <a:pt x="0" y="1"/>
                        </a:lnTo>
                        <a:lnTo>
                          <a:pt x="1" y="0"/>
                        </a:lnTo>
                        <a:lnTo>
                          <a:pt x="4" y="0"/>
                        </a:lnTo>
                        <a:lnTo>
                          <a:pt x="6" y="1"/>
                        </a:lnTo>
                        <a:lnTo>
                          <a:pt x="11" y="3"/>
                        </a:lnTo>
                        <a:lnTo>
                          <a:pt x="12" y="4"/>
                        </a:lnTo>
                        <a:lnTo>
                          <a:pt x="14" y="8"/>
                        </a:lnTo>
                        <a:lnTo>
                          <a:pt x="16" y="12"/>
                        </a:lnTo>
                        <a:lnTo>
                          <a:pt x="14" y="13"/>
                        </a:lnTo>
                        <a:lnTo>
                          <a:pt x="14" y="14"/>
                        </a:lnTo>
                        <a:lnTo>
                          <a:pt x="12" y="16"/>
                        </a:lnTo>
                        <a:lnTo>
                          <a:pt x="11" y="16"/>
                        </a:lnTo>
                        <a:lnTo>
                          <a:pt x="6" y="16"/>
                        </a:lnTo>
                        <a:lnTo>
                          <a:pt x="4" y="13"/>
                        </a:lnTo>
                        <a:lnTo>
                          <a:pt x="1" y="11"/>
                        </a:lnTo>
                      </a:path>
                    </a:pathLst>
                  </a:custGeom>
                  <a:solidFill>
                    <a:srgbClr val="666666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rnd">
                        <a:solidFill>
                          <a:srgbClr val="000000"/>
                        </a:solidFill>
                        <a:round/>
                        <a:headEnd type="none" w="sm" len="sm"/>
                        <a:tailEnd type="none" w="sm" len="sm"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583" name="Freeform 258"/>
                  <p:cNvSpPr>
                    <a:spLocks/>
                  </p:cNvSpPr>
                  <p:nvPr/>
                </p:nvSpPr>
                <p:spPr bwMode="auto">
                  <a:xfrm>
                    <a:off x="2604" y="2926"/>
                    <a:ext cx="16" cy="16"/>
                  </a:xfrm>
                  <a:custGeom>
                    <a:avLst/>
                    <a:gdLst>
                      <a:gd name="T0" fmla="*/ 9 w 17"/>
                      <a:gd name="T1" fmla="*/ 15 h 17"/>
                      <a:gd name="T2" fmla="*/ 12 w 17"/>
                      <a:gd name="T3" fmla="*/ 12 h 17"/>
                      <a:gd name="T4" fmla="*/ 12 w 17"/>
                      <a:gd name="T5" fmla="*/ 11 h 17"/>
                      <a:gd name="T6" fmla="*/ 13 w 17"/>
                      <a:gd name="T7" fmla="*/ 11 h 17"/>
                      <a:gd name="T8" fmla="*/ 15 w 17"/>
                      <a:gd name="T9" fmla="*/ 8 h 17"/>
                      <a:gd name="T10" fmla="*/ 13 w 17"/>
                      <a:gd name="T11" fmla="*/ 7 h 17"/>
                      <a:gd name="T12" fmla="*/ 12 w 17"/>
                      <a:gd name="T13" fmla="*/ 5 h 17"/>
                      <a:gd name="T14" fmla="*/ 10 w 17"/>
                      <a:gd name="T15" fmla="*/ 2 h 17"/>
                      <a:gd name="T16" fmla="*/ 9 w 17"/>
                      <a:gd name="T17" fmla="*/ 1 h 17"/>
                      <a:gd name="T18" fmla="*/ 6 w 17"/>
                      <a:gd name="T19" fmla="*/ 0 h 17"/>
                      <a:gd name="T20" fmla="*/ 5 w 17"/>
                      <a:gd name="T21" fmla="*/ 0 h 17"/>
                      <a:gd name="T22" fmla="*/ 5 w 17"/>
                      <a:gd name="T23" fmla="*/ 1 h 17"/>
                      <a:gd name="T24" fmla="*/ 2 w 17"/>
                      <a:gd name="T25" fmla="*/ 2 h 17"/>
                      <a:gd name="T26" fmla="*/ 1 w 17"/>
                      <a:gd name="T27" fmla="*/ 3 h 17"/>
                      <a:gd name="T28" fmla="*/ 1 w 17"/>
                      <a:gd name="T29" fmla="*/ 4 h 17"/>
                      <a:gd name="T30" fmla="*/ 0 w 17"/>
                      <a:gd name="T31" fmla="*/ 5 h 17"/>
                      <a:gd name="T32" fmla="*/ 1 w 17"/>
                      <a:gd name="T33" fmla="*/ 8 h 17"/>
                      <a:gd name="T34" fmla="*/ 2 w 17"/>
                      <a:gd name="T35" fmla="*/ 10 h 17"/>
                      <a:gd name="T36" fmla="*/ 3 w 17"/>
                      <a:gd name="T37" fmla="*/ 12 h 17"/>
                      <a:gd name="T38" fmla="*/ 5 w 17"/>
                      <a:gd name="T39" fmla="*/ 15 h 17"/>
                      <a:gd name="T40" fmla="*/ 8 w 17"/>
                      <a:gd name="T41" fmla="*/ 15 h 17"/>
                      <a:gd name="T42" fmla="*/ 8 w 17"/>
                      <a:gd name="T43" fmla="*/ 15 h 17"/>
                      <a:gd name="T44" fmla="*/ 9 w 17"/>
                      <a:gd name="T45" fmla="*/ 15 h 17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w 17"/>
                      <a:gd name="T70" fmla="*/ 0 h 17"/>
                      <a:gd name="T71" fmla="*/ 17 w 17"/>
                      <a:gd name="T72" fmla="*/ 17 h 17"/>
                    </a:gdLst>
                    <a:ahLst/>
                    <a:cxnLst>
                      <a:cxn ang="T46">
                        <a:pos x="T0" y="T1"/>
                      </a:cxn>
                      <a:cxn ang="T47">
                        <a:pos x="T2" y="T3"/>
                      </a:cxn>
                      <a:cxn ang="T48">
                        <a:pos x="T4" y="T5"/>
                      </a:cxn>
                      <a:cxn ang="T49">
                        <a:pos x="T6" y="T7"/>
                      </a:cxn>
                      <a:cxn ang="T50">
                        <a:pos x="T8" y="T9"/>
                      </a:cxn>
                      <a:cxn ang="T51">
                        <a:pos x="T10" y="T11"/>
                      </a:cxn>
                      <a:cxn ang="T52">
                        <a:pos x="T12" y="T13"/>
                      </a:cxn>
                      <a:cxn ang="T53">
                        <a:pos x="T14" y="T15"/>
                      </a:cxn>
                      <a:cxn ang="T54">
                        <a:pos x="T16" y="T17"/>
                      </a:cxn>
                      <a:cxn ang="T55">
                        <a:pos x="T18" y="T19"/>
                      </a:cxn>
                      <a:cxn ang="T56">
                        <a:pos x="T20" y="T21"/>
                      </a:cxn>
                      <a:cxn ang="T57">
                        <a:pos x="T22" y="T23"/>
                      </a:cxn>
                      <a:cxn ang="T58">
                        <a:pos x="T24" y="T25"/>
                      </a:cxn>
                      <a:cxn ang="T59">
                        <a:pos x="T26" y="T27"/>
                      </a:cxn>
                      <a:cxn ang="T60">
                        <a:pos x="T28" y="T29"/>
                      </a:cxn>
                      <a:cxn ang="T61">
                        <a:pos x="T30" y="T31"/>
                      </a:cxn>
                      <a:cxn ang="T62">
                        <a:pos x="T32" y="T33"/>
                      </a:cxn>
                      <a:cxn ang="T63">
                        <a:pos x="T34" y="T35"/>
                      </a:cxn>
                      <a:cxn ang="T64">
                        <a:pos x="T36" y="T37"/>
                      </a:cxn>
                      <a:cxn ang="T65">
                        <a:pos x="T38" y="T39"/>
                      </a:cxn>
                      <a:cxn ang="T66">
                        <a:pos x="T40" y="T41"/>
                      </a:cxn>
                      <a:cxn ang="T67">
                        <a:pos x="T42" y="T43"/>
                      </a:cxn>
                      <a:cxn ang="T68">
                        <a:pos x="T44" y="T45"/>
                      </a:cxn>
                    </a:cxnLst>
                    <a:rect l="T69" t="T70" r="T71" b="T72"/>
                    <a:pathLst>
                      <a:path w="17" h="17">
                        <a:moveTo>
                          <a:pt x="10" y="16"/>
                        </a:moveTo>
                        <a:lnTo>
                          <a:pt x="13" y="13"/>
                        </a:lnTo>
                        <a:lnTo>
                          <a:pt x="13" y="12"/>
                        </a:lnTo>
                        <a:lnTo>
                          <a:pt x="14" y="12"/>
                        </a:lnTo>
                        <a:lnTo>
                          <a:pt x="16" y="9"/>
                        </a:lnTo>
                        <a:lnTo>
                          <a:pt x="14" y="7"/>
                        </a:lnTo>
                        <a:lnTo>
                          <a:pt x="13" y="5"/>
                        </a:lnTo>
                        <a:lnTo>
                          <a:pt x="11" y="2"/>
                        </a:lnTo>
                        <a:lnTo>
                          <a:pt x="10" y="1"/>
                        </a:lnTo>
                        <a:lnTo>
                          <a:pt x="6" y="0"/>
                        </a:lnTo>
                        <a:lnTo>
                          <a:pt x="5" y="0"/>
                        </a:lnTo>
                        <a:lnTo>
                          <a:pt x="5" y="1"/>
                        </a:lnTo>
                        <a:lnTo>
                          <a:pt x="2" y="2"/>
                        </a:lnTo>
                        <a:lnTo>
                          <a:pt x="1" y="3"/>
                        </a:lnTo>
                        <a:lnTo>
                          <a:pt x="1" y="4"/>
                        </a:lnTo>
                        <a:lnTo>
                          <a:pt x="0" y="5"/>
                        </a:lnTo>
                        <a:lnTo>
                          <a:pt x="1" y="8"/>
                        </a:lnTo>
                        <a:lnTo>
                          <a:pt x="2" y="11"/>
                        </a:lnTo>
                        <a:lnTo>
                          <a:pt x="3" y="13"/>
                        </a:lnTo>
                        <a:lnTo>
                          <a:pt x="5" y="16"/>
                        </a:lnTo>
                        <a:lnTo>
                          <a:pt x="8" y="16"/>
                        </a:lnTo>
                        <a:lnTo>
                          <a:pt x="9" y="16"/>
                        </a:lnTo>
                        <a:lnTo>
                          <a:pt x="10" y="16"/>
                        </a:lnTo>
                      </a:path>
                    </a:pathLst>
                  </a:custGeom>
                  <a:solidFill>
                    <a:srgbClr val="00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rnd">
                        <a:solidFill>
                          <a:srgbClr val="000000"/>
                        </a:solidFill>
                        <a:round/>
                        <a:headEnd type="none" w="sm" len="sm"/>
                        <a:tailEnd type="none" w="sm" len="sm"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584" name="Freeform 259"/>
                  <p:cNvSpPr>
                    <a:spLocks/>
                  </p:cNvSpPr>
                  <p:nvPr/>
                </p:nvSpPr>
                <p:spPr bwMode="auto">
                  <a:xfrm>
                    <a:off x="2604" y="2927"/>
                    <a:ext cx="16" cy="16"/>
                  </a:xfrm>
                  <a:custGeom>
                    <a:avLst/>
                    <a:gdLst>
                      <a:gd name="T0" fmla="*/ 3 w 17"/>
                      <a:gd name="T1" fmla="*/ 10 h 17"/>
                      <a:gd name="T2" fmla="*/ 1 w 17"/>
                      <a:gd name="T3" fmla="*/ 7 h 17"/>
                      <a:gd name="T4" fmla="*/ 0 w 17"/>
                      <a:gd name="T5" fmla="*/ 3 h 17"/>
                      <a:gd name="T6" fmla="*/ 1 w 17"/>
                      <a:gd name="T7" fmla="*/ 2 h 17"/>
                      <a:gd name="T8" fmla="*/ 1 w 17"/>
                      <a:gd name="T9" fmla="*/ 1 h 17"/>
                      <a:gd name="T10" fmla="*/ 3 w 17"/>
                      <a:gd name="T11" fmla="*/ 0 h 17"/>
                      <a:gd name="T12" fmla="*/ 4 w 17"/>
                      <a:gd name="T13" fmla="*/ 0 h 17"/>
                      <a:gd name="T14" fmla="*/ 8 w 17"/>
                      <a:gd name="T15" fmla="*/ 0 h 17"/>
                      <a:gd name="T16" fmla="*/ 10 w 17"/>
                      <a:gd name="T17" fmla="*/ 2 h 17"/>
                      <a:gd name="T18" fmla="*/ 13 w 17"/>
                      <a:gd name="T19" fmla="*/ 4 h 17"/>
                      <a:gd name="T20" fmla="*/ 15 w 17"/>
                      <a:gd name="T21" fmla="*/ 8 h 17"/>
                      <a:gd name="T22" fmla="*/ 15 w 17"/>
                      <a:gd name="T23" fmla="*/ 11 h 17"/>
                      <a:gd name="T24" fmla="*/ 15 w 17"/>
                      <a:gd name="T25" fmla="*/ 12 h 17"/>
                      <a:gd name="T26" fmla="*/ 13 w 17"/>
                      <a:gd name="T27" fmla="*/ 13 h 17"/>
                      <a:gd name="T28" fmla="*/ 13 w 17"/>
                      <a:gd name="T29" fmla="*/ 15 h 17"/>
                      <a:gd name="T30" fmla="*/ 10 w 17"/>
                      <a:gd name="T31" fmla="*/ 15 h 17"/>
                      <a:gd name="T32" fmla="*/ 8 w 17"/>
                      <a:gd name="T33" fmla="*/ 15 h 17"/>
                      <a:gd name="T34" fmla="*/ 4 w 17"/>
                      <a:gd name="T35" fmla="*/ 12 h 17"/>
                      <a:gd name="T36" fmla="*/ 3 w 17"/>
                      <a:gd name="T37" fmla="*/ 10 h 17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w 17"/>
                      <a:gd name="T58" fmla="*/ 0 h 17"/>
                      <a:gd name="T59" fmla="*/ 17 w 17"/>
                      <a:gd name="T60" fmla="*/ 17 h 17"/>
                    </a:gdLst>
                    <a:ahLst/>
                    <a:cxnLst>
                      <a:cxn ang="T38">
                        <a:pos x="T0" y="T1"/>
                      </a:cxn>
                      <a:cxn ang="T39">
                        <a:pos x="T2" y="T3"/>
                      </a:cxn>
                      <a:cxn ang="T40">
                        <a:pos x="T4" y="T5"/>
                      </a:cxn>
                      <a:cxn ang="T41">
                        <a:pos x="T6" y="T7"/>
                      </a:cxn>
                      <a:cxn ang="T42">
                        <a:pos x="T8" y="T9"/>
                      </a:cxn>
                      <a:cxn ang="T43">
                        <a:pos x="T10" y="T11"/>
                      </a:cxn>
                      <a:cxn ang="T44">
                        <a:pos x="T12" y="T13"/>
                      </a:cxn>
                      <a:cxn ang="T45">
                        <a:pos x="T14" y="T15"/>
                      </a:cxn>
                      <a:cxn ang="T46">
                        <a:pos x="T16" y="T17"/>
                      </a:cxn>
                      <a:cxn ang="T47">
                        <a:pos x="T18" y="T19"/>
                      </a:cxn>
                      <a:cxn ang="T48">
                        <a:pos x="T20" y="T21"/>
                      </a:cxn>
                      <a:cxn ang="T49">
                        <a:pos x="T22" y="T23"/>
                      </a:cxn>
                      <a:cxn ang="T50">
                        <a:pos x="T24" y="T25"/>
                      </a:cxn>
                      <a:cxn ang="T51">
                        <a:pos x="T26" y="T27"/>
                      </a:cxn>
                      <a:cxn ang="T52">
                        <a:pos x="T28" y="T29"/>
                      </a:cxn>
                      <a:cxn ang="T53">
                        <a:pos x="T30" y="T31"/>
                      </a:cxn>
                      <a:cxn ang="T54">
                        <a:pos x="T32" y="T33"/>
                      </a:cxn>
                      <a:cxn ang="T55">
                        <a:pos x="T34" y="T35"/>
                      </a:cxn>
                      <a:cxn ang="T56">
                        <a:pos x="T36" y="T37"/>
                      </a:cxn>
                    </a:cxnLst>
                    <a:rect l="T57" t="T58" r="T59" b="T60"/>
                    <a:pathLst>
                      <a:path w="17" h="17">
                        <a:moveTo>
                          <a:pt x="3" y="11"/>
                        </a:moveTo>
                        <a:lnTo>
                          <a:pt x="1" y="7"/>
                        </a:lnTo>
                        <a:lnTo>
                          <a:pt x="0" y="3"/>
                        </a:lnTo>
                        <a:lnTo>
                          <a:pt x="1" y="2"/>
                        </a:lnTo>
                        <a:lnTo>
                          <a:pt x="1" y="1"/>
                        </a:ln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8" y="0"/>
                        </a:lnTo>
                        <a:lnTo>
                          <a:pt x="11" y="2"/>
                        </a:lnTo>
                        <a:lnTo>
                          <a:pt x="14" y="4"/>
                        </a:lnTo>
                        <a:lnTo>
                          <a:pt x="16" y="8"/>
                        </a:lnTo>
                        <a:lnTo>
                          <a:pt x="16" y="12"/>
                        </a:lnTo>
                        <a:lnTo>
                          <a:pt x="16" y="13"/>
                        </a:lnTo>
                        <a:lnTo>
                          <a:pt x="14" y="14"/>
                        </a:lnTo>
                        <a:lnTo>
                          <a:pt x="14" y="16"/>
                        </a:lnTo>
                        <a:lnTo>
                          <a:pt x="11" y="16"/>
                        </a:lnTo>
                        <a:lnTo>
                          <a:pt x="8" y="16"/>
                        </a:lnTo>
                        <a:lnTo>
                          <a:pt x="4" y="13"/>
                        </a:lnTo>
                        <a:lnTo>
                          <a:pt x="3" y="11"/>
                        </a:lnTo>
                      </a:path>
                    </a:pathLst>
                  </a:custGeom>
                  <a:solidFill>
                    <a:srgbClr val="666666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rnd">
                        <a:solidFill>
                          <a:srgbClr val="000000"/>
                        </a:solidFill>
                        <a:round/>
                        <a:headEnd type="none" w="sm" len="sm"/>
                        <a:tailEnd type="none" w="sm" len="sm"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585" name="Freeform 260"/>
                  <p:cNvSpPr>
                    <a:spLocks/>
                  </p:cNvSpPr>
                  <p:nvPr/>
                </p:nvSpPr>
                <p:spPr bwMode="auto">
                  <a:xfrm>
                    <a:off x="2587" y="2873"/>
                    <a:ext cx="112" cy="67"/>
                  </a:xfrm>
                  <a:custGeom>
                    <a:avLst/>
                    <a:gdLst>
                      <a:gd name="T0" fmla="*/ 0 w 123"/>
                      <a:gd name="T1" fmla="*/ 12 h 70"/>
                      <a:gd name="T2" fmla="*/ 22 w 123"/>
                      <a:gd name="T3" fmla="*/ 0 h 70"/>
                      <a:gd name="T4" fmla="*/ 111 w 123"/>
                      <a:gd name="T5" fmla="*/ 52 h 70"/>
                      <a:gd name="T6" fmla="*/ 87 w 123"/>
                      <a:gd name="T7" fmla="*/ 66 h 70"/>
                      <a:gd name="T8" fmla="*/ 0 w 123"/>
                      <a:gd name="T9" fmla="*/ 12 h 70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123"/>
                      <a:gd name="T16" fmla="*/ 0 h 70"/>
                      <a:gd name="T17" fmla="*/ 123 w 123"/>
                      <a:gd name="T18" fmla="*/ 70 h 70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123" h="70">
                        <a:moveTo>
                          <a:pt x="0" y="13"/>
                        </a:moveTo>
                        <a:lnTo>
                          <a:pt x="24" y="0"/>
                        </a:lnTo>
                        <a:lnTo>
                          <a:pt x="122" y="54"/>
                        </a:lnTo>
                        <a:lnTo>
                          <a:pt x="96" y="69"/>
                        </a:lnTo>
                        <a:lnTo>
                          <a:pt x="0" y="13"/>
                        </a:lnTo>
                      </a:path>
                    </a:pathLst>
                  </a:custGeom>
                  <a:solidFill>
                    <a:srgbClr val="CCCCCC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rnd">
                        <a:solidFill>
                          <a:srgbClr val="000000"/>
                        </a:solidFill>
                        <a:round/>
                        <a:headEnd type="none" w="sm" len="sm"/>
                        <a:tailEnd type="none" w="sm" len="sm"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586" name="Freeform 261"/>
                  <p:cNvSpPr>
                    <a:spLocks/>
                  </p:cNvSpPr>
                  <p:nvPr/>
                </p:nvSpPr>
                <p:spPr bwMode="auto">
                  <a:xfrm>
                    <a:off x="2587" y="2885"/>
                    <a:ext cx="89" cy="82"/>
                  </a:xfrm>
                  <a:custGeom>
                    <a:avLst/>
                    <a:gdLst>
                      <a:gd name="T0" fmla="*/ 0 w 97"/>
                      <a:gd name="T1" fmla="*/ 0 h 87"/>
                      <a:gd name="T2" fmla="*/ 88 w 97"/>
                      <a:gd name="T3" fmla="*/ 54 h 87"/>
                      <a:gd name="T4" fmla="*/ 88 w 97"/>
                      <a:gd name="T5" fmla="*/ 81 h 87"/>
                      <a:gd name="T6" fmla="*/ 0 w 97"/>
                      <a:gd name="T7" fmla="*/ 26 h 87"/>
                      <a:gd name="T8" fmla="*/ 0 w 97"/>
                      <a:gd name="T9" fmla="*/ 0 h 87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97"/>
                      <a:gd name="T16" fmla="*/ 0 h 87"/>
                      <a:gd name="T17" fmla="*/ 97 w 97"/>
                      <a:gd name="T18" fmla="*/ 87 h 87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97" h="87">
                        <a:moveTo>
                          <a:pt x="0" y="0"/>
                        </a:moveTo>
                        <a:lnTo>
                          <a:pt x="96" y="57"/>
                        </a:lnTo>
                        <a:lnTo>
                          <a:pt x="96" y="86"/>
                        </a:lnTo>
                        <a:lnTo>
                          <a:pt x="0" y="28"/>
                        </a:lnTo>
                        <a:lnTo>
                          <a:pt x="0" y="0"/>
                        </a:lnTo>
                      </a:path>
                    </a:pathLst>
                  </a:custGeom>
                  <a:solidFill>
                    <a:srgbClr val="999999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rnd">
                        <a:solidFill>
                          <a:srgbClr val="000000"/>
                        </a:solidFill>
                        <a:round/>
                        <a:headEnd type="none" w="sm" len="sm"/>
                        <a:tailEnd type="none" w="sm" len="sm"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587" name="Freeform 262"/>
                  <p:cNvSpPr>
                    <a:spLocks/>
                  </p:cNvSpPr>
                  <p:nvPr/>
                </p:nvSpPr>
                <p:spPr bwMode="auto">
                  <a:xfrm>
                    <a:off x="2720" y="2970"/>
                    <a:ext cx="16" cy="16"/>
                  </a:xfrm>
                  <a:custGeom>
                    <a:avLst/>
                    <a:gdLst>
                      <a:gd name="T0" fmla="*/ 4 w 17"/>
                      <a:gd name="T1" fmla="*/ 0 h 17"/>
                      <a:gd name="T2" fmla="*/ 15 w 17"/>
                      <a:gd name="T3" fmla="*/ 8 h 17"/>
                      <a:gd name="T4" fmla="*/ 11 w 17"/>
                      <a:gd name="T5" fmla="*/ 15 h 17"/>
                      <a:gd name="T6" fmla="*/ 0 w 17"/>
                      <a:gd name="T7" fmla="*/ 5 h 17"/>
                      <a:gd name="T8" fmla="*/ 4 w 17"/>
                      <a:gd name="T9" fmla="*/ 0 h 17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17"/>
                      <a:gd name="T16" fmla="*/ 0 h 17"/>
                      <a:gd name="T17" fmla="*/ 17 w 17"/>
                      <a:gd name="T18" fmla="*/ 17 h 17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17" h="17">
                        <a:moveTo>
                          <a:pt x="4" y="0"/>
                        </a:moveTo>
                        <a:lnTo>
                          <a:pt x="16" y="9"/>
                        </a:lnTo>
                        <a:lnTo>
                          <a:pt x="12" y="16"/>
                        </a:lnTo>
                        <a:lnTo>
                          <a:pt x="0" y="5"/>
                        </a:lnTo>
                        <a:lnTo>
                          <a:pt x="4" y="0"/>
                        </a:lnTo>
                      </a:path>
                    </a:pathLst>
                  </a:custGeom>
                  <a:solidFill>
                    <a:srgbClr val="F93466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rnd">
                        <a:solidFill>
                          <a:srgbClr val="000000"/>
                        </a:solidFill>
                        <a:round/>
                        <a:headEnd type="none" w="sm" len="sm"/>
                        <a:tailEnd type="none" w="sm" len="sm"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588" name="Freeform 263"/>
                  <p:cNvSpPr>
                    <a:spLocks/>
                  </p:cNvSpPr>
                  <p:nvPr/>
                </p:nvSpPr>
                <p:spPr bwMode="auto">
                  <a:xfrm>
                    <a:off x="2682" y="2940"/>
                    <a:ext cx="33" cy="20"/>
                  </a:xfrm>
                  <a:custGeom>
                    <a:avLst/>
                    <a:gdLst>
                      <a:gd name="T0" fmla="*/ 21 w 36"/>
                      <a:gd name="T1" fmla="*/ 0 h 21"/>
                      <a:gd name="T2" fmla="*/ 32 w 36"/>
                      <a:gd name="T3" fmla="*/ 7 h 21"/>
                      <a:gd name="T4" fmla="*/ 11 w 36"/>
                      <a:gd name="T5" fmla="*/ 19 h 21"/>
                      <a:gd name="T6" fmla="*/ 0 w 36"/>
                      <a:gd name="T7" fmla="*/ 11 h 21"/>
                      <a:gd name="T8" fmla="*/ 21 w 36"/>
                      <a:gd name="T9" fmla="*/ 0 h 21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36"/>
                      <a:gd name="T16" fmla="*/ 0 h 21"/>
                      <a:gd name="T17" fmla="*/ 36 w 36"/>
                      <a:gd name="T18" fmla="*/ 21 h 21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36" h="21">
                        <a:moveTo>
                          <a:pt x="23" y="0"/>
                        </a:moveTo>
                        <a:lnTo>
                          <a:pt x="35" y="7"/>
                        </a:lnTo>
                        <a:lnTo>
                          <a:pt x="12" y="20"/>
                        </a:lnTo>
                        <a:lnTo>
                          <a:pt x="0" y="12"/>
                        </a:lnTo>
                        <a:lnTo>
                          <a:pt x="23" y="0"/>
                        </a:lnTo>
                      </a:path>
                    </a:pathLst>
                  </a:custGeom>
                  <a:solidFill>
                    <a:srgbClr val="FC677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rnd">
                        <a:solidFill>
                          <a:srgbClr val="000000"/>
                        </a:solidFill>
                        <a:round/>
                        <a:headEnd type="none" w="sm" len="sm"/>
                        <a:tailEnd type="none" w="sm" len="sm"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589" name="Freeform 264"/>
                  <p:cNvSpPr>
                    <a:spLocks/>
                  </p:cNvSpPr>
                  <p:nvPr/>
                </p:nvSpPr>
                <p:spPr bwMode="auto">
                  <a:xfrm>
                    <a:off x="2682" y="2952"/>
                    <a:ext cx="16" cy="32"/>
                  </a:xfrm>
                  <a:custGeom>
                    <a:avLst/>
                    <a:gdLst>
                      <a:gd name="T0" fmla="*/ 0 w 17"/>
                      <a:gd name="T1" fmla="*/ 25 h 33"/>
                      <a:gd name="T2" fmla="*/ 15 w 17"/>
                      <a:gd name="T3" fmla="*/ 31 h 33"/>
                      <a:gd name="T4" fmla="*/ 15 w 17"/>
                      <a:gd name="T5" fmla="*/ 7 h 33"/>
                      <a:gd name="T6" fmla="*/ 0 w 17"/>
                      <a:gd name="T7" fmla="*/ 0 h 33"/>
                      <a:gd name="T8" fmla="*/ 0 w 17"/>
                      <a:gd name="T9" fmla="*/ 25 h 33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17"/>
                      <a:gd name="T16" fmla="*/ 0 h 33"/>
                      <a:gd name="T17" fmla="*/ 17 w 17"/>
                      <a:gd name="T18" fmla="*/ 33 h 33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17" h="33">
                        <a:moveTo>
                          <a:pt x="0" y="26"/>
                        </a:moveTo>
                        <a:lnTo>
                          <a:pt x="16" y="32"/>
                        </a:lnTo>
                        <a:lnTo>
                          <a:pt x="16" y="7"/>
                        </a:lnTo>
                        <a:lnTo>
                          <a:pt x="0" y="0"/>
                        </a:lnTo>
                        <a:lnTo>
                          <a:pt x="0" y="26"/>
                        </a:lnTo>
                      </a:path>
                    </a:pathLst>
                  </a:custGeom>
                  <a:solidFill>
                    <a:srgbClr val="F90133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rnd">
                        <a:solidFill>
                          <a:srgbClr val="000000"/>
                        </a:solidFill>
                        <a:round/>
                        <a:headEnd type="none" w="sm" len="sm"/>
                        <a:tailEnd type="none" w="sm" len="sm"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590" name="Freeform 265"/>
                  <p:cNvSpPr>
                    <a:spLocks/>
                  </p:cNvSpPr>
                  <p:nvPr/>
                </p:nvSpPr>
                <p:spPr bwMode="auto">
                  <a:xfrm>
                    <a:off x="2693" y="2946"/>
                    <a:ext cx="22" cy="38"/>
                  </a:xfrm>
                  <a:custGeom>
                    <a:avLst/>
                    <a:gdLst>
                      <a:gd name="T0" fmla="*/ 21 w 24"/>
                      <a:gd name="T1" fmla="*/ 25 h 39"/>
                      <a:gd name="T2" fmla="*/ 0 w 24"/>
                      <a:gd name="T3" fmla="*/ 37 h 39"/>
                      <a:gd name="T4" fmla="*/ 0 w 24"/>
                      <a:gd name="T5" fmla="*/ 13 h 39"/>
                      <a:gd name="T6" fmla="*/ 21 w 24"/>
                      <a:gd name="T7" fmla="*/ 0 h 39"/>
                      <a:gd name="T8" fmla="*/ 21 w 24"/>
                      <a:gd name="T9" fmla="*/ 25 h 39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24"/>
                      <a:gd name="T16" fmla="*/ 0 h 39"/>
                      <a:gd name="T17" fmla="*/ 24 w 24"/>
                      <a:gd name="T18" fmla="*/ 39 h 39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24" h="39">
                        <a:moveTo>
                          <a:pt x="23" y="26"/>
                        </a:moveTo>
                        <a:lnTo>
                          <a:pt x="0" y="38"/>
                        </a:lnTo>
                        <a:lnTo>
                          <a:pt x="0" y="13"/>
                        </a:lnTo>
                        <a:lnTo>
                          <a:pt x="23" y="0"/>
                        </a:lnTo>
                        <a:lnTo>
                          <a:pt x="23" y="26"/>
                        </a:lnTo>
                      </a:path>
                    </a:pathLst>
                  </a:custGeom>
                  <a:solidFill>
                    <a:srgbClr val="99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rnd">
                        <a:solidFill>
                          <a:srgbClr val="000000"/>
                        </a:solidFill>
                        <a:round/>
                        <a:headEnd type="none" w="sm" len="sm"/>
                        <a:tailEnd type="none" w="sm" len="sm"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591" name="Freeform 266"/>
                  <p:cNvSpPr>
                    <a:spLocks/>
                  </p:cNvSpPr>
                  <p:nvPr/>
                </p:nvSpPr>
                <p:spPr bwMode="auto">
                  <a:xfrm>
                    <a:off x="2695" y="2953"/>
                    <a:ext cx="25" cy="16"/>
                  </a:xfrm>
                  <a:custGeom>
                    <a:avLst/>
                    <a:gdLst>
                      <a:gd name="T0" fmla="*/ 17 w 27"/>
                      <a:gd name="T1" fmla="*/ 0 h 17"/>
                      <a:gd name="T2" fmla="*/ 24 w 27"/>
                      <a:gd name="T3" fmla="*/ 5 h 17"/>
                      <a:gd name="T4" fmla="*/ 19 w 27"/>
                      <a:gd name="T5" fmla="*/ 12 h 17"/>
                      <a:gd name="T6" fmla="*/ 8 w 27"/>
                      <a:gd name="T7" fmla="*/ 15 h 17"/>
                      <a:gd name="T8" fmla="*/ 0 w 27"/>
                      <a:gd name="T9" fmla="*/ 9 h 17"/>
                      <a:gd name="T10" fmla="*/ 17 w 27"/>
                      <a:gd name="T11" fmla="*/ 0 h 17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27"/>
                      <a:gd name="T19" fmla="*/ 0 h 17"/>
                      <a:gd name="T20" fmla="*/ 27 w 27"/>
                      <a:gd name="T21" fmla="*/ 17 h 17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27" h="17">
                        <a:moveTo>
                          <a:pt x="18" y="0"/>
                        </a:moveTo>
                        <a:lnTo>
                          <a:pt x="26" y="5"/>
                        </a:lnTo>
                        <a:lnTo>
                          <a:pt x="21" y="13"/>
                        </a:lnTo>
                        <a:lnTo>
                          <a:pt x="9" y="16"/>
                        </a:lnTo>
                        <a:lnTo>
                          <a:pt x="0" y="10"/>
                        </a:lnTo>
                        <a:lnTo>
                          <a:pt x="18" y="0"/>
                        </a:lnTo>
                      </a:path>
                    </a:pathLst>
                  </a:custGeom>
                  <a:solidFill>
                    <a:srgbClr val="F93466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rnd">
                        <a:solidFill>
                          <a:srgbClr val="000000"/>
                        </a:solidFill>
                        <a:round/>
                        <a:headEnd type="none" w="sm" len="sm"/>
                        <a:tailEnd type="none" w="sm" len="sm"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592" name="Freeform 267"/>
                  <p:cNvSpPr>
                    <a:spLocks/>
                  </p:cNvSpPr>
                  <p:nvPr/>
                </p:nvSpPr>
                <p:spPr bwMode="auto">
                  <a:xfrm>
                    <a:off x="2695" y="2963"/>
                    <a:ext cx="15" cy="28"/>
                  </a:xfrm>
                  <a:custGeom>
                    <a:avLst/>
                    <a:gdLst>
                      <a:gd name="T0" fmla="*/ 0 w 17"/>
                      <a:gd name="T1" fmla="*/ 19 h 30"/>
                      <a:gd name="T2" fmla="*/ 13 w 17"/>
                      <a:gd name="T3" fmla="*/ 27 h 30"/>
                      <a:gd name="T4" fmla="*/ 14 w 17"/>
                      <a:gd name="T5" fmla="*/ 12 h 30"/>
                      <a:gd name="T6" fmla="*/ 11 w 17"/>
                      <a:gd name="T7" fmla="*/ 4 h 30"/>
                      <a:gd name="T8" fmla="*/ 0 w 17"/>
                      <a:gd name="T9" fmla="*/ 0 h 30"/>
                      <a:gd name="T10" fmla="*/ 0 w 17"/>
                      <a:gd name="T11" fmla="*/ 19 h 30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17"/>
                      <a:gd name="T19" fmla="*/ 0 h 30"/>
                      <a:gd name="T20" fmla="*/ 17 w 17"/>
                      <a:gd name="T21" fmla="*/ 30 h 30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17" h="30">
                        <a:moveTo>
                          <a:pt x="0" y="20"/>
                        </a:moveTo>
                        <a:lnTo>
                          <a:pt x="15" y="29"/>
                        </a:lnTo>
                        <a:lnTo>
                          <a:pt x="16" y="13"/>
                        </a:lnTo>
                        <a:lnTo>
                          <a:pt x="12" y="4"/>
                        </a:lnTo>
                        <a:lnTo>
                          <a:pt x="0" y="0"/>
                        </a:lnTo>
                        <a:lnTo>
                          <a:pt x="0" y="20"/>
                        </a:lnTo>
                      </a:path>
                    </a:pathLst>
                  </a:custGeom>
                  <a:solidFill>
                    <a:srgbClr val="F90133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rnd">
                        <a:solidFill>
                          <a:srgbClr val="000000"/>
                        </a:solidFill>
                        <a:round/>
                        <a:headEnd type="none" w="sm" len="sm"/>
                        <a:tailEnd type="none" w="sm" len="sm"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593" name="Freeform 268"/>
                  <p:cNvSpPr>
                    <a:spLocks/>
                  </p:cNvSpPr>
                  <p:nvPr/>
                </p:nvSpPr>
                <p:spPr bwMode="auto">
                  <a:xfrm>
                    <a:off x="2707" y="2975"/>
                    <a:ext cx="15" cy="21"/>
                  </a:xfrm>
                  <a:custGeom>
                    <a:avLst/>
                    <a:gdLst>
                      <a:gd name="T0" fmla="*/ 0 w 17"/>
                      <a:gd name="T1" fmla="*/ 14 h 22"/>
                      <a:gd name="T2" fmla="*/ 2 w 17"/>
                      <a:gd name="T3" fmla="*/ 10 h 22"/>
                      <a:gd name="T4" fmla="*/ 8 w 17"/>
                      <a:gd name="T5" fmla="*/ 11 h 22"/>
                      <a:gd name="T6" fmla="*/ 11 w 17"/>
                      <a:gd name="T7" fmla="*/ 20 h 22"/>
                      <a:gd name="T8" fmla="*/ 14 w 17"/>
                      <a:gd name="T9" fmla="*/ 19 h 22"/>
                      <a:gd name="T10" fmla="*/ 11 w 17"/>
                      <a:gd name="T11" fmla="*/ 8 h 22"/>
                      <a:gd name="T12" fmla="*/ 0 w 17"/>
                      <a:gd name="T13" fmla="*/ 0 h 22"/>
                      <a:gd name="T14" fmla="*/ 0 w 17"/>
                      <a:gd name="T15" fmla="*/ 14 h 22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17"/>
                      <a:gd name="T25" fmla="*/ 0 h 22"/>
                      <a:gd name="T26" fmla="*/ 17 w 17"/>
                      <a:gd name="T27" fmla="*/ 22 h 22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17" h="22">
                        <a:moveTo>
                          <a:pt x="0" y="15"/>
                        </a:moveTo>
                        <a:lnTo>
                          <a:pt x="2" y="10"/>
                        </a:lnTo>
                        <a:lnTo>
                          <a:pt x="9" y="12"/>
                        </a:lnTo>
                        <a:lnTo>
                          <a:pt x="13" y="21"/>
                        </a:lnTo>
                        <a:lnTo>
                          <a:pt x="16" y="20"/>
                        </a:lnTo>
                        <a:lnTo>
                          <a:pt x="13" y="8"/>
                        </a:lnTo>
                        <a:lnTo>
                          <a:pt x="0" y="0"/>
                        </a:lnTo>
                        <a:lnTo>
                          <a:pt x="0" y="15"/>
                        </a:lnTo>
                      </a:path>
                    </a:pathLst>
                  </a:custGeom>
                  <a:solidFill>
                    <a:srgbClr val="F90133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rnd">
                        <a:solidFill>
                          <a:srgbClr val="000000"/>
                        </a:solidFill>
                        <a:round/>
                        <a:headEnd type="none" w="sm" len="sm"/>
                        <a:tailEnd type="none" w="sm" len="sm"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594" name="Freeform 269"/>
                  <p:cNvSpPr>
                    <a:spLocks/>
                  </p:cNvSpPr>
                  <p:nvPr/>
                </p:nvSpPr>
                <p:spPr bwMode="auto">
                  <a:xfrm>
                    <a:off x="2720" y="2977"/>
                    <a:ext cx="16" cy="19"/>
                  </a:xfrm>
                  <a:custGeom>
                    <a:avLst/>
                    <a:gdLst>
                      <a:gd name="T0" fmla="*/ 15 w 17"/>
                      <a:gd name="T1" fmla="*/ 12 h 20"/>
                      <a:gd name="T2" fmla="*/ 2 w 17"/>
                      <a:gd name="T3" fmla="*/ 18 h 20"/>
                      <a:gd name="T4" fmla="*/ 0 w 17"/>
                      <a:gd name="T5" fmla="*/ 6 h 20"/>
                      <a:gd name="T6" fmla="*/ 8 w 17"/>
                      <a:gd name="T7" fmla="*/ 4 h 20"/>
                      <a:gd name="T8" fmla="*/ 13 w 17"/>
                      <a:gd name="T9" fmla="*/ 0 h 20"/>
                      <a:gd name="T10" fmla="*/ 15 w 17"/>
                      <a:gd name="T11" fmla="*/ 12 h 20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17"/>
                      <a:gd name="T19" fmla="*/ 0 h 20"/>
                      <a:gd name="T20" fmla="*/ 17 w 17"/>
                      <a:gd name="T21" fmla="*/ 20 h 20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17" h="20">
                        <a:moveTo>
                          <a:pt x="16" y="13"/>
                        </a:moveTo>
                        <a:lnTo>
                          <a:pt x="2" y="19"/>
                        </a:lnTo>
                        <a:lnTo>
                          <a:pt x="0" y="6"/>
                        </a:lnTo>
                        <a:lnTo>
                          <a:pt x="9" y="4"/>
                        </a:lnTo>
                        <a:lnTo>
                          <a:pt x="14" y="0"/>
                        </a:lnTo>
                        <a:lnTo>
                          <a:pt x="16" y="13"/>
                        </a:lnTo>
                      </a:path>
                    </a:pathLst>
                  </a:custGeom>
                  <a:solidFill>
                    <a:srgbClr val="99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rnd">
                        <a:solidFill>
                          <a:srgbClr val="000000"/>
                        </a:solidFill>
                        <a:round/>
                        <a:headEnd type="none" w="sm" len="sm"/>
                        <a:tailEnd type="none" w="sm" len="sm"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595" name="Freeform 270"/>
                  <p:cNvSpPr>
                    <a:spLocks/>
                  </p:cNvSpPr>
                  <p:nvPr/>
                </p:nvSpPr>
                <p:spPr bwMode="auto">
                  <a:xfrm>
                    <a:off x="2696" y="2965"/>
                    <a:ext cx="15" cy="17"/>
                  </a:xfrm>
                  <a:custGeom>
                    <a:avLst/>
                    <a:gdLst>
                      <a:gd name="T0" fmla="*/ 0 w 17"/>
                      <a:gd name="T1" fmla="*/ 9 h 17"/>
                      <a:gd name="T2" fmla="*/ 14 w 17"/>
                      <a:gd name="T3" fmla="*/ 16 h 17"/>
                      <a:gd name="T4" fmla="*/ 10 w 17"/>
                      <a:gd name="T5" fmla="*/ 4 h 17"/>
                      <a:gd name="T6" fmla="*/ 0 w 17"/>
                      <a:gd name="T7" fmla="*/ 0 h 17"/>
                      <a:gd name="T8" fmla="*/ 0 w 17"/>
                      <a:gd name="T9" fmla="*/ 9 h 17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17"/>
                      <a:gd name="T16" fmla="*/ 0 h 17"/>
                      <a:gd name="T17" fmla="*/ 17 w 17"/>
                      <a:gd name="T18" fmla="*/ 17 h 17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17" h="17">
                        <a:moveTo>
                          <a:pt x="0" y="9"/>
                        </a:moveTo>
                        <a:lnTo>
                          <a:pt x="16" y="16"/>
                        </a:lnTo>
                        <a:lnTo>
                          <a:pt x="11" y="4"/>
                        </a:lnTo>
                        <a:lnTo>
                          <a:pt x="0" y="0"/>
                        </a:lnTo>
                        <a:lnTo>
                          <a:pt x="0" y="9"/>
                        </a:lnTo>
                      </a:path>
                    </a:pathLst>
                  </a:custGeom>
                  <a:solidFill>
                    <a:srgbClr val="CEE1E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rnd">
                        <a:solidFill>
                          <a:srgbClr val="000000"/>
                        </a:solidFill>
                        <a:round/>
                        <a:headEnd type="none" w="sm" len="sm"/>
                        <a:tailEnd type="none" w="sm" len="sm"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596" name="Freeform 271"/>
                  <p:cNvSpPr>
                    <a:spLocks/>
                  </p:cNvSpPr>
                  <p:nvPr/>
                </p:nvSpPr>
                <p:spPr bwMode="auto">
                  <a:xfrm>
                    <a:off x="2707" y="2973"/>
                    <a:ext cx="22" cy="16"/>
                  </a:xfrm>
                  <a:custGeom>
                    <a:avLst/>
                    <a:gdLst>
                      <a:gd name="T0" fmla="*/ 21 w 24"/>
                      <a:gd name="T1" fmla="*/ 11 h 17"/>
                      <a:gd name="T2" fmla="*/ 13 w 24"/>
                      <a:gd name="T3" fmla="*/ 15 h 17"/>
                      <a:gd name="T4" fmla="*/ 0 w 24"/>
                      <a:gd name="T5" fmla="*/ 3 h 17"/>
                      <a:gd name="T6" fmla="*/ 12 w 24"/>
                      <a:gd name="T7" fmla="*/ 0 h 17"/>
                      <a:gd name="T8" fmla="*/ 21 w 24"/>
                      <a:gd name="T9" fmla="*/ 11 h 17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24"/>
                      <a:gd name="T16" fmla="*/ 0 h 17"/>
                      <a:gd name="T17" fmla="*/ 24 w 24"/>
                      <a:gd name="T18" fmla="*/ 17 h 17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24" h="17">
                        <a:moveTo>
                          <a:pt x="23" y="12"/>
                        </a:moveTo>
                        <a:lnTo>
                          <a:pt x="14" y="16"/>
                        </a:lnTo>
                        <a:lnTo>
                          <a:pt x="0" y="3"/>
                        </a:lnTo>
                        <a:lnTo>
                          <a:pt x="13" y="0"/>
                        </a:lnTo>
                        <a:lnTo>
                          <a:pt x="23" y="12"/>
                        </a:lnTo>
                      </a:path>
                    </a:pathLst>
                  </a:custGeom>
                  <a:solidFill>
                    <a:srgbClr val="F93466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rnd">
                        <a:solidFill>
                          <a:srgbClr val="000000"/>
                        </a:solidFill>
                        <a:round/>
                        <a:headEnd type="none" w="sm" len="sm"/>
                        <a:tailEnd type="none" w="sm" len="sm"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597" name="Freeform 272"/>
                  <p:cNvSpPr>
                    <a:spLocks/>
                  </p:cNvSpPr>
                  <p:nvPr/>
                </p:nvSpPr>
                <p:spPr bwMode="auto">
                  <a:xfrm>
                    <a:off x="2719" y="2966"/>
                    <a:ext cx="15" cy="17"/>
                  </a:xfrm>
                  <a:custGeom>
                    <a:avLst/>
                    <a:gdLst>
                      <a:gd name="T0" fmla="*/ 0 w 17"/>
                      <a:gd name="T1" fmla="*/ 7 h 17"/>
                      <a:gd name="T2" fmla="*/ 3 w 17"/>
                      <a:gd name="T3" fmla="*/ 0 h 17"/>
                      <a:gd name="T4" fmla="*/ 14 w 17"/>
                      <a:gd name="T5" fmla="*/ 12 h 17"/>
                      <a:gd name="T6" fmla="*/ 10 w 17"/>
                      <a:gd name="T7" fmla="*/ 16 h 17"/>
                      <a:gd name="T8" fmla="*/ 0 w 17"/>
                      <a:gd name="T9" fmla="*/ 7 h 17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17"/>
                      <a:gd name="T16" fmla="*/ 0 h 17"/>
                      <a:gd name="T17" fmla="*/ 17 w 17"/>
                      <a:gd name="T18" fmla="*/ 17 h 17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17" h="17">
                        <a:moveTo>
                          <a:pt x="0" y="7"/>
                        </a:moveTo>
                        <a:lnTo>
                          <a:pt x="3" y="0"/>
                        </a:lnTo>
                        <a:lnTo>
                          <a:pt x="16" y="12"/>
                        </a:lnTo>
                        <a:lnTo>
                          <a:pt x="11" y="16"/>
                        </a:lnTo>
                        <a:lnTo>
                          <a:pt x="0" y="7"/>
                        </a:lnTo>
                      </a:path>
                    </a:pathLst>
                  </a:custGeom>
                  <a:solidFill>
                    <a:srgbClr val="F90133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rnd">
                        <a:solidFill>
                          <a:srgbClr val="000000"/>
                        </a:solidFill>
                        <a:round/>
                        <a:headEnd type="none" w="sm" len="sm"/>
                        <a:tailEnd type="none" w="sm" len="sm"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598" name="Freeform 273"/>
                  <p:cNvSpPr>
                    <a:spLocks/>
                  </p:cNvSpPr>
                  <p:nvPr/>
                </p:nvSpPr>
                <p:spPr bwMode="auto">
                  <a:xfrm>
                    <a:off x="2704" y="2961"/>
                    <a:ext cx="21" cy="18"/>
                  </a:xfrm>
                  <a:custGeom>
                    <a:avLst/>
                    <a:gdLst>
                      <a:gd name="T0" fmla="*/ 20 w 23"/>
                      <a:gd name="T1" fmla="*/ 12 h 19"/>
                      <a:gd name="T2" fmla="*/ 4 w 23"/>
                      <a:gd name="T3" fmla="*/ 17 h 19"/>
                      <a:gd name="T4" fmla="*/ 0 w 23"/>
                      <a:gd name="T5" fmla="*/ 4 h 19"/>
                      <a:gd name="T6" fmla="*/ 15 w 23"/>
                      <a:gd name="T7" fmla="*/ 0 h 19"/>
                      <a:gd name="T8" fmla="*/ 20 w 23"/>
                      <a:gd name="T9" fmla="*/ 12 h 19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23"/>
                      <a:gd name="T16" fmla="*/ 0 h 19"/>
                      <a:gd name="T17" fmla="*/ 23 w 23"/>
                      <a:gd name="T18" fmla="*/ 19 h 19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23" h="19">
                        <a:moveTo>
                          <a:pt x="22" y="13"/>
                        </a:moveTo>
                        <a:lnTo>
                          <a:pt x="4" y="18"/>
                        </a:lnTo>
                        <a:lnTo>
                          <a:pt x="0" y="4"/>
                        </a:lnTo>
                        <a:lnTo>
                          <a:pt x="16" y="0"/>
                        </a:lnTo>
                        <a:lnTo>
                          <a:pt x="22" y="13"/>
                        </a:lnTo>
                      </a:path>
                    </a:pathLst>
                  </a:custGeom>
                  <a:solidFill>
                    <a:srgbClr val="9DB9DA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rnd">
                        <a:solidFill>
                          <a:srgbClr val="000000"/>
                        </a:solidFill>
                        <a:round/>
                        <a:headEnd type="none" w="sm" len="sm"/>
                        <a:tailEnd type="none" w="sm" len="sm"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16467" name="Freeform 274"/>
                <p:cNvSpPr>
                  <a:spLocks/>
                </p:cNvSpPr>
                <p:nvPr/>
              </p:nvSpPr>
              <p:spPr bwMode="auto">
                <a:xfrm>
                  <a:off x="2582" y="2997"/>
                  <a:ext cx="112" cy="67"/>
                </a:xfrm>
                <a:custGeom>
                  <a:avLst/>
                  <a:gdLst>
                    <a:gd name="T0" fmla="*/ 111 w 122"/>
                    <a:gd name="T1" fmla="*/ 13 h 71"/>
                    <a:gd name="T2" fmla="*/ 88 w 122"/>
                    <a:gd name="T3" fmla="*/ 0 h 71"/>
                    <a:gd name="T4" fmla="*/ 0 w 122"/>
                    <a:gd name="T5" fmla="*/ 53 h 71"/>
                    <a:gd name="T6" fmla="*/ 23 w 122"/>
                    <a:gd name="T7" fmla="*/ 66 h 71"/>
                    <a:gd name="T8" fmla="*/ 111 w 122"/>
                    <a:gd name="T9" fmla="*/ 13 h 7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22"/>
                    <a:gd name="T16" fmla="*/ 0 h 71"/>
                    <a:gd name="T17" fmla="*/ 122 w 122"/>
                    <a:gd name="T18" fmla="*/ 71 h 7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22" h="71">
                      <a:moveTo>
                        <a:pt x="121" y="14"/>
                      </a:moveTo>
                      <a:lnTo>
                        <a:pt x="96" y="0"/>
                      </a:lnTo>
                      <a:lnTo>
                        <a:pt x="0" y="56"/>
                      </a:lnTo>
                      <a:lnTo>
                        <a:pt x="25" y="70"/>
                      </a:lnTo>
                      <a:lnTo>
                        <a:pt x="121" y="14"/>
                      </a:lnTo>
                    </a:path>
                  </a:pathLst>
                </a:custGeom>
                <a:solidFill>
                  <a:srgbClr val="CCCC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468" name="Freeform 275"/>
                <p:cNvSpPr>
                  <a:spLocks/>
                </p:cNvSpPr>
                <p:nvPr/>
              </p:nvSpPr>
              <p:spPr bwMode="auto">
                <a:xfrm>
                  <a:off x="2504" y="2950"/>
                  <a:ext cx="111" cy="68"/>
                </a:xfrm>
                <a:custGeom>
                  <a:avLst/>
                  <a:gdLst>
                    <a:gd name="T0" fmla="*/ 110 w 121"/>
                    <a:gd name="T1" fmla="*/ 13 h 71"/>
                    <a:gd name="T2" fmla="*/ 87 w 121"/>
                    <a:gd name="T3" fmla="*/ 0 h 71"/>
                    <a:gd name="T4" fmla="*/ 0 w 121"/>
                    <a:gd name="T5" fmla="*/ 53 h 71"/>
                    <a:gd name="T6" fmla="*/ 22 w 121"/>
                    <a:gd name="T7" fmla="*/ 67 h 71"/>
                    <a:gd name="T8" fmla="*/ 110 w 121"/>
                    <a:gd name="T9" fmla="*/ 13 h 7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21"/>
                    <a:gd name="T16" fmla="*/ 0 h 71"/>
                    <a:gd name="T17" fmla="*/ 121 w 121"/>
                    <a:gd name="T18" fmla="*/ 71 h 7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21" h="71">
                      <a:moveTo>
                        <a:pt x="120" y="14"/>
                      </a:moveTo>
                      <a:lnTo>
                        <a:pt x="95" y="0"/>
                      </a:lnTo>
                      <a:lnTo>
                        <a:pt x="0" y="55"/>
                      </a:lnTo>
                      <a:lnTo>
                        <a:pt x="24" y="70"/>
                      </a:lnTo>
                      <a:lnTo>
                        <a:pt x="120" y="14"/>
                      </a:lnTo>
                    </a:path>
                  </a:pathLst>
                </a:custGeom>
                <a:solidFill>
                  <a:srgbClr val="CCCC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469" name="Freeform 276"/>
                <p:cNvSpPr>
                  <a:spLocks/>
                </p:cNvSpPr>
                <p:nvPr/>
              </p:nvSpPr>
              <p:spPr bwMode="auto">
                <a:xfrm>
                  <a:off x="2235" y="2975"/>
                  <a:ext cx="84" cy="166"/>
                </a:xfrm>
                <a:custGeom>
                  <a:avLst/>
                  <a:gdLst>
                    <a:gd name="T0" fmla="*/ 83 w 92"/>
                    <a:gd name="T1" fmla="*/ 49 h 175"/>
                    <a:gd name="T2" fmla="*/ 0 w 92"/>
                    <a:gd name="T3" fmla="*/ 0 h 175"/>
                    <a:gd name="T4" fmla="*/ 0 w 92"/>
                    <a:gd name="T5" fmla="*/ 115 h 175"/>
                    <a:gd name="T6" fmla="*/ 83 w 92"/>
                    <a:gd name="T7" fmla="*/ 165 h 175"/>
                    <a:gd name="T8" fmla="*/ 83 w 92"/>
                    <a:gd name="T9" fmla="*/ 49 h 175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92"/>
                    <a:gd name="T16" fmla="*/ 0 h 175"/>
                    <a:gd name="T17" fmla="*/ 92 w 92"/>
                    <a:gd name="T18" fmla="*/ 175 h 175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92" h="175">
                      <a:moveTo>
                        <a:pt x="91" y="52"/>
                      </a:moveTo>
                      <a:lnTo>
                        <a:pt x="0" y="0"/>
                      </a:lnTo>
                      <a:lnTo>
                        <a:pt x="0" y="121"/>
                      </a:lnTo>
                      <a:lnTo>
                        <a:pt x="91" y="174"/>
                      </a:lnTo>
                      <a:lnTo>
                        <a:pt x="91" y="52"/>
                      </a:lnTo>
                    </a:path>
                  </a:pathLst>
                </a:custGeom>
                <a:solidFill>
                  <a:srgbClr val="A19AC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470" name="Freeform 277"/>
                <p:cNvSpPr>
                  <a:spLocks/>
                </p:cNvSpPr>
                <p:nvPr/>
              </p:nvSpPr>
              <p:spPr bwMode="auto">
                <a:xfrm>
                  <a:off x="2235" y="2859"/>
                  <a:ext cx="278" cy="167"/>
                </a:xfrm>
                <a:custGeom>
                  <a:avLst/>
                  <a:gdLst>
                    <a:gd name="T0" fmla="*/ 277 w 304"/>
                    <a:gd name="T1" fmla="*/ 50 h 176"/>
                    <a:gd name="T2" fmla="*/ 192 w 304"/>
                    <a:gd name="T3" fmla="*/ 0 h 176"/>
                    <a:gd name="T4" fmla="*/ 0 w 304"/>
                    <a:gd name="T5" fmla="*/ 115 h 176"/>
                    <a:gd name="T6" fmla="*/ 83 w 304"/>
                    <a:gd name="T7" fmla="*/ 166 h 176"/>
                    <a:gd name="T8" fmla="*/ 277 w 304"/>
                    <a:gd name="T9" fmla="*/ 50 h 17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04"/>
                    <a:gd name="T16" fmla="*/ 0 h 176"/>
                    <a:gd name="T17" fmla="*/ 304 w 304"/>
                    <a:gd name="T18" fmla="*/ 176 h 17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04" h="176">
                      <a:moveTo>
                        <a:pt x="303" y="53"/>
                      </a:moveTo>
                      <a:lnTo>
                        <a:pt x="210" y="0"/>
                      </a:lnTo>
                      <a:lnTo>
                        <a:pt x="0" y="121"/>
                      </a:lnTo>
                      <a:lnTo>
                        <a:pt x="91" y="175"/>
                      </a:lnTo>
                      <a:lnTo>
                        <a:pt x="303" y="53"/>
                      </a:lnTo>
                    </a:path>
                  </a:pathLst>
                </a:custGeom>
                <a:solidFill>
                  <a:srgbClr val="D0CDE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471" name="Freeform 278"/>
                <p:cNvSpPr>
                  <a:spLocks/>
                </p:cNvSpPr>
                <p:nvPr/>
              </p:nvSpPr>
              <p:spPr bwMode="auto">
                <a:xfrm>
                  <a:off x="2318" y="2909"/>
                  <a:ext cx="195" cy="232"/>
                </a:xfrm>
                <a:custGeom>
                  <a:avLst/>
                  <a:gdLst>
                    <a:gd name="T0" fmla="*/ 194 w 213"/>
                    <a:gd name="T1" fmla="*/ 0 h 244"/>
                    <a:gd name="T2" fmla="*/ 0 w 213"/>
                    <a:gd name="T3" fmla="*/ 115 h 244"/>
                    <a:gd name="T4" fmla="*/ 0 w 213"/>
                    <a:gd name="T5" fmla="*/ 231 h 244"/>
                    <a:gd name="T6" fmla="*/ 194 w 213"/>
                    <a:gd name="T7" fmla="*/ 115 h 244"/>
                    <a:gd name="T8" fmla="*/ 194 w 213"/>
                    <a:gd name="T9" fmla="*/ 0 h 24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13"/>
                    <a:gd name="T16" fmla="*/ 0 h 244"/>
                    <a:gd name="T17" fmla="*/ 213 w 213"/>
                    <a:gd name="T18" fmla="*/ 244 h 244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13" h="244">
                      <a:moveTo>
                        <a:pt x="212" y="0"/>
                      </a:moveTo>
                      <a:lnTo>
                        <a:pt x="0" y="121"/>
                      </a:lnTo>
                      <a:lnTo>
                        <a:pt x="0" y="243"/>
                      </a:lnTo>
                      <a:lnTo>
                        <a:pt x="212" y="121"/>
                      </a:lnTo>
                      <a:lnTo>
                        <a:pt x="212" y="0"/>
                      </a:lnTo>
                    </a:path>
                  </a:pathLst>
                </a:custGeom>
                <a:solidFill>
                  <a:srgbClr val="3E347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472" name="Freeform 279"/>
                <p:cNvSpPr>
                  <a:spLocks/>
                </p:cNvSpPr>
                <p:nvPr/>
              </p:nvSpPr>
              <p:spPr bwMode="auto">
                <a:xfrm>
                  <a:off x="2339" y="3044"/>
                  <a:ext cx="170" cy="186"/>
                </a:xfrm>
                <a:custGeom>
                  <a:avLst/>
                  <a:gdLst>
                    <a:gd name="T0" fmla="*/ 169 w 185"/>
                    <a:gd name="T1" fmla="*/ 101 h 195"/>
                    <a:gd name="T2" fmla="*/ 0 w 185"/>
                    <a:gd name="T3" fmla="*/ 0 h 195"/>
                    <a:gd name="T4" fmla="*/ 0 w 185"/>
                    <a:gd name="T5" fmla="*/ 84 h 195"/>
                    <a:gd name="T6" fmla="*/ 169 w 185"/>
                    <a:gd name="T7" fmla="*/ 185 h 195"/>
                    <a:gd name="T8" fmla="*/ 169 w 185"/>
                    <a:gd name="T9" fmla="*/ 101 h 195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85"/>
                    <a:gd name="T16" fmla="*/ 0 h 195"/>
                    <a:gd name="T17" fmla="*/ 185 w 185"/>
                    <a:gd name="T18" fmla="*/ 195 h 195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85" h="195">
                      <a:moveTo>
                        <a:pt x="184" y="106"/>
                      </a:moveTo>
                      <a:lnTo>
                        <a:pt x="0" y="0"/>
                      </a:lnTo>
                      <a:lnTo>
                        <a:pt x="0" y="88"/>
                      </a:lnTo>
                      <a:lnTo>
                        <a:pt x="184" y="194"/>
                      </a:lnTo>
                      <a:lnTo>
                        <a:pt x="184" y="106"/>
                      </a:lnTo>
                    </a:path>
                  </a:pathLst>
                </a:custGeom>
                <a:solidFill>
                  <a:srgbClr val="A19AC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473" name="Freeform 280"/>
                <p:cNvSpPr>
                  <a:spLocks/>
                </p:cNvSpPr>
                <p:nvPr/>
              </p:nvSpPr>
              <p:spPr bwMode="auto">
                <a:xfrm>
                  <a:off x="2339" y="2948"/>
                  <a:ext cx="330" cy="199"/>
                </a:xfrm>
                <a:custGeom>
                  <a:avLst/>
                  <a:gdLst>
                    <a:gd name="T0" fmla="*/ 329 w 360"/>
                    <a:gd name="T1" fmla="*/ 102 h 209"/>
                    <a:gd name="T2" fmla="*/ 160 w 360"/>
                    <a:gd name="T3" fmla="*/ 0 h 209"/>
                    <a:gd name="T4" fmla="*/ 0 w 360"/>
                    <a:gd name="T5" fmla="*/ 95 h 209"/>
                    <a:gd name="T6" fmla="*/ 169 w 360"/>
                    <a:gd name="T7" fmla="*/ 198 h 209"/>
                    <a:gd name="T8" fmla="*/ 329 w 360"/>
                    <a:gd name="T9" fmla="*/ 102 h 209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60"/>
                    <a:gd name="T16" fmla="*/ 0 h 209"/>
                    <a:gd name="T17" fmla="*/ 360 w 360"/>
                    <a:gd name="T18" fmla="*/ 209 h 209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60" h="209">
                      <a:moveTo>
                        <a:pt x="359" y="107"/>
                      </a:moveTo>
                      <a:lnTo>
                        <a:pt x="174" y="0"/>
                      </a:lnTo>
                      <a:lnTo>
                        <a:pt x="0" y="100"/>
                      </a:lnTo>
                      <a:lnTo>
                        <a:pt x="184" y="208"/>
                      </a:lnTo>
                      <a:lnTo>
                        <a:pt x="359" y="107"/>
                      </a:lnTo>
                    </a:path>
                  </a:pathLst>
                </a:custGeom>
                <a:solidFill>
                  <a:srgbClr val="D0CDE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474" name="Freeform 281"/>
                <p:cNvSpPr>
                  <a:spLocks/>
                </p:cNvSpPr>
                <p:nvPr/>
              </p:nvSpPr>
              <p:spPr bwMode="auto">
                <a:xfrm>
                  <a:off x="2508" y="3050"/>
                  <a:ext cx="161" cy="180"/>
                </a:xfrm>
                <a:custGeom>
                  <a:avLst/>
                  <a:gdLst>
                    <a:gd name="T0" fmla="*/ 160 w 176"/>
                    <a:gd name="T1" fmla="*/ 0 h 189"/>
                    <a:gd name="T2" fmla="*/ 0 w 176"/>
                    <a:gd name="T3" fmla="*/ 95 h 189"/>
                    <a:gd name="T4" fmla="*/ 0 w 176"/>
                    <a:gd name="T5" fmla="*/ 179 h 189"/>
                    <a:gd name="T6" fmla="*/ 160 w 176"/>
                    <a:gd name="T7" fmla="*/ 83 h 189"/>
                    <a:gd name="T8" fmla="*/ 160 w 176"/>
                    <a:gd name="T9" fmla="*/ 0 h 189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76"/>
                    <a:gd name="T16" fmla="*/ 0 h 189"/>
                    <a:gd name="T17" fmla="*/ 176 w 176"/>
                    <a:gd name="T18" fmla="*/ 189 h 189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76" h="189">
                      <a:moveTo>
                        <a:pt x="175" y="0"/>
                      </a:moveTo>
                      <a:lnTo>
                        <a:pt x="0" y="100"/>
                      </a:lnTo>
                      <a:lnTo>
                        <a:pt x="0" y="188"/>
                      </a:lnTo>
                      <a:lnTo>
                        <a:pt x="175" y="87"/>
                      </a:lnTo>
                      <a:lnTo>
                        <a:pt x="175" y="0"/>
                      </a:lnTo>
                    </a:path>
                  </a:pathLst>
                </a:custGeom>
                <a:solidFill>
                  <a:srgbClr val="3E347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475" name="Freeform 282"/>
                <p:cNvSpPr>
                  <a:spLocks/>
                </p:cNvSpPr>
                <p:nvPr/>
              </p:nvSpPr>
              <p:spPr bwMode="auto">
                <a:xfrm>
                  <a:off x="2350" y="3088"/>
                  <a:ext cx="30" cy="59"/>
                </a:xfrm>
                <a:custGeom>
                  <a:avLst/>
                  <a:gdLst>
                    <a:gd name="T0" fmla="*/ 29 w 32"/>
                    <a:gd name="T1" fmla="*/ 58 h 62"/>
                    <a:gd name="T2" fmla="*/ 29 w 32"/>
                    <a:gd name="T3" fmla="*/ 17 h 62"/>
                    <a:gd name="T4" fmla="*/ 0 w 32"/>
                    <a:gd name="T5" fmla="*/ 0 h 62"/>
                    <a:gd name="T6" fmla="*/ 0 w 32"/>
                    <a:gd name="T7" fmla="*/ 40 h 62"/>
                    <a:gd name="T8" fmla="*/ 29 w 32"/>
                    <a:gd name="T9" fmla="*/ 58 h 6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2"/>
                    <a:gd name="T16" fmla="*/ 0 h 62"/>
                    <a:gd name="T17" fmla="*/ 32 w 32"/>
                    <a:gd name="T18" fmla="*/ 62 h 6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2" h="62">
                      <a:moveTo>
                        <a:pt x="31" y="61"/>
                      </a:moveTo>
                      <a:lnTo>
                        <a:pt x="31" y="18"/>
                      </a:lnTo>
                      <a:lnTo>
                        <a:pt x="0" y="0"/>
                      </a:lnTo>
                      <a:lnTo>
                        <a:pt x="0" y="42"/>
                      </a:lnTo>
                      <a:lnTo>
                        <a:pt x="31" y="61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476" name="Freeform 283"/>
                <p:cNvSpPr>
                  <a:spLocks/>
                </p:cNvSpPr>
                <p:nvPr/>
              </p:nvSpPr>
              <p:spPr bwMode="auto">
                <a:xfrm>
                  <a:off x="2350" y="3126"/>
                  <a:ext cx="30" cy="21"/>
                </a:xfrm>
                <a:custGeom>
                  <a:avLst/>
                  <a:gdLst>
                    <a:gd name="T0" fmla="*/ 29 w 32"/>
                    <a:gd name="T1" fmla="*/ 13 h 22"/>
                    <a:gd name="T2" fmla="*/ 5 w 32"/>
                    <a:gd name="T3" fmla="*/ 0 h 22"/>
                    <a:gd name="T4" fmla="*/ 0 w 32"/>
                    <a:gd name="T5" fmla="*/ 3 h 22"/>
                    <a:gd name="T6" fmla="*/ 29 w 32"/>
                    <a:gd name="T7" fmla="*/ 20 h 22"/>
                    <a:gd name="T8" fmla="*/ 29 w 32"/>
                    <a:gd name="T9" fmla="*/ 13 h 2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2"/>
                    <a:gd name="T16" fmla="*/ 0 h 22"/>
                    <a:gd name="T17" fmla="*/ 32 w 32"/>
                    <a:gd name="T18" fmla="*/ 22 h 2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2" h="22">
                      <a:moveTo>
                        <a:pt x="31" y="14"/>
                      </a:moveTo>
                      <a:lnTo>
                        <a:pt x="5" y="0"/>
                      </a:lnTo>
                      <a:lnTo>
                        <a:pt x="0" y="3"/>
                      </a:lnTo>
                      <a:lnTo>
                        <a:pt x="31" y="21"/>
                      </a:lnTo>
                      <a:lnTo>
                        <a:pt x="31" y="14"/>
                      </a:lnTo>
                    </a:path>
                  </a:pathLst>
                </a:custGeom>
                <a:solidFill>
                  <a:srgbClr val="D0CDE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477" name="Freeform 284"/>
                <p:cNvSpPr>
                  <a:spLocks/>
                </p:cNvSpPr>
                <p:nvPr/>
              </p:nvSpPr>
              <p:spPr bwMode="auto">
                <a:xfrm>
                  <a:off x="2387" y="3111"/>
                  <a:ext cx="29" cy="58"/>
                </a:xfrm>
                <a:custGeom>
                  <a:avLst/>
                  <a:gdLst>
                    <a:gd name="T0" fmla="*/ 28 w 32"/>
                    <a:gd name="T1" fmla="*/ 57 h 61"/>
                    <a:gd name="T2" fmla="*/ 28 w 32"/>
                    <a:gd name="T3" fmla="*/ 16 h 61"/>
                    <a:gd name="T4" fmla="*/ 0 w 32"/>
                    <a:gd name="T5" fmla="*/ 0 h 61"/>
                    <a:gd name="T6" fmla="*/ 0 w 32"/>
                    <a:gd name="T7" fmla="*/ 40 h 61"/>
                    <a:gd name="T8" fmla="*/ 28 w 32"/>
                    <a:gd name="T9" fmla="*/ 57 h 6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2"/>
                    <a:gd name="T16" fmla="*/ 0 h 61"/>
                    <a:gd name="T17" fmla="*/ 32 w 32"/>
                    <a:gd name="T18" fmla="*/ 61 h 6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2" h="61">
                      <a:moveTo>
                        <a:pt x="31" y="60"/>
                      </a:moveTo>
                      <a:lnTo>
                        <a:pt x="31" y="17"/>
                      </a:lnTo>
                      <a:lnTo>
                        <a:pt x="0" y="0"/>
                      </a:lnTo>
                      <a:lnTo>
                        <a:pt x="0" y="42"/>
                      </a:lnTo>
                      <a:lnTo>
                        <a:pt x="31" y="6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478" name="Freeform 285"/>
                <p:cNvSpPr>
                  <a:spLocks/>
                </p:cNvSpPr>
                <p:nvPr/>
              </p:nvSpPr>
              <p:spPr bwMode="auto">
                <a:xfrm>
                  <a:off x="2423" y="3132"/>
                  <a:ext cx="29" cy="59"/>
                </a:xfrm>
                <a:custGeom>
                  <a:avLst/>
                  <a:gdLst>
                    <a:gd name="T0" fmla="*/ 28 w 32"/>
                    <a:gd name="T1" fmla="*/ 58 h 62"/>
                    <a:gd name="T2" fmla="*/ 28 w 32"/>
                    <a:gd name="T3" fmla="*/ 17 h 62"/>
                    <a:gd name="T4" fmla="*/ 0 w 32"/>
                    <a:gd name="T5" fmla="*/ 0 h 62"/>
                    <a:gd name="T6" fmla="*/ 0 w 32"/>
                    <a:gd name="T7" fmla="*/ 40 h 62"/>
                    <a:gd name="T8" fmla="*/ 28 w 32"/>
                    <a:gd name="T9" fmla="*/ 58 h 6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2"/>
                    <a:gd name="T16" fmla="*/ 0 h 62"/>
                    <a:gd name="T17" fmla="*/ 32 w 32"/>
                    <a:gd name="T18" fmla="*/ 62 h 6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2" h="62">
                      <a:moveTo>
                        <a:pt x="31" y="61"/>
                      </a:moveTo>
                      <a:lnTo>
                        <a:pt x="31" y="18"/>
                      </a:lnTo>
                      <a:lnTo>
                        <a:pt x="0" y="0"/>
                      </a:lnTo>
                      <a:lnTo>
                        <a:pt x="0" y="42"/>
                      </a:lnTo>
                      <a:lnTo>
                        <a:pt x="31" y="61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479" name="Freeform 286"/>
                <p:cNvSpPr>
                  <a:spLocks/>
                </p:cNvSpPr>
                <p:nvPr/>
              </p:nvSpPr>
              <p:spPr bwMode="auto">
                <a:xfrm>
                  <a:off x="2459" y="3155"/>
                  <a:ext cx="30" cy="59"/>
                </a:xfrm>
                <a:custGeom>
                  <a:avLst/>
                  <a:gdLst>
                    <a:gd name="T0" fmla="*/ 29 w 33"/>
                    <a:gd name="T1" fmla="*/ 58 h 62"/>
                    <a:gd name="T2" fmla="*/ 29 w 33"/>
                    <a:gd name="T3" fmla="*/ 17 h 62"/>
                    <a:gd name="T4" fmla="*/ 0 w 33"/>
                    <a:gd name="T5" fmla="*/ 0 h 62"/>
                    <a:gd name="T6" fmla="*/ 0 w 33"/>
                    <a:gd name="T7" fmla="*/ 40 h 62"/>
                    <a:gd name="T8" fmla="*/ 29 w 33"/>
                    <a:gd name="T9" fmla="*/ 58 h 6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3"/>
                    <a:gd name="T16" fmla="*/ 0 h 62"/>
                    <a:gd name="T17" fmla="*/ 33 w 33"/>
                    <a:gd name="T18" fmla="*/ 62 h 6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3" h="62">
                      <a:moveTo>
                        <a:pt x="32" y="61"/>
                      </a:moveTo>
                      <a:lnTo>
                        <a:pt x="32" y="18"/>
                      </a:lnTo>
                      <a:lnTo>
                        <a:pt x="0" y="0"/>
                      </a:lnTo>
                      <a:lnTo>
                        <a:pt x="0" y="42"/>
                      </a:lnTo>
                      <a:lnTo>
                        <a:pt x="32" y="61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480" name="Line 287"/>
                <p:cNvSpPr>
                  <a:spLocks noChangeShapeType="1"/>
                </p:cNvSpPr>
                <p:nvPr/>
              </p:nvSpPr>
              <p:spPr bwMode="auto">
                <a:xfrm>
                  <a:off x="2239" y="2998"/>
                  <a:ext cx="79" cy="44"/>
                </a:xfrm>
                <a:prstGeom prst="line">
                  <a:avLst/>
                </a:prstGeom>
                <a:noFill/>
                <a:ln w="12700">
                  <a:solidFill>
                    <a:srgbClr val="000080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481" name="Line 288"/>
                <p:cNvSpPr>
                  <a:spLocks noChangeShapeType="1"/>
                </p:cNvSpPr>
                <p:nvPr/>
              </p:nvSpPr>
              <p:spPr bwMode="auto">
                <a:xfrm>
                  <a:off x="2239" y="3002"/>
                  <a:ext cx="79" cy="44"/>
                </a:xfrm>
                <a:prstGeom prst="line">
                  <a:avLst/>
                </a:prstGeom>
                <a:noFill/>
                <a:ln w="12700">
                  <a:solidFill>
                    <a:srgbClr val="000080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482" name="Line 289"/>
                <p:cNvSpPr>
                  <a:spLocks noChangeShapeType="1"/>
                </p:cNvSpPr>
                <p:nvPr/>
              </p:nvSpPr>
              <p:spPr bwMode="auto">
                <a:xfrm>
                  <a:off x="2239" y="3006"/>
                  <a:ext cx="79" cy="46"/>
                </a:xfrm>
                <a:prstGeom prst="line">
                  <a:avLst/>
                </a:prstGeom>
                <a:noFill/>
                <a:ln w="12700">
                  <a:solidFill>
                    <a:srgbClr val="000080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483" name="Line 290"/>
                <p:cNvSpPr>
                  <a:spLocks noChangeShapeType="1"/>
                </p:cNvSpPr>
                <p:nvPr/>
              </p:nvSpPr>
              <p:spPr bwMode="auto">
                <a:xfrm>
                  <a:off x="2239" y="3010"/>
                  <a:ext cx="79" cy="46"/>
                </a:xfrm>
                <a:prstGeom prst="line">
                  <a:avLst/>
                </a:prstGeom>
                <a:noFill/>
                <a:ln w="12700">
                  <a:solidFill>
                    <a:srgbClr val="000080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484" name="Line 291"/>
                <p:cNvSpPr>
                  <a:spLocks noChangeShapeType="1"/>
                </p:cNvSpPr>
                <p:nvPr/>
              </p:nvSpPr>
              <p:spPr bwMode="auto">
                <a:xfrm>
                  <a:off x="2239" y="3015"/>
                  <a:ext cx="79" cy="46"/>
                </a:xfrm>
                <a:prstGeom prst="line">
                  <a:avLst/>
                </a:prstGeom>
                <a:noFill/>
                <a:ln w="12700">
                  <a:solidFill>
                    <a:srgbClr val="000080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485" name="Line 292"/>
                <p:cNvSpPr>
                  <a:spLocks noChangeShapeType="1"/>
                </p:cNvSpPr>
                <p:nvPr/>
              </p:nvSpPr>
              <p:spPr bwMode="auto">
                <a:xfrm>
                  <a:off x="2239" y="3020"/>
                  <a:ext cx="79" cy="45"/>
                </a:xfrm>
                <a:prstGeom prst="line">
                  <a:avLst/>
                </a:prstGeom>
                <a:noFill/>
                <a:ln w="12700">
                  <a:solidFill>
                    <a:srgbClr val="000080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486" name="Line 293"/>
                <p:cNvSpPr>
                  <a:spLocks noChangeShapeType="1"/>
                </p:cNvSpPr>
                <p:nvPr/>
              </p:nvSpPr>
              <p:spPr bwMode="auto">
                <a:xfrm>
                  <a:off x="2239" y="3024"/>
                  <a:ext cx="79" cy="46"/>
                </a:xfrm>
                <a:prstGeom prst="line">
                  <a:avLst/>
                </a:prstGeom>
                <a:noFill/>
                <a:ln w="12700">
                  <a:solidFill>
                    <a:srgbClr val="000080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487" name="Line 294"/>
                <p:cNvSpPr>
                  <a:spLocks noChangeShapeType="1"/>
                </p:cNvSpPr>
                <p:nvPr/>
              </p:nvSpPr>
              <p:spPr bwMode="auto">
                <a:xfrm>
                  <a:off x="2239" y="3029"/>
                  <a:ext cx="79" cy="47"/>
                </a:xfrm>
                <a:prstGeom prst="line">
                  <a:avLst/>
                </a:prstGeom>
                <a:noFill/>
                <a:ln w="12700">
                  <a:solidFill>
                    <a:srgbClr val="000080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488" name="Line 295"/>
                <p:cNvSpPr>
                  <a:spLocks noChangeShapeType="1"/>
                </p:cNvSpPr>
                <p:nvPr/>
              </p:nvSpPr>
              <p:spPr bwMode="auto">
                <a:xfrm>
                  <a:off x="2239" y="3034"/>
                  <a:ext cx="79" cy="44"/>
                </a:xfrm>
                <a:prstGeom prst="line">
                  <a:avLst/>
                </a:prstGeom>
                <a:noFill/>
                <a:ln w="12700">
                  <a:solidFill>
                    <a:srgbClr val="000080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489" name="Line 296"/>
                <p:cNvSpPr>
                  <a:spLocks noChangeShapeType="1"/>
                </p:cNvSpPr>
                <p:nvPr/>
              </p:nvSpPr>
              <p:spPr bwMode="auto">
                <a:xfrm>
                  <a:off x="2239" y="3038"/>
                  <a:ext cx="79" cy="45"/>
                </a:xfrm>
                <a:prstGeom prst="line">
                  <a:avLst/>
                </a:prstGeom>
                <a:noFill/>
                <a:ln w="12700">
                  <a:solidFill>
                    <a:srgbClr val="000080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490" name="Line 297"/>
                <p:cNvSpPr>
                  <a:spLocks noChangeShapeType="1"/>
                </p:cNvSpPr>
                <p:nvPr/>
              </p:nvSpPr>
              <p:spPr bwMode="auto">
                <a:xfrm>
                  <a:off x="2239" y="3042"/>
                  <a:ext cx="79" cy="46"/>
                </a:xfrm>
                <a:prstGeom prst="line">
                  <a:avLst/>
                </a:prstGeom>
                <a:noFill/>
                <a:ln w="12700">
                  <a:solidFill>
                    <a:srgbClr val="000080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491" name="Line 298"/>
                <p:cNvSpPr>
                  <a:spLocks noChangeShapeType="1"/>
                </p:cNvSpPr>
                <p:nvPr/>
              </p:nvSpPr>
              <p:spPr bwMode="auto">
                <a:xfrm>
                  <a:off x="2239" y="3047"/>
                  <a:ext cx="79" cy="46"/>
                </a:xfrm>
                <a:prstGeom prst="line">
                  <a:avLst/>
                </a:prstGeom>
                <a:noFill/>
                <a:ln w="12700">
                  <a:solidFill>
                    <a:srgbClr val="000080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492" name="Line 299"/>
                <p:cNvSpPr>
                  <a:spLocks noChangeShapeType="1"/>
                </p:cNvSpPr>
                <p:nvPr/>
              </p:nvSpPr>
              <p:spPr bwMode="auto">
                <a:xfrm>
                  <a:off x="2239" y="3051"/>
                  <a:ext cx="79" cy="46"/>
                </a:xfrm>
                <a:prstGeom prst="line">
                  <a:avLst/>
                </a:prstGeom>
                <a:noFill/>
                <a:ln w="12700">
                  <a:solidFill>
                    <a:srgbClr val="000080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493" name="Line 300"/>
                <p:cNvSpPr>
                  <a:spLocks noChangeShapeType="1"/>
                </p:cNvSpPr>
                <p:nvPr/>
              </p:nvSpPr>
              <p:spPr bwMode="auto">
                <a:xfrm>
                  <a:off x="2239" y="3057"/>
                  <a:ext cx="79" cy="44"/>
                </a:xfrm>
                <a:prstGeom prst="line">
                  <a:avLst/>
                </a:prstGeom>
                <a:noFill/>
                <a:ln w="12700">
                  <a:solidFill>
                    <a:srgbClr val="000080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494" name="Line 301"/>
                <p:cNvSpPr>
                  <a:spLocks noChangeShapeType="1"/>
                </p:cNvSpPr>
                <p:nvPr/>
              </p:nvSpPr>
              <p:spPr bwMode="auto">
                <a:xfrm>
                  <a:off x="2239" y="3061"/>
                  <a:ext cx="79" cy="44"/>
                </a:xfrm>
                <a:prstGeom prst="line">
                  <a:avLst/>
                </a:prstGeom>
                <a:noFill/>
                <a:ln w="12700">
                  <a:solidFill>
                    <a:srgbClr val="000080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495" name="Line 302"/>
                <p:cNvSpPr>
                  <a:spLocks noChangeShapeType="1"/>
                </p:cNvSpPr>
                <p:nvPr/>
              </p:nvSpPr>
              <p:spPr bwMode="auto">
                <a:xfrm>
                  <a:off x="2239" y="3065"/>
                  <a:ext cx="79" cy="46"/>
                </a:xfrm>
                <a:prstGeom prst="line">
                  <a:avLst/>
                </a:prstGeom>
                <a:noFill/>
                <a:ln w="12700">
                  <a:solidFill>
                    <a:srgbClr val="000080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496" name="Line 303"/>
                <p:cNvSpPr>
                  <a:spLocks noChangeShapeType="1"/>
                </p:cNvSpPr>
                <p:nvPr/>
              </p:nvSpPr>
              <p:spPr bwMode="auto">
                <a:xfrm>
                  <a:off x="2239" y="3069"/>
                  <a:ext cx="79" cy="46"/>
                </a:xfrm>
                <a:prstGeom prst="line">
                  <a:avLst/>
                </a:prstGeom>
                <a:noFill/>
                <a:ln w="12700">
                  <a:solidFill>
                    <a:srgbClr val="000080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497" name="Line 304"/>
                <p:cNvSpPr>
                  <a:spLocks noChangeShapeType="1"/>
                </p:cNvSpPr>
                <p:nvPr/>
              </p:nvSpPr>
              <p:spPr bwMode="auto">
                <a:xfrm>
                  <a:off x="2239" y="3074"/>
                  <a:ext cx="79" cy="45"/>
                </a:xfrm>
                <a:prstGeom prst="line">
                  <a:avLst/>
                </a:prstGeom>
                <a:noFill/>
                <a:ln w="12700">
                  <a:solidFill>
                    <a:srgbClr val="000080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498" name="Line 305"/>
                <p:cNvSpPr>
                  <a:spLocks noChangeShapeType="1"/>
                </p:cNvSpPr>
                <p:nvPr/>
              </p:nvSpPr>
              <p:spPr bwMode="auto">
                <a:xfrm>
                  <a:off x="2239" y="3079"/>
                  <a:ext cx="79" cy="44"/>
                </a:xfrm>
                <a:prstGeom prst="line">
                  <a:avLst/>
                </a:prstGeom>
                <a:noFill/>
                <a:ln w="12700">
                  <a:solidFill>
                    <a:srgbClr val="000080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499" name="Line 306"/>
                <p:cNvSpPr>
                  <a:spLocks noChangeShapeType="1"/>
                </p:cNvSpPr>
                <p:nvPr/>
              </p:nvSpPr>
              <p:spPr bwMode="auto">
                <a:xfrm>
                  <a:off x="2239" y="3082"/>
                  <a:ext cx="79" cy="46"/>
                </a:xfrm>
                <a:prstGeom prst="line">
                  <a:avLst/>
                </a:prstGeom>
                <a:noFill/>
                <a:ln w="12700">
                  <a:solidFill>
                    <a:srgbClr val="000080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500" name="Line 307"/>
                <p:cNvSpPr>
                  <a:spLocks noChangeShapeType="1"/>
                </p:cNvSpPr>
                <p:nvPr/>
              </p:nvSpPr>
              <p:spPr bwMode="auto">
                <a:xfrm>
                  <a:off x="2239" y="3088"/>
                  <a:ext cx="79" cy="46"/>
                </a:xfrm>
                <a:prstGeom prst="line">
                  <a:avLst/>
                </a:prstGeom>
                <a:noFill/>
                <a:ln w="12700">
                  <a:solidFill>
                    <a:srgbClr val="000080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501" name="Line 308"/>
                <p:cNvSpPr>
                  <a:spLocks noChangeShapeType="1"/>
                </p:cNvSpPr>
                <p:nvPr/>
              </p:nvSpPr>
              <p:spPr bwMode="auto">
                <a:xfrm>
                  <a:off x="2239" y="3092"/>
                  <a:ext cx="79" cy="45"/>
                </a:xfrm>
                <a:prstGeom prst="line">
                  <a:avLst/>
                </a:prstGeom>
                <a:noFill/>
                <a:ln w="12700">
                  <a:solidFill>
                    <a:srgbClr val="000080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502" name="Freeform 309"/>
                <p:cNvSpPr>
                  <a:spLocks/>
                </p:cNvSpPr>
                <p:nvPr/>
              </p:nvSpPr>
              <p:spPr bwMode="auto">
                <a:xfrm>
                  <a:off x="2232" y="2976"/>
                  <a:ext cx="16" cy="121"/>
                </a:xfrm>
                <a:custGeom>
                  <a:avLst/>
                  <a:gdLst>
                    <a:gd name="T0" fmla="*/ 0 w 17"/>
                    <a:gd name="T1" fmla="*/ 116 h 127"/>
                    <a:gd name="T2" fmla="*/ 0 w 17"/>
                    <a:gd name="T3" fmla="*/ 0 h 127"/>
                    <a:gd name="T4" fmla="*/ 15 w 17"/>
                    <a:gd name="T5" fmla="*/ 4 h 127"/>
                    <a:gd name="T6" fmla="*/ 15 w 17"/>
                    <a:gd name="T7" fmla="*/ 120 h 127"/>
                    <a:gd name="T8" fmla="*/ 0 w 17"/>
                    <a:gd name="T9" fmla="*/ 116 h 12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7"/>
                    <a:gd name="T16" fmla="*/ 0 h 127"/>
                    <a:gd name="T17" fmla="*/ 17 w 17"/>
                    <a:gd name="T18" fmla="*/ 127 h 127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7" h="127">
                      <a:moveTo>
                        <a:pt x="0" y="122"/>
                      </a:moveTo>
                      <a:lnTo>
                        <a:pt x="0" y="0"/>
                      </a:lnTo>
                      <a:lnTo>
                        <a:pt x="16" y="4"/>
                      </a:lnTo>
                      <a:lnTo>
                        <a:pt x="16" y="126"/>
                      </a:lnTo>
                      <a:lnTo>
                        <a:pt x="0" y="122"/>
                      </a:lnTo>
                    </a:path>
                  </a:pathLst>
                </a:custGeom>
                <a:solidFill>
                  <a:srgbClr val="FFFF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503" name="Freeform 310"/>
                <p:cNvSpPr>
                  <a:spLocks/>
                </p:cNvSpPr>
                <p:nvPr/>
              </p:nvSpPr>
              <p:spPr bwMode="auto">
                <a:xfrm>
                  <a:off x="2251" y="2989"/>
                  <a:ext cx="16" cy="120"/>
                </a:xfrm>
                <a:custGeom>
                  <a:avLst/>
                  <a:gdLst>
                    <a:gd name="T0" fmla="*/ 0 w 17"/>
                    <a:gd name="T1" fmla="*/ 114 h 126"/>
                    <a:gd name="T2" fmla="*/ 0 w 17"/>
                    <a:gd name="T3" fmla="*/ 0 h 126"/>
                    <a:gd name="T4" fmla="*/ 15 w 17"/>
                    <a:gd name="T5" fmla="*/ 4 h 126"/>
                    <a:gd name="T6" fmla="*/ 15 w 17"/>
                    <a:gd name="T7" fmla="*/ 119 h 126"/>
                    <a:gd name="T8" fmla="*/ 0 w 17"/>
                    <a:gd name="T9" fmla="*/ 114 h 12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7"/>
                    <a:gd name="T16" fmla="*/ 0 h 126"/>
                    <a:gd name="T17" fmla="*/ 17 w 17"/>
                    <a:gd name="T18" fmla="*/ 126 h 12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7" h="126">
                      <a:moveTo>
                        <a:pt x="0" y="120"/>
                      </a:moveTo>
                      <a:lnTo>
                        <a:pt x="0" y="0"/>
                      </a:lnTo>
                      <a:lnTo>
                        <a:pt x="16" y="4"/>
                      </a:lnTo>
                      <a:lnTo>
                        <a:pt x="16" y="125"/>
                      </a:lnTo>
                      <a:lnTo>
                        <a:pt x="0" y="120"/>
                      </a:lnTo>
                    </a:path>
                  </a:pathLst>
                </a:custGeom>
                <a:solidFill>
                  <a:srgbClr val="FFFF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504" name="Freeform 311"/>
                <p:cNvSpPr>
                  <a:spLocks/>
                </p:cNvSpPr>
                <p:nvPr/>
              </p:nvSpPr>
              <p:spPr bwMode="auto">
                <a:xfrm>
                  <a:off x="2271" y="3000"/>
                  <a:ext cx="16" cy="119"/>
                </a:xfrm>
                <a:custGeom>
                  <a:avLst/>
                  <a:gdLst>
                    <a:gd name="T0" fmla="*/ 0 w 17"/>
                    <a:gd name="T1" fmla="*/ 114 h 125"/>
                    <a:gd name="T2" fmla="*/ 0 w 17"/>
                    <a:gd name="T3" fmla="*/ 0 h 125"/>
                    <a:gd name="T4" fmla="*/ 15 w 17"/>
                    <a:gd name="T5" fmla="*/ 2 h 125"/>
                    <a:gd name="T6" fmla="*/ 15 w 17"/>
                    <a:gd name="T7" fmla="*/ 118 h 125"/>
                    <a:gd name="T8" fmla="*/ 0 w 17"/>
                    <a:gd name="T9" fmla="*/ 114 h 125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7"/>
                    <a:gd name="T16" fmla="*/ 0 h 125"/>
                    <a:gd name="T17" fmla="*/ 17 w 17"/>
                    <a:gd name="T18" fmla="*/ 125 h 125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7" h="125">
                      <a:moveTo>
                        <a:pt x="0" y="120"/>
                      </a:moveTo>
                      <a:lnTo>
                        <a:pt x="0" y="0"/>
                      </a:lnTo>
                      <a:lnTo>
                        <a:pt x="16" y="2"/>
                      </a:lnTo>
                      <a:lnTo>
                        <a:pt x="16" y="124"/>
                      </a:lnTo>
                      <a:lnTo>
                        <a:pt x="0" y="120"/>
                      </a:lnTo>
                    </a:path>
                  </a:pathLst>
                </a:custGeom>
                <a:solidFill>
                  <a:srgbClr val="FFFF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505" name="Freeform 312"/>
                <p:cNvSpPr>
                  <a:spLocks/>
                </p:cNvSpPr>
                <p:nvPr/>
              </p:nvSpPr>
              <p:spPr bwMode="auto">
                <a:xfrm>
                  <a:off x="2290" y="3011"/>
                  <a:ext cx="15" cy="121"/>
                </a:xfrm>
                <a:custGeom>
                  <a:avLst/>
                  <a:gdLst>
                    <a:gd name="T0" fmla="*/ 1 w 17"/>
                    <a:gd name="T1" fmla="*/ 116 h 127"/>
                    <a:gd name="T2" fmla="*/ 0 w 17"/>
                    <a:gd name="T3" fmla="*/ 0 h 127"/>
                    <a:gd name="T4" fmla="*/ 14 w 17"/>
                    <a:gd name="T5" fmla="*/ 4 h 127"/>
                    <a:gd name="T6" fmla="*/ 14 w 17"/>
                    <a:gd name="T7" fmla="*/ 120 h 127"/>
                    <a:gd name="T8" fmla="*/ 1 w 17"/>
                    <a:gd name="T9" fmla="*/ 116 h 12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7"/>
                    <a:gd name="T16" fmla="*/ 0 h 127"/>
                    <a:gd name="T17" fmla="*/ 17 w 17"/>
                    <a:gd name="T18" fmla="*/ 127 h 127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7" h="127">
                      <a:moveTo>
                        <a:pt x="1" y="122"/>
                      </a:moveTo>
                      <a:lnTo>
                        <a:pt x="0" y="0"/>
                      </a:lnTo>
                      <a:lnTo>
                        <a:pt x="16" y="4"/>
                      </a:lnTo>
                      <a:lnTo>
                        <a:pt x="16" y="126"/>
                      </a:lnTo>
                      <a:lnTo>
                        <a:pt x="1" y="122"/>
                      </a:lnTo>
                    </a:path>
                  </a:pathLst>
                </a:custGeom>
                <a:solidFill>
                  <a:srgbClr val="FFFF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506" name="Freeform 313"/>
                <p:cNvSpPr>
                  <a:spLocks/>
                </p:cNvSpPr>
                <p:nvPr/>
              </p:nvSpPr>
              <p:spPr bwMode="auto">
                <a:xfrm>
                  <a:off x="2311" y="3023"/>
                  <a:ext cx="15" cy="120"/>
                </a:xfrm>
                <a:custGeom>
                  <a:avLst/>
                  <a:gdLst>
                    <a:gd name="T0" fmla="*/ 0 w 17"/>
                    <a:gd name="T1" fmla="*/ 114 h 127"/>
                    <a:gd name="T2" fmla="*/ 0 w 17"/>
                    <a:gd name="T3" fmla="*/ 0 h 127"/>
                    <a:gd name="T4" fmla="*/ 14 w 17"/>
                    <a:gd name="T5" fmla="*/ 4 h 127"/>
                    <a:gd name="T6" fmla="*/ 14 w 17"/>
                    <a:gd name="T7" fmla="*/ 119 h 127"/>
                    <a:gd name="T8" fmla="*/ 0 w 17"/>
                    <a:gd name="T9" fmla="*/ 114 h 12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7"/>
                    <a:gd name="T16" fmla="*/ 0 h 127"/>
                    <a:gd name="T17" fmla="*/ 17 w 17"/>
                    <a:gd name="T18" fmla="*/ 127 h 127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7" h="127">
                      <a:moveTo>
                        <a:pt x="0" y="121"/>
                      </a:moveTo>
                      <a:lnTo>
                        <a:pt x="0" y="0"/>
                      </a:lnTo>
                      <a:lnTo>
                        <a:pt x="16" y="4"/>
                      </a:lnTo>
                      <a:lnTo>
                        <a:pt x="16" y="126"/>
                      </a:lnTo>
                      <a:lnTo>
                        <a:pt x="0" y="121"/>
                      </a:lnTo>
                    </a:path>
                  </a:pathLst>
                </a:custGeom>
                <a:solidFill>
                  <a:srgbClr val="FFFF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507" name="Freeform 314"/>
                <p:cNvSpPr>
                  <a:spLocks/>
                </p:cNvSpPr>
                <p:nvPr/>
              </p:nvSpPr>
              <p:spPr bwMode="auto">
                <a:xfrm>
                  <a:off x="2264" y="3103"/>
                  <a:ext cx="112" cy="69"/>
                </a:xfrm>
                <a:custGeom>
                  <a:avLst/>
                  <a:gdLst>
                    <a:gd name="T0" fmla="*/ 111 w 122"/>
                    <a:gd name="T1" fmla="*/ 13 h 72"/>
                    <a:gd name="T2" fmla="*/ 89 w 122"/>
                    <a:gd name="T3" fmla="*/ 0 h 72"/>
                    <a:gd name="T4" fmla="*/ 0 w 122"/>
                    <a:gd name="T5" fmla="*/ 54 h 72"/>
                    <a:gd name="T6" fmla="*/ 22 w 122"/>
                    <a:gd name="T7" fmla="*/ 68 h 72"/>
                    <a:gd name="T8" fmla="*/ 111 w 122"/>
                    <a:gd name="T9" fmla="*/ 13 h 7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22"/>
                    <a:gd name="T16" fmla="*/ 0 h 72"/>
                    <a:gd name="T17" fmla="*/ 122 w 122"/>
                    <a:gd name="T18" fmla="*/ 72 h 7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22" h="72">
                      <a:moveTo>
                        <a:pt x="121" y="14"/>
                      </a:moveTo>
                      <a:lnTo>
                        <a:pt x="97" y="0"/>
                      </a:lnTo>
                      <a:lnTo>
                        <a:pt x="0" y="56"/>
                      </a:lnTo>
                      <a:lnTo>
                        <a:pt x="24" y="71"/>
                      </a:lnTo>
                      <a:lnTo>
                        <a:pt x="121" y="14"/>
                      </a:lnTo>
                    </a:path>
                  </a:pathLst>
                </a:custGeom>
                <a:solidFill>
                  <a:srgbClr val="CCCC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508" name="Freeform 315"/>
                <p:cNvSpPr>
                  <a:spLocks/>
                </p:cNvSpPr>
                <p:nvPr/>
              </p:nvSpPr>
              <p:spPr bwMode="auto">
                <a:xfrm>
                  <a:off x="2264" y="3157"/>
                  <a:ext cx="23" cy="41"/>
                </a:xfrm>
                <a:custGeom>
                  <a:avLst/>
                  <a:gdLst>
                    <a:gd name="T0" fmla="*/ 22 w 25"/>
                    <a:gd name="T1" fmla="*/ 13 h 44"/>
                    <a:gd name="T2" fmla="*/ 0 w 25"/>
                    <a:gd name="T3" fmla="*/ 0 h 44"/>
                    <a:gd name="T4" fmla="*/ 0 w 25"/>
                    <a:gd name="T5" fmla="*/ 26 h 44"/>
                    <a:gd name="T6" fmla="*/ 22 w 25"/>
                    <a:gd name="T7" fmla="*/ 40 h 44"/>
                    <a:gd name="T8" fmla="*/ 22 w 25"/>
                    <a:gd name="T9" fmla="*/ 13 h 4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5"/>
                    <a:gd name="T16" fmla="*/ 0 h 44"/>
                    <a:gd name="T17" fmla="*/ 25 w 25"/>
                    <a:gd name="T18" fmla="*/ 44 h 44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5" h="44">
                      <a:moveTo>
                        <a:pt x="24" y="14"/>
                      </a:moveTo>
                      <a:lnTo>
                        <a:pt x="0" y="0"/>
                      </a:lnTo>
                      <a:lnTo>
                        <a:pt x="0" y="28"/>
                      </a:lnTo>
                      <a:lnTo>
                        <a:pt x="24" y="43"/>
                      </a:lnTo>
                      <a:lnTo>
                        <a:pt x="24" y="14"/>
                      </a:lnTo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509" name="Freeform 316"/>
                <p:cNvSpPr>
                  <a:spLocks/>
                </p:cNvSpPr>
                <p:nvPr/>
              </p:nvSpPr>
              <p:spPr bwMode="auto">
                <a:xfrm>
                  <a:off x="2286" y="3117"/>
                  <a:ext cx="90" cy="81"/>
                </a:xfrm>
                <a:custGeom>
                  <a:avLst/>
                  <a:gdLst>
                    <a:gd name="T0" fmla="*/ 89 w 98"/>
                    <a:gd name="T1" fmla="*/ 0 h 86"/>
                    <a:gd name="T2" fmla="*/ 0 w 98"/>
                    <a:gd name="T3" fmla="*/ 53 h 86"/>
                    <a:gd name="T4" fmla="*/ 0 w 98"/>
                    <a:gd name="T5" fmla="*/ 80 h 86"/>
                    <a:gd name="T6" fmla="*/ 89 w 98"/>
                    <a:gd name="T7" fmla="*/ 26 h 86"/>
                    <a:gd name="T8" fmla="*/ 89 w 98"/>
                    <a:gd name="T9" fmla="*/ 0 h 8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98"/>
                    <a:gd name="T16" fmla="*/ 0 h 86"/>
                    <a:gd name="T17" fmla="*/ 98 w 98"/>
                    <a:gd name="T18" fmla="*/ 86 h 8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98" h="86">
                      <a:moveTo>
                        <a:pt x="97" y="0"/>
                      </a:moveTo>
                      <a:lnTo>
                        <a:pt x="0" y="56"/>
                      </a:lnTo>
                      <a:lnTo>
                        <a:pt x="0" y="85"/>
                      </a:lnTo>
                      <a:lnTo>
                        <a:pt x="97" y="28"/>
                      </a:lnTo>
                      <a:lnTo>
                        <a:pt x="97" y="0"/>
                      </a:lnTo>
                    </a:path>
                  </a:pathLst>
                </a:custGeom>
                <a:solidFill>
                  <a:srgbClr val="6666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510" name="Freeform 317"/>
                <p:cNvSpPr>
                  <a:spLocks/>
                </p:cNvSpPr>
                <p:nvPr/>
              </p:nvSpPr>
              <p:spPr bwMode="auto">
                <a:xfrm>
                  <a:off x="2353" y="3150"/>
                  <a:ext cx="16" cy="16"/>
                </a:xfrm>
                <a:custGeom>
                  <a:avLst/>
                  <a:gdLst>
                    <a:gd name="T0" fmla="*/ 4 w 17"/>
                    <a:gd name="T1" fmla="*/ 15 h 17"/>
                    <a:gd name="T2" fmla="*/ 1 w 17"/>
                    <a:gd name="T3" fmla="*/ 12 h 17"/>
                    <a:gd name="T4" fmla="*/ 1 w 17"/>
                    <a:gd name="T5" fmla="*/ 11 h 17"/>
                    <a:gd name="T6" fmla="*/ 1 w 17"/>
                    <a:gd name="T7" fmla="*/ 10 h 17"/>
                    <a:gd name="T8" fmla="*/ 0 w 17"/>
                    <a:gd name="T9" fmla="*/ 8 h 17"/>
                    <a:gd name="T10" fmla="*/ 1 w 17"/>
                    <a:gd name="T11" fmla="*/ 7 h 17"/>
                    <a:gd name="T12" fmla="*/ 1 w 17"/>
                    <a:gd name="T13" fmla="*/ 5 h 17"/>
                    <a:gd name="T14" fmla="*/ 3 w 17"/>
                    <a:gd name="T15" fmla="*/ 2 h 17"/>
                    <a:gd name="T16" fmla="*/ 5 w 17"/>
                    <a:gd name="T17" fmla="*/ 1 h 17"/>
                    <a:gd name="T18" fmla="*/ 8 w 17"/>
                    <a:gd name="T19" fmla="*/ 0 h 17"/>
                    <a:gd name="T20" fmla="*/ 8 w 17"/>
                    <a:gd name="T21" fmla="*/ 0 h 17"/>
                    <a:gd name="T22" fmla="*/ 12 w 17"/>
                    <a:gd name="T23" fmla="*/ 2 h 17"/>
                    <a:gd name="T24" fmla="*/ 12 w 17"/>
                    <a:gd name="T25" fmla="*/ 3 h 17"/>
                    <a:gd name="T26" fmla="*/ 13 w 17"/>
                    <a:gd name="T27" fmla="*/ 4 h 17"/>
                    <a:gd name="T28" fmla="*/ 15 w 17"/>
                    <a:gd name="T29" fmla="*/ 5 h 17"/>
                    <a:gd name="T30" fmla="*/ 13 w 17"/>
                    <a:gd name="T31" fmla="*/ 8 h 17"/>
                    <a:gd name="T32" fmla="*/ 12 w 17"/>
                    <a:gd name="T33" fmla="*/ 10 h 17"/>
                    <a:gd name="T34" fmla="*/ 10 w 17"/>
                    <a:gd name="T35" fmla="*/ 12 h 17"/>
                    <a:gd name="T36" fmla="*/ 8 w 17"/>
                    <a:gd name="T37" fmla="*/ 15 h 17"/>
                    <a:gd name="T38" fmla="*/ 6 w 17"/>
                    <a:gd name="T39" fmla="*/ 15 h 17"/>
                    <a:gd name="T40" fmla="*/ 5 w 17"/>
                    <a:gd name="T41" fmla="*/ 15 h 17"/>
                    <a:gd name="T42" fmla="*/ 4 w 17"/>
                    <a:gd name="T43" fmla="*/ 15 h 17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w 17"/>
                    <a:gd name="T67" fmla="*/ 0 h 17"/>
                    <a:gd name="T68" fmla="*/ 17 w 17"/>
                    <a:gd name="T69" fmla="*/ 17 h 17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T66" t="T67" r="T68" b="T69"/>
                  <a:pathLst>
                    <a:path w="17" h="17">
                      <a:moveTo>
                        <a:pt x="4" y="16"/>
                      </a:moveTo>
                      <a:lnTo>
                        <a:pt x="1" y="13"/>
                      </a:lnTo>
                      <a:lnTo>
                        <a:pt x="1" y="12"/>
                      </a:lnTo>
                      <a:lnTo>
                        <a:pt x="1" y="11"/>
                      </a:lnTo>
                      <a:lnTo>
                        <a:pt x="0" y="9"/>
                      </a:lnTo>
                      <a:lnTo>
                        <a:pt x="1" y="7"/>
                      </a:lnTo>
                      <a:lnTo>
                        <a:pt x="1" y="5"/>
                      </a:lnTo>
                      <a:lnTo>
                        <a:pt x="3" y="2"/>
                      </a:lnTo>
                      <a:lnTo>
                        <a:pt x="5" y="1"/>
                      </a:lnTo>
                      <a:lnTo>
                        <a:pt x="8" y="0"/>
                      </a:lnTo>
                      <a:lnTo>
                        <a:pt x="9" y="0"/>
                      </a:lnTo>
                      <a:lnTo>
                        <a:pt x="13" y="2"/>
                      </a:lnTo>
                      <a:lnTo>
                        <a:pt x="13" y="3"/>
                      </a:lnTo>
                      <a:lnTo>
                        <a:pt x="14" y="4"/>
                      </a:lnTo>
                      <a:lnTo>
                        <a:pt x="16" y="5"/>
                      </a:lnTo>
                      <a:lnTo>
                        <a:pt x="14" y="8"/>
                      </a:lnTo>
                      <a:lnTo>
                        <a:pt x="13" y="11"/>
                      </a:lnTo>
                      <a:lnTo>
                        <a:pt x="11" y="13"/>
                      </a:lnTo>
                      <a:lnTo>
                        <a:pt x="9" y="16"/>
                      </a:lnTo>
                      <a:lnTo>
                        <a:pt x="6" y="16"/>
                      </a:lnTo>
                      <a:lnTo>
                        <a:pt x="5" y="16"/>
                      </a:lnTo>
                      <a:lnTo>
                        <a:pt x="4" y="16"/>
                      </a:lnTo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511" name="Freeform 318"/>
                <p:cNvSpPr>
                  <a:spLocks/>
                </p:cNvSpPr>
                <p:nvPr/>
              </p:nvSpPr>
              <p:spPr bwMode="auto">
                <a:xfrm>
                  <a:off x="2355" y="3152"/>
                  <a:ext cx="15" cy="16"/>
                </a:xfrm>
                <a:custGeom>
                  <a:avLst/>
                  <a:gdLst>
                    <a:gd name="T0" fmla="*/ 11 w 17"/>
                    <a:gd name="T1" fmla="*/ 10 h 17"/>
                    <a:gd name="T2" fmla="*/ 12 w 17"/>
                    <a:gd name="T3" fmla="*/ 7 h 17"/>
                    <a:gd name="T4" fmla="*/ 14 w 17"/>
                    <a:gd name="T5" fmla="*/ 3 h 17"/>
                    <a:gd name="T6" fmla="*/ 12 w 17"/>
                    <a:gd name="T7" fmla="*/ 2 h 17"/>
                    <a:gd name="T8" fmla="*/ 11 w 17"/>
                    <a:gd name="T9" fmla="*/ 1 h 17"/>
                    <a:gd name="T10" fmla="*/ 11 w 17"/>
                    <a:gd name="T11" fmla="*/ 0 h 17"/>
                    <a:gd name="T12" fmla="*/ 9 w 17"/>
                    <a:gd name="T13" fmla="*/ 0 h 17"/>
                    <a:gd name="T14" fmla="*/ 6 w 17"/>
                    <a:gd name="T15" fmla="*/ 0 h 17"/>
                    <a:gd name="T16" fmla="*/ 4 w 17"/>
                    <a:gd name="T17" fmla="*/ 2 h 17"/>
                    <a:gd name="T18" fmla="*/ 1 w 17"/>
                    <a:gd name="T19" fmla="*/ 4 h 17"/>
                    <a:gd name="T20" fmla="*/ 1 w 17"/>
                    <a:gd name="T21" fmla="*/ 8 h 17"/>
                    <a:gd name="T22" fmla="*/ 0 w 17"/>
                    <a:gd name="T23" fmla="*/ 10 h 17"/>
                    <a:gd name="T24" fmla="*/ 1 w 17"/>
                    <a:gd name="T25" fmla="*/ 12 h 17"/>
                    <a:gd name="T26" fmla="*/ 1 w 17"/>
                    <a:gd name="T27" fmla="*/ 13 h 17"/>
                    <a:gd name="T28" fmla="*/ 1 w 17"/>
                    <a:gd name="T29" fmla="*/ 15 h 17"/>
                    <a:gd name="T30" fmla="*/ 4 w 17"/>
                    <a:gd name="T31" fmla="*/ 15 h 17"/>
                    <a:gd name="T32" fmla="*/ 6 w 17"/>
                    <a:gd name="T33" fmla="*/ 15 h 17"/>
                    <a:gd name="T34" fmla="*/ 9 w 17"/>
                    <a:gd name="T35" fmla="*/ 12 h 17"/>
                    <a:gd name="T36" fmla="*/ 11 w 17"/>
                    <a:gd name="T37" fmla="*/ 10 h 17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w 17"/>
                    <a:gd name="T58" fmla="*/ 0 h 17"/>
                    <a:gd name="T59" fmla="*/ 17 w 17"/>
                    <a:gd name="T60" fmla="*/ 17 h 17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T57" t="T58" r="T59" b="T60"/>
                  <a:pathLst>
                    <a:path w="17" h="17">
                      <a:moveTo>
                        <a:pt x="13" y="11"/>
                      </a:moveTo>
                      <a:lnTo>
                        <a:pt x="14" y="7"/>
                      </a:lnTo>
                      <a:lnTo>
                        <a:pt x="16" y="3"/>
                      </a:lnTo>
                      <a:lnTo>
                        <a:pt x="14" y="2"/>
                      </a:lnTo>
                      <a:lnTo>
                        <a:pt x="13" y="1"/>
                      </a:lnTo>
                      <a:lnTo>
                        <a:pt x="13" y="0"/>
                      </a:lnTo>
                      <a:lnTo>
                        <a:pt x="10" y="0"/>
                      </a:lnTo>
                      <a:lnTo>
                        <a:pt x="7" y="0"/>
                      </a:lnTo>
                      <a:lnTo>
                        <a:pt x="4" y="2"/>
                      </a:lnTo>
                      <a:lnTo>
                        <a:pt x="1" y="4"/>
                      </a:lnTo>
                      <a:lnTo>
                        <a:pt x="1" y="8"/>
                      </a:lnTo>
                      <a:lnTo>
                        <a:pt x="0" y="11"/>
                      </a:lnTo>
                      <a:lnTo>
                        <a:pt x="1" y="13"/>
                      </a:lnTo>
                      <a:lnTo>
                        <a:pt x="1" y="14"/>
                      </a:lnTo>
                      <a:lnTo>
                        <a:pt x="1" y="16"/>
                      </a:lnTo>
                      <a:lnTo>
                        <a:pt x="4" y="16"/>
                      </a:lnTo>
                      <a:lnTo>
                        <a:pt x="7" y="16"/>
                      </a:lnTo>
                      <a:lnTo>
                        <a:pt x="10" y="13"/>
                      </a:lnTo>
                      <a:lnTo>
                        <a:pt x="13" y="11"/>
                      </a:lnTo>
                    </a:path>
                  </a:pathLst>
                </a:custGeom>
                <a:solidFill>
                  <a:srgbClr val="6666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512" name="Freeform 319"/>
                <p:cNvSpPr>
                  <a:spLocks/>
                </p:cNvSpPr>
                <p:nvPr/>
              </p:nvSpPr>
              <p:spPr bwMode="auto">
                <a:xfrm>
                  <a:off x="2357" y="3155"/>
                  <a:ext cx="15" cy="16"/>
                </a:xfrm>
                <a:custGeom>
                  <a:avLst/>
                  <a:gdLst>
                    <a:gd name="T0" fmla="*/ 14 w 17"/>
                    <a:gd name="T1" fmla="*/ 9 h 17"/>
                    <a:gd name="T2" fmla="*/ 14 w 17"/>
                    <a:gd name="T3" fmla="*/ 8 h 17"/>
                    <a:gd name="T4" fmla="*/ 14 w 17"/>
                    <a:gd name="T5" fmla="*/ 5 h 17"/>
                    <a:gd name="T6" fmla="*/ 14 w 17"/>
                    <a:gd name="T7" fmla="*/ 2 h 17"/>
                    <a:gd name="T8" fmla="*/ 14 w 17"/>
                    <a:gd name="T9" fmla="*/ 0 h 17"/>
                    <a:gd name="T10" fmla="*/ 11 w 17"/>
                    <a:gd name="T11" fmla="*/ 0 h 17"/>
                    <a:gd name="T12" fmla="*/ 7 w 17"/>
                    <a:gd name="T13" fmla="*/ 0 h 17"/>
                    <a:gd name="T14" fmla="*/ 4 w 17"/>
                    <a:gd name="T15" fmla="*/ 8 h 17"/>
                    <a:gd name="T16" fmla="*/ 0 w 17"/>
                    <a:gd name="T17" fmla="*/ 8 h 17"/>
                    <a:gd name="T18" fmla="*/ 0 w 17"/>
                    <a:gd name="T19" fmla="*/ 12 h 17"/>
                    <a:gd name="T20" fmla="*/ 0 w 17"/>
                    <a:gd name="T21" fmla="*/ 15 h 17"/>
                    <a:gd name="T22" fmla="*/ 4 w 17"/>
                    <a:gd name="T23" fmla="*/ 15 h 17"/>
                    <a:gd name="T24" fmla="*/ 7 w 17"/>
                    <a:gd name="T25" fmla="*/ 15 h 17"/>
                    <a:gd name="T26" fmla="*/ 14 w 17"/>
                    <a:gd name="T27" fmla="*/ 9 h 17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17"/>
                    <a:gd name="T43" fmla="*/ 0 h 17"/>
                    <a:gd name="T44" fmla="*/ 17 w 17"/>
                    <a:gd name="T45" fmla="*/ 17 h 17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17" h="17">
                      <a:moveTo>
                        <a:pt x="16" y="10"/>
                      </a:moveTo>
                      <a:lnTo>
                        <a:pt x="16" y="8"/>
                      </a:lnTo>
                      <a:lnTo>
                        <a:pt x="16" y="5"/>
                      </a:lnTo>
                      <a:lnTo>
                        <a:pt x="16" y="2"/>
                      </a:lnTo>
                      <a:lnTo>
                        <a:pt x="16" y="0"/>
                      </a:lnTo>
                      <a:lnTo>
                        <a:pt x="12" y="0"/>
                      </a:lnTo>
                      <a:lnTo>
                        <a:pt x="8" y="0"/>
                      </a:lnTo>
                      <a:lnTo>
                        <a:pt x="4" y="8"/>
                      </a:lnTo>
                      <a:lnTo>
                        <a:pt x="0" y="8"/>
                      </a:lnTo>
                      <a:lnTo>
                        <a:pt x="0" y="13"/>
                      </a:lnTo>
                      <a:lnTo>
                        <a:pt x="0" y="16"/>
                      </a:lnTo>
                      <a:lnTo>
                        <a:pt x="4" y="16"/>
                      </a:lnTo>
                      <a:lnTo>
                        <a:pt x="8" y="16"/>
                      </a:lnTo>
                      <a:lnTo>
                        <a:pt x="16" y="1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513" name="Freeform 320"/>
                <p:cNvSpPr>
                  <a:spLocks/>
                </p:cNvSpPr>
                <p:nvPr/>
              </p:nvSpPr>
              <p:spPr bwMode="auto">
                <a:xfrm>
                  <a:off x="2343" y="3156"/>
                  <a:ext cx="15" cy="16"/>
                </a:xfrm>
                <a:custGeom>
                  <a:avLst/>
                  <a:gdLst>
                    <a:gd name="T0" fmla="*/ 5 w 17"/>
                    <a:gd name="T1" fmla="*/ 15 h 17"/>
                    <a:gd name="T2" fmla="*/ 2 w 17"/>
                    <a:gd name="T3" fmla="*/ 12 h 17"/>
                    <a:gd name="T4" fmla="*/ 1 w 17"/>
                    <a:gd name="T5" fmla="*/ 12 h 17"/>
                    <a:gd name="T6" fmla="*/ 0 w 17"/>
                    <a:gd name="T7" fmla="*/ 11 h 17"/>
                    <a:gd name="T8" fmla="*/ 0 w 17"/>
                    <a:gd name="T9" fmla="*/ 9 h 17"/>
                    <a:gd name="T10" fmla="*/ 0 w 17"/>
                    <a:gd name="T11" fmla="*/ 8 h 17"/>
                    <a:gd name="T12" fmla="*/ 2 w 17"/>
                    <a:gd name="T13" fmla="*/ 4 h 17"/>
                    <a:gd name="T14" fmla="*/ 3 w 17"/>
                    <a:gd name="T15" fmla="*/ 2 h 17"/>
                    <a:gd name="T16" fmla="*/ 5 w 17"/>
                    <a:gd name="T17" fmla="*/ 1 h 17"/>
                    <a:gd name="T18" fmla="*/ 7 w 17"/>
                    <a:gd name="T19" fmla="*/ 0 h 17"/>
                    <a:gd name="T20" fmla="*/ 8 w 17"/>
                    <a:gd name="T21" fmla="*/ 0 h 17"/>
                    <a:gd name="T22" fmla="*/ 10 w 17"/>
                    <a:gd name="T23" fmla="*/ 0 h 17"/>
                    <a:gd name="T24" fmla="*/ 12 w 17"/>
                    <a:gd name="T25" fmla="*/ 2 h 17"/>
                    <a:gd name="T26" fmla="*/ 14 w 17"/>
                    <a:gd name="T27" fmla="*/ 3 h 17"/>
                    <a:gd name="T28" fmla="*/ 14 w 17"/>
                    <a:gd name="T29" fmla="*/ 5 h 17"/>
                    <a:gd name="T30" fmla="*/ 14 w 17"/>
                    <a:gd name="T31" fmla="*/ 8 h 17"/>
                    <a:gd name="T32" fmla="*/ 12 w 17"/>
                    <a:gd name="T33" fmla="*/ 11 h 17"/>
                    <a:gd name="T34" fmla="*/ 11 w 17"/>
                    <a:gd name="T35" fmla="*/ 12 h 17"/>
                    <a:gd name="T36" fmla="*/ 8 w 17"/>
                    <a:gd name="T37" fmla="*/ 15 h 17"/>
                    <a:gd name="T38" fmla="*/ 6 w 17"/>
                    <a:gd name="T39" fmla="*/ 15 h 17"/>
                    <a:gd name="T40" fmla="*/ 5 w 17"/>
                    <a:gd name="T41" fmla="*/ 15 h 17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w 17"/>
                    <a:gd name="T64" fmla="*/ 0 h 17"/>
                    <a:gd name="T65" fmla="*/ 17 w 17"/>
                    <a:gd name="T66" fmla="*/ 17 h 17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T63" t="T64" r="T65" b="T66"/>
                  <a:pathLst>
                    <a:path w="17" h="17">
                      <a:moveTo>
                        <a:pt x="6" y="16"/>
                      </a:moveTo>
                      <a:lnTo>
                        <a:pt x="2" y="13"/>
                      </a:lnTo>
                      <a:lnTo>
                        <a:pt x="1" y="13"/>
                      </a:lnTo>
                      <a:lnTo>
                        <a:pt x="0" y="12"/>
                      </a:lnTo>
                      <a:lnTo>
                        <a:pt x="0" y="10"/>
                      </a:lnTo>
                      <a:lnTo>
                        <a:pt x="0" y="8"/>
                      </a:lnTo>
                      <a:lnTo>
                        <a:pt x="2" y="4"/>
                      </a:lnTo>
                      <a:lnTo>
                        <a:pt x="3" y="2"/>
                      </a:lnTo>
                      <a:lnTo>
                        <a:pt x="6" y="1"/>
                      </a:lnTo>
                      <a:lnTo>
                        <a:pt x="8" y="0"/>
                      </a:lnTo>
                      <a:lnTo>
                        <a:pt x="9" y="0"/>
                      </a:lnTo>
                      <a:lnTo>
                        <a:pt x="11" y="0"/>
                      </a:lnTo>
                      <a:lnTo>
                        <a:pt x="14" y="2"/>
                      </a:lnTo>
                      <a:lnTo>
                        <a:pt x="16" y="3"/>
                      </a:lnTo>
                      <a:lnTo>
                        <a:pt x="16" y="5"/>
                      </a:lnTo>
                      <a:lnTo>
                        <a:pt x="16" y="9"/>
                      </a:lnTo>
                      <a:lnTo>
                        <a:pt x="14" y="12"/>
                      </a:lnTo>
                      <a:lnTo>
                        <a:pt x="12" y="13"/>
                      </a:lnTo>
                      <a:lnTo>
                        <a:pt x="9" y="16"/>
                      </a:lnTo>
                      <a:lnTo>
                        <a:pt x="7" y="16"/>
                      </a:lnTo>
                      <a:lnTo>
                        <a:pt x="6" y="16"/>
                      </a:lnTo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514" name="Freeform 321"/>
                <p:cNvSpPr>
                  <a:spLocks/>
                </p:cNvSpPr>
                <p:nvPr/>
              </p:nvSpPr>
              <p:spPr bwMode="auto">
                <a:xfrm>
                  <a:off x="2345" y="3156"/>
                  <a:ext cx="15" cy="16"/>
                </a:xfrm>
                <a:custGeom>
                  <a:avLst/>
                  <a:gdLst>
                    <a:gd name="T0" fmla="*/ 12 w 17"/>
                    <a:gd name="T1" fmla="*/ 11 h 17"/>
                    <a:gd name="T2" fmla="*/ 14 w 17"/>
                    <a:gd name="T3" fmla="*/ 8 h 17"/>
                    <a:gd name="T4" fmla="*/ 14 w 17"/>
                    <a:gd name="T5" fmla="*/ 4 h 17"/>
                    <a:gd name="T6" fmla="*/ 14 w 17"/>
                    <a:gd name="T7" fmla="*/ 2 h 17"/>
                    <a:gd name="T8" fmla="*/ 12 w 17"/>
                    <a:gd name="T9" fmla="*/ 1 h 17"/>
                    <a:gd name="T10" fmla="*/ 10 w 17"/>
                    <a:gd name="T11" fmla="*/ 0 h 17"/>
                    <a:gd name="T12" fmla="*/ 7 w 17"/>
                    <a:gd name="T13" fmla="*/ 1 h 17"/>
                    <a:gd name="T14" fmla="*/ 4 w 17"/>
                    <a:gd name="T15" fmla="*/ 3 h 17"/>
                    <a:gd name="T16" fmla="*/ 3 w 17"/>
                    <a:gd name="T17" fmla="*/ 6 h 17"/>
                    <a:gd name="T18" fmla="*/ 0 w 17"/>
                    <a:gd name="T19" fmla="*/ 8 h 17"/>
                    <a:gd name="T20" fmla="*/ 0 w 17"/>
                    <a:gd name="T21" fmla="*/ 11 h 17"/>
                    <a:gd name="T22" fmla="*/ 0 w 17"/>
                    <a:gd name="T23" fmla="*/ 13 h 17"/>
                    <a:gd name="T24" fmla="*/ 1 w 17"/>
                    <a:gd name="T25" fmla="*/ 15 h 17"/>
                    <a:gd name="T26" fmla="*/ 3 w 17"/>
                    <a:gd name="T27" fmla="*/ 15 h 17"/>
                    <a:gd name="T28" fmla="*/ 4 w 17"/>
                    <a:gd name="T29" fmla="*/ 15 h 17"/>
                    <a:gd name="T30" fmla="*/ 7 w 17"/>
                    <a:gd name="T31" fmla="*/ 15 h 17"/>
                    <a:gd name="T32" fmla="*/ 10 w 17"/>
                    <a:gd name="T33" fmla="*/ 12 h 17"/>
                    <a:gd name="T34" fmla="*/ 12 w 17"/>
                    <a:gd name="T35" fmla="*/ 11 h 17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17"/>
                    <a:gd name="T55" fmla="*/ 0 h 17"/>
                    <a:gd name="T56" fmla="*/ 17 w 17"/>
                    <a:gd name="T57" fmla="*/ 17 h 17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17" h="17">
                      <a:moveTo>
                        <a:pt x="14" y="12"/>
                      </a:moveTo>
                      <a:lnTo>
                        <a:pt x="16" y="8"/>
                      </a:lnTo>
                      <a:lnTo>
                        <a:pt x="16" y="4"/>
                      </a:lnTo>
                      <a:lnTo>
                        <a:pt x="16" y="2"/>
                      </a:lnTo>
                      <a:lnTo>
                        <a:pt x="14" y="1"/>
                      </a:lnTo>
                      <a:lnTo>
                        <a:pt x="11" y="0"/>
                      </a:lnTo>
                      <a:lnTo>
                        <a:pt x="8" y="1"/>
                      </a:lnTo>
                      <a:lnTo>
                        <a:pt x="4" y="3"/>
                      </a:lnTo>
                      <a:lnTo>
                        <a:pt x="3" y="6"/>
                      </a:lnTo>
                      <a:lnTo>
                        <a:pt x="0" y="9"/>
                      </a:lnTo>
                      <a:lnTo>
                        <a:pt x="0" y="12"/>
                      </a:lnTo>
                      <a:lnTo>
                        <a:pt x="0" y="14"/>
                      </a:lnTo>
                      <a:lnTo>
                        <a:pt x="1" y="16"/>
                      </a:lnTo>
                      <a:lnTo>
                        <a:pt x="3" y="16"/>
                      </a:lnTo>
                      <a:lnTo>
                        <a:pt x="4" y="16"/>
                      </a:lnTo>
                      <a:lnTo>
                        <a:pt x="8" y="16"/>
                      </a:lnTo>
                      <a:lnTo>
                        <a:pt x="11" y="13"/>
                      </a:lnTo>
                      <a:lnTo>
                        <a:pt x="14" y="12"/>
                      </a:lnTo>
                    </a:path>
                  </a:pathLst>
                </a:custGeom>
                <a:solidFill>
                  <a:srgbClr val="6666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515" name="Freeform 322"/>
                <p:cNvSpPr>
                  <a:spLocks/>
                </p:cNvSpPr>
                <p:nvPr/>
              </p:nvSpPr>
              <p:spPr bwMode="auto">
                <a:xfrm>
                  <a:off x="2347" y="3159"/>
                  <a:ext cx="16" cy="17"/>
                </a:xfrm>
                <a:custGeom>
                  <a:avLst/>
                  <a:gdLst>
                    <a:gd name="T0" fmla="*/ 11 w 17"/>
                    <a:gd name="T1" fmla="*/ 10 h 17"/>
                    <a:gd name="T2" fmla="*/ 15 w 17"/>
                    <a:gd name="T3" fmla="*/ 8 h 17"/>
                    <a:gd name="T4" fmla="*/ 15 w 17"/>
                    <a:gd name="T5" fmla="*/ 5 h 17"/>
                    <a:gd name="T6" fmla="*/ 15 w 17"/>
                    <a:gd name="T7" fmla="*/ 2 h 17"/>
                    <a:gd name="T8" fmla="*/ 11 w 17"/>
                    <a:gd name="T9" fmla="*/ 0 h 17"/>
                    <a:gd name="T10" fmla="*/ 8 w 17"/>
                    <a:gd name="T11" fmla="*/ 0 h 17"/>
                    <a:gd name="T12" fmla="*/ 0 w 17"/>
                    <a:gd name="T13" fmla="*/ 8 h 17"/>
                    <a:gd name="T14" fmla="*/ 0 w 17"/>
                    <a:gd name="T15" fmla="*/ 13 h 17"/>
                    <a:gd name="T16" fmla="*/ 0 w 17"/>
                    <a:gd name="T17" fmla="*/ 16 h 17"/>
                    <a:gd name="T18" fmla="*/ 3 w 17"/>
                    <a:gd name="T19" fmla="*/ 16 h 17"/>
                    <a:gd name="T20" fmla="*/ 8 w 17"/>
                    <a:gd name="T21" fmla="*/ 16 h 17"/>
                    <a:gd name="T22" fmla="*/ 11 w 17"/>
                    <a:gd name="T23" fmla="*/ 10 h 17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w 17"/>
                    <a:gd name="T37" fmla="*/ 0 h 17"/>
                    <a:gd name="T38" fmla="*/ 17 w 17"/>
                    <a:gd name="T39" fmla="*/ 17 h 17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T36" t="T37" r="T38" b="T39"/>
                  <a:pathLst>
                    <a:path w="17" h="17">
                      <a:moveTo>
                        <a:pt x="12" y="10"/>
                      </a:moveTo>
                      <a:lnTo>
                        <a:pt x="16" y="8"/>
                      </a:lnTo>
                      <a:lnTo>
                        <a:pt x="16" y="5"/>
                      </a:lnTo>
                      <a:lnTo>
                        <a:pt x="16" y="2"/>
                      </a:lnTo>
                      <a:lnTo>
                        <a:pt x="12" y="0"/>
                      </a:lnTo>
                      <a:lnTo>
                        <a:pt x="9" y="0"/>
                      </a:lnTo>
                      <a:lnTo>
                        <a:pt x="0" y="8"/>
                      </a:lnTo>
                      <a:lnTo>
                        <a:pt x="0" y="13"/>
                      </a:lnTo>
                      <a:lnTo>
                        <a:pt x="0" y="16"/>
                      </a:lnTo>
                      <a:lnTo>
                        <a:pt x="3" y="16"/>
                      </a:lnTo>
                      <a:lnTo>
                        <a:pt x="9" y="16"/>
                      </a:lnTo>
                      <a:lnTo>
                        <a:pt x="12" y="1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516" name="Line 323"/>
                <p:cNvSpPr>
                  <a:spLocks noChangeShapeType="1"/>
                </p:cNvSpPr>
                <p:nvPr/>
              </p:nvSpPr>
              <p:spPr bwMode="auto">
                <a:xfrm flipV="1">
                  <a:off x="2301" y="3186"/>
                  <a:ext cx="0" cy="4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517" name="Freeform 324"/>
                <p:cNvSpPr>
                  <a:spLocks/>
                </p:cNvSpPr>
                <p:nvPr/>
              </p:nvSpPr>
              <p:spPr bwMode="auto">
                <a:xfrm>
                  <a:off x="2356" y="3152"/>
                  <a:ext cx="15" cy="16"/>
                </a:xfrm>
                <a:custGeom>
                  <a:avLst/>
                  <a:gdLst>
                    <a:gd name="T0" fmla="*/ 4 w 17"/>
                    <a:gd name="T1" fmla="*/ 15 h 17"/>
                    <a:gd name="T2" fmla="*/ 2 w 17"/>
                    <a:gd name="T3" fmla="*/ 12 h 17"/>
                    <a:gd name="T4" fmla="*/ 1 w 17"/>
                    <a:gd name="T5" fmla="*/ 11 h 17"/>
                    <a:gd name="T6" fmla="*/ 0 w 17"/>
                    <a:gd name="T7" fmla="*/ 8 h 17"/>
                    <a:gd name="T8" fmla="*/ 1 w 17"/>
                    <a:gd name="T9" fmla="*/ 7 h 17"/>
                    <a:gd name="T10" fmla="*/ 2 w 17"/>
                    <a:gd name="T11" fmla="*/ 5 h 17"/>
                    <a:gd name="T12" fmla="*/ 3 w 17"/>
                    <a:gd name="T13" fmla="*/ 2 h 17"/>
                    <a:gd name="T14" fmla="*/ 4 w 17"/>
                    <a:gd name="T15" fmla="*/ 1 h 17"/>
                    <a:gd name="T16" fmla="*/ 7 w 17"/>
                    <a:gd name="T17" fmla="*/ 0 h 17"/>
                    <a:gd name="T18" fmla="*/ 8 w 17"/>
                    <a:gd name="T19" fmla="*/ 0 h 17"/>
                    <a:gd name="T20" fmla="*/ 9 w 17"/>
                    <a:gd name="T21" fmla="*/ 1 h 17"/>
                    <a:gd name="T22" fmla="*/ 11 w 17"/>
                    <a:gd name="T23" fmla="*/ 2 h 17"/>
                    <a:gd name="T24" fmla="*/ 11 w 17"/>
                    <a:gd name="T25" fmla="*/ 3 h 17"/>
                    <a:gd name="T26" fmla="*/ 12 w 17"/>
                    <a:gd name="T27" fmla="*/ 4 h 17"/>
                    <a:gd name="T28" fmla="*/ 14 w 17"/>
                    <a:gd name="T29" fmla="*/ 5 h 17"/>
                    <a:gd name="T30" fmla="*/ 12 w 17"/>
                    <a:gd name="T31" fmla="*/ 8 h 17"/>
                    <a:gd name="T32" fmla="*/ 11 w 17"/>
                    <a:gd name="T33" fmla="*/ 10 h 17"/>
                    <a:gd name="T34" fmla="*/ 10 w 17"/>
                    <a:gd name="T35" fmla="*/ 12 h 17"/>
                    <a:gd name="T36" fmla="*/ 9 w 17"/>
                    <a:gd name="T37" fmla="*/ 15 h 17"/>
                    <a:gd name="T38" fmla="*/ 7 w 17"/>
                    <a:gd name="T39" fmla="*/ 15 h 17"/>
                    <a:gd name="T40" fmla="*/ 4 w 17"/>
                    <a:gd name="T41" fmla="*/ 15 h 17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w 17"/>
                    <a:gd name="T64" fmla="*/ 0 h 17"/>
                    <a:gd name="T65" fmla="*/ 17 w 17"/>
                    <a:gd name="T66" fmla="*/ 17 h 17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T63" t="T64" r="T65" b="T66"/>
                  <a:pathLst>
                    <a:path w="17" h="17">
                      <a:moveTo>
                        <a:pt x="5" y="16"/>
                      </a:moveTo>
                      <a:lnTo>
                        <a:pt x="2" y="13"/>
                      </a:lnTo>
                      <a:lnTo>
                        <a:pt x="1" y="12"/>
                      </a:lnTo>
                      <a:lnTo>
                        <a:pt x="0" y="9"/>
                      </a:lnTo>
                      <a:lnTo>
                        <a:pt x="1" y="7"/>
                      </a:lnTo>
                      <a:lnTo>
                        <a:pt x="2" y="5"/>
                      </a:lnTo>
                      <a:lnTo>
                        <a:pt x="3" y="2"/>
                      </a:lnTo>
                      <a:lnTo>
                        <a:pt x="5" y="1"/>
                      </a:lnTo>
                      <a:lnTo>
                        <a:pt x="8" y="0"/>
                      </a:lnTo>
                      <a:lnTo>
                        <a:pt x="9" y="0"/>
                      </a:lnTo>
                      <a:lnTo>
                        <a:pt x="10" y="1"/>
                      </a:lnTo>
                      <a:lnTo>
                        <a:pt x="13" y="2"/>
                      </a:lnTo>
                      <a:lnTo>
                        <a:pt x="13" y="3"/>
                      </a:lnTo>
                      <a:lnTo>
                        <a:pt x="14" y="4"/>
                      </a:lnTo>
                      <a:lnTo>
                        <a:pt x="16" y="5"/>
                      </a:lnTo>
                      <a:lnTo>
                        <a:pt x="14" y="8"/>
                      </a:lnTo>
                      <a:lnTo>
                        <a:pt x="13" y="11"/>
                      </a:lnTo>
                      <a:lnTo>
                        <a:pt x="11" y="13"/>
                      </a:lnTo>
                      <a:lnTo>
                        <a:pt x="10" y="16"/>
                      </a:lnTo>
                      <a:lnTo>
                        <a:pt x="8" y="16"/>
                      </a:lnTo>
                      <a:lnTo>
                        <a:pt x="5" y="16"/>
                      </a:lnTo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518" name="Freeform 325"/>
                <p:cNvSpPr>
                  <a:spLocks/>
                </p:cNvSpPr>
                <p:nvPr/>
              </p:nvSpPr>
              <p:spPr bwMode="auto">
                <a:xfrm>
                  <a:off x="2358" y="3155"/>
                  <a:ext cx="16" cy="16"/>
                </a:xfrm>
                <a:custGeom>
                  <a:avLst/>
                  <a:gdLst>
                    <a:gd name="T0" fmla="*/ 12 w 17"/>
                    <a:gd name="T1" fmla="*/ 10 h 17"/>
                    <a:gd name="T2" fmla="*/ 13 w 17"/>
                    <a:gd name="T3" fmla="*/ 7 h 17"/>
                    <a:gd name="T4" fmla="*/ 15 w 17"/>
                    <a:gd name="T5" fmla="*/ 3 h 17"/>
                    <a:gd name="T6" fmla="*/ 13 w 17"/>
                    <a:gd name="T7" fmla="*/ 2 h 17"/>
                    <a:gd name="T8" fmla="*/ 12 w 17"/>
                    <a:gd name="T9" fmla="*/ 1 h 17"/>
                    <a:gd name="T10" fmla="*/ 12 w 17"/>
                    <a:gd name="T11" fmla="*/ 0 h 17"/>
                    <a:gd name="T12" fmla="*/ 9 w 17"/>
                    <a:gd name="T13" fmla="*/ 0 h 17"/>
                    <a:gd name="T14" fmla="*/ 8 w 17"/>
                    <a:gd name="T15" fmla="*/ 0 h 17"/>
                    <a:gd name="T16" fmla="*/ 5 w 17"/>
                    <a:gd name="T17" fmla="*/ 2 h 17"/>
                    <a:gd name="T18" fmla="*/ 2 w 17"/>
                    <a:gd name="T19" fmla="*/ 4 h 17"/>
                    <a:gd name="T20" fmla="*/ 1 w 17"/>
                    <a:gd name="T21" fmla="*/ 8 h 17"/>
                    <a:gd name="T22" fmla="*/ 0 w 17"/>
                    <a:gd name="T23" fmla="*/ 11 h 17"/>
                    <a:gd name="T24" fmla="*/ 1 w 17"/>
                    <a:gd name="T25" fmla="*/ 12 h 17"/>
                    <a:gd name="T26" fmla="*/ 2 w 17"/>
                    <a:gd name="T27" fmla="*/ 13 h 17"/>
                    <a:gd name="T28" fmla="*/ 2 w 17"/>
                    <a:gd name="T29" fmla="*/ 15 h 17"/>
                    <a:gd name="T30" fmla="*/ 5 w 17"/>
                    <a:gd name="T31" fmla="*/ 15 h 17"/>
                    <a:gd name="T32" fmla="*/ 8 w 17"/>
                    <a:gd name="T33" fmla="*/ 15 h 17"/>
                    <a:gd name="T34" fmla="*/ 9 w 17"/>
                    <a:gd name="T35" fmla="*/ 12 h 17"/>
                    <a:gd name="T36" fmla="*/ 12 w 17"/>
                    <a:gd name="T37" fmla="*/ 10 h 17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w 17"/>
                    <a:gd name="T58" fmla="*/ 0 h 17"/>
                    <a:gd name="T59" fmla="*/ 17 w 17"/>
                    <a:gd name="T60" fmla="*/ 17 h 17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T57" t="T58" r="T59" b="T60"/>
                  <a:pathLst>
                    <a:path w="17" h="17">
                      <a:moveTo>
                        <a:pt x="13" y="11"/>
                      </a:moveTo>
                      <a:lnTo>
                        <a:pt x="14" y="7"/>
                      </a:lnTo>
                      <a:lnTo>
                        <a:pt x="16" y="3"/>
                      </a:lnTo>
                      <a:lnTo>
                        <a:pt x="14" y="2"/>
                      </a:lnTo>
                      <a:lnTo>
                        <a:pt x="13" y="1"/>
                      </a:lnTo>
                      <a:lnTo>
                        <a:pt x="13" y="0"/>
                      </a:lnTo>
                      <a:lnTo>
                        <a:pt x="10" y="0"/>
                      </a:lnTo>
                      <a:lnTo>
                        <a:pt x="8" y="0"/>
                      </a:lnTo>
                      <a:lnTo>
                        <a:pt x="5" y="2"/>
                      </a:lnTo>
                      <a:lnTo>
                        <a:pt x="2" y="4"/>
                      </a:lnTo>
                      <a:lnTo>
                        <a:pt x="1" y="8"/>
                      </a:lnTo>
                      <a:lnTo>
                        <a:pt x="0" y="12"/>
                      </a:lnTo>
                      <a:lnTo>
                        <a:pt x="1" y="13"/>
                      </a:lnTo>
                      <a:lnTo>
                        <a:pt x="2" y="14"/>
                      </a:lnTo>
                      <a:lnTo>
                        <a:pt x="2" y="16"/>
                      </a:lnTo>
                      <a:lnTo>
                        <a:pt x="5" y="16"/>
                      </a:lnTo>
                      <a:lnTo>
                        <a:pt x="8" y="16"/>
                      </a:lnTo>
                      <a:lnTo>
                        <a:pt x="10" y="13"/>
                      </a:lnTo>
                      <a:lnTo>
                        <a:pt x="13" y="11"/>
                      </a:lnTo>
                    </a:path>
                  </a:pathLst>
                </a:custGeom>
                <a:solidFill>
                  <a:srgbClr val="6666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519" name="Freeform 326"/>
                <p:cNvSpPr>
                  <a:spLocks/>
                </p:cNvSpPr>
                <p:nvPr/>
              </p:nvSpPr>
              <p:spPr bwMode="auto">
                <a:xfrm>
                  <a:off x="2360" y="3156"/>
                  <a:ext cx="16" cy="16"/>
                </a:xfrm>
                <a:custGeom>
                  <a:avLst/>
                  <a:gdLst>
                    <a:gd name="T0" fmla="*/ 11 w 17"/>
                    <a:gd name="T1" fmla="*/ 10 h 17"/>
                    <a:gd name="T2" fmla="*/ 15 w 17"/>
                    <a:gd name="T3" fmla="*/ 6 h 17"/>
                    <a:gd name="T4" fmla="*/ 15 w 17"/>
                    <a:gd name="T5" fmla="*/ 4 h 17"/>
                    <a:gd name="T6" fmla="*/ 15 w 17"/>
                    <a:gd name="T7" fmla="*/ 2 h 17"/>
                    <a:gd name="T8" fmla="*/ 11 w 17"/>
                    <a:gd name="T9" fmla="*/ 0 h 17"/>
                    <a:gd name="T10" fmla="*/ 8 w 17"/>
                    <a:gd name="T11" fmla="*/ 0 h 17"/>
                    <a:gd name="T12" fmla="*/ 3 w 17"/>
                    <a:gd name="T13" fmla="*/ 6 h 17"/>
                    <a:gd name="T14" fmla="*/ 0 w 17"/>
                    <a:gd name="T15" fmla="*/ 6 h 17"/>
                    <a:gd name="T16" fmla="*/ 0 w 17"/>
                    <a:gd name="T17" fmla="*/ 10 h 17"/>
                    <a:gd name="T18" fmla="*/ 0 w 17"/>
                    <a:gd name="T19" fmla="*/ 12 h 17"/>
                    <a:gd name="T20" fmla="*/ 3 w 17"/>
                    <a:gd name="T21" fmla="*/ 15 h 17"/>
                    <a:gd name="T22" fmla="*/ 6 w 17"/>
                    <a:gd name="T23" fmla="*/ 15 h 17"/>
                    <a:gd name="T24" fmla="*/ 8 w 17"/>
                    <a:gd name="T25" fmla="*/ 15 h 17"/>
                    <a:gd name="T26" fmla="*/ 11 w 17"/>
                    <a:gd name="T27" fmla="*/ 10 h 17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17"/>
                    <a:gd name="T43" fmla="*/ 0 h 17"/>
                    <a:gd name="T44" fmla="*/ 17 w 17"/>
                    <a:gd name="T45" fmla="*/ 17 h 17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17" h="17">
                      <a:moveTo>
                        <a:pt x="12" y="11"/>
                      </a:moveTo>
                      <a:lnTo>
                        <a:pt x="16" y="6"/>
                      </a:lnTo>
                      <a:lnTo>
                        <a:pt x="16" y="4"/>
                      </a:lnTo>
                      <a:lnTo>
                        <a:pt x="16" y="2"/>
                      </a:lnTo>
                      <a:lnTo>
                        <a:pt x="12" y="0"/>
                      </a:lnTo>
                      <a:lnTo>
                        <a:pt x="9" y="0"/>
                      </a:lnTo>
                      <a:lnTo>
                        <a:pt x="3" y="6"/>
                      </a:lnTo>
                      <a:lnTo>
                        <a:pt x="0" y="6"/>
                      </a:lnTo>
                      <a:lnTo>
                        <a:pt x="0" y="11"/>
                      </a:lnTo>
                      <a:lnTo>
                        <a:pt x="0" y="13"/>
                      </a:lnTo>
                      <a:lnTo>
                        <a:pt x="3" y="16"/>
                      </a:lnTo>
                      <a:lnTo>
                        <a:pt x="6" y="16"/>
                      </a:lnTo>
                      <a:lnTo>
                        <a:pt x="9" y="16"/>
                      </a:lnTo>
                      <a:lnTo>
                        <a:pt x="12" y="11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520" name="Freeform 327"/>
                <p:cNvSpPr>
                  <a:spLocks/>
                </p:cNvSpPr>
                <p:nvPr/>
              </p:nvSpPr>
              <p:spPr bwMode="auto">
                <a:xfrm>
                  <a:off x="2347" y="3158"/>
                  <a:ext cx="16" cy="16"/>
                </a:xfrm>
                <a:custGeom>
                  <a:avLst/>
                  <a:gdLst>
                    <a:gd name="T0" fmla="*/ 4 w 17"/>
                    <a:gd name="T1" fmla="*/ 15 h 17"/>
                    <a:gd name="T2" fmla="*/ 1 w 17"/>
                    <a:gd name="T3" fmla="*/ 13 h 17"/>
                    <a:gd name="T4" fmla="*/ 0 w 17"/>
                    <a:gd name="T5" fmla="*/ 12 h 17"/>
                    <a:gd name="T6" fmla="*/ 0 w 17"/>
                    <a:gd name="T7" fmla="*/ 11 h 17"/>
                    <a:gd name="T8" fmla="*/ 0 w 17"/>
                    <a:gd name="T9" fmla="*/ 9 h 17"/>
                    <a:gd name="T10" fmla="*/ 0 w 17"/>
                    <a:gd name="T11" fmla="*/ 8 h 17"/>
                    <a:gd name="T12" fmla="*/ 1 w 17"/>
                    <a:gd name="T13" fmla="*/ 5 h 17"/>
                    <a:gd name="T14" fmla="*/ 3 w 17"/>
                    <a:gd name="T15" fmla="*/ 2 h 17"/>
                    <a:gd name="T16" fmla="*/ 4 w 17"/>
                    <a:gd name="T17" fmla="*/ 1 h 17"/>
                    <a:gd name="T18" fmla="*/ 8 w 17"/>
                    <a:gd name="T19" fmla="*/ 0 h 17"/>
                    <a:gd name="T20" fmla="*/ 8 w 17"/>
                    <a:gd name="T21" fmla="*/ 0 h 17"/>
                    <a:gd name="T22" fmla="*/ 12 w 17"/>
                    <a:gd name="T23" fmla="*/ 2 h 17"/>
                    <a:gd name="T24" fmla="*/ 13 w 17"/>
                    <a:gd name="T25" fmla="*/ 3 h 17"/>
                    <a:gd name="T26" fmla="*/ 15 w 17"/>
                    <a:gd name="T27" fmla="*/ 4 h 17"/>
                    <a:gd name="T28" fmla="*/ 15 w 17"/>
                    <a:gd name="T29" fmla="*/ 5 h 17"/>
                    <a:gd name="T30" fmla="*/ 15 w 17"/>
                    <a:gd name="T31" fmla="*/ 8 h 17"/>
                    <a:gd name="T32" fmla="*/ 12 w 17"/>
                    <a:gd name="T33" fmla="*/ 11 h 17"/>
                    <a:gd name="T34" fmla="*/ 11 w 17"/>
                    <a:gd name="T35" fmla="*/ 13 h 17"/>
                    <a:gd name="T36" fmla="*/ 8 w 17"/>
                    <a:gd name="T37" fmla="*/ 15 h 17"/>
                    <a:gd name="T38" fmla="*/ 7 w 17"/>
                    <a:gd name="T39" fmla="*/ 15 h 17"/>
                    <a:gd name="T40" fmla="*/ 6 w 17"/>
                    <a:gd name="T41" fmla="*/ 15 h 17"/>
                    <a:gd name="T42" fmla="*/ 4 w 17"/>
                    <a:gd name="T43" fmla="*/ 15 h 17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w 17"/>
                    <a:gd name="T67" fmla="*/ 0 h 17"/>
                    <a:gd name="T68" fmla="*/ 17 w 17"/>
                    <a:gd name="T69" fmla="*/ 17 h 17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T66" t="T67" r="T68" b="T69"/>
                  <a:pathLst>
                    <a:path w="17" h="17">
                      <a:moveTo>
                        <a:pt x="4" y="16"/>
                      </a:moveTo>
                      <a:lnTo>
                        <a:pt x="1" y="14"/>
                      </a:lnTo>
                      <a:lnTo>
                        <a:pt x="0" y="13"/>
                      </a:lnTo>
                      <a:lnTo>
                        <a:pt x="0" y="12"/>
                      </a:lnTo>
                      <a:lnTo>
                        <a:pt x="0" y="10"/>
                      </a:lnTo>
                      <a:lnTo>
                        <a:pt x="0" y="8"/>
                      </a:lnTo>
                      <a:lnTo>
                        <a:pt x="1" y="5"/>
                      </a:lnTo>
                      <a:lnTo>
                        <a:pt x="3" y="2"/>
                      </a:lnTo>
                      <a:lnTo>
                        <a:pt x="4" y="1"/>
                      </a:lnTo>
                      <a:lnTo>
                        <a:pt x="8" y="0"/>
                      </a:lnTo>
                      <a:lnTo>
                        <a:pt x="9" y="0"/>
                      </a:lnTo>
                      <a:lnTo>
                        <a:pt x="13" y="2"/>
                      </a:lnTo>
                      <a:lnTo>
                        <a:pt x="14" y="3"/>
                      </a:lnTo>
                      <a:lnTo>
                        <a:pt x="16" y="4"/>
                      </a:lnTo>
                      <a:lnTo>
                        <a:pt x="16" y="5"/>
                      </a:lnTo>
                      <a:lnTo>
                        <a:pt x="16" y="9"/>
                      </a:lnTo>
                      <a:lnTo>
                        <a:pt x="13" y="12"/>
                      </a:lnTo>
                      <a:lnTo>
                        <a:pt x="12" y="14"/>
                      </a:lnTo>
                      <a:lnTo>
                        <a:pt x="9" y="16"/>
                      </a:lnTo>
                      <a:lnTo>
                        <a:pt x="7" y="16"/>
                      </a:lnTo>
                      <a:lnTo>
                        <a:pt x="6" y="16"/>
                      </a:lnTo>
                      <a:lnTo>
                        <a:pt x="4" y="16"/>
                      </a:lnTo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521" name="Freeform 328"/>
                <p:cNvSpPr>
                  <a:spLocks/>
                </p:cNvSpPr>
                <p:nvPr/>
              </p:nvSpPr>
              <p:spPr bwMode="auto">
                <a:xfrm>
                  <a:off x="2350" y="3158"/>
                  <a:ext cx="16" cy="16"/>
                </a:xfrm>
                <a:custGeom>
                  <a:avLst/>
                  <a:gdLst>
                    <a:gd name="T0" fmla="*/ 11 w 17"/>
                    <a:gd name="T1" fmla="*/ 11 h 17"/>
                    <a:gd name="T2" fmla="*/ 15 w 17"/>
                    <a:gd name="T3" fmla="*/ 8 h 17"/>
                    <a:gd name="T4" fmla="*/ 15 w 17"/>
                    <a:gd name="T5" fmla="*/ 4 h 17"/>
                    <a:gd name="T6" fmla="*/ 15 w 17"/>
                    <a:gd name="T7" fmla="*/ 3 h 17"/>
                    <a:gd name="T8" fmla="*/ 13 w 17"/>
                    <a:gd name="T9" fmla="*/ 2 h 17"/>
                    <a:gd name="T10" fmla="*/ 11 w 17"/>
                    <a:gd name="T11" fmla="*/ 1 h 17"/>
                    <a:gd name="T12" fmla="*/ 10 w 17"/>
                    <a:gd name="T13" fmla="*/ 0 h 17"/>
                    <a:gd name="T14" fmla="*/ 8 w 17"/>
                    <a:gd name="T15" fmla="*/ 1 h 17"/>
                    <a:gd name="T16" fmla="*/ 4 w 17"/>
                    <a:gd name="T17" fmla="*/ 3 h 17"/>
                    <a:gd name="T18" fmla="*/ 1 w 17"/>
                    <a:gd name="T19" fmla="*/ 6 h 17"/>
                    <a:gd name="T20" fmla="*/ 0 w 17"/>
                    <a:gd name="T21" fmla="*/ 8 h 17"/>
                    <a:gd name="T22" fmla="*/ 0 w 17"/>
                    <a:gd name="T23" fmla="*/ 11 h 17"/>
                    <a:gd name="T24" fmla="*/ 0 w 17"/>
                    <a:gd name="T25" fmla="*/ 13 h 17"/>
                    <a:gd name="T26" fmla="*/ 0 w 17"/>
                    <a:gd name="T27" fmla="*/ 15 h 17"/>
                    <a:gd name="T28" fmla="*/ 1 w 17"/>
                    <a:gd name="T29" fmla="*/ 15 h 17"/>
                    <a:gd name="T30" fmla="*/ 4 w 17"/>
                    <a:gd name="T31" fmla="*/ 15 h 17"/>
                    <a:gd name="T32" fmla="*/ 8 w 17"/>
                    <a:gd name="T33" fmla="*/ 15 h 17"/>
                    <a:gd name="T34" fmla="*/ 10 w 17"/>
                    <a:gd name="T35" fmla="*/ 13 h 17"/>
                    <a:gd name="T36" fmla="*/ 11 w 17"/>
                    <a:gd name="T37" fmla="*/ 11 h 17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w 17"/>
                    <a:gd name="T58" fmla="*/ 0 h 17"/>
                    <a:gd name="T59" fmla="*/ 17 w 17"/>
                    <a:gd name="T60" fmla="*/ 17 h 17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T57" t="T58" r="T59" b="T60"/>
                  <a:pathLst>
                    <a:path w="17" h="17">
                      <a:moveTo>
                        <a:pt x="12" y="12"/>
                      </a:moveTo>
                      <a:lnTo>
                        <a:pt x="16" y="8"/>
                      </a:lnTo>
                      <a:lnTo>
                        <a:pt x="16" y="4"/>
                      </a:lnTo>
                      <a:lnTo>
                        <a:pt x="16" y="3"/>
                      </a:lnTo>
                      <a:lnTo>
                        <a:pt x="14" y="2"/>
                      </a:lnTo>
                      <a:lnTo>
                        <a:pt x="12" y="1"/>
                      </a:lnTo>
                      <a:lnTo>
                        <a:pt x="11" y="0"/>
                      </a:lnTo>
                      <a:lnTo>
                        <a:pt x="8" y="1"/>
                      </a:lnTo>
                      <a:lnTo>
                        <a:pt x="4" y="3"/>
                      </a:lnTo>
                      <a:lnTo>
                        <a:pt x="1" y="6"/>
                      </a:lnTo>
                      <a:lnTo>
                        <a:pt x="0" y="9"/>
                      </a:lnTo>
                      <a:lnTo>
                        <a:pt x="0" y="12"/>
                      </a:lnTo>
                      <a:lnTo>
                        <a:pt x="0" y="14"/>
                      </a:lnTo>
                      <a:lnTo>
                        <a:pt x="0" y="16"/>
                      </a:lnTo>
                      <a:lnTo>
                        <a:pt x="1" y="16"/>
                      </a:lnTo>
                      <a:lnTo>
                        <a:pt x="4" y="16"/>
                      </a:lnTo>
                      <a:lnTo>
                        <a:pt x="8" y="16"/>
                      </a:lnTo>
                      <a:lnTo>
                        <a:pt x="11" y="14"/>
                      </a:lnTo>
                      <a:lnTo>
                        <a:pt x="12" y="12"/>
                      </a:lnTo>
                    </a:path>
                  </a:pathLst>
                </a:custGeom>
                <a:solidFill>
                  <a:srgbClr val="6666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522" name="Freeform 329"/>
                <p:cNvSpPr>
                  <a:spLocks/>
                </p:cNvSpPr>
                <p:nvPr/>
              </p:nvSpPr>
              <p:spPr bwMode="auto">
                <a:xfrm>
                  <a:off x="2351" y="3161"/>
                  <a:ext cx="16" cy="16"/>
                </a:xfrm>
                <a:custGeom>
                  <a:avLst/>
                  <a:gdLst>
                    <a:gd name="T0" fmla="*/ 15 w 17"/>
                    <a:gd name="T1" fmla="*/ 9 h 17"/>
                    <a:gd name="T2" fmla="*/ 15 w 17"/>
                    <a:gd name="T3" fmla="*/ 8 h 17"/>
                    <a:gd name="T4" fmla="*/ 15 w 17"/>
                    <a:gd name="T5" fmla="*/ 5 h 17"/>
                    <a:gd name="T6" fmla="*/ 15 w 17"/>
                    <a:gd name="T7" fmla="*/ 2 h 17"/>
                    <a:gd name="T8" fmla="*/ 15 w 17"/>
                    <a:gd name="T9" fmla="*/ 0 h 17"/>
                    <a:gd name="T10" fmla="*/ 11 w 17"/>
                    <a:gd name="T11" fmla="*/ 0 h 17"/>
                    <a:gd name="T12" fmla="*/ 8 w 17"/>
                    <a:gd name="T13" fmla="*/ 0 h 17"/>
                    <a:gd name="T14" fmla="*/ 3 w 17"/>
                    <a:gd name="T15" fmla="*/ 8 h 17"/>
                    <a:gd name="T16" fmla="*/ 0 w 17"/>
                    <a:gd name="T17" fmla="*/ 8 h 17"/>
                    <a:gd name="T18" fmla="*/ 0 w 17"/>
                    <a:gd name="T19" fmla="*/ 12 h 17"/>
                    <a:gd name="T20" fmla="*/ 0 w 17"/>
                    <a:gd name="T21" fmla="*/ 15 h 17"/>
                    <a:gd name="T22" fmla="*/ 3 w 17"/>
                    <a:gd name="T23" fmla="*/ 15 h 17"/>
                    <a:gd name="T24" fmla="*/ 6 w 17"/>
                    <a:gd name="T25" fmla="*/ 15 h 17"/>
                    <a:gd name="T26" fmla="*/ 8 w 17"/>
                    <a:gd name="T27" fmla="*/ 15 h 17"/>
                    <a:gd name="T28" fmla="*/ 15 w 17"/>
                    <a:gd name="T29" fmla="*/ 9 h 17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w 17"/>
                    <a:gd name="T46" fmla="*/ 0 h 17"/>
                    <a:gd name="T47" fmla="*/ 17 w 17"/>
                    <a:gd name="T48" fmla="*/ 17 h 17"/>
                  </a:gdLst>
                  <a:ahLst/>
                  <a:cxnLst>
                    <a:cxn ang="T30">
                      <a:pos x="T0" y="T1"/>
                    </a:cxn>
                    <a:cxn ang="T31">
                      <a:pos x="T2" y="T3"/>
                    </a:cxn>
                    <a:cxn ang="T32">
                      <a:pos x="T4" y="T5"/>
                    </a:cxn>
                    <a:cxn ang="T33">
                      <a:pos x="T6" y="T7"/>
                    </a:cxn>
                    <a:cxn ang="T34">
                      <a:pos x="T8" y="T9"/>
                    </a:cxn>
                    <a:cxn ang="T35">
                      <a:pos x="T10" y="T11"/>
                    </a:cxn>
                    <a:cxn ang="T36">
                      <a:pos x="T12" y="T13"/>
                    </a:cxn>
                    <a:cxn ang="T37">
                      <a:pos x="T14" y="T15"/>
                    </a:cxn>
                    <a:cxn ang="T38">
                      <a:pos x="T16" y="T17"/>
                    </a:cxn>
                    <a:cxn ang="T39">
                      <a:pos x="T18" y="T19"/>
                    </a:cxn>
                    <a:cxn ang="T40">
                      <a:pos x="T20" y="T21"/>
                    </a:cxn>
                    <a:cxn ang="T41">
                      <a:pos x="T22" y="T23"/>
                    </a:cxn>
                    <a:cxn ang="T42">
                      <a:pos x="T24" y="T25"/>
                    </a:cxn>
                    <a:cxn ang="T43">
                      <a:pos x="T26" y="T27"/>
                    </a:cxn>
                    <a:cxn ang="T44">
                      <a:pos x="T28" y="T29"/>
                    </a:cxn>
                  </a:cxnLst>
                  <a:rect l="T45" t="T46" r="T47" b="T48"/>
                  <a:pathLst>
                    <a:path w="17" h="17">
                      <a:moveTo>
                        <a:pt x="16" y="10"/>
                      </a:moveTo>
                      <a:lnTo>
                        <a:pt x="16" y="8"/>
                      </a:lnTo>
                      <a:lnTo>
                        <a:pt x="16" y="5"/>
                      </a:lnTo>
                      <a:lnTo>
                        <a:pt x="16" y="2"/>
                      </a:lnTo>
                      <a:lnTo>
                        <a:pt x="16" y="0"/>
                      </a:lnTo>
                      <a:lnTo>
                        <a:pt x="12" y="0"/>
                      </a:lnTo>
                      <a:lnTo>
                        <a:pt x="9" y="0"/>
                      </a:lnTo>
                      <a:lnTo>
                        <a:pt x="3" y="8"/>
                      </a:lnTo>
                      <a:lnTo>
                        <a:pt x="0" y="8"/>
                      </a:lnTo>
                      <a:lnTo>
                        <a:pt x="0" y="13"/>
                      </a:lnTo>
                      <a:lnTo>
                        <a:pt x="0" y="16"/>
                      </a:lnTo>
                      <a:lnTo>
                        <a:pt x="3" y="16"/>
                      </a:lnTo>
                      <a:lnTo>
                        <a:pt x="6" y="16"/>
                      </a:lnTo>
                      <a:lnTo>
                        <a:pt x="9" y="16"/>
                      </a:lnTo>
                      <a:lnTo>
                        <a:pt x="16" y="1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523" name="Freeform 330"/>
                <p:cNvSpPr>
                  <a:spLocks/>
                </p:cNvSpPr>
                <p:nvPr/>
              </p:nvSpPr>
              <p:spPr bwMode="auto">
                <a:xfrm>
                  <a:off x="2299" y="3192"/>
                  <a:ext cx="15" cy="16"/>
                </a:xfrm>
                <a:custGeom>
                  <a:avLst/>
                  <a:gdLst>
                    <a:gd name="T0" fmla="*/ 7 w 17"/>
                    <a:gd name="T1" fmla="*/ 15 h 17"/>
                    <a:gd name="T2" fmla="*/ 2 w 17"/>
                    <a:gd name="T3" fmla="*/ 12 h 17"/>
                    <a:gd name="T4" fmla="*/ 0 w 17"/>
                    <a:gd name="T5" fmla="*/ 9 h 17"/>
                    <a:gd name="T6" fmla="*/ 2 w 17"/>
                    <a:gd name="T7" fmla="*/ 5 h 17"/>
                    <a:gd name="T8" fmla="*/ 4 w 17"/>
                    <a:gd name="T9" fmla="*/ 2 h 17"/>
                    <a:gd name="T10" fmla="*/ 7 w 17"/>
                    <a:gd name="T11" fmla="*/ 0 h 17"/>
                    <a:gd name="T12" fmla="*/ 9 w 17"/>
                    <a:gd name="T13" fmla="*/ 0 h 17"/>
                    <a:gd name="T14" fmla="*/ 14 w 17"/>
                    <a:gd name="T15" fmla="*/ 2 h 17"/>
                    <a:gd name="T16" fmla="*/ 14 w 17"/>
                    <a:gd name="T17" fmla="*/ 5 h 17"/>
                    <a:gd name="T18" fmla="*/ 14 w 17"/>
                    <a:gd name="T19" fmla="*/ 9 h 17"/>
                    <a:gd name="T20" fmla="*/ 11 w 17"/>
                    <a:gd name="T21" fmla="*/ 12 h 17"/>
                    <a:gd name="T22" fmla="*/ 9 w 17"/>
                    <a:gd name="T23" fmla="*/ 15 h 17"/>
                    <a:gd name="T24" fmla="*/ 7 w 17"/>
                    <a:gd name="T25" fmla="*/ 15 h 17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w 17"/>
                    <a:gd name="T40" fmla="*/ 0 h 17"/>
                    <a:gd name="T41" fmla="*/ 17 w 17"/>
                    <a:gd name="T42" fmla="*/ 17 h 17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T39" t="T40" r="T41" b="T42"/>
                  <a:pathLst>
                    <a:path w="17" h="17">
                      <a:moveTo>
                        <a:pt x="8" y="16"/>
                      </a:moveTo>
                      <a:lnTo>
                        <a:pt x="2" y="13"/>
                      </a:lnTo>
                      <a:lnTo>
                        <a:pt x="0" y="10"/>
                      </a:lnTo>
                      <a:lnTo>
                        <a:pt x="2" y="5"/>
                      </a:lnTo>
                      <a:lnTo>
                        <a:pt x="5" y="2"/>
                      </a:lnTo>
                      <a:lnTo>
                        <a:pt x="8" y="0"/>
                      </a:lnTo>
                      <a:lnTo>
                        <a:pt x="10" y="0"/>
                      </a:lnTo>
                      <a:lnTo>
                        <a:pt x="16" y="2"/>
                      </a:lnTo>
                      <a:lnTo>
                        <a:pt x="16" y="5"/>
                      </a:lnTo>
                      <a:lnTo>
                        <a:pt x="16" y="10"/>
                      </a:lnTo>
                      <a:lnTo>
                        <a:pt x="13" y="13"/>
                      </a:lnTo>
                      <a:lnTo>
                        <a:pt x="10" y="16"/>
                      </a:lnTo>
                      <a:lnTo>
                        <a:pt x="8" y="16"/>
                      </a:lnTo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524" name="Freeform 331"/>
                <p:cNvSpPr>
                  <a:spLocks/>
                </p:cNvSpPr>
                <p:nvPr/>
              </p:nvSpPr>
              <p:spPr bwMode="auto">
                <a:xfrm>
                  <a:off x="2301" y="3192"/>
                  <a:ext cx="15" cy="16"/>
                </a:xfrm>
                <a:custGeom>
                  <a:avLst/>
                  <a:gdLst>
                    <a:gd name="T0" fmla="*/ 14 w 17"/>
                    <a:gd name="T1" fmla="*/ 9 h 17"/>
                    <a:gd name="T2" fmla="*/ 14 w 17"/>
                    <a:gd name="T3" fmla="*/ 5 h 17"/>
                    <a:gd name="T4" fmla="*/ 14 w 17"/>
                    <a:gd name="T5" fmla="*/ 2 h 17"/>
                    <a:gd name="T6" fmla="*/ 11 w 17"/>
                    <a:gd name="T7" fmla="*/ 0 h 17"/>
                    <a:gd name="T8" fmla="*/ 7 w 17"/>
                    <a:gd name="T9" fmla="*/ 2 h 17"/>
                    <a:gd name="T10" fmla="*/ 4 w 17"/>
                    <a:gd name="T11" fmla="*/ 8 h 17"/>
                    <a:gd name="T12" fmla="*/ 0 w 17"/>
                    <a:gd name="T13" fmla="*/ 12 h 17"/>
                    <a:gd name="T14" fmla="*/ 0 w 17"/>
                    <a:gd name="T15" fmla="*/ 15 h 17"/>
                    <a:gd name="T16" fmla="*/ 4 w 17"/>
                    <a:gd name="T17" fmla="*/ 15 h 17"/>
                    <a:gd name="T18" fmla="*/ 7 w 17"/>
                    <a:gd name="T19" fmla="*/ 15 h 17"/>
                    <a:gd name="T20" fmla="*/ 14 w 17"/>
                    <a:gd name="T21" fmla="*/ 9 h 17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17"/>
                    <a:gd name="T34" fmla="*/ 0 h 17"/>
                    <a:gd name="T35" fmla="*/ 17 w 17"/>
                    <a:gd name="T36" fmla="*/ 17 h 17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17" h="17">
                      <a:moveTo>
                        <a:pt x="16" y="10"/>
                      </a:moveTo>
                      <a:lnTo>
                        <a:pt x="16" y="5"/>
                      </a:lnTo>
                      <a:lnTo>
                        <a:pt x="16" y="2"/>
                      </a:lnTo>
                      <a:lnTo>
                        <a:pt x="12" y="0"/>
                      </a:lnTo>
                      <a:lnTo>
                        <a:pt x="8" y="2"/>
                      </a:lnTo>
                      <a:lnTo>
                        <a:pt x="4" y="8"/>
                      </a:lnTo>
                      <a:lnTo>
                        <a:pt x="0" y="13"/>
                      </a:lnTo>
                      <a:lnTo>
                        <a:pt x="0" y="16"/>
                      </a:lnTo>
                      <a:lnTo>
                        <a:pt x="4" y="16"/>
                      </a:lnTo>
                      <a:lnTo>
                        <a:pt x="8" y="16"/>
                      </a:lnTo>
                      <a:lnTo>
                        <a:pt x="16" y="10"/>
                      </a:lnTo>
                    </a:path>
                  </a:pathLst>
                </a:custGeom>
                <a:solidFill>
                  <a:srgbClr val="6666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525" name="Line 332"/>
                <p:cNvSpPr>
                  <a:spLocks noChangeShapeType="1"/>
                </p:cNvSpPr>
                <p:nvPr/>
              </p:nvSpPr>
              <p:spPr bwMode="auto">
                <a:xfrm flipV="1">
                  <a:off x="2336" y="3210"/>
                  <a:ext cx="0" cy="3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526" name="Freeform 333"/>
                <p:cNvSpPr>
                  <a:spLocks/>
                </p:cNvSpPr>
                <p:nvPr/>
              </p:nvSpPr>
              <p:spPr bwMode="auto">
                <a:xfrm>
                  <a:off x="2318" y="3213"/>
                  <a:ext cx="16" cy="16"/>
                </a:xfrm>
                <a:custGeom>
                  <a:avLst/>
                  <a:gdLst>
                    <a:gd name="T0" fmla="*/ 5 w 17"/>
                    <a:gd name="T1" fmla="*/ 15 h 17"/>
                    <a:gd name="T2" fmla="*/ 2 w 17"/>
                    <a:gd name="T3" fmla="*/ 12 h 17"/>
                    <a:gd name="T4" fmla="*/ 1 w 17"/>
                    <a:gd name="T5" fmla="*/ 11 h 17"/>
                    <a:gd name="T6" fmla="*/ 1 w 17"/>
                    <a:gd name="T7" fmla="*/ 10 h 17"/>
                    <a:gd name="T8" fmla="*/ 0 w 17"/>
                    <a:gd name="T9" fmla="*/ 9 h 17"/>
                    <a:gd name="T10" fmla="*/ 1 w 17"/>
                    <a:gd name="T11" fmla="*/ 8 h 17"/>
                    <a:gd name="T12" fmla="*/ 2 w 17"/>
                    <a:gd name="T13" fmla="*/ 5 h 17"/>
                    <a:gd name="T14" fmla="*/ 4 w 17"/>
                    <a:gd name="T15" fmla="*/ 2 h 17"/>
                    <a:gd name="T16" fmla="*/ 6 w 17"/>
                    <a:gd name="T17" fmla="*/ 1 h 17"/>
                    <a:gd name="T18" fmla="*/ 8 w 17"/>
                    <a:gd name="T19" fmla="*/ 0 h 17"/>
                    <a:gd name="T20" fmla="*/ 9 w 17"/>
                    <a:gd name="T21" fmla="*/ 0 h 17"/>
                    <a:gd name="T22" fmla="*/ 10 w 17"/>
                    <a:gd name="T23" fmla="*/ 1 h 17"/>
                    <a:gd name="T24" fmla="*/ 13 w 17"/>
                    <a:gd name="T25" fmla="*/ 2 h 17"/>
                    <a:gd name="T26" fmla="*/ 13 w 17"/>
                    <a:gd name="T27" fmla="*/ 3 h 17"/>
                    <a:gd name="T28" fmla="*/ 13 w 17"/>
                    <a:gd name="T29" fmla="*/ 4 h 17"/>
                    <a:gd name="T30" fmla="*/ 15 w 17"/>
                    <a:gd name="T31" fmla="*/ 6 h 17"/>
                    <a:gd name="T32" fmla="*/ 13 w 17"/>
                    <a:gd name="T33" fmla="*/ 8 h 17"/>
                    <a:gd name="T34" fmla="*/ 13 w 17"/>
                    <a:gd name="T35" fmla="*/ 10 h 17"/>
                    <a:gd name="T36" fmla="*/ 11 w 17"/>
                    <a:gd name="T37" fmla="*/ 12 h 17"/>
                    <a:gd name="T38" fmla="*/ 9 w 17"/>
                    <a:gd name="T39" fmla="*/ 15 h 17"/>
                    <a:gd name="T40" fmla="*/ 8 w 17"/>
                    <a:gd name="T41" fmla="*/ 15 h 17"/>
                    <a:gd name="T42" fmla="*/ 6 w 17"/>
                    <a:gd name="T43" fmla="*/ 15 h 17"/>
                    <a:gd name="T44" fmla="*/ 5 w 17"/>
                    <a:gd name="T45" fmla="*/ 15 h 17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w 17"/>
                    <a:gd name="T70" fmla="*/ 0 h 17"/>
                    <a:gd name="T71" fmla="*/ 17 w 17"/>
                    <a:gd name="T72" fmla="*/ 17 h 17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T69" t="T70" r="T71" b="T72"/>
                  <a:pathLst>
                    <a:path w="17" h="17">
                      <a:moveTo>
                        <a:pt x="5" y="16"/>
                      </a:moveTo>
                      <a:lnTo>
                        <a:pt x="2" y="13"/>
                      </a:lnTo>
                      <a:lnTo>
                        <a:pt x="1" y="12"/>
                      </a:lnTo>
                      <a:lnTo>
                        <a:pt x="1" y="11"/>
                      </a:lnTo>
                      <a:lnTo>
                        <a:pt x="0" y="10"/>
                      </a:lnTo>
                      <a:lnTo>
                        <a:pt x="1" y="8"/>
                      </a:lnTo>
                      <a:lnTo>
                        <a:pt x="2" y="5"/>
                      </a:lnTo>
                      <a:lnTo>
                        <a:pt x="4" y="2"/>
                      </a:lnTo>
                      <a:lnTo>
                        <a:pt x="6" y="1"/>
                      </a:lnTo>
                      <a:lnTo>
                        <a:pt x="8" y="0"/>
                      </a:lnTo>
                      <a:lnTo>
                        <a:pt x="10" y="0"/>
                      </a:lnTo>
                      <a:lnTo>
                        <a:pt x="11" y="1"/>
                      </a:lnTo>
                      <a:lnTo>
                        <a:pt x="14" y="2"/>
                      </a:lnTo>
                      <a:lnTo>
                        <a:pt x="14" y="3"/>
                      </a:lnTo>
                      <a:lnTo>
                        <a:pt x="14" y="4"/>
                      </a:lnTo>
                      <a:lnTo>
                        <a:pt x="16" y="6"/>
                      </a:lnTo>
                      <a:lnTo>
                        <a:pt x="14" y="8"/>
                      </a:lnTo>
                      <a:lnTo>
                        <a:pt x="14" y="11"/>
                      </a:lnTo>
                      <a:lnTo>
                        <a:pt x="12" y="13"/>
                      </a:lnTo>
                      <a:lnTo>
                        <a:pt x="10" y="16"/>
                      </a:lnTo>
                      <a:lnTo>
                        <a:pt x="8" y="16"/>
                      </a:lnTo>
                      <a:lnTo>
                        <a:pt x="6" y="16"/>
                      </a:lnTo>
                      <a:lnTo>
                        <a:pt x="5" y="16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527" name="Freeform 334"/>
                <p:cNvSpPr>
                  <a:spLocks/>
                </p:cNvSpPr>
                <p:nvPr/>
              </p:nvSpPr>
              <p:spPr bwMode="auto">
                <a:xfrm>
                  <a:off x="2322" y="3215"/>
                  <a:ext cx="15" cy="16"/>
                </a:xfrm>
                <a:custGeom>
                  <a:avLst/>
                  <a:gdLst>
                    <a:gd name="T0" fmla="*/ 12 w 17"/>
                    <a:gd name="T1" fmla="*/ 10 h 17"/>
                    <a:gd name="T2" fmla="*/ 12 w 17"/>
                    <a:gd name="T3" fmla="*/ 7 h 17"/>
                    <a:gd name="T4" fmla="*/ 14 w 17"/>
                    <a:gd name="T5" fmla="*/ 4 h 17"/>
                    <a:gd name="T6" fmla="*/ 12 w 17"/>
                    <a:gd name="T7" fmla="*/ 2 h 17"/>
                    <a:gd name="T8" fmla="*/ 12 w 17"/>
                    <a:gd name="T9" fmla="*/ 1 h 17"/>
                    <a:gd name="T10" fmla="*/ 12 w 17"/>
                    <a:gd name="T11" fmla="*/ 0 h 17"/>
                    <a:gd name="T12" fmla="*/ 10 w 17"/>
                    <a:gd name="T13" fmla="*/ 0 h 17"/>
                    <a:gd name="T14" fmla="*/ 7 w 17"/>
                    <a:gd name="T15" fmla="*/ 1 h 17"/>
                    <a:gd name="T16" fmla="*/ 4 w 17"/>
                    <a:gd name="T17" fmla="*/ 3 h 17"/>
                    <a:gd name="T18" fmla="*/ 3 w 17"/>
                    <a:gd name="T19" fmla="*/ 6 h 17"/>
                    <a:gd name="T20" fmla="*/ 0 w 17"/>
                    <a:gd name="T21" fmla="*/ 8 h 17"/>
                    <a:gd name="T22" fmla="*/ 0 w 17"/>
                    <a:gd name="T23" fmla="*/ 10 h 17"/>
                    <a:gd name="T24" fmla="*/ 0 w 17"/>
                    <a:gd name="T25" fmla="*/ 13 h 17"/>
                    <a:gd name="T26" fmla="*/ 1 w 17"/>
                    <a:gd name="T27" fmla="*/ 15 h 17"/>
                    <a:gd name="T28" fmla="*/ 3 w 17"/>
                    <a:gd name="T29" fmla="*/ 15 h 17"/>
                    <a:gd name="T30" fmla="*/ 4 w 17"/>
                    <a:gd name="T31" fmla="*/ 15 h 17"/>
                    <a:gd name="T32" fmla="*/ 7 w 17"/>
                    <a:gd name="T33" fmla="*/ 15 h 17"/>
                    <a:gd name="T34" fmla="*/ 10 w 17"/>
                    <a:gd name="T35" fmla="*/ 12 h 17"/>
                    <a:gd name="T36" fmla="*/ 12 w 17"/>
                    <a:gd name="T37" fmla="*/ 10 h 17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w 17"/>
                    <a:gd name="T58" fmla="*/ 0 h 17"/>
                    <a:gd name="T59" fmla="*/ 17 w 17"/>
                    <a:gd name="T60" fmla="*/ 17 h 17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T57" t="T58" r="T59" b="T60"/>
                  <a:pathLst>
                    <a:path w="17" h="17">
                      <a:moveTo>
                        <a:pt x="14" y="11"/>
                      </a:moveTo>
                      <a:lnTo>
                        <a:pt x="14" y="7"/>
                      </a:lnTo>
                      <a:lnTo>
                        <a:pt x="16" y="4"/>
                      </a:lnTo>
                      <a:lnTo>
                        <a:pt x="14" y="2"/>
                      </a:lnTo>
                      <a:lnTo>
                        <a:pt x="14" y="1"/>
                      </a:lnTo>
                      <a:lnTo>
                        <a:pt x="14" y="0"/>
                      </a:lnTo>
                      <a:lnTo>
                        <a:pt x="11" y="0"/>
                      </a:lnTo>
                      <a:lnTo>
                        <a:pt x="8" y="1"/>
                      </a:lnTo>
                      <a:lnTo>
                        <a:pt x="4" y="3"/>
                      </a:lnTo>
                      <a:lnTo>
                        <a:pt x="3" y="6"/>
                      </a:lnTo>
                      <a:lnTo>
                        <a:pt x="0" y="8"/>
                      </a:lnTo>
                      <a:lnTo>
                        <a:pt x="0" y="11"/>
                      </a:lnTo>
                      <a:lnTo>
                        <a:pt x="0" y="14"/>
                      </a:lnTo>
                      <a:lnTo>
                        <a:pt x="1" y="16"/>
                      </a:lnTo>
                      <a:lnTo>
                        <a:pt x="3" y="16"/>
                      </a:lnTo>
                      <a:lnTo>
                        <a:pt x="4" y="16"/>
                      </a:lnTo>
                      <a:lnTo>
                        <a:pt x="8" y="16"/>
                      </a:lnTo>
                      <a:lnTo>
                        <a:pt x="11" y="13"/>
                      </a:lnTo>
                      <a:lnTo>
                        <a:pt x="14" y="11"/>
                      </a:lnTo>
                    </a:path>
                  </a:pathLst>
                </a:custGeom>
                <a:solidFill>
                  <a:srgbClr val="6666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528" name="Freeform 335"/>
                <p:cNvSpPr>
                  <a:spLocks/>
                </p:cNvSpPr>
                <p:nvPr/>
              </p:nvSpPr>
              <p:spPr bwMode="auto">
                <a:xfrm>
                  <a:off x="2323" y="3217"/>
                  <a:ext cx="15" cy="17"/>
                </a:xfrm>
                <a:custGeom>
                  <a:avLst/>
                  <a:gdLst>
                    <a:gd name="T0" fmla="*/ 11 w 17"/>
                    <a:gd name="T1" fmla="*/ 11 h 17"/>
                    <a:gd name="T2" fmla="*/ 11 w 17"/>
                    <a:gd name="T3" fmla="*/ 6 h 17"/>
                    <a:gd name="T4" fmla="*/ 14 w 17"/>
                    <a:gd name="T5" fmla="*/ 6 h 17"/>
                    <a:gd name="T6" fmla="*/ 11 w 17"/>
                    <a:gd name="T7" fmla="*/ 2 h 17"/>
                    <a:gd name="T8" fmla="*/ 11 w 17"/>
                    <a:gd name="T9" fmla="*/ 0 h 17"/>
                    <a:gd name="T10" fmla="*/ 9 w 17"/>
                    <a:gd name="T11" fmla="*/ 0 h 17"/>
                    <a:gd name="T12" fmla="*/ 7 w 17"/>
                    <a:gd name="T13" fmla="*/ 2 h 17"/>
                    <a:gd name="T14" fmla="*/ 2 w 17"/>
                    <a:gd name="T15" fmla="*/ 6 h 17"/>
                    <a:gd name="T16" fmla="*/ 0 w 17"/>
                    <a:gd name="T17" fmla="*/ 9 h 17"/>
                    <a:gd name="T18" fmla="*/ 0 w 17"/>
                    <a:gd name="T19" fmla="*/ 11 h 17"/>
                    <a:gd name="T20" fmla="*/ 0 w 17"/>
                    <a:gd name="T21" fmla="*/ 13 h 17"/>
                    <a:gd name="T22" fmla="*/ 2 w 17"/>
                    <a:gd name="T23" fmla="*/ 16 h 17"/>
                    <a:gd name="T24" fmla="*/ 4 w 17"/>
                    <a:gd name="T25" fmla="*/ 16 h 17"/>
                    <a:gd name="T26" fmla="*/ 7 w 17"/>
                    <a:gd name="T27" fmla="*/ 13 h 17"/>
                    <a:gd name="T28" fmla="*/ 11 w 17"/>
                    <a:gd name="T29" fmla="*/ 11 h 17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w 17"/>
                    <a:gd name="T46" fmla="*/ 0 h 17"/>
                    <a:gd name="T47" fmla="*/ 17 w 17"/>
                    <a:gd name="T48" fmla="*/ 17 h 17"/>
                  </a:gdLst>
                  <a:ahLst/>
                  <a:cxnLst>
                    <a:cxn ang="T30">
                      <a:pos x="T0" y="T1"/>
                    </a:cxn>
                    <a:cxn ang="T31">
                      <a:pos x="T2" y="T3"/>
                    </a:cxn>
                    <a:cxn ang="T32">
                      <a:pos x="T4" y="T5"/>
                    </a:cxn>
                    <a:cxn ang="T33">
                      <a:pos x="T6" y="T7"/>
                    </a:cxn>
                    <a:cxn ang="T34">
                      <a:pos x="T8" y="T9"/>
                    </a:cxn>
                    <a:cxn ang="T35">
                      <a:pos x="T10" y="T11"/>
                    </a:cxn>
                    <a:cxn ang="T36">
                      <a:pos x="T12" y="T13"/>
                    </a:cxn>
                    <a:cxn ang="T37">
                      <a:pos x="T14" y="T15"/>
                    </a:cxn>
                    <a:cxn ang="T38">
                      <a:pos x="T16" y="T17"/>
                    </a:cxn>
                    <a:cxn ang="T39">
                      <a:pos x="T18" y="T19"/>
                    </a:cxn>
                    <a:cxn ang="T40">
                      <a:pos x="T20" y="T21"/>
                    </a:cxn>
                    <a:cxn ang="T41">
                      <a:pos x="T22" y="T23"/>
                    </a:cxn>
                    <a:cxn ang="T42">
                      <a:pos x="T24" y="T25"/>
                    </a:cxn>
                    <a:cxn ang="T43">
                      <a:pos x="T26" y="T27"/>
                    </a:cxn>
                    <a:cxn ang="T44">
                      <a:pos x="T28" y="T29"/>
                    </a:cxn>
                  </a:cxnLst>
                  <a:rect l="T45" t="T46" r="T47" b="T48"/>
                  <a:pathLst>
                    <a:path w="17" h="17">
                      <a:moveTo>
                        <a:pt x="13" y="11"/>
                      </a:moveTo>
                      <a:lnTo>
                        <a:pt x="13" y="6"/>
                      </a:lnTo>
                      <a:lnTo>
                        <a:pt x="16" y="6"/>
                      </a:lnTo>
                      <a:lnTo>
                        <a:pt x="13" y="2"/>
                      </a:lnTo>
                      <a:lnTo>
                        <a:pt x="13" y="0"/>
                      </a:lnTo>
                      <a:lnTo>
                        <a:pt x="10" y="0"/>
                      </a:lnTo>
                      <a:lnTo>
                        <a:pt x="8" y="2"/>
                      </a:lnTo>
                      <a:lnTo>
                        <a:pt x="2" y="6"/>
                      </a:lnTo>
                      <a:lnTo>
                        <a:pt x="0" y="9"/>
                      </a:lnTo>
                      <a:lnTo>
                        <a:pt x="0" y="11"/>
                      </a:lnTo>
                      <a:lnTo>
                        <a:pt x="0" y="13"/>
                      </a:lnTo>
                      <a:lnTo>
                        <a:pt x="2" y="16"/>
                      </a:lnTo>
                      <a:lnTo>
                        <a:pt x="5" y="16"/>
                      </a:lnTo>
                      <a:lnTo>
                        <a:pt x="8" y="13"/>
                      </a:lnTo>
                      <a:lnTo>
                        <a:pt x="13" y="11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529" name="Freeform 336"/>
                <p:cNvSpPr>
                  <a:spLocks/>
                </p:cNvSpPr>
                <p:nvPr/>
              </p:nvSpPr>
              <p:spPr bwMode="auto">
                <a:xfrm>
                  <a:off x="2311" y="3217"/>
                  <a:ext cx="15" cy="17"/>
                </a:xfrm>
                <a:custGeom>
                  <a:avLst/>
                  <a:gdLst>
                    <a:gd name="T0" fmla="*/ 4 w 17"/>
                    <a:gd name="T1" fmla="*/ 14 h 17"/>
                    <a:gd name="T2" fmla="*/ 1 w 17"/>
                    <a:gd name="T3" fmla="*/ 13 h 17"/>
                    <a:gd name="T4" fmla="*/ 1 w 17"/>
                    <a:gd name="T5" fmla="*/ 12 h 17"/>
                    <a:gd name="T6" fmla="*/ 0 w 17"/>
                    <a:gd name="T7" fmla="*/ 11 h 17"/>
                    <a:gd name="T8" fmla="*/ 0 w 17"/>
                    <a:gd name="T9" fmla="*/ 10 h 17"/>
                    <a:gd name="T10" fmla="*/ 0 w 17"/>
                    <a:gd name="T11" fmla="*/ 8 h 17"/>
                    <a:gd name="T12" fmla="*/ 1 w 17"/>
                    <a:gd name="T13" fmla="*/ 4 h 17"/>
                    <a:gd name="T14" fmla="*/ 3 w 17"/>
                    <a:gd name="T15" fmla="*/ 2 h 17"/>
                    <a:gd name="T16" fmla="*/ 5 w 17"/>
                    <a:gd name="T17" fmla="*/ 1 h 17"/>
                    <a:gd name="T18" fmla="*/ 7 w 17"/>
                    <a:gd name="T19" fmla="*/ 0 h 17"/>
                    <a:gd name="T20" fmla="*/ 8 w 17"/>
                    <a:gd name="T21" fmla="*/ 0 h 17"/>
                    <a:gd name="T22" fmla="*/ 8 w 17"/>
                    <a:gd name="T23" fmla="*/ 1 h 17"/>
                    <a:gd name="T24" fmla="*/ 11 w 17"/>
                    <a:gd name="T25" fmla="*/ 2 h 17"/>
                    <a:gd name="T26" fmla="*/ 12 w 17"/>
                    <a:gd name="T27" fmla="*/ 3 h 17"/>
                    <a:gd name="T28" fmla="*/ 14 w 17"/>
                    <a:gd name="T29" fmla="*/ 4 h 17"/>
                    <a:gd name="T30" fmla="*/ 14 w 17"/>
                    <a:gd name="T31" fmla="*/ 5 h 17"/>
                    <a:gd name="T32" fmla="*/ 14 w 17"/>
                    <a:gd name="T33" fmla="*/ 8 h 17"/>
                    <a:gd name="T34" fmla="*/ 11 w 17"/>
                    <a:gd name="T35" fmla="*/ 11 h 17"/>
                    <a:gd name="T36" fmla="*/ 11 w 17"/>
                    <a:gd name="T37" fmla="*/ 13 h 17"/>
                    <a:gd name="T38" fmla="*/ 8 w 17"/>
                    <a:gd name="T39" fmla="*/ 14 h 17"/>
                    <a:gd name="T40" fmla="*/ 6 w 17"/>
                    <a:gd name="T41" fmla="*/ 16 h 17"/>
                    <a:gd name="T42" fmla="*/ 5 w 17"/>
                    <a:gd name="T43" fmla="*/ 16 h 17"/>
                    <a:gd name="T44" fmla="*/ 4 w 17"/>
                    <a:gd name="T45" fmla="*/ 14 h 17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w 17"/>
                    <a:gd name="T70" fmla="*/ 0 h 17"/>
                    <a:gd name="T71" fmla="*/ 17 w 17"/>
                    <a:gd name="T72" fmla="*/ 17 h 17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T69" t="T70" r="T71" b="T72"/>
                  <a:pathLst>
                    <a:path w="17" h="17">
                      <a:moveTo>
                        <a:pt x="4" y="14"/>
                      </a:moveTo>
                      <a:lnTo>
                        <a:pt x="1" y="13"/>
                      </a:lnTo>
                      <a:lnTo>
                        <a:pt x="1" y="12"/>
                      </a:lnTo>
                      <a:lnTo>
                        <a:pt x="0" y="11"/>
                      </a:lnTo>
                      <a:lnTo>
                        <a:pt x="0" y="10"/>
                      </a:lnTo>
                      <a:lnTo>
                        <a:pt x="0" y="8"/>
                      </a:lnTo>
                      <a:lnTo>
                        <a:pt x="1" y="4"/>
                      </a:lnTo>
                      <a:lnTo>
                        <a:pt x="3" y="2"/>
                      </a:lnTo>
                      <a:lnTo>
                        <a:pt x="6" y="1"/>
                      </a:lnTo>
                      <a:lnTo>
                        <a:pt x="8" y="0"/>
                      </a:lnTo>
                      <a:lnTo>
                        <a:pt x="9" y="0"/>
                      </a:lnTo>
                      <a:lnTo>
                        <a:pt x="9" y="1"/>
                      </a:lnTo>
                      <a:lnTo>
                        <a:pt x="13" y="2"/>
                      </a:lnTo>
                      <a:lnTo>
                        <a:pt x="14" y="3"/>
                      </a:lnTo>
                      <a:lnTo>
                        <a:pt x="16" y="4"/>
                      </a:lnTo>
                      <a:lnTo>
                        <a:pt x="16" y="5"/>
                      </a:lnTo>
                      <a:lnTo>
                        <a:pt x="16" y="8"/>
                      </a:lnTo>
                      <a:lnTo>
                        <a:pt x="13" y="11"/>
                      </a:lnTo>
                      <a:lnTo>
                        <a:pt x="12" y="13"/>
                      </a:lnTo>
                      <a:lnTo>
                        <a:pt x="9" y="14"/>
                      </a:lnTo>
                      <a:lnTo>
                        <a:pt x="7" y="16"/>
                      </a:lnTo>
                      <a:lnTo>
                        <a:pt x="6" y="16"/>
                      </a:lnTo>
                      <a:lnTo>
                        <a:pt x="4" y="14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530" name="Freeform 337"/>
                <p:cNvSpPr>
                  <a:spLocks/>
                </p:cNvSpPr>
                <p:nvPr/>
              </p:nvSpPr>
              <p:spPr bwMode="auto">
                <a:xfrm>
                  <a:off x="2314" y="3219"/>
                  <a:ext cx="15" cy="16"/>
                </a:xfrm>
                <a:custGeom>
                  <a:avLst/>
                  <a:gdLst>
                    <a:gd name="T0" fmla="*/ 11 w 17"/>
                    <a:gd name="T1" fmla="*/ 10 h 17"/>
                    <a:gd name="T2" fmla="*/ 14 w 17"/>
                    <a:gd name="T3" fmla="*/ 7 h 17"/>
                    <a:gd name="T4" fmla="*/ 14 w 17"/>
                    <a:gd name="T5" fmla="*/ 3 h 17"/>
                    <a:gd name="T6" fmla="*/ 14 w 17"/>
                    <a:gd name="T7" fmla="*/ 2 h 17"/>
                    <a:gd name="T8" fmla="*/ 12 w 17"/>
                    <a:gd name="T9" fmla="*/ 1 h 17"/>
                    <a:gd name="T10" fmla="*/ 11 w 17"/>
                    <a:gd name="T11" fmla="*/ 0 h 17"/>
                    <a:gd name="T12" fmla="*/ 10 w 17"/>
                    <a:gd name="T13" fmla="*/ 0 h 17"/>
                    <a:gd name="T14" fmla="*/ 7 w 17"/>
                    <a:gd name="T15" fmla="*/ 1 h 17"/>
                    <a:gd name="T16" fmla="*/ 4 w 17"/>
                    <a:gd name="T17" fmla="*/ 2 h 17"/>
                    <a:gd name="T18" fmla="*/ 1 w 17"/>
                    <a:gd name="T19" fmla="*/ 6 h 17"/>
                    <a:gd name="T20" fmla="*/ 1 w 17"/>
                    <a:gd name="T21" fmla="*/ 8 h 17"/>
                    <a:gd name="T22" fmla="*/ 0 w 17"/>
                    <a:gd name="T23" fmla="*/ 10 h 17"/>
                    <a:gd name="T24" fmla="*/ 1 w 17"/>
                    <a:gd name="T25" fmla="*/ 13 h 17"/>
                    <a:gd name="T26" fmla="*/ 4 w 17"/>
                    <a:gd name="T27" fmla="*/ 15 h 17"/>
                    <a:gd name="T28" fmla="*/ 7 w 17"/>
                    <a:gd name="T29" fmla="*/ 13 h 17"/>
                    <a:gd name="T30" fmla="*/ 10 w 17"/>
                    <a:gd name="T31" fmla="*/ 12 h 17"/>
                    <a:gd name="T32" fmla="*/ 11 w 17"/>
                    <a:gd name="T33" fmla="*/ 10 h 17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17"/>
                    <a:gd name="T52" fmla="*/ 0 h 17"/>
                    <a:gd name="T53" fmla="*/ 17 w 17"/>
                    <a:gd name="T54" fmla="*/ 17 h 17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17" h="17">
                      <a:moveTo>
                        <a:pt x="12" y="11"/>
                      </a:moveTo>
                      <a:lnTo>
                        <a:pt x="16" y="7"/>
                      </a:lnTo>
                      <a:lnTo>
                        <a:pt x="16" y="3"/>
                      </a:lnTo>
                      <a:lnTo>
                        <a:pt x="16" y="2"/>
                      </a:lnTo>
                      <a:lnTo>
                        <a:pt x="14" y="1"/>
                      </a:lnTo>
                      <a:lnTo>
                        <a:pt x="12" y="0"/>
                      </a:lnTo>
                      <a:lnTo>
                        <a:pt x="11" y="0"/>
                      </a:lnTo>
                      <a:lnTo>
                        <a:pt x="8" y="1"/>
                      </a:lnTo>
                      <a:lnTo>
                        <a:pt x="4" y="2"/>
                      </a:lnTo>
                      <a:lnTo>
                        <a:pt x="1" y="6"/>
                      </a:lnTo>
                      <a:lnTo>
                        <a:pt x="1" y="8"/>
                      </a:lnTo>
                      <a:lnTo>
                        <a:pt x="0" y="11"/>
                      </a:lnTo>
                      <a:lnTo>
                        <a:pt x="1" y="14"/>
                      </a:lnTo>
                      <a:lnTo>
                        <a:pt x="4" y="16"/>
                      </a:lnTo>
                      <a:lnTo>
                        <a:pt x="8" y="14"/>
                      </a:lnTo>
                      <a:lnTo>
                        <a:pt x="11" y="13"/>
                      </a:lnTo>
                      <a:lnTo>
                        <a:pt x="12" y="11"/>
                      </a:lnTo>
                    </a:path>
                  </a:pathLst>
                </a:custGeom>
                <a:solidFill>
                  <a:srgbClr val="6666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531" name="Freeform 338"/>
                <p:cNvSpPr>
                  <a:spLocks/>
                </p:cNvSpPr>
                <p:nvPr/>
              </p:nvSpPr>
              <p:spPr bwMode="auto">
                <a:xfrm>
                  <a:off x="2314" y="3222"/>
                  <a:ext cx="16" cy="16"/>
                </a:xfrm>
                <a:custGeom>
                  <a:avLst/>
                  <a:gdLst>
                    <a:gd name="T0" fmla="*/ 12 w 17"/>
                    <a:gd name="T1" fmla="*/ 10 h 17"/>
                    <a:gd name="T2" fmla="*/ 15 w 17"/>
                    <a:gd name="T3" fmla="*/ 6 h 17"/>
                    <a:gd name="T4" fmla="*/ 15 w 17"/>
                    <a:gd name="T5" fmla="*/ 4 h 17"/>
                    <a:gd name="T6" fmla="*/ 15 w 17"/>
                    <a:gd name="T7" fmla="*/ 2 h 17"/>
                    <a:gd name="T8" fmla="*/ 12 w 17"/>
                    <a:gd name="T9" fmla="*/ 0 h 17"/>
                    <a:gd name="T10" fmla="*/ 9 w 17"/>
                    <a:gd name="T11" fmla="*/ 0 h 17"/>
                    <a:gd name="T12" fmla="*/ 8 w 17"/>
                    <a:gd name="T13" fmla="*/ 2 h 17"/>
                    <a:gd name="T14" fmla="*/ 2 w 17"/>
                    <a:gd name="T15" fmla="*/ 6 h 17"/>
                    <a:gd name="T16" fmla="*/ 2 w 17"/>
                    <a:gd name="T17" fmla="*/ 8 h 17"/>
                    <a:gd name="T18" fmla="*/ 0 w 17"/>
                    <a:gd name="T19" fmla="*/ 10 h 17"/>
                    <a:gd name="T20" fmla="*/ 2 w 17"/>
                    <a:gd name="T21" fmla="*/ 12 h 17"/>
                    <a:gd name="T22" fmla="*/ 2 w 17"/>
                    <a:gd name="T23" fmla="*/ 15 h 17"/>
                    <a:gd name="T24" fmla="*/ 5 w 17"/>
                    <a:gd name="T25" fmla="*/ 15 h 17"/>
                    <a:gd name="T26" fmla="*/ 8 w 17"/>
                    <a:gd name="T27" fmla="*/ 12 h 17"/>
                    <a:gd name="T28" fmla="*/ 12 w 17"/>
                    <a:gd name="T29" fmla="*/ 10 h 17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w 17"/>
                    <a:gd name="T46" fmla="*/ 0 h 17"/>
                    <a:gd name="T47" fmla="*/ 17 w 17"/>
                    <a:gd name="T48" fmla="*/ 17 h 17"/>
                  </a:gdLst>
                  <a:ahLst/>
                  <a:cxnLst>
                    <a:cxn ang="T30">
                      <a:pos x="T0" y="T1"/>
                    </a:cxn>
                    <a:cxn ang="T31">
                      <a:pos x="T2" y="T3"/>
                    </a:cxn>
                    <a:cxn ang="T32">
                      <a:pos x="T4" y="T5"/>
                    </a:cxn>
                    <a:cxn ang="T33">
                      <a:pos x="T6" y="T7"/>
                    </a:cxn>
                    <a:cxn ang="T34">
                      <a:pos x="T8" y="T9"/>
                    </a:cxn>
                    <a:cxn ang="T35">
                      <a:pos x="T10" y="T11"/>
                    </a:cxn>
                    <a:cxn ang="T36">
                      <a:pos x="T12" y="T13"/>
                    </a:cxn>
                    <a:cxn ang="T37">
                      <a:pos x="T14" y="T15"/>
                    </a:cxn>
                    <a:cxn ang="T38">
                      <a:pos x="T16" y="T17"/>
                    </a:cxn>
                    <a:cxn ang="T39">
                      <a:pos x="T18" y="T19"/>
                    </a:cxn>
                    <a:cxn ang="T40">
                      <a:pos x="T20" y="T21"/>
                    </a:cxn>
                    <a:cxn ang="T41">
                      <a:pos x="T22" y="T23"/>
                    </a:cxn>
                    <a:cxn ang="T42">
                      <a:pos x="T24" y="T25"/>
                    </a:cxn>
                    <a:cxn ang="T43">
                      <a:pos x="T26" y="T27"/>
                    </a:cxn>
                    <a:cxn ang="T44">
                      <a:pos x="T28" y="T29"/>
                    </a:cxn>
                  </a:cxnLst>
                  <a:rect l="T45" t="T46" r="T47" b="T48"/>
                  <a:pathLst>
                    <a:path w="17" h="17">
                      <a:moveTo>
                        <a:pt x="13" y="11"/>
                      </a:moveTo>
                      <a:lnTo>
                        <a:pt x="16" y="6"/>
                      </a:lnTo>
                      <a:lnTo>
                        <a:pt x="16" y="4"/>
                      </a:lnTo>
                      <a:lnTo>
                        <a:pt x="16" y="2"/>
                      </a:lnTo>
                      <a:lnTo>
                        <a:pt x="13" y="0"/>
                      </a:lnTo>
                      <a:lnTo>
                        <a:pt x="10" y="0"/>
                      </a:lnTo>
                      <a:lnTo>
                        <a:pt x="8" y="2"/>
                      </a:lnTo>
                      <a:lnTo>
                        <a:pt x="2" y="6"/>
                      </a:lnTo>
                      <a:lnTo>
                        <a:pt x="2" y="9"/>
                      </a:lnTo>
                      <a:lnTo>
                        <a:pt x="0" y="11"/>
                      </a:lnTo>
                      <a:lnTo>
                        <a:pt x="2" y="13"/>
                      </a:lnTo>
                      <a:lnTo>
                        <a:pt x="2" y="16"/>
                      </a:lnTo>
                      <a:lnTo>
                        <a:pt x="5" y="16"/>
                      </a:lnTo>
                      <a:lnTo>
                        <a:pt x="8" y="13"/>
                      </a:lnTo>
                      <a:lnTo>
                        <a:pt x="13" y="11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532" name="Freeform 339"/>
                <p:cNvSpPr>
                  <a:spLocks/>
                </p:cNvSpPr>
                <p:nvPr/>
              </p:nvSpPr>
              <p:spPr bwMode="auto">
                <a:xfrm>
                  <a:off x="2323" y="3216"/>
                  <a:ext cx="15" cy="16"/>
                </a:xfrm>
                <a:custGeom>
                  <a:avLst/>
                  <a:gdLst>
                    <a:gd name="T0" fmla="*/ 5 w 17"/>
                    <a:gd name="T1" fmla="*/ 15 h 17"/>
                    <a:gd name="T2" fmla="*/ 1 w 17"/>
                    <a:gd name="T3" fmla="*/ 12 h 17"/>
                    <a:gd name="T4" fmla="*/ 1 w 17"/>
                    <a:gd name="T5" fmla="*/ 11 h 17"/>
                    <a:gd name="T6" fmla="*/ 0 w 17"/>
                    <a:gd name="T7" fmla="*/ 11 h 17"/>
                    <a:gd name="T8" fmla="*/ 0 w 17"/>
                    <a:gd name="T9" fmla="*/ 9 h 17"/>
                    <a:gd name="T10" fmla="*/ 0 w 17"/>
                    <a:gd name="T11" fmla="*/ 8 h 17"/>
                    <a:gd name="T12" fmla="*/ 1 w 17"/>
                    <a:gd name="T13" fmla="*/ 4 h 17"/>
                    <a:gd name="T14" fmla="*/ 4 w 17"/>
                    <a:gd name="T15" fmla="*/ 1 h 17"/>
                    <a:gd name="T16" fmla="*/ 5 w 17"/>
                    <a:gd name="T17" fmla="*/ 0 h 17"/>
                    <a:gd name="T18" fmla="*/ 7 w 17"/>
                    <a:gd name="T19" fmla="*/ 0 h 17"/>
                    <a:gd name="T20" fmla="*/ 8 w 17"/>
                    <a:gd name="T21" fmla="*/ 0 h 17"/>
                    <a:gd name="T22" fmla="*/ 10 w 17"/>
                    <a:gd name="T23" fmla="*/ 0 h 17"/>
                    <a:gd name="T24" fmla="*/ 12 w 17"/>
                    <a:gd name="T25" fmla="*/ 1 h 17"/>
                    <a:gd name="T26" fmla="*/ 14 w 17"/>
                    <a:gd name="T27" fmla="*/ 2 h 17"/>
                    <a:gd name="T28" fmla="*/ 14 w 17"/>
                    <a:gd name="T29" fmla="*/ 3 h 17"/>
                    <a:gd name="T30" fmla="*/ 14 w 17"/>
                    <a:gd name="T31" fmla="*/ 5 h 17"/>
                    <a:gd name="T32" fmla="*/ 14 w 17"/>
                    <a:gd name="T33" fmla="*/ 8 h 17"/>
                    <a:gd name="T34" fmla="*/ 12 w 17"/>
                    <a:gd name="T35" fmla="*/ 10 h 17"/>
                    <a:gd name="T36" fmla="*/ 11 w 17"/>
                    <a:gd name="T37" fmla="*/ 12 h 17"/>
                    <a:gd name="T38" fmla="*/ 8 w 17"/>
                    <a:gd name="T39" fmla="*/ 15 h 17"/>
                    <a:gd name="T40" fmla="*/ 7 w 17"/>
                    <a:gd name="T41" fmla="*/ 15 h 17"/>
                    <a:gd name="T42" fmla="*/ 6 w 17"/>
                    <a:gd name="T43" fmla="*/ 15 h 17"/>
                    <a:gd name="T44" fmla="*/ 5 w 17"/>
                    <a:gd name="T45" fmla="*/ 15 h 17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w 17"/>
                    <a:gd name="T70" fmla="*/ 0 h 17"/>
                    <a:gd name="T71" fmla="*/ 17 w 17"/>
                    <a:gd name="T72" fmla="*/ 17 h 17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T69" t="T70" r="T71" b="T72"/>
                  <a:pathLst>
                    <a:path w="17" h="17">
                      <a:moveTo>
                        <a:pt x="6" y="16"/>
                      </a:moveTo>
                      <a:lnTo>
                        <a:pt x="1" y="13"/>
                      </a:lnTo>
                      <a:lnTo>
                        <a:pt x="1" y="12"/>
                      </a:lnTo>
                      <a:lnTo>
                        <a:pt x="0" y="12"/>
                      </a:lnTo>
                      <a:lnTo>
                        <a:pt x="0" y="10"/>
                      </a:lnTo>
                      <a:lnTo>
                        <a:pt x="0" y="8"/>
                      </a:lnTo>
                      <a:lnTo>
                        <a:pt x="1" y="4"/>
                      </a:lnTo>
                      <a:lnTo>
                        <a:pt x="4" y="1"/>
                      </a:lnTo>
                      <a:lnTo>
                        <a:pt x="6" y="0"/>
                      </a:lnTo>
                      <a:lnTo>
                        <a:pt x="8" y="0"/>
                      </a:lnTo>
                      <a:lnTo>
                        <a:pt x="9" y="0"/>
                      </a:lnTo>
                      <a:lnTo>
                        <a:pt x="11" y="0"/>
                      </a:lnTo>
                      <a:lnTo>
                        <a:pt x="14" y="1"/>
                      </a:lnTo>
                      <a:lnTo>
                        <a:pt x="16" y="2"/>
                      </a:lnTo>
                      <a:lnTo>
                        <a:pt x="16" y="3"/>
                      </a:lnTo>
                      <a:lnTo>
                        <a:pt x="16" y="5"/>
                      </a:lnTo>
                      <a:lnTo>
                        <a:pt x="16" y="8"/>
                      </a:lnTo>
                      <a:lnTo>
                        <a:pt x="14" y="11"/>
                      </a:lnTo>
                      <a:lnTo>
                        <a:pt x="12" y="13"/>
                      </a:lnTo>
                      <a:lnTo>
                        <a:pt x="9" y="16"/>
                      </a:lnTo>
                      <a:lnTo>
                        <a:pt x="8" y="16"/>
                      </a:lnTo>
                      <a:lnTo>
                        <a:pt x="7" y="16"/>
                      </a:lnTo>
                      <a:lnTo>
                        <a:pt x="6" y="16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533" name="Freeform 340"/>
                <p:cNvSpPr>
                  <a:spLocks/>
                </p:cNvSpPr>
                <p:nvPr/>
              </p:nvSpPr>
              <p:spPr bwMode="auto">
                <a:xfrm>
                  <a:off x="2325" y="3217"/>
                  <a:ext cx="16" cy="17"/>
                </a:xfrm>
                <a:custGeom>
                  <a:avLst/>
                  <a:gdLst>
                    <a:gd name="T0" fmla="*/ 13 w 17"/>
                    <a:gd name="T1" fmla="*/ 11 h 17"/>
                    <a:gd name="T2" fmla="*/ 15 w 17"/>
                    <a:gd name="T3" fmla="*/ 7 h 17"/>
                    <a:gd name="T4" fmla="*/ 15 w 17"/>
                    <a:gd name="T5" fmla="*/ 4 h 17"/>
                    <a:gd name="T6" fmla="*/ 15 w 17"/>
                    <a:gd name="T7" fmla="*/ 2 h 17"/>
                    <a:gd name="T8" fmla="*/ 15 w 17"/>
                    <a:gd name="T9" fmla="*/ 1 h 17"/>
                    <a:gd name="T10" fmla="*/ 13 w 17"/>
                    <a:gd name="T11" fmla="*/ 0 h 17"/>
                    <a:gd name="T12" fmla="*/ 9 w 17"/>
                    <a:gd name="T13" fmla="*/ 0 h 17"/>
                    <a:gd name="T14" fmla="*/ 7 w 17"/>
                    <a:gd name="T15" fmla="*/ 1 h 17"/>
                    <a:gd name="T16" fmla="*/ 5 w 17"/>
                    <a:gd name="T17" fmla="*/ 3 h 17"/>
                    <a:gd name="T18" fmla="*/ 1 w 17"/>
                    <a:gd name="T19" fmla="*/ 6 h 17"/>
                    <a:gd name="T20" fmla="*/ 0 w 17"/>
                    <a:gd name="T21" fmla="*/ 8 h 17"/>
                    <a:gd name="T22" fmla="*/ 0 w 17"/>
                    <a:gd name="T23" fmla="*/ 12 h 17"/>
                    <a:gd name="T24" fmla="*/ 0 w 17"/>
                    <a:gd name="T25" fmla="*/ 14 h 17"/>
                    <a:gd name="T26" fmla="*/ 0 w 17"/>
                    <a:gd name="T27" fmla="*/ 16 h 17"/>
                    <a:gd name="T28" fmla="*/ 1 w 17"/>
                    <a:gd name="T29" fmla="*/ 16 h 17"/>
                    <a:gd name="T30" fmla="*/ 5 w 17"/>
                    <a:gd name="T31" fmla="*/ 16 h 17"/>
                    <a:gd name="T32" fmla="*/ 7 w 17"/>
                    <a:gd name="T33" fmla="*/ 16 h 17"/>
                    <a:gd name="T34" fmla="*/ 9 w 17"/>
                    <a:gd name="T35" fmla="*/ 13 h 17"/>
                    <a:gd name="T36" fmla="*/ 13 w 17"/>
                    <a:gd name="T37" fmla="*/ 11 h 17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w 17"/>
                    <a:gd name="T58" fmla="*/ 0 h 17"/>
                    <a:gd name="T59" fmla="*/ 17 w 17"/>
                    <a:gd name="T60" fmla="*/ 17 h 17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T57" t="T58" r="T59" b="T60"/>
                  <a:pathLst>
                    <a:path w="17" h="17">
                      <a:moveTo>
                        <a:pt x="14" y="11"/>
                      </a:moveTo>
                      <a:lnTo>
                        <a:pt x="16" y="7"/>
                      </a:lnTo>
                      <a:lnTo>
                        <a:pt x="16" y="4"/>
                      </a:lnTo>
                      <a:lnTo>
                        <a:pt x="16" y="2"/>
                      </a:lnTo>
                      <a:lnTo>
                        <a:pt x="16" y="1"/>
                      </a:lnTo>
                      <a:lnTo>
                        <a:pt x="14" y="0"/>
                      </a:lnTo>
                      <a:lnTo>
                        <a:pt x="10" y="0"/>
                      </a:lnTo>
                      <a:lnTo>
                        <a:pt x="7" y="1"/>
                      </a:lnTo>
                      <a:lnTo>
                        <a:pt x="5" y="3"/>
                      </a:lnTo>
                      <a:lnTo>
                        <a:pt x="1" y="6"/>
                      </a:lnTo>
                      <a:lnTo>
                        <a:pt x="0" y="8"/>
                      </a:lnTo>
                      <a:lnTo>
                        <a:pt x="0" y="12"/>
                      </a:lnTo>
                      <a:lnTo>
                        <a:pt x="0" y="14"/>
                      </a:lnTo>
                      <a:lnTo>
                        <a:pt x="0" y="16"/>
                      </a:lnTo>
                      <a:lnTo>
                        <a:pt x="1" y="16"/>
                      </a:lnTo>
                      <a:lnTo>
                        <a:pt x="5" y="16"/>
                      </a:lnTo>
                      <a:lnTo>
                        <a:pt x="7" y="16"/>
                      </a:lnTo>
                      <a:lnTo>
                        <a:pt x="10" y="13"/>
                      </a:lnTo>
                      <a:lnTo>
                        <a:pt x="14" y="11"/>
                      </a:lnTo>
                    </a:path>
                  </a:pathLst>
                </a:custGeom>
                <a:solidFill>
                  <a:srgbClr val="6666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534" name="Freeform 341"/>
                <p:cNvSpPr>
                  <a:spLocks/>
                </p:cNvSpPr>
                <p:nvPr/>
              </p:nvSpPr>
              <p:spPr bwMode="auto">
                <a:xfrm>
                  <a:off x="2314" y="3220"/>
                  <a:ext cx="16" cy="16"/>
                </a:xfrm>
                <a:custGeom>
                  <a:avLst/>
                  <a:gdLst>
                    <a:gd name="T0" fmla="*/ 6 w 17"/>
                    <a:gd name="T1" fmla="*/ 13 h 17"/>
                    <a:gd name="T2" fmla="*/ 2 w 17"/>
                    <a:gd name="T3" fmla="*/ 12 h 17"/>
                    <a:gd name="T4" fmla="*/ 1 w 17"/>
                    <a:gd name="T5" fmla="*/ 11 h 17"/>
                    <a:gd name="T6" fmla="*/ 0 w 17"/>
                    <a:gd name="T7" fmla="*/ 10 h 17"/>
                    <a:gd name="T8" fmla="*/ 0 w 17"/>
                    <a:gd name="T9" fmla="*/ 9 h 17"/>
                    <a:gd name="T10" fmla="*/ 0 w 17"/>
                    <a:gd name="T11" fmla="*/ 8 h 17"/>
                    <a:gd name="T12" fmla="*/ 2 w 17"/>
                    <a:gd name="T13" fmla="*/ 5 h 17"/>
                    <a:gd name="T14" fmla="*/ 3 w 17"/>
                    <a:gd name="T15" fmla="*/ 2 h 17"/>
                    <a:gd name="T16" fmla="*/ 7 w 17"/>
                    <a:gd name="T17" fmla="*/ 1 h 17"/>
                    <a:gd name="T18" fmla="*/ 8 w 17"/>
                    <a:gd name="T19" fmla="*/ 0 h 17"/>
                    <a:gd name="T20" fmla="*/ 8 w 17"/>
                    <a:gd name="T21" fmla="*/ 0 h 17"/>
                    <a:gd name="T22" fmla="*/ 10 w 17"/>
                    <a:gd name="T23" fmla="*/ 1 h 17"/>
                    <a:gd name="T24" fmla="*/ 13 w 17"/>
                    <a:gd name="T25" fmla="*/ 2 h 17"/>
                    <a:gd name="T26" fmla="*/ 13 w 17"/>
                    <a:gd name="T27" fmla="*/ 3 h 17"/>
                    <a:gd name="T28" fmla="*/ 15 w 17"/>
                    <a:gd name="T29" fmla="*/ 4 h 17"/>
                    <a:gd name="T30" fmla="*/ 15 w 17"/>
                    <a:gd name="T31" fmla="*/ 6 h 17"/>
                    <a:gd name="T32" fmla="*/ 15 w 17"/>
                    <a:gd name="T33" fmla="*/ 8 h 17"/>
                    <a:gd name="T34" fmla="*/ 13 w 17"/>
                    <a:gd name="T35" fmla="*/ 10 h 17"/>
                    <a:gd name="T36" fmla="*/ 11 w 17"/>
                    <a:gd name="T37" fmla="*/ 12 h 17"/>
                    <a:gd name="T38" fmla="*/ 10 w 17"/>
                    <a:gd name="T39" fmla="*/ 13 h 17"/>
                    <a:gd name="T40" fmla="*/ 7 w 17"/>
                    <a:gd name="T41" fmla="*/ 15 h 17"/>
                    <a:gd name="T42" fmla="*/ 6 w 17"/>
                    <a:gd name="T43" fmla="*/ 13 h 17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w 17"/>
                    <a:gd name="T67" fmla="*/ 0 h 17"/>
                    <a:gd name="T68" fmla="*/ 17 w 17"/>
                    <a:gd name="T69" fmla="*/ 17 h 17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T66" t="T67" r="T68" b="T69"/>
                  <a:pathLst>
                    <a:path w="17" h="17">
                      <a:moveTo>
                        <a:pt x="6" y="14"/>
                      </a:moveTo>
                      <a:lnTo>
                        <a:pt x="2" y="13"/>
                      </a:lnTo>
                      <a:lnTo>
                        <a:pt x="1" y="12"/>
                      </a:lnTo>
                      <a:lnTo>
                        <a:pt x="0" y="11"/>
                      </a:lnTo>
                      <a:lnTo>
                        <a:pt x="0" y="10"/>
                      </a:lnTo>
                      <a:lnTo>
                        <a:pt x="0" y="8"/>
                      </a:lnTo>
                      <a:lnTo>
                        <a:pt x="2" y="5"/>
                      </a:lnTo>
                      <a:lnTo>
                        <a:pt x="3" y="2"/>
                      </a:lnTo>
                      <a:lnTo>
                        <a:pt x="7" y="1"/>
                      </a:lnTo>
                      <a:lnTo>
                        <a:pt x="8" y="0"/>
                      </a:lnTo>
                      <a:lnTo>
                        <a:pt x="9" y="0"/>
                      </a:lnTo>
                      <a:lnTo>
                        <a:pt x="11" y="1"/>
                      </a:lnTo>
                      <a:lnTo>
                        <a:pt x="14" y="2"/>
                      </a:lnTo>
                      <a:lnTo>
                        <a:pt x="14" y="3"/>
                      </a:lnTo>
                      <a:lnTo>
                        <a:pt x="16" y="4"/>
                      </a:lnTo>
                      <a:lnTo>
                        <a:pt x="16" y="6"/>
                      </a:lnTo>
                      <a:lnTo>
                        <a:pt x="16" y="8"/>
                      </a:lnTo>
                      <a:lnTo>
                        <a:pt x="14" y="11"/>
                      </a:lnTo>
                      <a:lnTo>
                        <a:pt x="12" y="13"/>
                      </a:lnTo>
                      <a:lnTo>
                        <a:pt x="11" y="14"/>
                      </a:lnTo>
                      <a:lnTo>
                        <a:pt x="7" y="16"/>
                      </a:lnTo>
                      <a:lnTo>
                        <a:pt x="6" y="14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535" name="Freeform 342"/>
                <p:cNvSpPr>
                  <a:spLocks/>
                </p:cNvSpPr>
                <p:nvPr/>
              </p:nvSpPr>
              <p:spPr bwMode="auto">
                <a:xfrm>
                  <a:off x="2316" y="3222"/>
                  <a:ext cx="16" cy="16"/>
                </a:xfrm>
                <a:custGeom>
                  <a:avLst/>
                  <a:gdLst>
                    <a:gd name="T0" fmla="*/ 13 w 17"/>
                    <a:gd name="T1" fmla="*/ 10 h 17"/>
                    <a:gd name="T2" fmla="*/ 15 w 17"/>
                    <a:gd name="T3" fmla="*/ 7 h 17"/>
                    <a:gd name="T4" fmla="*/ 15 w 17"/>
                    <a:gd name="T5" fmla="*/ 4 h 17"/>
                    <a:gd name="T6" fmla="*/ 15 w 17"/>
                    <a:gd name="T7" fmla="*/ 2 h 17"/>
                    <a:gd name="T8" fmla="*/ 13 w 17"/>
                    <a:gd name="T9" fmla="*/ 1 h 17"/>
                    <a:gd name="T10" fmla="*/ 13 w 17"/>
                    <a:gd name="T11" fmla="*/ 0 h 17"/>
                    <a:gd name="T12" fmla="*/ 10 w 17"/>
                    <a:gd name="T13" fmla="*/ 0 h 17"/>
                    <a:gd name="T14" fmla="*/ 8 w 17"/>
                    <a:gd name="T15" fmla="*/ 1 h 17"/>
                    <a:gd name="T16" fmla="*/ 4 w 17"/>
                    <a:gd name="T17" fmla="*/ 3 h 17"/>
                    <a:gd name="T18" fmla="*/ 3 w 17"/>
                    <a:gd name="T19" fmla="*/ 6 h 17"/>
                    <a:gd name="T20" fmla="*/ 1 w 17"/>
                    <a:gd name="T21" fmla="*/ 8 h 17"/>
                    <a:gd name="T22" fmla="*/ 0 w 17"/>
                    <a:gd name="T23" fmla="*/ 10 h 17"/>
                    <a:gd name="T24" fmla="*/ 1 w 17"/>
                    <a:gd name="T25" fmla="*/ 13 h 17"/>
                    <a:gd name="T26" fmla="*/ 3 w 17"/>
                    <a:gd name="T27" fmla="*/ 13 h 17"/>
                    <a:gd name="T28" fmla="*/ 4 w 17"/>
                    <a:gd name="T29" fmla="*/ 15 h 17"/>
                    <a:gd name="T30" fmla="*/ 8 w 17"/>
                    <a:gd name="T31" fmla="*/ 13 h 17"/>
                    <a:gd name="T32" fmla="*/ 10 w 17"/>
                    <a:gd name="T33" fmla="*/ 12 h 17"/>
                    <a:gd name="T34" fmla="*/ 13 w 17"/>
                    <a:gd name="T35" fmla="*/ 10 h 17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17"/>
                    <a:gd name="T55" fmla="*/ 0 h 17"/>
                    <a:gd name="T56" fmla="*/ 17 w 17"/>
                    <a:gd name="T57" fmla="*/ 17 h 17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17" h="17">
                      <a:moveTo>
                        <a:pt x="14" y="11"/>
                      </a:moveTo>
                      <a:lnTo>
                        <a:pt x="16" y="7"/>
                      </a:lnTo>
                      <a:lnTo>
                        <a:pt x="16" y="4"/>
                      </a:lnTo>
                      <a:lnTo>
                        <a:pt x="16" y="2"/>
                      </a:lnTo>
                      <a:lnTo>
                        <a:pt x="14" y="1"/>
                      </a:lnTo>
                      <a:lnTo>
                        <a:pt x="14" y="0"/>
                      </a:lnTo>
                      <a:lnTo>
                        <a:pt x="11" y="0"/>
                      </a:lnTo>
                      <a:lnTo>
                        <a:pt x="9" y="1"/>
                      </a:lnTo>
                      <a:lnTo>
                        <a:pt x="4" y="3"/>
                      </a:lnTo>
                      <a:lnTo>
                        <a:pt x="3" y="6"/>
                      </a:lnTo>
                      <a:lnTo>
                        <a:pt x="1" y="8"/>
                      </a:lnTo>
                      <a:lnTo>
                        <a:pt x="0" y="11"/>
                      </a:lnTo>
                      <a:lnTo>
                        <a:pt x="1" y="14"/>
                      </a:lnTo>
                      <a:lnTo>
                        <a:pt x="3" y="14"/>
                      </a:lnTo>
                      <a:lnTo>
                        <a:pt x="4" y="16"/>
                      </a:lnTo>
                      <a:lnTo>
                        <a:pt x="9" y="14"/>
                      </a:lnTo>
                      <a:lnTo>
                        <a:pt x="11" y="13"/>
                      </a:lnTo>
                      <a:lnTo>
                        <a:pt x="14" y="11"/>
                      </a:lnTo>
                    </a:path>
                  </a:pathLst>
                </a:custGeom>
                <a:solidFill>
                  <a:srgbClr val="6666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536" name="Freeform 343"/>
                <p:cNvSpPr>
                  <a:spLocks/>
                </p:cNvSpPr>
                <p:nvPr/>
              </p:nvSpPr>
              <p:spPr bwMode="auto">
                <a:xfrm>
                  <a:off x="2388" y="3172"/>
                  <a:ext cx="15" cy="16"/>
                </a:xfrm>
                <a:custGeom>
                  <a:avLst/>
                  <a:gdLst>
                    <a:gd name="T0" fmla="*/ 5 w 17"/>
                    <a:gd name="T1" fmla="*/ 15 h 17"/>
                    <a:gd name="T2" fmla="*/ 2 w 17"/>
                    <a:gd name="T3" fmla="*/ 12 h 17"/>
                    <a:gd name="T4" fmla="*/ 1 w 17"/>
                    <a:gd name="T5" fmla="*/ 12 h 17"/>
                    <a:gd name="T6" fmla="*/ 0 w 17"/>
                    <a:gd name="T7" fmla="*/ 11 h 17"/>
                    <a:gd name="T8" fmla="*/ 0 w 17"/>
                    <a:gd name="T9" fmla="*/ 8 h 17"/>
                    <a:gd name="T10" fmla="*/ 0 w 17"/>
                    <a:gd name="T11" fmla="*/ 7 h 17"/>
                    <a:gd name="T12" fmla="*/ 2 w 17"/>
                    <a:gd name="T13" fmla="*/ 5 h 17"/>
                    <a:gd name="T14" fmla="*/ 3 w 17"/>
                    <a:gd name="T15" fmla="*/ 3 h 17"/>
                    <a:gd name="T16" fmla="*/ 5 w 17"/>
                    <a:gd name="T17" fmla="*/ 1 h 17"/>
                    <a:gd name="T18" fmla="*/ 7 w 17"/>
                    <a:gd name="T19" fmla="*/ 0 h 17"/>
                    <a:gd name="T20" fmla="*/ 8 w 17"/>
                    <a:gd name="T21" fmla="*/ 0 h 17"/>
                    <a:gd name="T22" fmla="*/ 11 w 17"/>
                    <a:gd name="T23" fmla="*/ 3 h 17"/>
                    <a:gd name="T24" fmla="*/ 12 w 17"/>
                    <a:gd name="T25" fmla="*/ 3 h 17"/>
                    <a:gd name="T26" fmla="*/ 14 w 17"/>
                    <a:gd name="T27" fmla="*/ 6 h 17"/>
                    <a:gd name="T28" fmla="*/ 12 w 17"/>
                    <a:gd name="T29" fmla="*/ 8 h 17"/>
                    <a:gd name="T30" fmla="*/ 11 w 17"/>
                    <a:gd name="T31" fmla="*/ 9 h 17"/>
                    <a:gd name="T32" fmla="*/ 11 w 17"/>
                    <a:gd name="T33" fmla="*/ 12 h 17"/>
                    <a:gd name="T34" fmla="*/ 8 w 17"/>
                    <a:gd name="T35" fmla="*/ 13 h 17"/>
                    <a:gd name="T36" fmla="*/ 6 w 17"/>
                    <a:gd name="T37" fmla="*/ 15 h 17"/>
                    <a:gd name="T38" fmla="*/ 5 w 17"/>
                    <a:gd name="T39" fmla="*/ 15 h 17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w 17"/>
                    <a:gd name="T61" fmla="*/ 0 h 17"/>
                    <a:gd name="T62" fmla="*/ 17 w 17"/>
                    <a:gd name="T63" fmla="*/ 17 h 17"/>
                  </a:gdLst>
                  <a:ahLst/>
                  <a:cxnLst>
                    <a:cxn ang="T40">
                      <a:pos x="T0" y="T1"/>
                    </a:cxn>
                    <a:cxn ang="T41">
                      <a:pos x="T2" y="T3"/>
                    </a:cxn>
                    <a:cxn ang="T42">
                      <a:pos x="T4" y="T5"/>
                    </a:cxn>
                    <a:cxn ang="T43">
                      <a:pos x="T6" y="T7"/>
                    </a:cxn>
                    <a:cxn ang="T44">
                      <a:pos x="T8" y="T9"/>
                    </a:cxn>
                    <a:cxn ang="T45">
                      <a:pos x="T10" y="T11"/>
                    </a:cxn>
                    <a:cxn ang="T46">
                      <a:pos x="T12" y="T13"/>
                    </a:cxn>
                    <a:cxn ang="T47">
                      <a:pos x="T14" y="T15"/>
                    </a:cxn>
                    <a:cxn ang="T48">
                      <a:pos x="T16" y="T17"/>
                    </a:cxn>
                    <a:cxn ang="T49">
                      <a:pos x="T18" y="T19"/>
                    </a:cxn>
                    <a:cxn ang="T50">
                      <a:pos x="T20" y="T21"/>
                    </a:cxn>
                    <a:cxn ang="T51">
                      <a:pos x="T22" y="T23"/>
                    </a:cxn>
                    <a:cxn ang="T52">
                      <a:pos x="T24" y="T25"/>
                    </a:cxn>
                    <a:cxn ang="T53">
                      <a:pos x="T26" y="T27"/>
                    </a:cxn>
                    <a:cxn ang="T54">
                      <a:pos x="T28" y="T29"/>
                    </a:cxn>
                    <a:cxn ang="T55">
                      <a:pos x="T30" y="T31"/>
                    </a:cxn>
                    <a:cxn ang="T56">
                      <a:pos x="T32" y="T33"/>
                    </a:cxn>
                    <a:cxn ang="T57">
                      <a:pos x="T34" y="T35"/>
                    </a:cxn>
                    <a:cxn ang="T58">
                      <a:pos x="T36" y="T37"/>
                    </a:cxn>
                    <a:cxn ang="T59">
                      <a:pos x="T38" y="T39"/>
                    </a:cxn>
                  </a:cxnLst>
                  <a:rect l="T60" t="T61" r="T62" b="T63"/>
                  <a:pathLst>
                    <a:path w="17" h="17">
                      <a:moveTo>
                        <a:pt x="6" y="16"/>
                      </a:moveTo>
                      <a:lnTo>
                        <a:pt x="2" y="13"/>
                      </a:lnTo>
                      <a:lnTo>
                        <a:pt x="1" y="13"/>
                      </a:lnTo>
                      <a:lnTo>
                        <a:pt x="0" y="12"/>
                      </a:lnTo>
                      <a:lnTo>
                        <a:pt x="0" y="9"/>
                      </a:lnTo>
                      <a:lnTo>
                        <a:pt x="0" y="7"/>
                      </a:lnTo>
                      <a:lnTo>
                        <a:pt x="2" y="5"/>
                      </a:lnTo>
                      <a:lnTo>
                        <a:pt x="3" y="3"/>
                      </a:lnTo>
                      <a:lnTo>
                        <a:pt x="6" y="1"/>
                      </a:lnTo>
                      <a:lnTo>
                        <a:pt x="8" y="0"/>
                      </a:lnTo>
                      <a:lnTo>
                        <a:pt x="9" y="0"/>
                      </a:lnTo>
                      <a:lnTo>
                        <a:pt x="13" y="3"/>
                      </a:lnTo>
                      <a:lnTo>
                        <a:pt x="14" y="3"/>
                      </a:lnTo>
                      <a:lnTo>
                        <a:pt x="16" y="6"/>
                      </a:lnTo>
                      <a:lnTo>
                        <a:pt x="14" y="8"/>
                      </a:lnTo>
                      <a:lnTo>
                        <a:pt x="13" y="10"/>
                      </a:lnTo>
                      <a:lnTo>
                        <a:pt x="12" y="13"/>
                      </a:lnTo>
                      <a:lnTo>
                        <a:pt x="9" y="14"/>
                      </a:lnTo>
                      <a:lnTo>
                        <a:pt x="7" y="16"/>
                      </a:lnTo>
                      <a:lnTo>
                        <a:pt x="6" y="16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537" name="Freeform 344"/>
                <p:cNvSpPr>
                  <a:spLocks/>
                </p:cNvSpPr>
                <p:nvPr/>
              </p:nvSpPr>
              <p:spPr bwMode="auto">
                <a:xfrm>
                  <a:off x="2391" y="3174"/>
                  <a:ext cx="15" cy="16"/>
                </a:xfrm>
                <a:custGeom>
                  <a:avLst/>
                  <a:gdLst>
                    <a:gd name="T0" fmla="*/ 11 w 17"/>
                    <a:gd name="T1" fmla="*/ 8 h 17"/>
                    <a:gd name="T2" fmla="*/ 12 w 17"/>
                    <a:gd name="T3" fmla="*/ 7 h 17"/>
                    <a:gd name="T4" fmla="*/ 14 w 17"/>
                    <a:gd name="T5" fmla="*/ 4 h 17"/>
                    <a:gd name="T6" fmla="*/ 12 w 17"/>
                    <a:gd name="T7" fmla="*/ 1 h 17"/>
                    <a:gd name="T8" fmla="*/ 11 w 17"/>
                    <a:gd name="T9" fmla="*/ 1 h 17"/>
                    <a:gd name="T10" fmla="*/ 10 w 17"/>
                    <a:gd name="T11" fmla="*/ 0 h 17"/>
                    <a:gd name="T12" fmla="*/ 7 w 17"/>
                    <a:gd name="T13" fmla="*/ 1 h 17"/>
                    <a:gd name="T14" fmla="*/ 4 w 17"/>
                    <a:gd name="T15" fmla="*/ 2 h 17"/>
                    <a:gd name="T16" fmla="*/ 3 w 17"/>
                    <a:gd name="T17" fmla="*/ 4 h 17"/>
                    <a:gd name="T18" fmla="*/ 0 w 17"/>
                    <a:gd name="T19" fmla="*/ 8 h 17"/>
                    <a:gd name="T20" fmla="*/ 0 w 17"/>
                    <a:gd name="T21" fmla="*/ 11 h 17"/>
                    <a:gd name="T22" fmla="*/ 0 w 17"/>
                    <a:gd name="T23" fmla="*/ 12 h 17"/>
                    <a:gd name="T24" fmla="*/ 1 w 17"/>
                    <a:gd name="T25" fmla="*/ 13 h 17"/>
                    <a:gd name="T26" fmla="*/ 3 w 17"/>
                    <a:gd name="T27" fmla="*/ 15 h 17"/>
                    <a:gd name="T28" fmla="*/ 4 w 17"/>
                    <a:gd name="T29" fmla="*/ 15 h 17"/>
                    <a:gd name="T30" fmla="*/ 7 w 17"/>
                    <a:gd name="T31" fmla="*/ 13 h 17"/>
                    <a:gd name="T32" fmla="*/ 10 w 17"/>
                    <a:gd name="T33" fmla="*/ 12 h 17"/>
                    <a:gd name="T34" fmla="*/ 11 w 17"/>
                    <a:gd name="T35" fmla="*/ 8 h 17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17"/>
                    <a:gd name="T55" fmla="*/ 0 h 17"/>
                    <a:gd name="T56" fmla="*/ 17 w 17"/>
                    <a:gd name="T57" fmla="*/ 17 h 17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17" h="17">
                      <a:moveTo>
                        <a:pt x="12" y="9"/>
                      </a:moveTo>
                      <a:lnTo>
                        <a:pt x="14" y="7"/>
                      </a:lnTo>
                      <a:lnTo>
                        <a:pt x="16" y="4"/>
                      </a:lnTo>
                      <a:lnTo>
                        <a:pt x="14" y="1"/>
                      </a:lnTo>
                      <a:lnTo>
                        <a:pt x="12" y="1"/>
                      </a:lnTo>
                      <a:lnTo>
                        <a:pt x="11" y="0"/>
                      </a:lnTo>
                      <a:lnTo>
                        <a:pt x="8" y="1"/>
                      </a:lnTo>
                      <a:lnTo>
                        <a:pt x="4" y="2"/>
                      </a:lnTo>
                      <a:lnTo>
                        <a:pt x="3" y="4"/>
                      </a:lnTo>
                      <a:lnTo>
                        <a:pt x="0" y="8"/>
                      </a:lnTo>
                      <a:lnTo>
                        <a:pt x="0" y="12"/>
                      </a:lnTo>
                      <a:lnTo>
                        <a:pt x="0" y="13"/>
                      </a:lnTo>
                      <a:lnTo>
                        <a:pt x="1" y="14"/>
                      </a:lnTo>
                      <a:lnTo>
                        <a:pt x="3" y="16"/>
                      </a:lnTo>
                      <a:lnTo>
                        <a:pt x="4" y="16"/>
                      </a:lnTo>
                      <a:lnTo>
                        <a:pt x="8" y="14"/>
                      </a:lnTo>
                      <a:lnTo>
                        <a:pt x="11" y="13"/>
                      </a:lnTo>
                      <a:lnTo>
                        <a:pt x="12" y="9"/>
                      </a:lnTo>
                    </a:path>
                  </a:pathLst>
                </a:custGeom>
                <a:solidFill>
                  <a:srgbClr val="6666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538" name="Freeform 345"/>
                <p:cNvSpPr>
                  <a:spLocks/>
                </p:cNvSpPr>
                <p:nvPr/>
              </p:nvSpPr>
              <p:spPr bwMode="auto">
                <a:xfrm>
                  <a:off x="2391" y="3177"/>
                  <a:ext cx="16" cy="16"/>
                </a:xfrm>
                <a:custGeom>
                  <a:avLst/>
                  <a:gdLst>
                    <a:gd name="T0" fmla="*/ 12 w 17"/>
                    <a:gd name="T1" fmla="*/ 8 h 17"/>
                    <a:gd name="T2" fmla="*/ 15 w 17"/>
                    <a:gd name="T3" fmla="*/ 8 h 17"/>
                    <a:gd name="T4" fmla="*/ 15 w 17"/>
                    <a:gd name="T5" fmla="*/ 2 h 17"/>
                    <a:gd name="T6" fmla="*/ 15 w 17"/>
                    <a:gd name="T7" fmla="*/ 0 h 17"/>
                    <a:gd name="T8" fmla="*/ 12 w 17"/>
                    <a:gd name="T9" fmla="*/ 0 h 17"/>
                    <a:gd name="T10" fmla="*/ 9 w 17"/>
                    <a:gd name="T11" fmla="*/ 0 h 17"/>
                    <a:gd name="T12" fmla="*/ 8 w 17"/>
                    <a:gd name="T13" fmla="*/ 0 h 17"/>
                    <a:gd name="T14" fmla="*/ 2 w 17"/>
                    <a:gd name="T15" fmla="*/ 5 h 17"/>
                    <a:gd name="T16" fmla="*/ 0 w 17"/>
                    <a:gd name="T17" fmla="*/ 8 h 17"/>
                    <a:gd name="T18" fmla="*/ 0 w 17"/>
                    <a:gd name="T19" fmla="*/ 9 h 17"/>
                    <a:gd name="T20" fmla="*/ 0 w 17"/>
                    <a:gd name="T21" fmla="*/ 12 h 17"/>
                    <a:gd name="T22" fmla="*/ 2 w 17"/>
                    <a:gd name="T23" fmla="*/ 15 h 17"/>
                    <a:gd name="T24" fmla="*/ 5 w 17"/>
                    <a:gd name="T25" fmla="*/ 15 h 17"/>
                    <a:gd name="T26" fmla="*/ 8 w 17"/>
                    <a:gd name="T27" fmla="*/ 15 h 17"/>
                    <a:gd name="T28" fmla="*/ 12 w 17"/>
                    <a:gd name="T29" fmla="*/ 8 h 17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w 17"/>
                    <a:gd name="T46" fmla="*/ 0 h 17"/>
                    <a:gd name="T47" fmla="*/ 17 w 17"/>
                    <a:gd name="T48" fmla="*/ 17 h 17"/>
                  </a:gdLst>
                  <a:ahLst/>
                  <a:cxnLst>
                    <a:cxn ang="T30">
                      <a:pos x="T0" y="T1"/>
                    </a:cxn>
                    <a:cxn ang="T31">
                      <a:pos x="T2" y="T3"/>
                    </a:cxn>
                    <a:cxn ang="T32">
                      <a:pos x="T4" y="T5"/>
                    </a:cxn>
                    <a:cxn ang="T33">
                      <a:pos x="T6" y="T7"/>
                    </a:cxn>
                    <a:cxn ang="T34">
                      <a:pos x="T8" y="T9"/>
                    </a:cxn>
                    <a:cxn ang="T35">
                      <a:pos x="T10" y="T11"/>
                    </a:cxn>
                    <a:cxn ang="T36">
                      <a:pos x="T12" y="T13"/>
                    </a:cxn>
                    <a:cxn ang="T37">
                      <a:pos x="T14" y="T15"/>
                    </a:cxn>
                    <a:cxn ang="T38">
                      <a:pos x="T16" y="T17"/>
                    </a:cxn>
                    <a:cxn ang="T39">
                      <a:pos x="T18" y="T19"/>
                    </a:cxn>
                    <a:cxn ang="T40">
                      <a:pos x="T20" y="T21"/>
                    </a:cxn>
                    <a:cxn ang="T41">
                      <a:pos x="T22" y="T23"/>
                    </a:cxn>
                    <a:cxn ang="T42">
                      <a:pos x="T24" y="T25"/>
                    </a:cxn>
                    <a:cxn ang="T43">
                      <a:pos x="T26" y="T27"/>
                    </a:cxn>
                    <a:cxn ang="T44">
                      <a:pos x="T28" y="T29"/>
                    </a:cxn>
                  </a:cxnLst>
                  <a:rect l="T45" t="T46" r="T47" b="T48"/>
                  <a:pathLst>
                    <a:path w="17" h="17">
                      <a:moveTo>
                        <a:pt x="13" y="8"/>
                      </a:moveTo>
                      <a:lnTo>
                        <a:pt x="16" y="8"/>
                      </a:lnTo>
                      <a:lnTo>
                        <a:pt x="16" y="2"/>
                      </a:lnTo>
                      <a:lnTo>
                        <a:pt x="16" y="0"/>
                      </a:lnTo>
                      <a:lnTo>
                        <a:pt x="13" y="0"/>
                      </a:lnTo>
                      <a:lnTo>
                        <a:pt x="10" y="0"/>
                      </a:lnTo>
                      <a:lnTo>
                        <a:pt x="8" y="0"/>
                      </a:lnTo>
                      <a:lnTo>
                        <a:pt x="2" y="5"/>
                      </a:lnTo>
                      <a:lnTo>
                        <a:pt x="0" y="8"/>
                      </a:lnTo>
                      <a:lnTo>
                        <a:pt x="0" y="10"/>
                      </a:lnTo>
                      <a:lnTo>
                        <a:pt x="0" y="13"/>
                      </a:lnTo>
                      <a:lnTo>
                        <a:pt x="2" y="16"/>
                      </a:lnTo>
                      <a:lnTo>
                        <a:pt x="5" y="16"/>
                      </a:lnTo>
                      <a:lnTo>
                        <a:pt x="8" y="16"/>
                      </a:lnTo>
                      <a:lnTo>
                        <a:pt x="13" y="8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539" name="Freeform 346"/>
                <p:cNvSpPr>
                  <a:spLocks/>
                </p:cNvSpPr>
                <p:nvPr/>
              </p:nvSpPr>
              <p:spPr bwMode="auto">
                <a:xfrm>
                  <a:off x="2379" y="3177"/>
                  <a:ext cx="15" cy="17"/>
                </a:xfrm>
                <a:custGeom>
                  <a:avLst/>
                  <a:gdLst>
                    <a:gd name="T0" fmla="*/ 4 w 17"/>
                    <a:gd name="T1" fmla="*/ 16 h 17"/>
                    <a:gd name="T2" fmla="*/ 1 w 17"/>
                    <a:gd name="T3" fmla="*/ 12 h 17"/>
                    <a:gd name="T4" fmla="*/ 0 w 17"/>
                    <a:gd name="T5" fmla="*/ 12 h 17"/>
                    <a:gd name="T6" fmla="*/ 0 w 17"/>
                    <a:gd name="T7" fmla="*/ 9 h 17"/>
                    <a:gd name="T8" fmla="*/ 0 w 17"/>
                    <a:gd name="T9" fmla="*/ 7 h 17"/>
                    <a:gd name="T10" fmla="*/ 1 w 17"/>
                    <a:gd name="T11" fmla="*/ 5 h 17"/>
                    <a:gd name="T12" fmla="*/ 3 w 17"/>
                    <a:gd name="T13" fmla="*/ 2 h 17"/>
                    <a:gd name="T14" fmla="*/ 5 w 17"/>
                    <a:gd name="T15" fmla="*/ 1 h 17"/>
                    <a:gd name="T16" fmla="*/ 7 w 17"/>
                    <a:gd name="T17" fmla="*/ 0 h 17"/>
                    <a:gd name="T18" fmla="*/ 8 w 17"/>
                    <a:gd name="T19" fmla="*/ 0 h 17"/>
                    <a:gd name="T20" fmla="*/ 12 w 17"/>
                    <a:gd name="T21" fmla="*/ 2 h 17"/>
                    <a:gd name="T22" fmla="*/ 14 w 17"/>
                    <a:gd name="T23" fmla="*/ 3 h 17"/>
                    <a:gd name="T24" fmla="*/ 14 w 17"/>
                    <a:gd name="T25" fmla="*/ 6 h 17"/>
                    <a:gd name="T26" fmla="*/ 14 w 17"/>
                    <a:gd name="T27" fmla="*/ 8 h 17"/>
                    <a:gd name="T28" fmla="*/ 12 w 17"/>
                    <a:gd name="T29" fmla="*/ 10 h 17"/>
                    <a:gd name="T30" fmla="*/ 11 w 17"/>
                    <a:gd name="T31" fmla="*/ 12 h 17"/>
                    <a:gd name="T32" fmla="*/ 8 w 17"/>
                    <a:gd name="T33" fmla="*/ 14 h 17"/>
                    <a:gd name="T34" fmla="*/ 6 w 17"/>
                    <a:gd name="T35" fmla="*/ 16 h 17"/>
                    <a:gd name="T36" fmla="*/ 5 w 17"/>
                    <a:gd name="T37" fmla="*/ 16 h 17"/>
                    <a:gd name="T38" fmla="*/ 4 w 17"/>
                    <a:gd name="T39" fmla="*/ 16 h 17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w 17"/>
                    <a:gd name="T61" fmla="*/ 0 h 17"/>
                    <a:gd name="T62" fmla="*/ 17 w 17"/>
                    <a:gd name="T63" fmla="*/ 17 h 17"/>
                  </a:gdLst>
                  <a:ahLst/>
                  <a:cxnLst>
                    <a:cxn ang="T40">
                      <a:pos x="T0" y="T1"/>
                    </a:cxn>
                    <a:cxn ang="T41">
                      <a:pos x="T2" y="T3"/>
                    </a:cxn>
                    <a:cxn ang="T42">
                      <a:pos x="T4" y="T5"/>
                    </a:cxn>
                    <a:cxn ang="T43">
                      <a:pos x="T6" y="T7"/>
                    </a:cxn>
                    <a:cxn ang="T44">
                      <a:pos x="T8" y="T9"/>
                    </a:cxn>
                    <a:cxn ang="T45">
                      <a:pos x="T10" y="T11"/>
                    </a:cxn>
                    <a:cxn ang="T46">
                      <a:pos x="T12" y="T13"/>
                    </a:cxn>
                    <a:cxn ang="T47">
                      <a:pos x="T14" y="T15"/>
                    </a:cxn>
                    <a:cxn ang="T48">
                      <a:pos x="T16" y="T17"/>
                    </a:cxn>
                    <a:cxn ang="T49">
                      <a:pos x="T18" y="T19"/>
                    </a:cxn>
                    <a:cxn ang="T50">
                      <a:pos x="T20" y="T21"/>
                    </a:cxn>
                    <a:cxn ang="T51">
                      <a:pos x="T22" y="T23"/>
                    </a:cxn>
                    <a:cxn ang="T52">
                      <a:pos x="T24" y="T25"/>
                    </a:cxn>
                    <a:cxn ang="T53">
                      <a:pos x="T26" y="T27"/>
                    </a:cxn>
                    <a:cxn ang="T54">
                      <a:pos x="T28" y="T29"/>
                    </a:cxn>
                    <a:cxn ang="T55">
                      <a:pos x="T30" y="T31"/>
                    </a:cxn>
                    <a:cxn ang="T56">
                      <a:pos x="T32" y="T33"/>
                    </a:cxn>
                    <a:cxn ang="T57">
                      <a:pos x="T34" y="T35"/>
                    </a:cxn>
                    <a:cxn ang="T58">
                      <a:pos x="T36" y="T37"/>
                    </a:cxn>
                    <a:cxn ang="T59">
                      <a:pos x="T38" y="T39"/>
                    </a:cxn>
                  </a:cxnLst>
                  <a:rect l="T60" t="T61" r="T62" b="T63"/>
                  <a:pathLst>
                    <a:path w="17" h="17">
                      <a:moveTo>
                        <a:pt x="4" y="16"/>
                      </a:moveTo>
                      <a:lnTo>
                        <a:pt x="1" y="12"/>
                      </a:lnTo>
                      <a:lnTo>
                        <a:pt x="0" y="12"/>
                      </a:lnTo>
                      <a:lnTo>
                        <a:pt x="0" y="9"/>
                      </a:lnTo>
                      <a:lnTo>
                        <a:pt x="0" y="7"/>
                      </a:lnTo>
                      <a:lnTo>
                        <a:pt x="1" y="5"/>
                      </a:lnTo>
                      <a:lnTo>
                        <a:pt x="3" y="2"/>
                      </a:lnTo>
                      <a:lnTo>
                        <a:pt x="6" y="1"/>
                      </a:lnTo>
                      <a:lnTo>
                        <a:pt x="8" y="0"/>
                      </a:lnTo>
                      <a:lnTo>
                        <a:pt x="9" y="0"/>
                      </a:lnTo>
                      <a:lnTo>
                        <a:pt x="14" y="2"/>
                      </a:lnTo>
                      <a:lnTo>
                        <a:pt x="16" y="3"/>
                      </a:lnTo>
                      <a:lnTo>
                        <a:pt x="16" y="6"/>
                      </a:lnTo>
                      <a:lnTo>
                        <a:pt x="16" y="8"/>
                      </a:lnTo>
                      <a:lnTo>
                        <a:pt x="14" y="10"/>
                      </a:lnTo>
                      <a:lnTo>
                        <a:pt x="12" y="12"/>
                      </a:lnTo>
                      <a:lnTo>
                        <a:pt x="9" y="14"/>
                      </a:lnTo>
                      <a:lnTo>
                        <a:pt x="7" y="16"/>
                      </a:lnTo>
                      <a:lnTo>
                        <a:pt x="6" y="16"/>
                      </a:lnTo>
                      <a:lnTo>
                        <a:pt x="4" y="16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540" name="Freeform 347"/>
                <p:cNvSpPr>
                  <a:spLocks/>
                </p:cNvSpPr>
                <p:nvPr/>
              </p:nvSpPr>
              <p:spPr bwMode="auto">
                <a:xfrm>
                  <a:off x="2381" y="3178"/>
                  <a:ext cx="16" cy="17"/>
                </a:xfrm>
                <a:custGeom>
                  <a:avLst/>
                  <a:gdLst>
                    <a:gd name="T0" fmla="*/ 13 w 17"/>
                    <a:gd name="T1" fmla="*/ 9 h 17"/>
                    <a:gd name="T2" fmla="*/ 15 w 17"/>
                    <a:gd name="T3" fmla="*/ 7 h 17"/>
                    <a:gd name="T4" fmla="*/ 15 w 17"/>
                    <a:gd name="T5" fmla="*/ 4 h 17"/>
                    <a:gd name="T6" fmla="*/ 15 w 17"/>
                    <a:gd name="T7" fmla="*/ 1 h 17"/>
                    <a:gd name="T8" fmla="*/ 13 w 17"/>
                    <a:gd name="T9" fmla="*/ 0 h 17"/>
                    <a:gd name="T10" fmla="*/ 10 w 17"/>
                    <a:gd name="T11" fmla="*/ 0 h 17"/>
                    <a:gd name="T12" fmla="*/ 8 w 17"/>
                    <a:gd name="T13" fmla="*/ 0 h 17"/>
                    <a:gd name="T14" fmla="*/ 4 w 17"/>
                    <a:gd name="T15" fmla="*/ 2 h 17"/>
                    <a:gd name="T16" fmla="*/ 1 w 17"/>
                    <a:gd name="T17" fmla="*/ 4 h 17"/>
                    <a:gd name="T18" fmla="*/ 1 w 17"/>
                    <a:gd name="T19" fmla="*/ 8 h 17"/>
                    <a:gd name="T20" fmla="*/ 0 w 17"/>
                    <a:gd name="T21" fmla="*/ 12 h 17"/>
                    <a:gd name="T22" fmla="*/ 1 w 17"/>
                    <a:gd name="T23" fmla="*/ 13 h 17"/>
                    <a:gd name="T24" fmla="*/ 1 w 17"/>
                    <a:gd name="T25" fmla="*/ 14 h 17"/>
                    <a:gd name="T26" fmla="*/ 1 w 17"/>
                    <a:gd name="T27" fmla="*/ 16 h 17"/>
                    <a:gd name="T28" fmla="*/ 4 w 17"/>
                    <a:gd name="T29" fmla="*/ 16 h 17"/>
                    <a:gd name="T30" fmla="*/ 8 w 17"/>
                    <a:gd name="T31" fmla="*/ 14 h 17"/>
                    <a:gd name="T32" fmla="*/ 10 w 17"/>
                    <a:gd name="T33" fmla="*/ 12 h 17"/>
                    <a:gd name="T34" fmla="*/ 13 w 17"/>
                    <a:gd name="T35" fmla="*/ 9 h 17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17"/>
                    <a:gd name="T55" fmla="*/ 0 h 17"/>
                    <a:gd name="T56" fmla="*/ 17 w 17"/>
                    <a:gd name="T57" fmla="*/ 17 h 17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17" h="17">
                      <a:moveTo>
                        <a:pt x="14" y="9"/>
                      </a:moveTo>
                      <a:lnTo>
                        <a:pt x="16" y="7"/>
                      </a:lnTo>
                      <a:lnTo>
                        <a:pt x="16" y="4"/>
                      </a:lnTo>
                      <a:lnTo>
                        <a:pt x="16" y="1"/>
                      </a:lnTo>
                      <a:lnTo>
                        <a:pt x="14" y="0"/>
                      </a:lnTo>
                      <a:lnTo>
                        <a:pt x="11" y="0"/>
                      </a:lnTo>
                      <a:lnTo>
                        <a:pt x="8" y="0"/>
                      </a:lnTo>
                      <a:lnTo>
                        <a:pt x="4" y="2"/>
                      </a:lnTo>
                      <a:lnTo>
                        <a:pt x="1" y="4"/>
                      </a:lnTo>
                      <a:lnTo>
                        <a:pt x="1" y="8"/>
                      </a:lnTo>
                      <a:lnTo>
                        <a:pt x="0" y="12"/>
                      </a:lnTo>
                      <a:lnTo>
                        <a:pt x="1" y="13"/>
                      </a:lnTo>
                      <a:lnTo>
                        <a:pt x="1" y="14"/>
                      </a:lnTo>
                      <a:lnTo>
                        <a:pt x="1" y="16"/>
                      </a:lnTo>
                      <a:lnTo>
                        <a:pt x="4" y="16"/>
                      </a:lnTo>
                      <a:lnTo>
                        <a:pt x="8" y="14"/>
                      </a:lnTo>
                      <a:lnTo>
                        <a:pt x="11" y="12"/>
                      </a:lnTo>
                      <a:lnTo>
                        <a:pt x="14" y="9"/>
                      </a:lnTo>
                    </a:path>
                  </a:pathLst>
                </a:custGeom>
                <a:solidFill>
                  <a:srgbClr val="6666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541" name="Freeform 348"/>
                <p:cNvSpPr>
                  <a:spLocks/>
                </p:cNvSpPr>
                <p:nvPr/>
              </p:nvSpPr>
              <p:spPr bwMode="auto">
                <a:xfrm>
                  <a:off x="2383" y="3181"/>
                  <a:ext cx="16" cy="16"/>
                </a:xfrm>
                <a:custGeom>
                  <a:avLst/>
                  <a:gdLst>
                    <a:gd name="T0" fmla="*/ 15 w 17"/>
                    <a:gd name="T1" fmla="*/ 8 h 17"/>
                    <a:gd name="T2" fmla="*/ 15 w 17"/>
                    <a:gd name="T3" fmla="*/ 8 h 17"/>
                    <a:gd name="T4" fmla="*/ 15 w 17"/>
                    <a:gd name="T5" fmla="*/ 2 h 17"/>
                    <a:gd name="T6" fmla="*/ 15 w 17"/>
                    <a:gd name="T7" fmla="*/ 0 h 17"/>
                    <a:gd name="T8" fmla="*/ 11 w 17"/>
                    <a:gd name="T9" fmla="*/ 0 h 17"/>
                    <a:gd name="T10" fmla="*/ 8 w 17"/>
                    <a:gd name="T11" fmla="*/ 0 h 17"/>
                    <a:gd name="T12" fmla="*/ 4 w 17"/>
                    <a:gd name="T13" fmla="*/ 2 h 17"/>
                    <a:gd name="T14" fmla="*/ 0 w 17"/>
                    <a:gd name="T15" fmla="*/ 8 h 17"/>
                    <a:gd name="T16" fmla="*/ 0 w 17"/>
                    <a:gd name="T17" fmla="*/ 9 h 17"/>
                    <a:gd name="T18" fmla="*/ 0 w 17"/>
                    <a:gd name="T19" fmla="*/ 12 h 17"/>
                    <a:gd name="T20" fmla="*/ 4 w 17"/>
                    <a:gd name="T21" fmla="*/ 15 h 17"/>
                    <a:gd name="T22" fmla="*/ 8 w 17"/>
                    <a:gd name="T23" fmla="*/ 15 h 17"/>
                    <a:gd name="T24" fmla="*/ 15 w 17"/>
                    <a:gd name="T25" fmla="*/ 8 h 17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w 17"/>
                    <a:gd name="T40" fmla="*/ 0 h 17"/>
                    <a:gd name="T41" fmla="*/ 17 w 17"/>
                    <a:gd name="T42" fmla="*/ 17 h 17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T39" t="T40" r="T41" b="T42"/>
                  <a:pathLst>
                    <a:path w="17" h="17">
                      <a:moveTo>
                        <a:pt x="16" y="8"/>
                      </a:moveTo>
                      <a:lnTo>
                        <a:pt x="16" y="8"/>
                      </a:lnTo>
                      <a:lnTo>
                        <a:pt x="16" y="2"/>
                      </a:lnTo>
                      <a:lnTo>
                        <a:pt x="16" y="0"/>
                      </a:lnTo>
                      <a:lnTo>
                        <a:pt x="12" y="0"/>
                      </a:lnTo>
                      <a:lnTo>
                        <a:pt x="8" y="0"/>
                      </a:lnTo>
                      <a:lnTo>
                        <a:pt x="4" y="2"/>
                      </a:lnTo>
                      <a:lnTo>
                        <a:pt x="0" y="8"/>
                      </a:lnTo>
                      <a:lnTo>
                        <a:pt x="0" y="10"/>
                      </a:lnTo>
                      <a:lnTo>
                        <a:pt x="0" y="13"/>
                      </a:lnTo>
                      <a:lnTo>
                        <a:pt x="4" y="16"/>
                      </a:lnTo>
                      <a:lnTo>
                        <a:pt x="8" y="16"/>
                      </a:lnTo>
                      <a:lnTo>
                        <a:pt x="16" y="8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542" name="Freeform 349"/>
                <p:cNvSpPr>
                  <a:spLocks/>
                </p:cNvSpPr>
                <p:nvPr/>
              </p:nvSpPr>
              <p:spPr bwMode="auto">
                <a:xfrm>
                  <a:off x="2391" y="3175"/>
                  <a:ext cx="16" cy="16"/>
                </a:xfrm>
                <a:custGeom>
                  <a:avLst/>
                  <a:gdLst>
                    <a:gd name="T0" fmla="*/ 6 w 17"/>
                    <a:gd name="T1" fmla="*/ 15 h 17"/>
                    <a:gd name="T2" fmla="*/ 2 w 17"/>
                    <a:gd name="T3" fmla="*/ 12 h 17"/>
                    <a:gd name="T4" fmla="*/ 1 w 17"/>
                    <a:gd name="T5" fmla="*/ 12 h 17"/>
                    <a:gd name="T6" fmla="*/ 0 w 17"/>
                    <a:gd name="T7" fmla="*/ 11 h 17"/>
                    <a:gd name="T8" fmla="*/ 0 w 17"/>
                    <a:gd name="T9" fmla="*/ 9 h 17"/>
                    <a:gd name="T10" fmla="*/ 0 w 17"/>
                    <a:gd name="T11" fmla="*/ 7 h 17"/>
                    <a:gd name="T12" fmla="*/ 2 w 17"/>
                    <a:gd name="T13" fmla="*/ 5 h 17"/>
                    <a:gd name="T14" fmla="*/ 3 w 17"/>
                    <a:gd name="T15" fmla="*/ 3 h 17"/>
                    <a:gd name="T16" fmla="*/ 6 w 17"/>
                    <a:gd name="T17" fmla="*/ 1 h 17"/>
                    <a:gd name="T18" fmla="*/ 8 w 17"/>
                    <a:gd name="T19" fmla="*/ 0 h 17"/>
                    <a:gd name="T20" fmla="*/ 8 w 17"/>
                    <a:gd name="T21" fmla="*/ 0 h 17"/>
                    <a:gd name="T22" fmla="*/ 10 w 17"/>
                    <a:gd name="T23" fmla="*/ 0 h 17"/>
                    <a:gd name="T24" fmla="*/ 13 w 17"/>
                    <a:gd name="T25" fmla="*/ 3 h 17"/>
                    <a:gd name="T26" fmla="*/ 15 w 17"/>
                    <a:gd name="T27" fmla="*/ 3 h 17"/>
                    <a:gd name="T28" fmla="*/ 15 w 17"/>
                    <a:gd name="T29" fmla="*/ 6 h 17"/>
                    <a:gd name="T30" fmla="*/ 15 w 17"/>
                    <a:gd name="T31" fmla="*/ 8 h 17"/>
                    <a:gd name="T32" fmla="*/ 13 w 17"/>
                    <a:gd name="T33" fmla="*/ 10 h 17"/>
                    <a:gd name="T34" fmla="*/ 11 w 17"/>
                    <a:gd name="T35" fmla="*/ 12 h 17"/>
                    <a:gd name="T36" fmla="*/ 8 w 17"/>
                    <a:gd name="T37" fmla="*/ 13 h 17"/>
                    <a:gd name="T38" fmla="*/ 7 w 17"/>
                    <a:gd name="T39" fmla="*/ 15 h 17"/>
                    <a:gd name="T40" fmla="*/ 6 w 17"/>
                    <a:gd name="T41" fmla="*/ 15 h 17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w 17"/>
                    <a:gd name="T64" fmla="*/ 0 h 17"/>
                    <a:gd name="T65" fmla="*/ 17 w 17"/>
                    <a:gd name="T66" fmla="*/ 17 h 17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T63" t="T64" r="T65" b="T66"/>
                  <a:pathLst>
                    <a:path w="17" h="17">
                      <a:moveTo>
                        <a:pt x="6" y="16"/>
                      </a:moveTo>
                      <a:lnTo>
                        <a:pt x="2" y="13"/>
                      </a:lnTo>
                      <a:lnTo>
                        <a:pt x="1" y="13"/>
                      </a:lnTo>
                      <a:lnTo>
                        <a:pt x="0" y="12"/>
                      </a:lnTo>
                      <a:lnTo>
                        <a:pt x="0" y="10"/>
                      </a:lnTo>
                      <a:lnTo>
                        <a:pt x="0" y="7"/>
                      </a:lnTo>
                      <a:lnTo>
                        <a:pt x="2" y="5"/>
                      </a:lnTo>
                      <a:lnTo>
                        <a:pt x="3" y="3"/>
                      </a:lnTo>
                      <a:lnTo>
                        <a:pt x="6" y="1"/>
                      </a:lnTo>
                      <a:lnTo>
                        <a:pt x="8" y="0"/>
                      </a:lnTo>
                      <a:lnTo>
                        <a:pt x="9" y="0"/>
                      </a:lnTo>
                      <a:lnTo>
                        <a:pt x="11" y="0"/>
                      </a:lnTo>
                      <a:lnTo>
                        <a:pt x="14" y="3"/>
                      </a:lnTo>
                      <a:lnTo>
                        <a:pt x="16" y="3"/>
                      </a:lnTo>
                      <a:lnTo>
                        <a:pt x="16" y="6"/>
                      </a:lnTo>
                      <a:lnTo>
                        <a:pt x="16" y="8"/>
                      </a:lnTo>
                      <a:lnTo>
                        <a:pt x="14" y="11"/>
                      </a:lnTo>
                      <a:lnTo>
                        <a:pt x="12" y="13"/>
                      </a:lnTo>
                      <a:lnTo>
                        <a:pt x="9" y="14"/>
                      </a:lnTo>
                      <a:lnTo>
                        <a:pt x="7" y="16"/>
                      </a:lnTo>
                      <a:lnTo>
                        <a:pt x="6" y="16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543" name="Freeform 350"/>
                <p:cNvSpPr>
                  <a:spLocks/>
                </p:cNvSpPr>
                <p:nvPr/>
              </p:nvSpPr>
              <p:spPr bwMode="auto">
                <a:xfrm>
                  <a:off x="2385" y="3181"/>
                  <a:ext cx="16" cy="16"/>
                </a:xfrm>
                <a:custGeom>
                  <a:avLst/>
                  <a:gdLst>
                    <a:gd name="T0" fmla="*/ 12 w 17"/>
                    <a:gd name="T1" fmla="*/ 8 h 17"/>
                    <a:gd name="T2" fmla="*/ 13 w 17"/>
                    <a:gd name="T3" fmla="*/ 7 h 17"/>
                    <a:gd name="T4" fmla="*/ 15 w 17"/>
                    <a:gd name="T5" fmla="*/ 4 h 17"/>
                    <a:gd name="T6" fmla="*/ 13 w 17"/>
                    <a:gd name="T7" fmla="*/ 1 h 17"/>
                    <a:gd name="T8" fmla="*/ 12 w 17"/>
                    <a:gd name="T9" fmla="*/ 1 h 17"/>
                    <a:gd name="T10" fmla="*/ 9 w 17"/>
                    <a:gd name="T11" fmla="*/ 0 h 17"/>
                    <a:gd name="T12" fmla="*/ 8 w 17"/>
                    <a:gd name="T13" fmla="*/ 1 h 17"/>
                    <a:gd name="T14" fmla="*/ 5 w 17"/>
                    <a:gd name="T15" fmla="*/ 2 h 17"/>
                    <a:gd name="T16" fmla="*/ 2 w 17"/>
                    <a:gd name="T17" fmla="*/ 4 h 17"/>
                    <a:gd name="T18" fmla="*/ 1 w 17"/>
                    <a:gd name="T19" fmla="*/ 8 h 17"/>
                    <a:gd name="T20" fmla="*/ 0 w 17"/>
                    <a:gd name="T21" fmla="*/ 11 h 17"/>
                    <a:gd name="T22" fmla="*/ 1 w 17"/>
                    <a:gd name="T23" fmla="*/ 12 h 17"/>
                    <a:gd name="T24" fmla="*/ 1 w 17"/>
                    <a:gd name="T25" fmla="*/ 13 h 17"/>
                    <a:gd name="T26" fmla="*/ 2 w 17"/>
                    <a:gd name="T27" fmla="*/ 15 h 17"/>
                    <a:gd name="T28" fmla="*/ 4 w 17"/>
                    <a:gd name="T29" fmla="*/ 15 h 17"/>
                    <a:gd name="T30" fmla="*/ 8 w 17"/>
                    <a:gd name="T31" fmla="*/ 13 h 17"/>
                    <a:gd name="T32" fmla="*/ 9 w 17"/>
                    <a:gd name="T33" fmla="*/ 11 h 17"/>
                    <a:gd name="T34" fmla="*/ 12 w 17"/>
                    <a:gd name="T35" fmla="*/ 8 h 17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17"/>
                    <a:gd name="T55" fmla="*/ 0 h 17"/>
                    <a:gd name="T56" fmla="*/ 17 w 17"/>
                    <a:gd name="T57" fmla="*/ 17 h 17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17" h="17">
                      <a:moveTo>
                        <a:pt x="13" y="9"/>
                      </a:moveTo>
                      <a:lnTo>
                        <a:pt x="14" y="7"/>
                      </a:lnTo>
                      <a:lnTo>
                        <a:pt x="16" y="4"/>
                      </a:lnTo>
                      <a:lnTo>
                        <a:pt x="14" y="1"/>
                      </a:lnTo>
                      <a:lnTo>
                        <a:pt x="13" y="1"/>
                      </a:lnTo>
                      <a:lnTo>
                        <a:pt x="10" y="0"/>
                      </a:lnTo>
                      <a:lnTo>
                        <a:pt x="8" y="1"/>
                      </a:lnTo>
                      <a:lnTo>
                        <a:pt x="5" y="2"/>
                      </a:lnTo>
                      <a:lnTo>
                        <a:pt x="2" y="4"/>
                      </a:lnTo>
                      <a:lnTo>
                        <a:pt x="1" y="8"/>
                      </a:lnTo>
                      <a:lnTo>
                        <a:pt x="0" y="12"/>
                      </a:lnTo>
                      <a:lnTo>
                        <a:pt x="1" y="13"/>
                      </a:lnTo>
                      <a:lnTo>
                        <a:pt x="1" y="14"/>
                      </a:lnTo>
                      <a:lnTo>
                        <a:pt x="2" y="16"/>
                      </a:lnTo>
                      <a:lnTo>
                        <a:pt x="4" y="16"/>
                      </a:lnTo>
                      <a:lnTo>
                        <a:pt x="8" y="14"/>
                      </a:lnTo>
                      <a:lnTo>
                        <a:pt x="10" y="12"/>
                      </a:lnTo>
                      <a:lnTo>
                        <a:pt x="13" y="9"/>
                      </a:lnTo>
                    </a:path>
                  </a:pathLst>
                </a:custGeom>
                <a:solidFill>
                  <a:srgbClr val="6666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544" name="Freeform 351"/>
                <p:cNvSpPr>
                  <a:spLocks/>
                </p:cNvSpPr>
                <p:nvPr/>
              </p:nvSpPr>
              <p:spPr bwMode="auto">
                <a:xfrm>
                  <a:off x="2283" y="3198"/>
                  <a:ext cx="21" cy="40"/>
                </a:xfrm>
                <a:custGeom>
                  <a:avLst/>
                  <a:gdLst>
                    <a:gd name="T0" fmla="*/ 0 w 23"/>
                    <a:gd name="T1" fmla="*/ 27 h 42"/>
                    <a:gd name="T2" fmla="*/ 20 w 23"/>
                    <a:gd name="T3" fmla="*/ 39 h 42"/>
                    <a:gd name="T4" fmla="*/ 20 w 23"/>
                    <a:gd name="T5" fmla="*/ 12 h 42"/>
                    <a:gd name="T6" fmla="*/ 0 w 23"/>
                    <a:gd name="T7" fmla="*/ 0 h 42"/>
                    <a:gd name="T8" fmla="*/ 0 w 23"/>
                    <a:gd name="T9" fmla="*/ 27 h 4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3"/>
                    <a:gd name="T16" fmla="*/ 0 h 42"/>
                    <a:gd name="T17" fmla="*/ 23 w 23"/>
                    <a:gd name="T18" fmla="*/ 42 h 4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3" h="42">
                      <a:moveTo>
                        <a:pt x="0" y="28"/>
                      </a:moveTo>
                      <a:lnTo>
                        <a:pt x="22" y="41"/>
                      </a:lnTo>
                      <a:lnTo>
                        <a:pt x="22" y="13"/>
                      </a:lnTo>
                      <a:lnTo>
                        <a:pt x="0" y="0"/>
                      </a:lnTo>
                      <a:lnTo>
                        <a:pt x="0" y="28"/>
                      </a:lnTo>
                    </a:path>
                  </a:pathLst>
                </a:custGeom>
                <a:solidFill>
                  <a:srgbClr val="F9013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545" name="Freeform 352"/>
                <p:cNvSpPr>
                  <a:spLocks/>
                </p:cNvSpPr>
                <p:nvPr/>
              </p:nvSpPr>
              <p:spPr bwMode="auto">
                <a:xfrm>
                  <a:off x="2278" y="3207"/>
                  <a:ext cx="25" cy="16"/>
                </a:xfrm>
                <a:custGeom>
                  <a:avLst/>
                  <a:gdLst>
                    <a:gd name="T0" fmla="*/ 7 w 28"/>
                    <a:gd name="T1" fmla="*/ 0 h 17"/>
                    <a:gd name="T2" fmla="*/ 0 w 28"/>
                    <a:gd name="T3" fmla="*/ 5 h 17"/>
                    <a:gd name="T4" fmla="*/ 4 w 28"/>
                    <a:gd name="T5" fmla="*/ 12 h 17"/>
                    <a:gd name="T6" fmla="*/ 15 w 28"/>
                    <a:gd name="T7" fmla="*/ 15 h 17"/>
                    <a:gd name="T8" fmla="*/ 24 w 28"/>
                    <a:gd name="T9" fmla="*/ 9 h 17"/>
                    <a:gd name="T10" fmla="*/ 7 w 28"/>
                    <a:gd name="T11" fmla="*/ 0 h 17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28"/>
                    <a:gd name="T19" fmla="*/ 0 h 17"/>
                    <a:gd name="T20" fmla="*/ 28 w 28"/>
                    <a:gd name="T21" fmla="*/ 17 h 17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8" h="17">
                      <a:moveTo>
                        <a:pt x="8" y="0"/>
                      </a:moveTo>
                      <a:lnTo>
                        <a:pt x="0" y="5"/>
                      </a:lnTo>
                      <a:lnTo>
                        <a:pt x="4" y="13"/>
                      </a:lnTo>
                      <a:lnTo>
                        <a:pt x="17" y="16"/>
                      </a:lnTo>
                      <a:lnTo>
                        <a:pt x="27" y="10"/>
                      </a:lnTo>
                      <a:lnTo>
                        <a:pt x="8" y="0"/>
                      </a:lnTo>
                    </a:path>
                  </a:pathLst>
                </a:custGeom>
                <a:solidFill>
                  <a:srgbClr val="F934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546" name="Freeform 353"/>
                <p:cNvSpPr>
                  <a:spLocks/>
                </p:cNvSpPr>
                <p:nvPr/>
              </p:nvSpPr>
              <p:spPr bwMode="auto">
                <a:xfrm>
                  <a:off x="2291" y="3217"/>
                  <a:ext cx="15" cy="27"/>
                </a:xfrm>
                <a:custGeom>
                  <a:avLst/>
                  <a:gdLst>
                    <a:gd name="T0" fmla="*/ 14 w 17"/>
                    <a:gd name="T1" fmla="*/ 18 h 28"/>
                    <a:gd name="T2" fmla="*/ 0 w 17"/>
                    <a:gd name="T3" fmla="*/ 26 h 28"/>
                    <a:gd name="T4" fmla="*/ 0 w 17"/>
                    <a:gd name="T5" fmla="*/ 12 h 28"/>
                    <a:gd name="T6" fmla="*/ 4 w 17"/>
                    <a:gd name="T7" fmla="*/ 4 h 28"/>
                    <a:gd name="T8" fmla="*/ 14 w 17"/>
                    <a:gd name="T9" fmla="*/ 0 h 28"/>
                    <a:gd name="T10" fmla="*/ 14 w 17"/>
                    <a:gd name="T11" fmla="*/ 18 h 2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7"/>
                    <a:gd name="T19" fmla="*/ 0 h 28"/>
                    <a:gd name="T20" fmla="*/ 17 w 17"/>
                    <a:gd name="T21" fmla="*/ 28 h 2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7" h="28">
                      <a:moveTo>
                        <a:pt x="16" y="19"/>
                      </a:moveTo>
                      <a:lnTo>
                        <a:pt x="0" y="27"/>
                      </a:lnTo>
                      <a:lnTo>
                        <a:pt x="0" y="12"/>
                      </a:lnTo>
                      <a:lnTo>
                        <a:pt x="4" y="4"/>
                      </a:lnTo>
                      <a:lnTo>
                        <a:pt x="16" y="0"/>
                      </a:lnTo>
                      <a:lnTo>
                        <a:pt x="16" y="19"/>
                      </a:lnTo>
                    </a:path>
                  </a:pathLst>
                </a:cu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547" name="Freeform 354"/>
                <p:cNvSpPr>
                  <a:spLocks/>
                </p:cNvSpPr>
                <p:nvPr/>
              </p:nvSpPr>
              <p:spPr bwMode="auto">
                <a:xfrm>
                  <a:off x="2271" y="3228"/>
                  <a:ext cx="21" cy="22"/>
                </a:xfrm>
                <a:custGeom>
                  <a:avLst/>
                  <a:gdLst>
                    <a:gd name="T0" fmla="*/ 20 w 22"/>
                    <a:gd name="T1" fmla="*/ 14 h 23"/>
                    <a:gd name="T2" fmla="*/ 18 w 22"/>
                    <a:gd name="T3" fmla="*/ 11 h 23"/>
                    <a:gd name="T4" fmla="*/ 9 w 22"/>
                    <a:gd name="T5" fmla="*/ 12 h 23"/>
                    <a:gd name="T6" fmla="*/ 2 w 22"/>
                    <a:gd name="T7" fmla="*/ 21 h 23"/>
                    <a:gd name="T8" fmla="*/ 0 w 22"/>
                    <a:gd name="T9" fmla="*/ 20 h 23"/>
                    <a:gd name="T10" fmla="*/ 3 w 22"/>
                    <a:gd name="T11" fmla="*/ 9 h 23"/>
                    <a:gd name="T12" fmla="*/ 20 w 22"/>
                    <a:gd name="T13" fmla="*/ 0 h 23"/>
                    <a:gd name="T14" fmla="*/ 20 w 22"/>
                    <a:gd name="T15" fmla="*/ 14 h 2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2"/>
                    <a:gd name="T25" fmla="*/ 0 h 23"/>
                    <a:gd name="T26" fmla="*/ 22 w 22"/>
                    <a:gd name="T27" fmla="*/ 23 h 23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2" h="23">
                      <a:moveTo>
                        <a:pt x="21" y="15"/>
                      </a:moveTo>
                      <a:lnTo>
                        <a:pt x="19" y="11"/>
                      </a:lnTo>
                      <a:lnTo>
                        <a:pt x="9" y="13"/>
                      </a:lnTo>
                      <a:lnTo>
                        <a:pt x="2" y="22"/>
                      </a:lnTo>
                      <a:lnTo>
                        <a:pt x="0" y="21"/>
                      </a:lnTo>
                      <a:lnTo>
                        <a:pt x="3" y="9"/>
                      </a:lnTo>
                      <a:lnTo>
                        <a:pt x="21" y="0"/>
                      </a:lnTo>
                      <a:lnTo>
                        <a:pt x="21" y="15"/>
                      </a:lnTo>
                    </a:path>
                  </a:pathLst>
                </a:cu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548" name="Freeform 355"/>
                <p:cNvSpPr>
                  <a:spLocks/>
                </p:cNvSpPr>
                <p:nvPr/>
              </p:nvSpPr>
              <p:spPr bwMode="auto">
                <a:xfrm>
                  <a:off x="2262" y="3232"/>
                  <a:ext cx="16" cy="18"/>
                </a:xfrm>
                <a:custGeom>
                  <a:avLst/>
                  <a:gdLst>
                    <a:gd name="T0" fmla="*/ 0 w 17"/>
                    <a:gd name="T1" fmla="*/ 11 h 19"/>
                    <a:gd name="T2" fmla="*/ 11 w 17"/>
                    <a:gd name="T3" fmla="*/ 17 h 19"/>
                    <a:gd name="T4" fmla="*/ 15 w 17"/>
                    <a:gd name="T5" fmla="*/ 6 h 19"/>
                    <a:gd name="T6" fmla="*/ 6 w 17"/>
                    <a:gd name="T7" fmla="*/ 3 h 19"/>
                    <a:gd name="T8" fmla="*/ 0 w 17"/>
                    <a:gd name="T9" fmla="*/ 0 h 19"/>
                    <a:gd name="T10" fmla="*/ 0 w 17"/>
                    <a:gd name="T11" fmla="*/ 11 h 19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7"/>
                    <a:gd name="T19" fmla="*/ 0 h 19"/>
                    <a:gd name="T20" fmla="*/ 17 w 17"/>
                    <a:gd name="T21" fmla="*/ 19 h 19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7" h="19">
                      <a:moveTo>
                        <a:pt x="0" y="12"/>
                      </a:moveTo>
                      <a:lnTo>
                        <a:pt x="12" y="18"/>
                      </a:lnTo>
                      <a:lnTo>
                        <a:pt x="16" y="6"/>
                      </a:lnTo>
                      <a:lnTo>
                        <a:pt x="6" y="3"/>
                      </a:lnTo>
                      <a:lnTo>
                        <a:pt x="0" y="0"/>
                      </a:lnTo>
                      <a:lnTo>
                        <a:pt x="0" y="12"/>
                      </a:lnTo>
                    </a:path>
                  </a:pathLst>
                </a:custGeom>
                <a:solidFill>
                  <a:srgbClr val="F9013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549" name="Freeform 356"/>
                <p:cNvSpPr>
                  <a:spLocks/>
                </p:cNvSpPr>
                <p:nvPr/>
              </p:nvSpPr>
              <p:spPr bwMode="auto">
                <a:xfrm>
                  <a:off x="2292" y="3218"/>
                  <a:ext cx="16" cy="17"/>
                </a:xfrm>
                <a:custGeom>
                  <a:avLst/>
                  <a:gdLst>
                    <a:gd name="T0" fmla="*/ 15 w 17"/>
                    <a:gd name="T1" fmla="*/ 9 h 17"/>
                    <a:gd name="T2" fmla="*/ 0 w 17"/>
                    <a:gd name="T3" fmla="*/ 16 h 17"/>
                    <a:gd name="T4" fmla="*/ 4 w 17"/>
                    <a:gd name="T5" fmla="*/ 4 h 17"/>
                    <a:gd name="T6" fmla="*/ 15 w 17"/>
                    <a:gd name="T7" fmla="*/ 0 h 17"/>
                    <a:gd name="T8" fmla="*/ 15 w 17"/>
                    <a:gd name="T9" fmla="*/ 9 h 1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7"/>
                    <a:gd name="T16" fmla="*/ 0 h 17"/>
                    <a:gd name="T17" fmla="*/ 17 w 17"/>
                    <a:gd name="T18" fmla="*/ 17 h 17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7" h="17">
                      <a:moveTo>
                        <a:pt x="16" y="9"/>
                      </a:moveTo>
                      <a:lnTo>
                        <a:pt x="0" y="16"/>
                      </a:lnTo>
                      <a:lnTo>
                        <a:pt x="4" y="4"/>
                      </a:lnTo>
                      <a:lnTo>
                        <a:pt x="16" y="0"/>
                      </a:lnTo>
                      <a:lnTo>
                        <a:pt x="16" y="9"/>
                      </a:lnTo>
                    </a:path>
                  </a:pathLst>
                </a:custGeom>
                <a:solidFill>
                  <a:srgbClr val="6E87C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550" name="Freeform 357"/>
                <p:cNvSpPr>
                  <a:spLocks/>
                </p:cNvSpPr>
                <p:nvPr/>
              </p:nvSpPr>
              <p:spPr bwMode="auto">
                <a:xfrm>
                  <a:off x="2260" y="3222"/>
                  <a:ext cx="32" cy="17"/>
                </a:xfrm>
                <a:custGeom>
                  <a:avLst/>
                  <a:gdLst>
                    <a:gd name="T0" fmla="*/ 0 w 34"/>
                    <a:gd name="T1" fmla="*/ 12 h 18"/>
                    <a:gd name="T2" fmla="*/ 10 w 34"/>
                    <a:gd name="T3" fmla="*/ 16 h 18"/>
                    <a:gd name="T4" fmla="*/ 31 w 34"/>
                    <a:gd name="T5" fmla="*/ 3 h 18"/>
                    <a:gd name="T6" fmla="*/ 13 w 34"/>
                    <a:gd name="T7" fmla="*/ 0 h 18"/>
                    <a:gd name="T8" fmla="*/ 0 w 34"/>
                    <a:gd name="T9" fmla="*/ 12 h 1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4"/>
                    <a:gd name="T16" fmla="*/ 0 h 18"/>
                    <a:gd name="T17" fmla="*/ 34 w 34"/>
                    <a:gd name="T18" fmla="*/ 18 h 18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4" h="18">
                      <a:moveTo>
                        <a:pt x="0" y="13"/>
                      </a:moveTo>
                      <a:lnTo>
                        <a:pt x="11" y="17"/>
                      </a:lnTo>
                      <a:lnTo>
                        <a:pt x="33" y="3"/>
                      </a:lnTo>
                      <a:lnTo>
                        <a:pt x="14" y="0"/>
                      </a:lnTo>
                      <a:lnTo>
                        <a:pt x="0" y="13"/>
                      </a:lnTo>
                    </a:path>
                  </a:pathLst>
                </a:custGeom>
                <a:solidFill>
                  <a:srgbClr val="F934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551" name="Freeform 358"/>
                <p:cNvSpPr>
                  <a:spLocks/>
                </p:cNvSpPr>
                <p:nvPr/>
              </p:nvSpPr>
              <p:spPr bwMode="auto">
                <a:xfrm>
                  <a:off x="2276" y="3211"/>
                  <a:ext cx="20" cy="20"/>
                </a:xfrm>
                <a:custGeom>
                  <a:avLst/>
                  <a:gdLst>
                    <a:gd name="T0" fmla="*/ 19 w 22"/>
                    <a:gd name="T1" fmla="*/ 10 h 21"/>
                    <a:gd name="T2" fmla="*/ 6 w 22"/>
                    <a:gd name="T3" fmla="*/ 0 h 21"/>
                    <a:gd name="T4" fmla="*/ 0 w 22"/>
                    <a:gd name="T5" fmla="*/ 10 h 21"/>
                    <a:gd name="T6" fmla="*/ 9 w 22"/>
                    <a:gd name="T7" fmla="*/ 19 h 21"/>
                    <a:gd name="T8" fmla="*/ 19 w 22"/>
                    <a:gd name="T9" fmla="*/ 10 h 2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2"/>
                    <a:gd name="T16" fmla="*/ 0 h 21"/>
                    <a:gd name="T17" fmla="*/ 22 w 22"/>
                    <a:gd name="T18" fmla="*/ 21 h 2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2" h="21">
                      <a:moveTo>
                        <a:pt x="21" y="10"/>
                      </a:moveTo>
                      <a:lnTo>
                        <a:pt x="7" y="0"/>
                      </a:lnTo>
                      <a:lnTo>
                        <a:pt x="0" y="11"/>
                      </a:lnTo>
                      <a:lnTo>
                        <a:pt x="10" y="20"/>
                      </a:lnTo>
                      <a:lnTo>
                        <a:pt x="21" y="10"/>
                      </a:lnTo>
                    </a:path>
                  </a:pathLst>
                </a:custGeom>
                <a:solidFill>
                  <a:srgbClr val="CEE1E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552" name="Freeform 359"/>
                <p:cNvSpPr>
                  <a:spLocks/>
                </p:cNvSpPr>
                <p:nvPr/>
              </p:nvSpPr>
              <p:spPr bwMode="auto">
                <a:xfrm>
                  <a:off x="2300" y="3126"/>
                  <a:ext cx="112" cy="67"/>
                </a:xfrm>
                <a:custGeom>
                  <a:avLst/>
                  <a:gdLst>
                    <a:gd name="T0" fmla="*/ 111 w 122"/>
                    <a:gd name="T1" fmla="*/ 12 h 70"/>
                    <a:gd name="T2" fmla="*/ 87 w 122"/>
                    <a:gd name="T3" fmla="*/ 0 h 70"/>
                    <a:gd name="T4" fmla="*/ 0 w 122"/>
                    <a:gd name="T5" fmla="*/ 53 h 70"/>
                    <a:gd name="T6" fmla="*/ 23 w 122"/>
                    <a:gd name="T7" fmla="*/ 66 h 70"/>
                    <a:gd name="T8" fmla="*/ 111 w 122"/>
                    <a:gd name="T9" fmla="*/ 12 h 7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22"/>
                    <a:gd name="T16" fmla="*/ 0 h 70"/>
                    <a:gd name="T17" fmla="*/ 122 w 122"/>
                    <a:gd name="T18" fmla="*/ 70 h 70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22" h="70">
                      <a:moveTo>
                        <a:pt x="121" y="13"/>
                      </a:moveTo>
                      <a:lnTo>
                        <a:pt x="95" y="0"/>
                      </a:lnTo>
                      <a:lnTo>
                        <a:pt x="0" y="55"/>
                      </a:lnTo>
                      <a:lnTo>
                        <a:pt x="25" y="69"/>
                      </a:lnTo>
                      <a:lnTo>
                        <a:pt x="121" y="13"/>
                      </a:lnTo>
                    </a:path>
                  </a:pathLst>
                </a:custGeom>
                <a:solidFill>
                  <a:srgbClr val="CCCC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553" name="Freeform 360"/>
                <p:cNvSpPr>
                  <a:spLocks/>
                </p:cNvSpPr>
                <p:nvPr/>
              </p:nvSpPr>
              <p:spPr bwMode="auto">
                <a:xfrm>
                  <a:off x="2323" y="3139"/>
                  <a:ext cx="89" cy="80"/>
                </a:xfrm>
                <a:custGeom>
                  <a:avLst/>
                  <a:gdLst>
                    <a:gd name="T0" fmla="*/ 88 w 97"/>
                    <a:gd name="T1" fmla="*/ 0 h 84"/>
                    <a:gd name="T2" fmla="*/ 0 w 97"/>
                    <a:gd name="T3" fmla="*/ 51 h 84"/>
                    <a:gd name="T4" fmla="*/ 0 w 97"/>
                    <a:gd name="T5" fmla="*/ 79 h 84"/>
                    <a:gd name="T6" fmla="*/ 88 w 97"/>
                    <a:gd name="T7" fmla="*/ 27 h 84"/>
                    <a:gd name="T8" fmla="*/ 88 w 97"/>
                    <a:gd name="T9" fmla="*/ 0 h 8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97"/>
                    <a:gd name="T16" fmla="*/ 0 h 84"/>
                    <a:gd name="T17" fmla="*/ 97 w 97"/>
                    <a:gd name="T18" fmla="*/ 84 h 84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97" h="84">
                      <a:moveTo>
                        <a:pt x="96" y="0"/>
                      </a:moveTo>
                      <a:lnTo>
                        <a:pt x="0" y="54"/>
                      </a:lnTo>
                      <a:lnTo>
                        <a:pt x="0" y="83"/>
                      </a:lnTo>
                      <a:lnTo>
                        <a:pt x="96" y="28"/>
                      </a:lnTo>
                      <a:lnTo>
                        <a:pt x="96" y="0"/>
                      </a:lnTo>
                    </a:path>
                  </a:pathLst>
                </a:custGeom>
                <a:solidFill>
                  <a:srgbClr val="6666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554" name="Freeform 361"/>
                <p:cNvSpPr>
                  <a:spLocks/>
                </p:cNvSpPr>
                <p:nvPr/>
              </p:nvSpPr>
              <p:spPr bwMode="auto">
                <a:xfrm>
                  <a:off x="2300" y="3178"/>
                  <a:ext cx="24" cy="41"/>
                </a:xfrm>
                <a:custGeom>
                  <a:avLst/>
                  <a:gdLst>
                    <a:gd name="T0" fmla="*/ 23 w 26"/>
                    <a:gd name="T1" fmla="*/ 12 h 43"/>
                    <a:gd name="T2" fmla="*/ 0 w 26"/>
                    <a:gd name="T3" fmla="*/ 0 h 43"/>
                    <a:gd name="T4" fmla="*/ 0 w 26"/>
                    <a:gd name="T5" fmla="*/ 27 h 43"/>
                    <a:gd name="T6" fmla="*/ 23 w 26"/>
                    <a:gd name="T7" fmla="*/ 40 h 43"/>
                    <a:gd name="T8" fmla="*/ 23 w 26"/>
                    <a:gd name="T9" fmla="*/ 12 h 4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6"/>
                    <a:gd name="T16" fmla="*/ 0 h 43"/>
                    <a:gd name="T17" fmla="*/ 26 w 26"/>
                    <a:gd name="T18" fmla="*/ 43 h 4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6" h="43">
                      <a:moveTo>
                        <a:pt x="25" y="13"/>
                      </a:moveTo>
                      <a:lnTo>
                        <a:pt x="0" y="0"/>
                      </a:lnTo>
                      <a:lnTo>
                        <a:pt x="0" y="28"/>
                      </a:lnTo>
                      <a:lnTo>
                        <a:pt x="25" y="42"/>
                      </a:lnTo>
                      <a:lnTo>
                        <a:pt x="25" y="13"/>
                      </a:lnTo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555" name="Freeform 362"/>
                <p:cNvSpPr>
                  <a:spLocks/>
                </p:cNvSpPr>
                <p:nvPr/>
              </p:nvSpPr>
              <p:spPr bwMode="auto">
                <a:xfrm>
                  <a:off x="2283" y="3194"/>
                  <a:ext cx="32" cy="20"/>
                </a:xfrm>
                <a:custGeom>
                  <a:avLst/>
                  <a:gdLst>
                    <a:gd name="T0" fmla="*/ 10 w 35"/>
                    <a:gd name="T1" fmla="*/ 0 h 21"/>
                    <a:gd name="T2" fmla="*/ 0 w 35"/>
                    <a:gd name="T3" fmla="*/ 6 h 21"/>
                    <a:gd name="T4" fmla="*/ 19 w 35"/>
                    <a:gd name="T5" fmla="*/ 19 h 21"/>
                    <a:gd name="T6" fmla="*/ 31 w 35"/>
                    <a:gd name="T7" fmla="*/ 12 h 21"/>
                    <a:gd name="T8" fmla="*/ 10 w 35"/>
                    <a:gd name="T9" fmla="*/ 0 h 2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5"/>
                    <a:gd name="T16" fmla="*/ 0 h 21"/>
                    <a:gd name="T17" fmla="*/ 35 w 35"/>
                    <a:gd name="T18" fmla="*/ 21 h 2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5" h="21">
                      <a:moveTo>
                        <a:pt x="11" y="0"/>
                      </a:moveTo>
                      <a:lnTo>
                        <a:pt x="0" y="6"/>
                      </a:lnTo>
                      <a:lnTo>
                        <a:pt x="21" y="20"/>
                      </a:lnTo>
                      <a:lnTo>
                        <a:pt x="34" y="13"/>
                      </a:lnTo>
                      <a:lnTo>
                        <a:pt x="11" y="0"/>
                      </a:lnTo>
                    </a:path>
                  </a:pathLst>
                </a:custGeom>
                <a:solidFill>
                  <a:srgbClr val="FC677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556" name="Freeform 363"/>
                <p:cNvSpPr>
                  <a:spLocks/>
                </p:cNvSpPr>
                <p:nvPr/>
              </p:nvSpPr>
              <p:spPr bwMode="auto">
                <a:xfrm>
                  <a:off x="2303" y="3206"/>
                  <a:ext cx="16" cy="32"/>
                </a:xfrm>
                <a:custGeom>
                  <a:avLst/>
                  <a:gdLst>
                    <a:gd name="T0" fmla="*/ 15 w 17"/>
                    <a:gd name="T1" fmla="*/ 24 h 34"/>
                    <a:gd name="T2" fmla="*/ 0 w 17"/>
                    <a:gd name="T3" fmla="*/ 31 h 34"/>
                    <a:gd name="T4" fmla="*/ 0 w 17"/>
                    <a:gd name="T5" fmla="*/ 6 h 34"/>
                    <a:gd name="T6" fmla="*/ 15 w 17"/>
                    <a:gd name="T7" fmla="*/ 0 h 34"/>
                    <a:gd name="T8" fmla="*/ 15 w 17"/>
                    <a:gd name="T9" fmla="*/ 24 h 3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7"/>
                    <a:gd name="T16" fmla="*/ 0 h 34"/>
                    <a:gd name="T17" fmla="*/ 17 w 17"/>
                    <a:gd name="T18" fmla="*/ 34 h 34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7" h="34">
                      <a:moveTo>
                        <a:pt x="16" y="25"/>
                      </a:moveTo>
                      <a:lnTo>
                        <a:pt x="0" y="33"/>
                      </a:lnTo>
                      <a:lnTo>
                        <a:pt x="0" y="6"/>
                      </a:lnTo>
                      <a:lnTo>
                        <a:pt x="16" y="0"/>
                      </a:lnTo>
                      <a:lnTo>
                        <a:pt x="16" y="25"/>
                      </a:lnTo>
                    </a:path>
                  </a:pathLst>
                </a:cu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557" name="Freeform 364"/>
                <p:cNvSpPr>
                  <a:spLocks/>
                </p:cNvSpPr>
                <p:nvPr/>
              </p:nvSpPr>
              <p:spPr bwMode="auto">
                <a:xfrm>
                  <a:off x="2373" y="3169"/>
                  <a:ext cx="113" cy="68"/>
                </a:xfrm>
                <a:custGeom>
                  <a:avLst/>
                  <a:gdLst>
                    <a:gd name="T0" fmla="*/ 112 w 123"/>
                    <a:gd name="T1" fmla="*/ 13 h 72"/>
                    <a:gd name="T2" fmla="*/ 89 w 123"/>
                    <a:gd name="T3" fmla="*/ 0 h 72"/>
                    <a:gd name="T4" fmla="*/ 0 w 123"/>
                    <a:gd name="T5" fmla="*/ 53 h 72"/>
                    <a:gd name="T6" fmla="*/ 22 w 123"/>
                    <a:gd name="T7" fmla="*/ 67 h 72"/>
                    <a:gd name="T8" fmla="*/ 112 w 123"/>
                    <a:gd name="T9" fmla="*/ 13 h 7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23"/>
                    <a:gd name="T16" fmla="*/ 0 h 72"/>
                    <a:gd name="T17" fmla="*/ 123 w 123"/>
                    <a:gd name="T18" fmla="*/ 72 h 7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23" h="72">
                      <a:moveTo>
                        <a:pt x="122" y="14"/>
                      </a:moveTo>
                      <a:lnTo>
                        <a:pt x="97" y="0"/>
                      </a:lnTo>
                      <a:lnTo>
                        <a:pt x="0" y="56"/>
                      </a:lnTo>
                      <a:lnTo>
                        <a:pt x="24" y="71"/>
                      </a:lnTo>
                      <a:lnTo>
                        <a:pt x="122" y="14"/>
                      </a:lnTo>
                    </a:path>
                  </a:pathLst>
                </a:custGeom>
                <a:solidFill>
                  <a:srgbClr val="CCCC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558" name="Freeform 365"/>
                <p:cNvSpPr>
                  <a:spLocks/>
                </p:cNvSpPr>
                <p:nvPr/>
              </p:nvSpPr>
              <p:spPr bwMode="auto">
                <a:xfrm>
                  <a:off x="2373" y="3222"/>
                  <a:ext cx="24" cy="42"/>
                </a:xfrm>
                <a:custGeom>
                  <a:avLst/>
                  <a:gdLst>
                    <a:gd name="T0" fmla="*/ 23 w 26"/>
                    <a:gd name="T1" fmla="*/ 13 h 44"/>
                    <a:gd name="T2" fmla="*/ 0 w 26"/>
                    <a:gd name="T3" fmla="*/ 0 h 44"/>
                    <a:gd name="T4" fmla="*/ 0 w 26"/>
                    <a:gd name="T5" fmla="*/ 27 h 44"/>
                    <a:gd name="T6" fmla="*/ 23 w 26"/>
                    <a:gd name="T7" fmla="*/ 41 h 44"/>
                    <a:gd name="T8" fmla="*/ 23 w 26"/>
                    <a:gd name="T9" fmla="*/ 13 h 4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6"/>
                    <a:gd name="T16" fmla="*/ 0 h 44"/>
                    <a:gd name="T17" fmla="*/ 26 w 26"/>
                    <a:gd name="T18" fmla="*/ 44 h 44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6" h="44">
                      <a:moveTo>
                        <a:pt x="25" y="14"/>
                      </a:moveTo>
                      <a:lnTo>
                        <a:pt x="0" y="0"/>
                      </a:lnTo>
                      <a:lnTo>
                        <a:pt x="0" y="28"/>
                      </a:lnTo>
                      <a:lnTo>
                        <a:pt x="25" y="43"/>
                      </a:lnTo>
                      <a:lnTo>
                        <a:pt x="25" y="14"/>
                      </a:lnTo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559" name="Freeform 366"/>
                <p:cNvSpPr>
                  <a:spLocks/>
                </p:cNvSpPr>
                <p:nvPr/>
              </p:nvSpPr>
              <p:spPr bwMode="auto">
                <a:xfrm>
                  <a:off x="2396" y="3183"/>
                  <a:ext cx="90" cy="81"/>
                </a:xfrm>
                <a:custGeom>
                  <a:avLst/>
                  <a:gdLst>
                    <a:gd name="T0" fmla="*/ 89 w 98"/>
                    <a:gd name="T1" fmla="*/ 0 h 85"/>
                    <a:gd name="T2" fmla="*/ 0 w 98"/>
                    <a:gd name="T3" fmla="*/ 52 h 85"/>
                    <a:gd name="T4" fmla="*/ 0 w 98"/>
                    <a:gd name="T5" fmla="*/ 80 h 85"/>
                    <a:gd name="T6" fmla="*/ 89 w 98"/>
                    <a:gd name="T7" fmla="*/ 27 h 85"/>
                    <a:gd name="T8" fmla="*/ 89 w 98"/>
                    <a:gd name="T9" fmla="*/ 0 h 85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98"/>
                    <a:gd name="T16" fmla="*/ 0 h 85"/>
                    <a:gd name="T17" fmla="*/ 98 w 98"/>
                    <a:gd name="T18" fmla="*/ 85 h 85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98" h="85">
                      <a:moveTo>
                        <a:pt x="97" y="0"/>
                      </a:moveTo>
                      <a:lnTo>
                        <a:pt x="0" y="55"/>
                      </a:lnTo>
                      <a:lnTo>
                        <a:pt x="0" y="84"/>
                      </a:lnTo>
                      <a:lnTo>
                        <a:pt x="97" y="28"/>
                      </a:lnTo>
                      <a:lnTo>
                        <a:pt x="97" y="0"/>
                      </a:lnTo>
                    </a:path>
                  </a:pathLst>
                </a:custGeom>
                <a:solidFill>
                  <a:srgbClr val="6666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pic>
            <p:nvPicPr>
              <p:cNvPr id="16406" name="Picture 367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622" y="2016"/>
                <a:ext cx="407" cy="4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</p:pic>
          <p:pic>
            <p:nvPicPr>
              <p:cNvPr id="16407" name="Picture 368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086" y="2062"/>
                <a:ext cx="576" cy="3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</p:pic>
          <p:grpSp>
            <p:nvGrpSpPr>
              <p:cNvPr id="16408" name="Group 369"/>
              <p:cNvGrpSpPr>
                <a:grpSpLocks/>
              </p:cNvGrpSpPr>
              <p:nvPr/>
            </p:nvGrpSpPr>
            <p:grpSpPr bwMode="auto">
              <a:xfrm>
                <a:off x="1318" y="1968"/>
                <a:ext cx="368" cy="515"/>
                <a:chOff x="1166" y="1703"/>
                <a:chExt cx="401" cy="542"/>
              </a:xfrm>
            </p:grpSpPr>
            <p:sp>
              <p:nvSpPr>
                <p:cNvPr id="16411" name="Freeform 370"/>
                <p:cNvSpPr>
                  <a:spLocks/>
                </p:cNvSpPr>
                <p:nvPr/>
              </p:nvSpPr>
              <p:spPr bwMode="auto">
                <a:xfrm>
                  <a:off x="1385" y="1703"/>
                  <a:ext cx="63" cy="277"/>
                </a:xfrm>
                <a:custGeom>
                  <a:avLst/>
                  <a:gdLst>
                    <a:gd name="T0" fmla="*/ 0 w 63"/>
                    <a:gd name="T1" fmla="*/ 262 h 277"/>
                    <a:gd name="T2" fmla="*/ 15 w 63"/>
                    <a:gd name="T3" fmla="*/ 2 h 277"/>
                    <a:gd name="T4" fmla="*/ 28 w 63"/>
                    <a:gd name="T5" fmla="*/ 0 h 277"/>
                    <a:gd name="T6" fmla="*/ 41 w 63"/>
                    <a:gd name="T7" fmla="*/ 2 h 277"/>
                    <a:gd name="T8" fmla="*/ 62 w 63"/>
                    <a:gd name="T9" fmla="*/ 262 h 277"/>
                    <a:gd name="T10" fmla="*/ 59 w 63"/>
                    <a:gd name="T11" fmla="*/ 264 h 277"/>
                    <a:gd name="T12" fmla="*/ 56 w 63"/>
                    <a:gd name="T13" fmla="*/ 267 h 277"/>
                    <a:gd name="T14" fmla="*/ 52 w 63"/>
                    <a:gd name="T15" fmla="*/ 269 h 277"/>
                    <a:gd name="T16" fmla="*/ 48 w 63"/>
                    <a:gd name="T17" fmla="*/ 271 h 277"/>
                    <a:gd name="T18" fmla="*/ 42 w 63"/>
                    <a:gd name="T19" fmla="*/ 273 h 277"/>
                    <a:gd name="T20" fmla="*/ 36 w 63"/>
                    <a:gd name="T21" fmla="*/ 275 h 277"/>
                    <a:gd name="T22" fmla="*/ 32 w 63"/>
                    <a:gd name="T23" fmla="*/ 276 h 277"/>
                    <a:gd name="T24" fmla="*/ 29 w 63"/>
                    <a:gd name="T25" fmla="*/ 276 h 277"/>
                    <a:gd name="T26" fmla="*/ 25 w 63"/>
                    <a:gd name="T27" fmla="*/ 276 h 277"/>
                    <a:gd name="T28" fmla="*/ 20 w 63"/>
                    <a:gd name="T29" fmla="*/ 275 h 277"/>
                    <a:gd name="T30" fmla="*/ 17 w 63"/>
                    <a:gd name="T31" fmla="*/ 274 h 277"/>
                    <a:gd name="T32" fmla="*/ 14 w 63"/>
                    <a:gd name="T33" fmla="*/ 273 h 277"/>
                    <a:gd name="T34" fmla="*/ 11 w 63"/>
                    <a:gd name="T35" fmla="*/ 273 h 277"/>
                    <a:gd name="T36" fmla="*/ 9 w 63"/>
                    <a:gd name="T37" fmla="*/ 271 h 277"/>
                    <a:gd name="T38" fmla="*/ 5 w 63"/>
                    <a:gd name="T39" fmla="*/ 269 h 277"/>
                    <a:gd name="T40" fmla="*/ 2 w 63"/>
                    <a:gd name="T41" fmla="*/ 267 h 277"/>
                    <a:gd name="T42" fmla="*/ 1 w 63"/>
                    <a:gd name="T43" fmla="*/ 264 h 277"/>
                    <a:gd name="T44" fmla="*/ 0 w 63"/>
                    <a:gd name="T45" fmla="*/ 263 h 277"/>
                    <a:gd name="T46" fmla="*/ 0 w 63"/>
                    <a:gd name="T47" fmla="*/ 262 h 277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w 63"/>
                    <a:gd name="T73" fmla="*/ 0 h 277"/>
                    <a:gd name="T74" fmla="*/ 63 w 63"/>
                    <a:gd name="T75" fmla="*/ 277 h 277"/>
                  </a:gdLst>
                  <a:ahLst/>
                  <a:cxnLst>
                    <a:cxn ang="T48">
                      <a:pos x="T0" y="T1"/>
                    </a:cxn>
                    <a:cxn ang="T49">
                      <a:pos x="T2" y="T3"/>
                    </a:cxn>
                    <a:cxn ang="T50">
                      <a:pos x="T4" y="T5"/>
                    </a:cxn>
                    <a:cxn ang="T51">
                      <a:pos x="T6" y="T7"/>
                    </a:cxn>
                    <a:cxn ang="T52">
                      <a:pos x="T8" y="T9"/>
                    </a:cxn>
                    <a:cxn ang="T53">
                      <a:pos x="T10" y="T11"/>
                    </a:cxn>
                    <a:cxn ang="T54">
                      <a:pos x="T12" y="T13"/>
                    </a:cxn>
                    <a:cxn ang="T55">
                      <a:pos x="T14" y="T15"/>
                    </a:cxn>
                    <a:cxn ang="T56">
                      <a:pos x="T16" y="T17"/>
                    </a:cxn>
                    <a:cxn ang="T57">
                      <a:pos x="T18" y="T19"/>
                    </a:cxn>
                    <a:cxn ang="T58">
                      <a:pos x="T20" y="T21"/>
                    </a:cxn>
                    <a:cxn ang="T59">
                      <a:pos x="T22" y="T23"/>
                    </a:cxn>
                    <a:cxn ang="T60">
                      <a:pos x="T24" y="T25"/>
                    </a:cxn>
                    <a:cxn ang="T61">
                      <a:pos x="T26" y="T27"/>
                    </a:cxn>
                    <a:cxn ang="T62">
                      <a:pos x="T28" y="T29"/>
                    </a:cxn>
                    <a:cxn ang="T63">
                      <a:pos x="T30" y="T31"/>
                    </a:cxn>
                    <a:cxn ang="T64">
                      <a:pos x="T32" y="T33"/>
                    </a:cxn>
                    <a:cxn ang="T65">
                      <a:pos x="T34" y="T35"/>
                    </a:cxn>
                    <a:cxn ang="T66">
                      <a:pos x="T36" y="T37"/>
                    </a:cxn>
                    <a:cxn ang="T67">
                      <a:pos x="T38" y="T39"/>
                    </a:cxn>
                    <a:cxn ang="T68">
                      <a:pos x="T40" y="T41"/>
                    </a:cxn>
                    <a:cxn ang="T69">
                      <a:pos x="T42" y="T43"/>
                    </a:cxn>
                    <a:cxn ang="T70">
                      <a:pos x="T44" y="T45"/>
                    </a:cxn>
                    <a:cxn ang="T71">
                      <a:pos x="T46" y="T47"/>
                    </a:cxn>
                  </a:cxnLst>
                  <a:rect l="T72" t="T73" r="T74" b="T75"/>
                  <a:pathLst>
                    <a:path w="63" h="277">
                      <a:moveTo>
                        <a:pt x="0" y="262"/>
                      </a:moveTo>
                      <a:lnTo>
                        <a:pt x="15" y="2"/>
                      </a:lnTo>
                      <a:lnTo>
                        <a:pt x="28" y="0"/>
                      </a:lnTo>
                      <a:lnTo>
                        <a:pt x="41" y="2"/>
                      </a:lnTo>
                      <a:lnTo>
                        <a:pt x="62" y="262"/>
                      </a:lnTo>
                      <a:lnTo>
                        <a:pt x="59" y="264"/>
                      </a:lnTo>
                      <a:lnTo>
                        <a:pt x="56" y="267"/>
                      </a:lnTo>
                      <a:lnTo>
                        <a:pt x="52" y="269"/>
                      </a:lnTo>
                      <a:lnTo>
                        <a:pt x="48" y="271"/>
                      </a:lnTo>
                      <a:lnTo>
                        <a:pt x="42" y="273"/>
                      </a:lnTo>
                      <a:lnTo>
                        <a:pt x="36" y="275"/>
                      </a:lnTo>
                      <a:lnTo>
                        <a:pt x="32" y="276"/>
                      </a:lnTo>
                      <a:lnTo>
                        <a:pt x="29" y="276"/>
                      </a:lnTo>
                      <a:lnTo>
                        <a:pt x="25" y="276"/>
                      </a:lnTo>
                      <a:lnTo>
                        <a:pt x="20" y="275"/>
                      </a:lnTo>
                      <a:lnTo>
                        <a:pt x="17" y="274"/>
                      </a:lnTo>
                      <a:lnTo>
                        <a:pt x="14" y="273"/>
                      </a:lnTo>
                      <a:lnTo>
                        <a:pt x="11" y="273"/>
                      </a:lnTo>
                      <a:lnTo>
                        <a:pt x="9" y="271"/>
                      </a:lnTo>
                      <a:lnTo>
                        <a:pt x="5" y="269"/>
                      </a:lnTo>
                      <a:lnTo>
                        <a:pt x="2" y="267"/>
                      </a:lnTo>
                      <a:lnTo>
                        <a:pt x="1" y="264"/>
                      </a:lnTo>
                      <a:lnTo>
                        <a:pt x="0" y="263"/>
                      </a:lnTo>
                      <a:lnTo>
                        <a:pt x="0" y="262"/>
                      </a:lnTo>
                    </a:path>
                  </a:pathLst>
                </a:custGeom>
                <a:solidFill>
                  <a:srgbClr val="99663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412" name="Freeform 371"/>
                <p:cNvSpPr>
                  <a:spLocks/>
                </p:cNvSpPr>
                <p:nvPr/>
              </p:nvSpPr>
              <p:spPr bwMode="auto">
                <a:xfrm>
                  <a:off x="1444" y="1737"/>
                  <a:ext cx="62" cy="276"/>
                </a:xfrm>
                <a:custGeom>
                  <a:avLst/>
                  <a:gdLst>
                    <a:gd name="T0" fmla="*/ 0 w 62"/>
                    <a:gd name="T1" fmla="*/ 261 h 276"/>
                    <a:gd name="T2" fmla="*/ 15 w 62"/>
                    <a:gd name="T3" fmla="*/ 2 h 276"/>
                    <a:gd name="T4" fmla="*/ 28 w 62"/>
                    <a:gd name="T5" fmla="*/ 0 h 276"/>
                    <a:gd name="T6" fmla="*/ 39 w 62"/>
                    <a:gd name="T7" fmla="*/ 2 h 276"/>
                    <a:gd name="T8" fmla="*/ 61 w 62"/>
                    <a:gd name="T9" fmla="*/ 261 h 276"/>
                    <a:gd name="T10" fmla="*/ 58 w 62"/>
                    <a:gd name="T11" fmla="*/ 264 h 276"/>
                    <a:gd name="T12" fmla="*/ 55 w 62"/>
                    <a:gd name="T13" fmla="*/ 266 h 276"/>
                    <a:gd name="T14" fmla="*/ 51 w 62"/>
                    <a:gd name="T15" fmla="*/ 268 h 276"/>
                    <a:gd name="T16" fmla="*/ 47 w 62"/>
                    <a:gd name="T17" fmla="*/ 270 h 276"/>
                    <a:gd name="T18" fmla="*/ 41 w 62"/>
                    <a:gd name="T19" fmla="*/ 272 h 276"/>
                    <a:gd name="T20" fmla="*/ 35 w 62"/>
                    <a:gd name="T21" fmla="*/ 275 h 276"/>
                    <a:gd name="T22" fmla="*/ 32 w 62"/>
                    <a:gd name="T23" fmla="*/ 275 h 276"/>
                    <a:gd name="T24" fmla="*/ 29 w 62"/>
                    <a:gd name="T25" fmla="*/ 275 h 276"/>
                    <a:gd name="T26" fmla="*/ 25 w 62"/>
                    <a:gd name="T27" fmla="*/ 275 h 276"/>
                    <a:gd name="T28" fmla="*/ 21 w 62"/>
                    <a:gd name="T29" fmla="*/ 275 h 276"/>
                    <a:gd name="T30" fmla="*/ 17 w 62"/>
                    <a:gd name="T31" fmla="*/ 274 h 276"/>
                    <a:gd name="T32" fmla="*/ 14 w 62"/>
                    <a:gd name="T33" fmla="*/ 272 h 276"/>
                    <a:gd name="T34" fmla="*/ 12 w 62"/>
                    <a:gd name="T35" fmla="*/ 271 h 276"/>
                    <a:gd name="T36" fmla="*/ 8 w 62"/>
                    <a:gd name="T37" fmla="*/ 270 h 276"/>
                    <a:gd name="T38" fmla="*/ 6 w 62"/>
                    <a:gd name="T39" fmla="*/ 268 h 276"/>
                    <a:gd name="T40" fmla="*/ 2 w 62"/>
                    <a:gd name="T41" fmla="*/ 266 h 276"/>
                    <a:gd name="T42" fmla="*/ 1 w 62"/>
                    <a:gd name="T43" fmla="*/ 264 h 276"/>
                    <a:gd name="T44" fmla="*/ 0 w 62"/>
                    <a:gd name="T45" fmla="*/ 262 h 276"/>
                    <a:gd name="T46" fmla="*/ 0 w 62"/>
                    <a:gd name="T47" fmla="*/ 261 h 27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w 62"/>
                    <a:gd name="T73" fmla="*/ 0 h 276"/>
                    <a:gd name="T74" fmla="*/ 62 w 62"/>
                    <a:gd name="T75" fmla="*/ 276 h 276"/>
                  </a:gdLst>
                  <a:ahLst/>
                  <a:cxnLst>
                    <a:cxn ang="T48">
                      <a:pos x="T0" y="T1"/>
                    </a:cxn>
                    <a:cxn ang="T49">
                      <a:pos x="T2" y="T3"/>
                    </a:cxn>
                    <a:cxn ang="T50">
                      <a:pos x="T4" y="T5"/>
                    </a:cxn>
                    <a:cxn ang="T51">
                      <a:pos x="T6" y="T7"/>
                    </a:cxn>
                    <a:cxn ang="T52">
                      <a:pos x="T8" y="T9"/>
                    </a:cxn>
                    <a:cxn ang="T53">
                      <a:pos x="T10" y="T11"/>
                    </a:cxn>
                    <a:cxn ang="T54">
                      <a:pos x="T12" y="T13"/>
                    </a:cxn>
                    <a:cxn ang="T55">
                      <a:pos x="T14" y="T15"/>
                    </a:cxn>
                    <a:cxn ang="T56">
                      <a:pos x="T16" y="T17"/>
                    </a:cxn>
                    <a:cxn ang="T57">
                      <a:pos x="T18" y="T19"/>
                    </a:cxn>
                    <a:cxn ang="T58">
                      <a:pos x="T20" y="T21"/>
                    </a:cxn>
                    <a:cxn ang="T59">
                      <a:pos x="T22" y="T23"/>
                    </a:cxn>
                    <a:cxn ang="T60">
                      <a:pos x="T24" y="T25"/>
                    </a:cxn>
                    <a:cxn ang="T61">
                      <a:pos x="T26" y="T27"/>
                    </a:cxn>
                    <a:cxn ang="T62">
                      <a:pos x="T28" y="T29"/>
                    </a:cxn>
                    <a:cxn ang="T63">
                      <a:pos x="T30" y="T31"/>
                    </a:cxn>
                    <a:cxn ang="T64">
                      <a:pos x="T32" y="T33"/>
                    </a:cxn>
                    <a:cxn ang="T65">
                      <a:pos x="T34" y="T35"/>
                    </a:cxn>
                    <a:cxn ang="T66">
                      <a:pos x="T36" y="T37"/>
                    </a:cxn>
                    <a:cxn ang="T67">
                      <a:pos x="T38" y="T39"/>
                    </a:cxn>
                    <a:cxn ang="T68">
                      <a:pos x="T40" y="T41"/>
                    </a:cxn>
                    <a:cxn ang="T69">
                      <a:pos x="T42" y="T43"/>
                    </a:cxn>
                    <a:cxn ang="T70">
                      <a:pos x="T44" y="T45"/>
                    </a:cxn>
                    <a:cxn ang="T71">
                      <a:pos x="T46" y="T47"/>
                    </a:cxn>
                  </a:cxnLst>
                  <a:rect l="T72" t="T73" r="T74" b="T75"/>
                  <a:pathLst>
                    <a:path w="62" h="276">
                      <a:moveTo>
                        <a:pt x="0" y="261"/>
                      </a:moveTo>
                      <a:lnTo>
                        <a:pt x="15" y="2"/>
                      </a:lnTo>
                      <a:lnTo>
                        <a:pt x="28" y="0"/>
                      </a:lnTo>
                      <a:lnTo>
                        <a:pt x="39" y="2"/>
                      </a:lnTo>
                      <a:lnTo>
                        <a:pt x="61" y="261"/>
                      </a:lnTo>
                      <a:lnTo>
                        <a:pt x="58" y="264"/>
                      </a:lnTo>
                      <a:lnTo>
                        <a:pt x="55" y="266"/>
                      </a:lnTo>
                      <a:lnTo>
                        <a:pt x="51" y="268"/>
                      </a:lnTo>
                      <a:lnTo>
                        <a:pt x="47" y="270"/>
                      </a:lnTo>
                      <a:lnTo>
                        <a:pt x="41" y="272"/>
                      </a:lnTo>
                      <a:lnTo>
                        <a:pt x="35" y="275"/>
                      </a:lnTo>
                      <a:lnTo>
                        <a:pt x="32" y="275"/>
                      </a:lnTo>
                      <a:lnTo>
                        <a:pt x="29" y="275"/>
                      </a:lnTo>
                      <a:lnTo>
                        <a:pt x="25" y="275"/>
                      </a:lnTo>
                      <a:lnTo>
                        <a:pt x="21" y="275"/>
                      </a:lnTo>
                      <a:lnTo>
                        <a:pt x="17" y="274"/>
                      </a:lnTo>
                      <a:lnTo>
                        <a:pt x="14" y="272"/>
                      </a:lnTo>
                      <a:lnTo>
                        <a:pt x="12" y="271"/>
                      </a:lnTo>
                      <a:lnTo>
                        <a:pt x="8" y="270"/>
                      </a:lnTo>
                      <a:lnTo>
                        <a:pt x="6" y="268"/>
                      </a:lnTo>
                      <a:lnTo>
                        <a:pt x="2" y="266"/>
                      </a:lnTo>
                      <a:lnTo>
                        <a:pt x="1" y="264"/>
                      </a:lnTo>
                      <a:lnTo>
                        <a:pt x="0" y="262"/>
                      </a:lnTo>
                      <a:lnTo>
                        <a:pt x="0" y="261"/>
                      </a:lnTo>
                    </a:path>
                  </a:pathLst>
                </a:custGeom>
                <a:solidFill>
                  <a:srgbClr val="99663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413" name="Freeform 372"/>
                <p:cNvSpPr>
                  <a:spLocks/>
                </p:cNvSpPr>
                <p:nvPr/>
              </p:nvSpPr>
              <p:spPr bwMode="auto">
                <a:xfrm>
                  <a:off x="1413" y="1703"/>
                  <a:ext cx="34" cy="277"/>
                </a:xfrm>
                <a:custGeom>
                  <a:avLst/>
                  <a:gdLst>
                    <a:gd name="T0" fmla="*/ 6 w 34"/>
                    <a:gd name="T1" fmla="*/ 276 h 277"/>
                    <a:gd name="T2" fmla="*/ 10 w 34"/>
                    <a:gd name="T3" fmla="*/ 276 h 277"/>
                    <a:gd name="T4" fmla="*/ 13 w 34"/>
                    <a:gd name="T5" fmla="*/ 275 h 277"/>
                    <a:gd name="T6" fmla="*/ 17 w 34"/>
                    <a:gd name="T7" fmla="*/ 274 h 277"/>
                    <a:gd name="T8" fmla="*/ 19 w 34"/>
                    <a:gd name="T9" fmla="*/ 273 h 277"/>
                    <a:gd name="T10" fmla="*/ 24 w 34"/>
                    <a:gd name="T11" fmla="*/ 271 h 277"/>
                    <a:gd name="T12" fmla="*/ 26 w 34"/>
                    <a:gd name="T13" fmla="*/ 270 h 277"/>
                    <a:gd name="T14" fmla="*/ 28 w 34"/>
                    <a:gd name="T15" fmla="*/ 269 h 277"/>
                    <a:gd name="T16" fmla="*/ 30 w 34"/>
                    <a:gd name="T17" fmla="*/ 267 h 277"/>
                    <a:gd name="T18" fmla="*/ 32 w 34"/>
                    <a:gd name="T19" fmla="*/ 264 h 277"/>
                    <a:gd name="T20" fmla="*/ 33 w 34"/>
                    <a:gd name="T21" fmla="*/ 262 h 277"/>
                    <a:gd name="T22" fmla="*/ 12 w 34"/>
                    <a:gd name="T23" fmla="*/ 2 h 277"/>
                    <a:gd name="T24" fmla="*/ 0 w 34"/>
                    <a:gd name="T25" fmla="*/ 0 h 277"/>
                    <a:gd name="T26" fmla="*/ 0 w 34"/>
                    <a:gd name="T27" fmla="*/ 276 h 277"/>
                    <a:gd name="T28" fmla="*/ 6 w 34"/>
                    <a:gd name="T29" fmla="*/ 276 h 277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w 34"/>
                    <a:gd name="T46" fmla="*/ 0 h 277"/>
                    <a:gd name="T47" fmla="*/ 34 w 34"/>
                    <a:gd name="T48" fmla="*/ 277 h 277"/>
                  </a:gdLst>
                  <a:ahLst/>
                  <a:cxnLst>
                    <a:cxn ang="T30">
                      <a:pos x="T0" y="T1"/>
                    </a:cxn>
                    <a:cxn ang="T31">
                      <a:pos x="T2" y="T3"/>
                    </a:cxn>
                    <a:cxn ang="T32">
                      <a:pos x="T4" y="T5"/>
                    </a:cxn>
                    <a:cxn ang="T33">
                      <a:pos x="T6" y="T7"/>
                    </a:cxn>
                    <a:cxn ang="T34">
                      <a:pos x="T8" y="T9"/>
                    </a:cxn>
                    <a:cxn ang="T35">
                      <a:pos x="T10" y="T11"/>
                    </a:cxn>
                    <a:cxn ang="T36">
                      <a:pos x="T12" y="T13"/>
                    </a:cxn>
                    <a:cxn ang="T37">
                      <a:pos x="T14" y="T15"/>
                    </a:cxn>
                    <a:cxn ang="T38">
                      <a:pos x="T16" y="T17"/>
                    </a:cxn>
                    <a:cxn ang="T39">
                      <a:pos x="T18" y="T19"/>
                    </a:cxn>
                    <a:cxn ang="T40">
                      <a:pos x="T20" y="T21"/>
                    </a:cxn>
                    <a:cxn ang="T41">
                      <a:pos x="T22" y="T23"/>
                    </a:cxn>
                    <a:cxn ang="T42">
                      <a:pos x="T24" y="T25"/>
                    </a:cxn>
                    <a:cxn ang="T43">
                      <a:pos x="T26" y="T27"/>
                    </a:cxn>
                    <a:cxn ang="T44">
                      <a:pos x="T28" y="T29"/>
                    </a:cxn>
                  </a:cxnLst>
                  <a:rect l="T45" t="T46" r="T47" b="T48"/>
                  <a:pathLst>
                    <a:path w="34" h="277">
                      <a:moveTo>
                        <a:pt x="6" y="276"/>
                      </a:moveTo>
                      <a:lnTo>
                        <a:pt x="10" y="276"/>
                      </a:lnTo>
                      <a:lnTo>
                        <a:pt x="13" y="275"/>
                      </a:lnTo>
                      <a:lnTo>
                        <a:pt x="17" y="274"/>
                      </a:lnTo>
                      <a:lnTo>
                        <a:pt x="19" y="273"/>
                      </a:lnTo>
                      <a:lnTo>
                        <a:pt x="24" y="271"/>
                      </a:lnTo>
                      <a:lnTo>
                        <a:pt x="26" y="270"/>
                      </a:lnTo>
                      <a:lnTo>
                        <a:pt x="28" y="269"/>
                      </a:lnTo>
                      <a:lnTo>
                        <a:pt x="30" y="267"/>
                      </a:lnTo>
                      <a:lnTo>
                        <a:pt x="32" y="264"/>
                      </a:lnTo>
                      <a:lnTo>
                        <a:pt x="33" y="262"/>
                      </a:lnTo>
                      <a:lnTo>
                        <a:pt x="12" y="2"/>
                      </a:lnTo>
                      <a:lnTo>
                        <a:pt x="0" y="0"/>
                      </a:lnTo>
                      <a:lnTo>
                        <a:pt x="0" y="276"/>
                      </a:lnTo>
                      <a:lnTo>
                        <a:pt x="6" y="276"/>
                      </a:lnTo>
                    </a:path>
                  </a:pathLst>
                </a:custGeom>
                <a:solidFill>
                  <a:srgbClr val="9966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414" name="Freeform 373"/>
                <p:cNvSpPr>
                  <a:spLocks/>
                </p:cNvSpPr>
                <p:nvPr/>
              </p:nvSpPr>
              <p:spPr bwMode="auto">
                <a:xfrm>
                  <a:off x="1385" y="1998"/>
                  <a:ext cx="182" cy="195"/>
                </a:xfrm>
                <a:custGeom>
                  <a:avLst/>
                  <a:gdLst>
                    <a:gd name="T0" fmla="*/ 181 w 182"/>
                    <a:gd name="T1" fmla="*/ 0 h 195"/>
                    <a:gd name="T2" fmla="*/ 0 w 182"/>
                    <a:gd name="T3" fmla="*/ 103 h 195"/>
                    <a:gd name="T4" fmla="*/ 0 w 182"/>
                    <a:gd name="T5" fmla="*/ 194 h 195"/>
                    <a:gd name="T6" fmla="*/ 181 w 182"/>
                    <a:gd name="T7" fmla="*/ 89 h 195"/>
                    <a:gd name="T8" fmla="*/ 181 w 182"/>
                    <a:gd name="T9" fmla="*/ 0 h 195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82"/>
                    <a:gd name="T16" fmla="*/ 0 h 195"/>
                    <a:gd name="T17" fmla="*/ 182 w 182"/>
                    <a:gd name="T18" fmla="*/ 195 h 195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82" h="195">
                      <a:moveTo>
                        <a:pt x="181" y="0"/>
                      </a:moveTo>
                      <a:lnTo>
                        <a:pt x="0" y="103"/>
                      </a:lnTo>
                      <a:lnTo>
                        <a:pt x="0" y="194"/>
                      </a:lnTo>
                      <a:lnTo>
                        <a:pt x="181" y="89"/>
                      </a:lnTo>
                      <a:lnTo>
                        <a:pt x="181" y="0"/>
                      </a:lnTo>
                    </a:path>
                  </a:pathLst>
                </a:custGeom>
                <a:solidFill>
                  <a:srgbClr val="8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415" name="Freeform 374"/>
                <p:cNvSpPr>
                  <a:spLocks/>
                </p:cNvSpPr>
                <p:nvPr/>
              </p:nvSpPr>
              <p:spPr bwMode="auto">
                <a:xfrm>
                  <a:off x="1166" y="1976"/>
                  <a:ext cx="220" cy="217"/>
                </a:xfrm>
                <a:custGeom>
                  <a:avLst/>
                  <a:gdLst>
                    <a:gd name="T0" fmla="*/ 0 w 220"/>
                    <a:gd name="T1" fmla="*/ 0 h 217"/>
                    <a:gd name="T2" fmla="*/ 219 w 220"/>
                    <a:gd name="T3" fmla="*/ 125 h 217"/>
                    <a:gd name="T4" fmla="*/ 219 w 220"/>
                    <a:gd name="T5" fmla="*/ 216 h 217"/>
                    <a:gd name="T6" fmla="*/ 0 w 220"/>
                    <a:gd name="T7" fmla="*/ 90 h 217"/>
                    <a:gd name="T8" fmla="*/ 0 w 220"/>
                    <a:gd name="T9" fmla="*/ 0 h 21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20"/>
                    <a:gd name="T16" fmla="*/ 0 h 217"/>
                    <a:gd name="T17" fmla="*/ 220 w 220"/>
                    <a:gd name="T18" fmla="*/ 217 h 217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20" h="217">
                      <a:moveTo>
                        <a:pt x="0" y="0"/>
                      </a:moveTo>
                      <a:lnTo>
                        <a:pt x="219" y="125"/>
                      </a:lnTo>
                      <a:lnTo>
                        <a:pt x="219" y="216"/>
                      </a:lnTo>
                      <a:lnTo>
                        <a:pt x="0" y="9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99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416" name="Freeform 375"/>
                <p:cNvSpPr>
                  <a:spLocks/>
                </p:cNvSpPr>
                <p:nvPr/>
              </p:nvSpPr>
              <p:spPr bwMode="auto">
                <a:xfrm>
                  <a:off x="1166" y="1871"/>
                  <a:ext cx="401" cy="231"/>
                </a:xfrm>
                <a:custGeom>
                  <a:avLst/>
                  <a:gdLst>
                    <a:gd name="T0" fmla="*/ 400 w 401"/>
                    <a:gd name="T1" fmla="*/ 126 h 231"/>
                    <a:gd name="T2" fmla="*/ 219 w 401"/>
                    <a:gd name="T3" fmla="*/ 230 h 231"/>
                    <a:gd name="T4" fmla="*/ 0 w 401"/>
                    <a:gd name="T5" fmla="*/ 103 h 231"/>
                    <a:gd name="T6" fmla="*/ 180 w 401"/>
                    <a:gd name="T7" fmla="*/ 0 h 231"/>
                    <a:gd name="T8" fmla="*/ 400 w 401"/>
                    <a:gd name="T9" fmla="*/ 126 h 23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401"/>
                    <a:gd name="T16" fmla="*/ 0 h 231"/>
                    <a:gd name="T17" fmla="*/ 401 w 401"/>
                    <a:gd name="T18" fmla="*/ 231 h 23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401" h="231">
                      <a:moveTo>
                        <a:pt x="400" y="126"/>
                      </a:moveTo>
                      <a:lnTo>
                        <a:pt x="219" y="230"/>
                      </a:lnTo>
                      <a:lnTo>
                        <a:pt x="0" y="103"/>
                      </a:lnTo>
                      <a:lnTo>
                        <a:pt x="180" y="0"/>
                      </a:lnTo>
                      <a:lnTo>
                        <a:pt x="400" y="126"/>
                      </a:lnTo>
                    </a:path>
                  </a:pathLst>
                </a:custGeom>
                <a:solidFill>
                  <a:srgbClr val="CC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417" name="Freeform 376"/>
                <p:cNvSpPr>
                  <a:spLocks/>
                </p:cNvSpPr>
                <p:nvPr/>
              </p:nvSpPr>
              <p:spPr bwMode="auto">
                <a:xfrm>
                  <a:off x="1246" y="1986"/>
                  <a:ext cx="59" cy="70"/>
                </a:xfrm>
                <a:custGeom>
                  <a:avLst/>
                  <a:gdLst>
                    <a:gd name="T0" fmla="*/ 58 w 59"/>
                    <a:gd name="T1" fmla="*/ 0 h 70"/>
                    <a:gd name="T2" fmla="*/ 58 w 59"/>
                    <a:gd name="T3" fmla="*/ 69 h 70"/>
                    <a:gd name="T4" fmla="*/ 0 w 59"/>
                    <a:gd name="T5" fmla="*/ 35 h 70"/>
                    <a:gd name="T6" fmla="*/ 58 w 59"/>
                    <a:gd name="T7" fmla="*/ 0 h 7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59"/>
                    <a:gd name="T13" fmla="*/ 0 h 70"/>
                    <a:gd name="T14" fmla="*/ 59 w 59"/>
                    <a:gd name="T15" fmla="*/ 70 h 7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59" h="70">
                      <a:moveTo>
                        <a:pt x="58" y="0"/>
                      </a:moveTo>
                      <a:lnTo>
                        <a:pt x="58" y="69"/>
                      </a:lnTo>
                      <a:lnTo>
                        <a:pt x="0" y="35"/>
                      </a:lnTo>
                      <a:lnTo>
                        <a:pt x="58" y="0"/>
                      </a:lnTo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418" name="Freeform 377"/>
                <p:cNvSpPr>
                  <a:spLocks/>
                </p:cNvSpPr>
                <p:nvPr/>
              </p:nvSpPr>
              <p:spPr bwMode="auto">
                <a:xfrm>
                  <a:off x="1398" y="2103"/>
                  <a:ext cx="33" cy="64"/>
                </a:xfrm>
                <a:custGeom>
                  <a:avLst/>
                  <a:gdLst>
                    <a:gd name="T0" fmla="*/ 32 w 33"/>
                    <a:gd name="T1" fmla="*/ 0 h 64"/>
                    <a:gd name="T2" fmla="*/ 0 w 33"/>
                    <a:gd name="T3" fmla="*/ 18 h 64"/>
                    <a:gd name="T4" fmla="*/ 0 w 33"/>
                    <a:gd name="T5" fmla="*/ 63 h 64"/>
                    <a:gd name="T6" fmla="*/ 32 w 33"/>
                    <a:gd name="T7" fmla="*/ 45 h 64"/>
                    <a:gd name="T8" fmla="*/ 32 w 33"/>
                    <a:gd name="T9" fmla="*/ 0 h 6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3"/>
                    <a:gd name="T16" fmla="*/ 0 h 64"/>
                    <a:gd name="T17" fmla="*/ 33 w 33"/>
                    <a:gd name="T18" fmla="*/ 64 h 64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3" h="64">
                      <a:moveTo>
                        <a:pt x="32" y="0"/>
                      </a:moveTo>
                      <a:lnTo>
                        <a:pt x="0" y="18"/>
                      </a:lnTo>
                      <a:lnTo>
                        <a:pt x="0" y="63"/>
                      </a:lnTo>
                      <a:lnTo>
                        <a:pt x="32" y="45"/>
                      </a:lnTo>
                      <a:lnTo>
                        <a:pt x="32" y="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419" name="Freeform 378"/>
                <p:cNvSpPr>
                  <a:spLocks/>
                </p:cNvSpPr>
                <p:nvPr/>
              </p:nvSpPr>
              <p:spPr bwMode="auto">
                <a:xfrm>
                  <a:off x="1185" y="2080"/>
                  <a:ext cx="107" cy="104"/>
                </a:xfrm>
                <a:custGeom>
                  <a:avLst/>
                  <a:gdLst>
                    <a:gd name="T0" fmla="*/ 0 w 107"/>
                    <a:gd name="T1" fmla="*/ 0 h 104"/>
                    <a:gd name="T2" fmla="*/ 106 w 107"/>
                    <a:gd name="T3" fmla="*/ 61 h 104"/>
                    <a:gd name="T4" fmla="*/ 106 w 107"/>
                    <a:gd name="T5" fmla="*/ 103 h 104"/>
                    <a:gd name="T6" fmla="*/ 0 w 107"/>
                    <a:gd name="T7" fmla="*/ 42 h 104"/>
                    <a:gd name="T8" fmla="*/ 0 w 107"/>
                    <a:gd name="T9" fmla="*/ 0 h 10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07"/>
                    <a:gd name="T16" fmla="*/ 0 h 104"/>
                    <a:gd name="T17" fmla="*/ 107 w 107"/>
                    <a:gd name="T18" fmla="*/ 104 h 104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07" h="104">
                      <a:moveTo>
                        <a:pt x="0" y="0"/>
                      </a:moveTo>
                      <a:lnTo>
                        <a:pt x="106" y="61"/>
                      </a:lnTo>
                      <a:lnTo>
                        <a:pt x="106" y="103"/>
                      </a:lnTo>
                      <a:lnTo>
                        <a:pt x="0" y="42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FF663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420" name="Freeform 379"/>
                <p:cNvSpPr>
                  <a:spLocks/>
                </p:cNvSpPr>
                <p:nvPr/>
              </p:nvSpPr>
              <p:spPr bwMode="auto">
                <a:xfrm>
                  <a:off x="1290" y="2117"/>
                  <a:ext cx="41" cy="67"/>
                </a:xfrm>
                <a:custGeom>
                  <a:avLst/>
                  <a:gdLst>
                    <a:gd name="T0" fmla="*/ 40 w 41"/>
                    <a:gd name="T1" fmla="*/ 0 h 67"/>
                    <a:gd name="T2" fmla="*/ 0 w 41"/>
                    <a:gd name="T3" fmla="*/ 22 h 67"/>
                    <a:gd name="T4" fmla="*/ 0 w 41"/>
                    <a:gd name="T5" fmla="*/ 66 h 67"/>
                    <a:gd name="T6" fmla="*/ 40 w 41"/>
                    <a:gd name="T7" fmla="*/ 43 h 67"/>
                    <a:gd name="T8" fmla="*/ 40 w 41"/>
                    <a:gd name="T9" fmla="*/ 0 h 6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41"/>
                    <a:gd name="T16" fmla="*/ 0 h 67"/>
                    <a:gd name="T17" fmla="*/ 41 w 41"/>
                    <a:gd name="T18" fmla="*/ 67 h 67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41" h="67">
                      <a:moveTo>
                        <a:pt x="40" y="0"/>
                      </a:moveTo>
                      <a:lnTo>
                        <a:pt x="0" y="22"/>
                      </a:lnTo>
                      <a:lnTo>
                        <a:pt x="0" y="66"/>
                      </a:lnTo>
                      <a:lnTo>
                        <a:pt x="40" y="43"/>
                      </a:lnTo>
                      <a:lnTo>
                        <a:pt x="40" y="0"/>
                      </a:lnTo>
                    </a:path>
                  </a:pathLst>
                </a:custGeom>
                <a:solidFill>
                  <a:srgbClr val="FF33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421" name="Freeform 380"/>
                <p:cNvSpPr>
                  <a:spLocks/>
                </p:cNvSpPr>
                <p:nvPr/>
              </p:nvSpPr>
              <p:spPr bwMode="auto">
                <a:xfrm>
                  <a:off x="1184" y="2058"/>
                  <a:ext cx="146" cy="84"/>
                </a:xfrm>
                <a:custGeom>
                  <a:avLst/>
                  <a:gdLst>
                    <a:gd name="T0" fmla="*/ 145 w 146"/>
                    <a:gd name="T1" fmla="*/ 61 h 84"/>
                    <a:gd name="T2" fmla="*/ 105 w 146"/>
                    <a:gd name="T3" fmla="*/ 83 h 84"/>
                    <a:gd name="T4" fmla="*/ 0 w 146"/>
                    <a:gd name="T5" fmla="*/ 21 h 84"/>
                    <a:gd name="T6" fmla="*/ 37 w 146"/>
                    <a:gd name="T7" fmla="*/ 0 h 84"/>
                    <a:gd name="T8" fmla="*/ 145 w 146"/>
                    <a:gd name="T9" fmla="*/ 61 h 8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46"/>
                    <a:gd name="T16" fmla="*/ 0 h 84"/>
                    <a:gd name="T17" fmla="*/ 146 w 146"/>
                    <a:gd name="T18" fmla="*/ 84 h 84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46" h="84">
                      <a:moveTo>
                        <a:pt x="145" y="61"/>
                      </a:moveTo>
                      <a:lnTo>
                        <a:pt x="105" y="83"/>
                      </a:lnTo>
                      <a:lnTo>
                        <a:pt x="0" y="21"/>
                      </a:lnTo>
                      <a:lnTo>
                        <a:pt x="37" y="0"/>
                      </a:lnTo>
                      <a:lnTo>
                        <a:pt x="145" y="61"/>
                      </a:lnTo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422" name="Freeform 381"/>
                <p:cNvSpPr>
                  <a:spLocks/>
                </p:cNvSpPr>
                <p:nvPr/>
              </p:nvSpPr>
              <p:spPr bwMode="auto">
                <a:xfrm>
                  <a:off x="1456" y="2070"/>
                  <a:ext cx="32" cy="64"/>
                </a:xfrm>
                <a:custGeom>
                  <a:avLst/>
                  <a:gdLst>
                    <a:gd name="T0" fmla="*/ 31 w 32"/>
                    <a:gd name="T1" fmla="*/ 0 h 64"/>
                    <a:gd name="T2" fmla="*/ 0 w 32"/>
                    <a:gd name="T3" fmla="*/ 18 h 64"/>
                    <a:gd name="T4" fmla="*/ 0 w 32"/>
                    <a:gd name="T5" fmla="*/ 63 h 64"/>
                    <a:gd name="T6" fmla="*/ 31 w 32"/>
                    <a:gd name="T7" fmla="*/ 45 h 64"/>
                    <a:gd name="T8" fmla="*/ 31 w 32"/>
                    <a:gd name="T9" fmla="*/ 0 h 6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2"/>
                    <a:gd name="T16" fmla="*/ 0 h 64"/>
                    <a:gd name="T17" fmla="*/ 32 w 32"/>
                    <a:gd name="T18" fmla="*/ 64 h 64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2" h="64">
                      <a:moveTo>
                        <a:pt x="31" y="0"/>
                      </a:moveTo>
                      <a:lnTo>
                        <a:pt x="0" y="18"/>
                      </a:lnTo>
                      <a:lnTo>
                        <a:pt x="0" y="63"/>
                      </a:lnTo>
                      <a:lnTo>
                        <a:pt x="31" y="45"/>
                      </a:lnTo>
                      <a:lnTo>
                        <a:pt x="31" y="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423" name="Freeform 382"/>
                <p:cNvSpPr>
                  <a:spLocks/>
                </p:cNvSpPr>
                <p:nvPr/>
              </p:nvSpPr>
              <p:spPr bwMode="auto">
                <a:xfrm>
                  <a:off x="1166" y="1939"/>
                  <a:ext cx="59" cy="71"/>
                </a:xfrm>
                <a:custGeom>
                  <a:avLst/>
                  <a:gdLst>
                    <a:gd name="T0" fmla="*/ 58 w 59"/>
                    <a:gd name="T1" fmla="*/ 0 h 71"/>
                    <a:gd name="T2" fmla="*/ 58 w 59"/>
                    <a:gd name="T3" fmla="*/ 70 h 71"/>
                    <a:gd name="T4" fmla="*/ 0 w 59"/>
                    <a:gd name="T5" fmla="*/ 36 h 71"/>
                    <a:gd name="T6" fmla="*/ 58 w 59"/>
                    <a:gd name="T7" fmla="*/ 0 h 71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59"/>
                    <a:gd name="T13" fmla="*/ 0 h 71"/>
                    <a:gd name="T14" fmla="*/ 59 w 59"/>
                    <a:gd name="T15" fmla="*/ 71 h 71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59" h="71">
                      <a:moveTo>
                        <a:pt x="58" y="0"/>
                      </a:moveTo>
                      <a:lnTo>
                        <a:pt x="58" y="70"/>
                      </a:lnTo>
                      <a:lnTo>
                        <a:pt x="0" y="36"/>
                      </a:lnTo>
                      <a:lnTo>
                        <a:pt x="58" y="0"/>
                      </a:lnTo>
                    </a:path>
                  </a:pathLst>
                </a:custGeom>
                <a:solidFill>
                  <a:srgbClr val="B3B3B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424" name="Freeform 383"/>
                <p:cNvSpPr>
                  <a:spLocks/>
                </p:cNvSpPr>
                <p:nvPr/>
              </p:nvSpPr>
              <p:spPr bwMode="auto">
                <a:xfrm>
                  <a:off x="1224" y="1834"/>
                  <a:ext cx="181" cy="175"/>
                </a:xfrm>
                <a:custGeom>
                  <a:avLst/>
                  <a:gdLst>
                    <a:gd name="T0" fmla="*/ 180 w 181"/>
                    <a:gd name="T1" fmla="*/ 69 h 175"/>
                    <a:gd name="T2" fmla="*/ 0 w 181"/>
                    <a:gd name="T3" fmla="*/ 174 h 175"/>
                    <a:gd name="T4" fmla="*/ 0 w 181"/>
                    <a:gd name="T5" fmla="*/ 104 h 175"/>
                    <a:gd name="T6" fmla="*/ 180 w 181"/>
                    <a:gd name="T7" fmla="*/ 0 h 175"/>
                    <a:gd name="T8" fmla="*/ 180 w 181"/>
                    <a:gd name="T9" fmla="*/ 69 h 175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81"/>
                    <a:gd name="T16" fmla="*/ 0 h 175"/>
                    <a:gd name="T17" fmla="*/ 181 w 181"/>
                    <a:gd name="T18" fmla="*/ 175 h 175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81" h="175">
                      <a:moveTo>
                        <a:pt x="180" y="69"/>
                      </a:moveTo>
                      <a:lnTo>
                        <a:pt x="0" y="174"/>
                      </a:lnTo>
                      <a:lnTo>
                        <a:pt x="0" y="104"/>
                      </a:lnTo>
                      <a:lnTo>
                        <a:pt x="180" y="0"/>
                      </a:lnTo>
                      <a:lnTo>
                        <a:pt x="180" y="69"/>
                      </a:lnTo>
                    </a:path>
                  </a:pathLst>
                </a:custGeom>
                <a:solidFill>
                  <a:srgbClr val="4C4C4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425" name="Freeform 384"/>
                <p:cNvSpPr>
                  <a:spLocks/>
                </p:cNvSpPr>
                <p:nvPr/>
              </p:nvSpPr>
              <p:spPr bwMode="auto">
                <a:xfrm>
                  <a:off x="1246" y="1986"/>
                  <a:ext cx="59" cy="70"/>
                </a:xfrm>
                <a:custGeom>
                  <a:avLst/>
                  <a:gdLst>
                    <a:gd name="T0" fmla="*/ 58 w 59"/>
                    <a:gd name="T1" fmla="*/ 0 h 70"/>
                    <a:gd name="T2" fmla="*/ 58 w 59"/>
                    <a:gd name="T3" fmla="*/ 69 h 70"/>
                    <a:gd name="T4" fmla="*/ 0 w 59"/>
                    <a:gd name="T5" fmla="*/ 35 h 70"/>
                    <a:gd name="T6" fmla="*/ 58 w 59"/>
                    <a:gd name="T7" fmla="*/ 0 h 7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59"/>
                    <a:gd name="T13" fmla="*/ 0 h 70"/>
                    <a:gd name="T14" fmla="*/ 59 w 59"/>
                    <a:gd name="T15" fmla="*/ 70 h 7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59" h="70">
                      <a:moveTo>
                        <a:pt x="58" y="0"/>
                      </a:moveTo>
                      <a:lnTo>
                        <a:pt x="58" y="69"/>
                      </a:lnTo>
                      <a:lnTo>
                        <a:pt x="0" y="35"/>
                      </a:lnTo>
                      <a:lnTo>
                        <a:pt x="58" y="0"/>
                      </a:lnTo>
                    </a:path>
                  </a:pathLst>
                </a:custGeom>
                <a:solidFill>
                  <a:srgbClr val="B3B3B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426" name="Freeform 385"/>
                <p:cNvSpPr>
                  <a:spLocks/>
                </p:cNvSpPr>
                <p:nvPr/>
              </p:nvSpPr>
              <p:spPr bwMode="auto">
                <a:xfrm>
                  <a:off x="1304" y="1880"/>
                  <a:ext cx="182" cy="176"/>
                </a:xfrm>
                <a:custGeom>
                  <a:avLst/>
                  <a:gdLst>
                    <a:gd name="T0" fmla="*/ 181 w 182"/>
                    <a:gd name="T1" fmla="*/ 70 h 176"/>
                    <a:gd name="T2" fmla="*/ 0 w 182"/>
                    <a:gd name="T3" fmla="*/ 175 h 176"/>
                    <a:gd name="T4" fmla="*/ 0 w 182"/>
                    <a:gd name="T5" fmla="*/ 105 h 176"/>
                    <a:gd name="T6" fmla="*/ 181 w 182"/>
                    <a:gd name="T7" fmla="*/ 0 h 176"/>
                    <a:gd name="T8" fmla="*/ 181 w 182"/>
                    <a:gd name="T9" fmla="*/ 70 h 17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82"/>
                    <a:gd name="T16" fmla="*/ 0 h 176"/>
                    <a:gd name="T17" fmla="*/ 182 w 182"/>
                    <a:gd name="T18" fmla="*/ 176 h 17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82" h="176">
                      <a:moveTo>
                        <a:pt x="181" y="70"/>
                      </a:moveTo>
                      <a:lnTo>
                        <a:pt x="0" y="175"/>
                      </a:lnTo>
                      <a:lnTo>
                        <a:pt x="0" y="105"/>
                      </a:lnTo>
                      <a:lnTo>
                        <a:pt x="181" y="0"/>
                      </a:lnTo>
                      <a:lnTo>
                        <a:pt x="181" y="70"/>
                      </a:lnTo>
                    </a:path>
                  </a:pathLst>
                </a:custGeom>
                <a:solidFill>
                  <a:srgbClr val="4C4C4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427" name="Freeform 386"/>
                <p:cNvSpPr>
                  <a:spLocks/>
                </p:cNvSpPr>
                <p:nvPr/>
              </p:nvSpPr>
              <p:spPr bwMode="auto">
                <a:xfrm>
                  <a:off x="1327" y="2033"/>
                  <a:ext cx="58" cy="69"/>
                </a:xfrm>
                <a:custGeom>
                  <a:avLst/>
                  <a:gdLst>
                    <a:gd name="T0" fmla="*/ 57 w 58"/>
                    <a:gd name="T1" fmla="*/ 0 h 69"/>
                    <a:gd name="T2" fmla="*/ 57 w 58"/>
                    <a:gd name="T3" fmla="*/ 68 h 69"/>
                    <a:gd name="T4" fmla="*/ 0 w 58"/>
                    <a:gd name="T5" fmla="*/ 35 h 69"/>
                    <a:gd name="T6" fmla="*/ 57 w 58"/>
                    <a:gd name="T7" fmla="*/ 0 h 69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58"/>
                    <a:gd name="T13" fmla="*/ 0 h 69"/>
                    <a:gd name="T14" fmla="*/ 58 w 58"/>
                    <a:gd name="T15" fmla="*/ 69 h 69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58" h="69">
                      <a:moveTo>
                        <a:pt x="57" y="0"/>
                      </a:moveTo>
                      <a:lnTo>
                        <a:pt x="57" y="68"/>
                      </a:lnTo>
                      <a:lnTo>
                        <a:pt x="0" y="35"/>
                      </a:lnTo>
                      <a:lnTo>
                        <a:pt x="57" y="0"/>
                      </a:lnTo>
                    </a:path>
                  </a:pathLst>
                </a:custGeom>
                <a:solidFill>
                  <a:srgbClr val="B3B3B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428" name="Freeform 387"/>
                <p:cNvSpPr>
                  <a:spLocks/>
                </p:cNvSpPr>
                <p:nvPr/>
              </p:nvSpPr>
              <p:spPr bwMode="auto">
                <a:xfrm>
                  <a:off x="1385" y="1929"/>
                  <a:ext cx="182" cy="173"/>
                </a:xfrm>
                <a:custGeom>
                  <a:avLst/>
                  <a:gdLst>
                    <a:gd name="T0" fmla="*/ 181 w 182"/>
                    <a:gd name="T1" fmla="*/ 68 h 173"/>
                    <a:gd name="T2" fmla="*/ 0 w 182"/>
                    <a:gd name="T3" fmla="*/ 172 h 173"/>
                    <a:gd name="T4" fmla="*/ 0 w 182"/>
                    <a:gd name="T5" fmla="*/ 103 h 173"/>
                    <a:gd name="T6" fmla="*/ 181 w 182"/>
                    <a:gd name="T7" fmla="*/ 0 h 173"/>
                    <a:gd name="T8" fmla="*/ 181 w 182"/>
                    <a:gd name="T9" fmla="*/ 68 h 17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82"/>
                    <a:gd name="T16" fmla="*/ 0 h 173"/>
                    <a:gd name="T17" fmla="*/ 182 w 182"/>
                    <a:gd name="T18" fmla="*/ 173 h 17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82" h="173">
                      <a:moveTo>
                        <a:pt x="181" y="68"/>
                      </a:moveTo>
                      <a:lnTo>
                        <a:pt x="0" y="172"/>
                      </a:lnTo>
                      <a:lnTo>
                        <a:pt x="0" y="103"/>
                      </a:lnTo>
                      <a:lnTo>
                        <a:pt x="181" y="0"/>
                      </a:lnTo>
                      <a:lnTo>
                        <a:pt x="181" y="68"/>
                      </a:lnTo>
                    </a:path>
                  </a:pathLst>
                </a:custGeom>
                <a:solidFill>
                  <a:srgbClr val="4C4C4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429" name="Freeform 388"/>
                <p:cNvSpPr>
                  <a:spLocks/>
                </p:cNvSpPr>
                <p:nvPr/>
              </p:nvSpPr>
              <p:spPr bwMode="auto">
                <a:xfrm>
                  <a:off x="1310" y="1893"/>
                  <a:ext cx="166" cy="152"/>
                </a:xfrm>
                <a:custGeom>
                  <a:avLst/>
                  <a:gdLst>
                    <a:gd name="T0" fmla="*/ 165 w 166"/>
                    <a:gd name="T1" fmla="*/ 55 h 152"/>
                    <a:gd name="T2" fmla="*/ 165 w 166"/>
                    <a:gd name="T3" fmla="*/ 0 h 152"/>
                    <a:gd name="T4" fmla="*/ 0 w 166"/>
                    <a:gd name="T5" fmla="*/ 93 h 152"/>
                    <a:gd name="T6" fmla="*/ 0 w 166"/>
                    <a:gd name="T7" fmla="*/ 151 h 152"/>
                    <a:gd name="T8" fmla="*/ 165 w 166"/>
                    <a:gd name="T9" fmla="*/ 55 h 15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66"/>
                    <a:gd name="T16" fmla="*/ 0 h 152"/>
                    <a:gd name="T17" fmla="*/ 166 w 166"/>
                    <a:gd name="T18" fmla="*/ 152 h 15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66" h="152">
                      <a:moveTo>
                        <a:pt x="165" y="55"/>
                      </a:moveTo>
                      <a:lnTo>
                        <a:pt x="165" y="0"/>
                      </a:lnTo>
                      <a:lnTo>
                        <a:pt x="0" y="93"/>
                      </a:lnTo>
                      <a:lnTo>
                        <a:pt x="0" y="151"/>
                      </a:lnTo>
                      <a:lnTo>
                        <a:pt x="165" y="55"/>
                      </a:lnTo>
                    </a:path>
                  </a:pathLst>
                </a:custGeom>
                <a:solidFill>
                  <a:srgbClr val="CEE1E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430" name="Line 389"/>
                <p:cNvSpPr>
                  <a:spLocks noChangeShapeType="1"/>
                </p:cNvSpPr>
                <p:nvPr/>
              </p:nvSpPr>
              <p:spPr bwMode="auto">
                <a:xfrm flipV="1">
                  <a:off x="1479" y="2206"/>
                  <a:ext cx="0" cy="3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431" name="Freeform 390"/>
                <p:cNvSpPr>
                  <a:spLocks/>
                </p:cNvSpPr>
                <p:nvPr/>
              </p:nvSpPr>
              <p:spPr bwMode="auto">
                <a:xfrm>
                  <a:off x="1486" y="2209"/>
                  <a:ext cx="17" cy="17"/>
                </a:xfrm>
                <a:custGeom>
                  <a:avLst/>
                  <a:gdLst>
                    <a:gd name="T0" fmla="*/ 10 w 17"/>
                    <a:gd name="T1" fmla="*/ 15 h 17"/>
                    <a:gd name="T2" fmla="*/ 13 w 17"/>
                    <a:gd name="T3" fmla="*/ 14 h 17"/>
                    <a:gd name="T4" fmla="*/ 14 w 17"/>
                    <a:gd name="T5" fmla="*/ 13 h 17"/>
                    <a:gd name="T6" fmla="*/ 14 w 17"/>
                    <a:gd name="T7" fmla="*/ 12 h 17"/>
                    <a:gd name="T8" fmla="*/ 16 w 17"/>
                    <a:gd name="T9" fmla="*/ 10 h 17"/>
                    <a:gd name="T10" fmla="*/ 14 w 17"/>
                    <a:gd name="T11" fmla="*/ 7 h 17"/>
                    <a:gd name="T12" fmla="*/ 13 w 17"/>
                    <a:gd name="T13" fmla="*/ 5 h 17"/>
                    <a:gd name="T14" fmla="*/ 11 w 17"/>
                    <a:gd name="T15" fmla="*/ 2 h 17"/>
                    <a:gd name="T16" fmla="*/ 9 w 17"/>
                    <a:gd name="T17" fmla="*/ 1 h 17"/>
                    <a:gd name="T18" fmla="*/ 7 w 17"/>
                    <a:gd name="T19" fmla="*/ 0 h 17"/>
                    <a:gd name="T20" fmla="*/ 6 w 17"/>
                    <a:gd name="T21" fmla="*/ 0 h 17"/>
                    <a:gd name="T22" fmla="*/ 5 w 17"/>
                    <a:gd name="T23" fmla="*/ 1 h 17"/>
                    <a:gd name="T24" fmla="*/ 1 w 17"/>
                    <a:gd name="T25" fmla="*/ 2 h 17"/>
                    <a:gd name="T26" fmla="*/ 1 w 17"/>
                    <a:gd name="T27" fmla="*/ 3 h 17"/>
                    <a:gd name="T28" fmla="*/ 1 w 17"/>
                    <a:gd name="T29" fmla="*/ 4 h 17"/>
                    <a:gd name="T30" fmla="*/ 0 w 17"/>
                    <a:gd name="T31" fmla="*/ 6 h 17"/>
                    <a:gd name="T32" fmla="*/ 1 w 17"/>
                    <a:gd name="T33" fmla="*/ 8 h 17"/>
                    <a:gd name="T34" fmla="*/ 1 w 17"/>
                    <a:gd name="T35" fmla="*/ 11 h 17"/>
                    <a:gd name="T36" fmla="*/ 4 w 17"/>
                    <a:gd name="T37" fmla="*/ 14 h 17"/>
                    <a:gd name="T38" fmla="*/ 5 w 17"/>
                    <a:gd name="T39" fmla="*/ 15 h 17"/>
                    <a:gd name="T40" fmla="*/ 8 w 17"/>
                    <a:gd name="T41" fmla="*/ 16 h 17"/>
                    <a:gd name="T42" fmla="*/ 9 w 17"/>
                    <a:gd name="T43" fmla="*/ 16 h 17"/>
                    <a:gd name="T44" fmla="*/ 10 w 17"/>
                    <a:gd name="T45" fmla="*/ 15 h 17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w 17"/>
                    <a:gd name="T70" fmla="*/ 0 h 17"/>
                    <a:gd name="T71" fmla="*/ 17 w 17"/>
                    <a:gd name="T72" fmla="*/ 17 h 17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T69" t="T70" r="T71" b="T72"/>
                  <a:pathLst>
                    <a:path w="17" h="17">
                      <a:moveTo>
                        <a:pt x="10" y="15"/>
                      </a:moveTo>
                      <a:lnTo>
                        <a:pt x="13" y="14"/>
                      </a:lnTo>
                      <a:lnTo>
                        <a:pt x="14" y="13"/>
                      </a:lnTo>
                      <a:lnTo>
                        <a:pt x="14" y="12"/>
                      </a:lnTo>
                      <a:lnTo>
                        <a:pt x="16" y="10"/>
                      </a:lnTo>
                      <a:lnTo>
                        <a:pt x="14" y="7"/>
                      </a:lnTo>
                      <a:lnTo>
                        <a:pt x="13" y="5"/>
                      </a:lnTo>
                      <a:lnTo>
                        <a:pt x="11" y="2"/>
                      </a:lnTo>
                      <a:lnTo>
                        <a:pt x="9" y="1"/>
                      </a:lnTo>
                      <a:lnTo>
                        <a:pt x="7" y="0"/>
                      </a:lnTo>
                      <a:lnTo>
                        <a:pt x="6" y="0"/>
                      </a:lnTo>
                      <a:lnTo>
                        <a:pt x="5" y="1"/>
                      </a:lnTo>
                      <a:lnTo>
                        <a:pt x="1" y="2"/>
                      </a:lnTo>
                      <a:lnTo>
                        <a:pt x="1" y="3"/>
                      </a:lnTo>
                      <a:lnTo>
                        <a:pt x="1" y="4"/>
                      </a:lnTo>
                      <a:lnTo>
                        <a:pt x="0" y="6"/>
                      </a:lnTo>
                      <a:lnTo>
                        <a:pt x="1" y="8"/>
                      </a:lnTo>
                      <a:lnTo>
                        <a:pt x="1" y="11"/>
                      </a:lnTo>
                      <a:lnTo>
                        <a:pt x="4" y="14"/>
                      </a:lnTo>
                      <a:lnTo>
                        <a:pt x="5" y="15"/>
                      </a:lnTo>
                      <a:lnTo>
                        <a:pt x="8" y="16"/>
                      </a:lnTo>
                      <a:lnTo>
                        <a:pt x="9" y="16"/>
                      </a:lnTo>
                      <a:lnTo>
                        <a:pt x="10" y="15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432" name="Freeform 391"/>
                <p:cNvSpPr>
                  <a:spLocks/>
                </p:cNvSpPr>
                <p:nvPr/>
              </p:nvSpPr>
              <p:spPr bwMode="auto">
                <a:xfrm>
                  <a:off x="1486" y="2211"/>
                  <a:ext cx="17" cy="17"/>
                </a:xfrm>
                <a:custGeom>
                  <a:avLst/>
                  <a:gdLst>
                    <a:gd name="T0" fmla="*/ 1 w 17"/>
                    <a:gd name="T1" fmla="*/ 10 h 17"/>
                    <a:gd name="T2" fmla="*/ 1 w 17"/>
                    <a:gd name="T3" fmla="*/ 6 h 17"/>
                    <a:gd name="T4" fmla="*/ 0 w 17"/>
                    <a:gd name="T5" fmla="*/ 4 h 17"/>
                    <a:gd name="T6" fmla="*/ 1 w 17"/>
                    <a:gd name="T7" fmla="*/ 2 h 17"/>
                    <a:gd name="T8" fmla="*/ 1 w 17"/>
                    <a:gd name="T9" fmla="*/ 1 h 17"/>
                    <a:gd name="T10" fmla="*/ 1 w 17"/>
                    <a:gd name="T11" fmla="*/ 0 h 17"/>
                    <a:gd name="T12" fmla="*/ 5 w 17"/>
                    <a:gd name="T13" fmla="*/ 0 h 17"/>
                    <a:gd name="T14" fmla="*/ 7 w 17"/>
                    <a:gd name="T15" fmla="*/ 1 h 17"/>
                    <a:gd name="T16" fmla="*/ 11 w 17"/>
                    <a:gd name="T17" fmla="*/ 3 h 17"/>
                    <a:gd name="T18" fmla="*/ 14 w 17"/>
                    <a:gd name="T19" fmla="*/ 4 h 17"/>
                    <a:gd name="T20" fmla="*/ 14 w 17"/>
                    <a:gd name="T21" fmla="*/ 9 h 17"/>
                    <a:gd name="T22" fmla="*/ 16 w 17"/>
                    <a:gd name="T23" fmla="*/ 11 h 17"/>
                    <a:gd name="T24" fmla="*/ 14 w 17"/>
                    <a:gd name="T25" fmla="*/ 14 h 17"/>
                    <a:gd name="T26" fmla="*/ 11 w 17"/>
                    <a:gd name="T27" fmla="*/ 16 h 17"/>
                    <a:gd name="T28" fmla="*/ 7 w 17"/>
                    <a:gd name="T29" fmla="*/ 14 h 17"/>
                    <a:gd name="T30" fmla="*/ 5 w 17"/>
                    <a:gd name="T31" fmla="*/ 13 h 17"/>
                    <a:gd name="T32" fmla="*/ 1 w 17"/>
                    <a:gd name="T33" fmla="*/ 10 h 17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17"/>
                    <a:gd name="T52" fmla="*/ 0 h 17"/>
                    <a:gd name="T53" fmla="*/ 17 w 17"/>
                    <a:gd name="T54" fmla="*/ 17 h 17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17" h="17">
                      <a:moveTo>
                        <a:pt x="1" y="10"/>
                      </a:moveTo>
                      <a:lnTo>
                        <a:pt x="1" y="6"/>
                      </a:lnTo>
                      <a:lnTo>
                        <a:pt x="0" y="4"/>
                      </a:lnTo>
                      <a:lnTo>
                        <a:pt x="1" y="2"/>
                      </a:lnTo>
                      <a:lnTo>
                        <a:pt x="1" y="1"/>
                      </a:lnTo>
                      <a:lnTo>
                        <a:pt x="1" y="0"/>
                      </a:lnTo>
                      <a:lnTo>
                        <a:pt x="5" y="0"/>
                      </a:lnTo>
                      <a:lnTo>
                        <a:pt x="7" y="1"/>
                      </a:lnTo>
                      <a:lnTo>
                        <a:pt x="11" y="3"/>
                      </a:lnTo>
                      <a:lnTo>
                        <a:pt x="14" y="4"/>
                      </a:lnTo>
                      <a:lnTo>
                        <a:pt x="14" y="9"/>
                      </a:lnTo>
                      <a:lnTo>
                        <a:pt x="16" y="11"/>
                      </a:lnTo>
                      <a:lnTo>
                        <a:pt x="14" y="14"/>
                      </a:lnTo>
                      <a:lnTo>
                        <a:pt x="11" y="16"/>
                      </a:lnTo>
                      <a:lnTo>
                        <a:pt x="7" y="14"/>
                      </a:lnTo>
                      <a:lnTo>
                        <a:pt x="5" y="13"/>
                      </a:lnTo>
                      <a:lnTo>
                        <a:pt x="1" y="10"/>
                      </a:lnTo>
                    </a:path>
                  </a:pathLst>
                </a:custGeom>
                <a:solidFill>
                  <a:srgbClr val="6666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433" name="Freeform 392"/>
                <p:cNvSpPr>
                  <a:spLocks/>
                </p:cNvSpPr>
                <p:nvPr/>
              </p:nvSpPr>
              <p:spPr bwMode="auto">
                <a:xfrm>
                  <a:off x="1486" y="2213"/>
                  <a:ext cx="17" cy="17"/>
                </a:xfrm>
                <a:custGeom>
                  <a:avLst/>
                  <a:gdLst>
                    <a:gd name="T0" fmla="*/ 3 w 17"/>
                    <a:gd name="T1" fmla="*/ 9 h 17"/>
                    <a:gd name="T2" fmla="*/ 0 w 17"/>
                    <a:gd name="T3" fmla="*/ 6 h 17"/>
                    <a:gd name="T4" fmla="*/ 0 w 17"/>
                    <a:gd name="T5" fmla="*/ 2 h 17"/>
                    <a:gd name="T6" fmla="*/ 0 w 17"/>
                    <a:gd name="T7" fmla="*/ 0 h 17"/>
                    <a:gd name="T8" fmla="*/ 3 w 17"/>
                    <a:gd name="T9" fmla="*/ 0 h 17"/>
                    <a:gd name="T10" fmla="*/ 6 w 17"/>
                    <a:gd name="T11" fmla="*/ 0 h 17"/>
                    <a:gd name="T12" fmla="*/ 12 w 17"/>
                    <a:gd name="T13" fmla="*/ 4 h 17"/>
                    <a:gd name="T14" fmla="*/ 16 w 17"/>
                    <a:gd name="T15" fmla="*/ 9 h 17"/>
                    <a:gd name="T16" fmla="*/ 16 w 17"/>
                    <a:gd name="T17" fmla="*/ 13 h 17"/>
                    <a:gd name="T18" fmla="*/ 12 w 17"/>
                    <a:gd name="T19" fmla="*/ 13 h 17"/>
                    <a:gd name="T20" fmla="*/ 9 w 17"/>
                    <a:gd name="T21" fmla="*/ 16 h 17"/>
                    <a:gd name="T22" fmla="*/ 6 w 17"/>
                    <a:gd name="T23" fmla="*/ 13 h 17"/>
                    <a:gd name="T24" fmla="*/ 3 w 17"/>
                    <a:gd name="T25" fmla="*/ 9 h 17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w 17"/>
                    <a:gd name="T40" fmla="*/ 0 h 17"/>
                    <a:gd name="T41" fmla="*/ 17 w 17"/>
                    <a:gd name="T42" fmla="*/ 17 h 17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T39" t="T40" r="T41" b="T42"/>
                  <a:pathLst>
                    <a:path w="17" h="17">
                      <a:moveTo>
                        <a:pt x="3" y="9"/>
                      </a:moveTo>
                      <a:lnTo>
                        <a:pt x="0" y="6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3" y="0"/>
                      </a:lnTo>
                      <a:lnTo>
                        <a:pt x="6" y="0"/>
                      </a:lnTo>
                      <a:lnTo>
                        <a:pt x="12" y="4"/>
                      </a:lnTo>
                      <a:lnTo>
                        <a:pt x="16" y="9"/>
                      </a:lnTo>
                      <a:lnTo>
                        <a:pt x="16" y="13"/>
                      </a:lnTo>
                      <a:lnTo>
                        <a:pt x="12" y="13"/>
                      </a:lnTo>
                      <a:lnTo>
                        <a:pt x="9" y="16"/>
                      </a:lnTo>
                      <a:lnTo>
                        <a:pt x="6" y="13"/>
                      </a:lnTo>
                      <a:lnTo>
                        <a:pt x="3" y="9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434" name="Freeform 393"/>
                <p:cNvSpPr>
                  <a:spLocks/>
                </p:cNvSpPr>
                <p:nvPr/>
              </p:nvSpPr>
              <p:spPr bwMode="auto">
                <a:xfrm>
                  <a:off x="1494" y="2213"/>
                  <a:ext cx="17" cy="17"/>
                </a:xfrm>
                <a:custGeom>
                  <a:avLst/>
                  <a:gdLst>
                    <a:gd name="T0" fmla="*/ 10 w 17"/>
                    <a:gd name="T1" fmla="*/ 15 h 17"/>
                    <a:gd name="T2" fmla="*/ 13 w 17"/>
                    <a:gd name="T3" fmla="*/ 13 h 17"/>
                    <a:gd name="T4" fmla="*/ 14 w 17"/>
                    <a:gd name="T5" fmla="*/ 12 h 17"/>
                    <a:gd name="T6" fmla="*/ 16 w 17"/>
                    <a:gd name="T7" fmla="*/ 12 h 17"/>
                    <a:gd name="T8" fmla="*/ 16 w 17"/>
                    <a:gd name="T9" fmla="*/ 9 h 17"/>
                    <a:gd name="T10" fmla="*/ 16 w 17"/>
                    <a:gd name="T11" fmla="*/ 7 h 17"/>
                    <a:gd name="T12" fmla="*/ 13 w 17"/>
                    <a:gd name="T13" fmla="*/ 4 h 17"/>
                    <a:gd name="T14" fmla="*/ 12 w 17"/>
                    <a:gd name="T15" fmla="*/ 2 h 17"/>
                    <a:gd name="T16" fmla="*/ 10 w 17"/>
                    <a:gd name="T17" fmla="*/ 0 h 17"/>
                    <a:gd name="T18" fmla="*/ 8 w 17"/>
                    <a:gd name="T19" fmla="*/ 0 h 17"/>
                    <a:gd name="T20" fmla="*/ 6 w 17"/>
                    <a:gd name="T21" fmla="*/ 0 h 17"/>
                    <a:gd name="T22" fmla="*/ 5 w 17"/>
                    <a:gd name="T23" fmla="*/ 0 h 17"/>
                    <a:gd name="T24" fmla="*/ 2 w 17"/>
                    <a:gd name="T25" fmla="*/ 2 h 17"/>
                    <a:gd name="T26" fmla="*/ 1 w 17"/>
                    <a:gd name="T27" fmla="*/ 2 h 17"/>
                    <a:gd name="T28" fmla="*/ 0 w 17"/>
                    <a:gd name="T29" fmla="*/ 3 h 17"/>
                    <a:gd name="T30" fmla="*/ 0 w 17"/>
                    <a:gd name="T31" fmla="*/ 5 h 17"/>
                    <a:gd name="T32" fmla="*/ 0 w 17"/>
                    <a:gd name="T33" fmla="*/ 7 h 17"/>
                    <a:gd name="T34" fmla="*/ 2 w 17"/>
                    <a:gd name="T35" fmla="*/ 11 h 17"/>
                    <a:gd name="T36" fmla="*/ 3 w 17"/>
                    <a:gd name="T37" fmla="*/ 13 h 17"/>
                    <a:gd name="T38" fmla="*/ 6 w 17"/>
                    <a:gd name="T39" fmla="*/ 15 h 17"/>
                    <a:gd name="T40" fmla="*/ 8 w 17"/>
                    <a:gd name="T41" fmla="*/ 16 h 17"/>
                    <a:gd name="T42" fmla="*/ 9 w 17"/>
                    <a:gd name="T43" fmla="*/ 16 h 17"/>
                    <a:gd name="T44" fmla="*/ 10 w 17"/>
                    <a:gd name="T45" fmla="*/ 15 h 17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w 17"/>
                    <a:gd name="T70" fmla="*/ 0 h 17"/>
                    <a:gd name="T71" fmla="*/ 17 w 17"/>
                    <a:gd name="T72" fmla="*/ 17 h 17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T69" t="T70" r="T71" b="T72"/>
                  <a:pathLst>
                    <a:path w="17" h="17">
                      <a:moveTo>
                        <a:pt x="10" y="15"/>
                      </a:moveTo>
                      <a:lnTo>
                        <a:pt x="13" y="13"/>
                      </a:lnTo>
                      <a:lnTo>
                        <a:pt x="14" y="12"/>
                      </a:lnTo>
                      <a:lnTo>
                        <a:pt x="16" y="12"/>
                      </a:lnTo>
                      <a:lnTo>
                        <a:pt x="16" y="9"/>
                      </a:lnTo>
                      <a:lnTo>
                        <a:pt x="16" y="7"/>
                      </a:lnTo>
                      <a:lnTo>
                        <a:pt x="13" y="4"/>
                      </a:lnTo>
                      <a:lnTo>
                        <a:pt x="12" y="2"/>
                      </a:lnTo>
                      <a:lnTo>
                        <a:pt x="10" y="0"/>
                      </a:lnTo>
                      <a:lnTo>
                        <a:pt x="8" y="0"/>
                      </a:lnTo>
                      <a:lnTo>
                        <a:pt x="6" y="0"/>
                      </a:lnTo>
                      <a:lnTo>
                        <a:pt x="5" y="0"/>
                      </a:lnTo>
                      <a:lnTo>
                        <a:pt x="2" y="2"/>
                      </a:lnTo>
                      <a:lnTo>
                        <a:pt x="1" y="2"/>
                      </a:lnTo>
                      <a:lnTo>
                        <a:pt x="0" y="3"/>
                      </a:lnTo>
                      <a:lnTo>
                        <a:pt x="0" y="5"/>
                      </a:lnTo>
                      <a:lnTo>
                        <a:pt x="0" y="7"/>
                      </a:lnTo>
                      <a:lnTo>
                        <a:pt x="2" y="11"/>
                      </a:lnTo>
                      <a:lnTo>
                        <a:pt x="3" y="13"/>
                      </a:lnTo>
                      <a:lnTo>
                        <a:pt x="6" y="15"/>
                      </a:lnTo>
                      <a:lnTo>
                        <a:pt x="8" y="16"/>
                      </a:lnTo>
                      <a:lnTo>
                        <a:pt x="9" y="16"/>
                      </a:lnTo>
                      <a:lnTo>
                        <a:pt x="10" y="15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435" name="Freeform 394"/>
                <p:cNvSpPr>
                  <a:spLocks/>
                </p:cNvSpPr>
                <p:nvPr/>
              </p:nvSpPr>
              <p:spPr bwMode="auto">
                <a:xfrm>
                  <a:off x="1494" y="2216"/>
                  <a:ext cx="17" cy="17"/>
                </a:xfrm>
                <a:custGeom>
                  <a:avLst/>
                  <a:gdLst>
                    <a:gd name="T0" fmla="*/ 2 w 17"/>
                    <a:gd name="T1" fmla="*/ 10 h 17"/>
                    <a:gd name="T2" fmla="*/ 0 w 17"/>
                    <a:gd name="T3" fmla="*/ 5 h 17"/>
                    <a:gd name="T4" fmla="*/ 0 w 17"/>
                    <a:gd name="T5" fmla="*/ 3 h 17"/>
                    <a:gd name="T6" fmla="*/ 0 w 17"/>
                    <a:gd name="T7" fmla="*/ 1 h 17"/>
                    <a:gd name="T8" fmla="*/ 1 w 17"/>
                    <a:gd name="T9" fmla="*/ 0 h 17"/>
                    <a:gd name="T10" fmla="*/ 2 w 17"/>
                    <a:gd name="T11" fmla="*/ 0 h 17"/>
                    <a:gd name="T12" fmla="*/ 4 w 17"/>
                    <a:gd name="T13" fmla="*/ 0 h 17"/>
                    <a:gd name="T14" fmla="*/ 7 w 17"/>
                    <a:gd name="T15" fmla="*/ 0 h 17"/>
                    <a:gd name="T16" fmla="*/ 10 w 17"/>
                    <a:gd name="T17" fmla="*/ 1 h 17"/>
                    <a:gd name="T18" fmla="*/ 13 w 17"/>
                    <a:gd name="T19" fmla="*/ 4 h 17"/>
                    <a:gd name="T20" fmla="*/ 16 w 17"/>
                    <a:gd name="T21" fmla="*/ 8 h 17"/>
                    <a:gd name="T22" fmla="*/ 16 w 17"/>
                    <a:gd name="T23" fmla="*/ 11 h 17"/>
                    <a:gd name="T24" fmla="*/ 16 w 17"/>
                    <a:gd name="T25" fmla="*/ 12 h 17"/>
                    <a:gd name="T26" fmla="*/ 14 w 17"/>
                    <a:gd name="T27" fmla="*/ 13 h 17"/>
                    <a:gd name="T28" fmla="*/ 13 w 17"/>
                    <a:gd name="T29" fmla="*/ 14 h 17"/>
                    <a:gd name="T30" fmla="*/ 10 w 17"/>
                    <a:gd name="T31" fmla="*/ 16 h 17"/>
                    <a:gd name="T32" fmla="*/ 8 w 17"/>
                    <a:gd name="T33" fmla="*/ 14 h 17"/>
                    <a:gd name="T34" fmla="*/ 4 w 17"/>
                    <a:gd name="T35" fmla="*/ 12 h 17"/>
                    <a:gd name="T36" fmla="*/ 2 w 17"/>
                    <a:gd name="T37" fmla="*/ 10 h 17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w 17"/>
                    <a:gd name="T58" fmla="*/ 0 h 17"/>
                    <a:gd name="T59" fmla="*/ 17 w 17"/>
                    <a:gd name="T60" fmla="*/ 17 h 17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T57" t="T58" r="T59" b="T60"/>
                  <a:pathLst>
                    <a:path w="17" h="17">
                      <a:moveTo>
                        <a:pt x="2" y="10"/>
                      </a:moveTo>
                      <a:lnTo>
                        <a:pt x="0" y="5"/>
                      </a:lnTo>
                      <a:lnTo>
                        <a:pt x="0" y="3"/>
                      </a:lnTo>
                      <a:lnTo>
                        <a:pt x="0" y="1"/>
                      </a:lnTo>
                      <a:lnTo>
                        <a:pt x="1" y="0"/>
                      </a:lnTo>
                      <a:lnTo>
                        <a:pt x="2" y="0"/>
                      </a:lnTo>
                      <a:lnTo>
                        <a:pt x="4" y="0"/>
                      </a:lnTo>
                      <a:lnTo>
                        <a:pt x="7" y="0"/>
                      </a:lnTo>
                      <a:lnTo>
                        <a:pt x="10" y="1"/>
                      </a:lnTo>
                      <a:lnTo>
                        <a:pt x="13" y="4"/>
                      </a:lnTo>
                      <a:lnTo>
                        <a:pt x="16" y="8"/>
                      </a:lnTo>
                      <a:lnTo>
                        <a:pt x="16" y="11"/>
                      </a:lnTo>
                      <a:lnTo>
                        <a:pt x="16" y="12"/>
                      </a:lnTo>
                      <a:lnTo>
                        <a:pt x="14" y="13"/>
                      </a:lnTo>
                      <a:lnTo>
                        <a:pt x="13" y="14"/>
                      </a:lnTo>
                      <a:lnTo>
                        <a:pt x="10" y="16"/>
                      </a:lnTo>
                      <a:lnTo>
                        <a:pt x="8" y="14"/>
                      </a:lnTo>
                      <a:lnTo>
                        <a:pt x="4" y="12"/>
                      </a:lnTo>
                      <a:lnTo>
                        <a:pt x="2" y="10"/>
                      </a:lnTo>
                    </a:path>
                  </a:pathLst>
                </a:custGeom>
                <a:solidFill>
                  <a:srgbClr val="6666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436" name="Freeform 395"/>
                <p:cNvSpPr>
                  <a:spLocks/>
                </p:cNvSpPr>
                <p:nvPr/>
              </p:nvSpPr>
              <p:spPr bwMode="auto">
                <a:xfrm>
                  <a:off x="1495" y="2218"/>
                  <a:ext cx="17" cy="17"/>
                </a:xfrm>
                <a:custGeom>
                  <a:avLst/>
                  <a:gdLst>
                    <a:gd name="T0" fmla="*/ 2 w 17"/>
                    <a:gd name="T1" fmla="*/ 11 h 17"/>
                    <a:gd name="T2" fmla="*/ 0 w 17"/>
                    <a:gd name="T3" fmla="*/ 6 h 17"/>
                    <a:gd name="T4" fmla="*/ 0 w 17"/>
                    <a:gd name="T5" fmla="*/ 4 h 17"/>
                    <a:gd name="T6" fmla="*/ 0 w 17"/>
                    <a:gd name="T7" fmla="*/ 2 h 17"/>
                    <a:gd name="T8" fmla="*/ 2 w 17"/>
                    <a:gd name="T9" fmla="*/ 0 h 17"/>
                    <a:gd name="T10" fmla="*/ 5 w 17"/>
                    <a:gd name="T11" fmla="*/ 0 h 17"/>
                    <a:gd name="T12" fmla="*/ 8 w 17"/>
                    <a:gd name="T13" fmla="*/ 0 h 17"/>
                    <a:gd name="T14" fmla="*/ 13 w 17"/>
                    <a:gd name="T15" fmla="*/ 4 h 17"/>
                    <a:gd name="T16" fmla="*/ 16 w 17"/>
                    <a:gd name="T17" fmla="*/ 9 h 17"/>
                    <a:gd name="T18" fmla="*/ 16 w 17"/>
                    <a:gd name="T19" fmla="*/ 11 h 17"/>
                    <a:gd name="T20" fmla="*/ 16 w 17"/>
                    <a:gd name="T21" fmla="*/ 13 h 17"/>
                    <a:gd name="T22" fmla="*/ 13 w 17"/>
                    <a:gd name="T23" fmla="*/ 16 h 17"/>
                    <a:gd name="T24" fmla="*/ 8 w 17"/>
                    <a:gd name="T25" fmla="*/ 16 h 17"/>
                    <a:gd name="T26" fmla="*/ 2 w 17"/>
                    <a:gd name="T27" fmla="*/ 11 h 17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17"/>
                    <a:gd name="T43" fmla="*/ 0 h 17"/>
                    <a:gd name="T44" fmla="*/ 17 w 17"/>
                    <a:gd name="T45" fmla="*/ 17 h 17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17" h="17">
                      <a:moveTo>
                        <a:pt x="2" y="11"/>
                      </a:moveTo>
                      <a:lnTo>
                        <a:pt x="0" y="6"/>
                      </a:ln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5" y="0"/>
                      </a:lnTo>
                      <a:lnTo>
                        <a:pt x="8" y="0"/>
                      </a:lnTo>
                      <a:lnTo>
                        <a:pt x="13" y="4"/>
                      </a:lnTo>
                      <a:lnTo>
                        <a:pt x="16" y="9"/>
                      </a:lnTo>
                      <a:lnTo>
                        <a:pt x="16" y="11"/>
                      </a:lnTo>
                      <a:lnTo>
                        <a:pt x="16" y="13"/>
                      </a:lnTo>
                      <a:lnTo>
                        <a:pt x="13" y="16"/>
                      </a:lnTo>
                      <a:lnTo>
                        <a:pt x="8" y="16"/>
                      </a:lnTo>
                      <a:lnTo>
                        <a:pt x="2" y="11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437" name="Freeform 396"/>
                <p:cNvSpPr>
                  <a:spLocks/>
                </p:cNvSpPr>
                <p:nvPr/>
              </p:nvSpPr>
              <p:spPr bwMode="auto">
                <a:xfrm>
                  <a:off x="1481" y="2212"/>
                  <a:ext cx="17" cy="17"/>
                </a:xfrm>
                <a:custGeom>
                  <a:avLst/>
                  <a:gdLst>
                    <a:gd name="T0" fmla="*/ 10 w 17"/>
                    <a:gd name="T1" fmla="*/ 15 h 17"/>
                    <a:gd name="T2" fmla="*/ 13 w 17"/>
                    <a:gd name="T3" fmla="*/ 13 h 17"/>
                    <a:gd name="T4" fmla="*/ 14 w 17"/>
                    <a:gd name="T5" fmla="*/ 12 h 17"/>
                    <a:gd name="T6" fmla="*/ 14 w 17"/>
                    <a:gd name="T7" fmla="*/ 11 h 17"/>
                    <a:gd name="T8" fmla="*/ 16 w 17"/>
                    <a:gd name="T9" fmla="*/ 10 h 17"/>
                    <a:gd name="T10" fmla="*/ 14 w 17"/>
                    <a:gd name="T11" fmla="*/ 6 h 17"/>
                    <a:gd name="T12" fmla="*/ 13 w 17"/>
                    <a:gd name="T13" fmla="*/ 4 h 17"/>
                    <a:gd name="T14" fmla="*/ 11 w 17"/>
                    <a:gd name="T15" fmla="*/ 2 h 17"/>
                    <a:gd name="T16" fmla="*/ 9 w 17"/>
                    <a:gd name="T17" fmla="*/ 0 h 17"/>
                    <a:gd name="T18" fmla="*/ 7 w 17"/>
                    <a:gd name="T19" fmla="*/ 0 h 17"/>
                    <a:gd name="T20" fmla="*/ 6 w 17"/>
                    <a:gd name="T21" fmla="*/ 0 h 17"/>
                    <a:gd name="T22" fmla="*/ 2 w 17"/>
                    <a:gd name="T23" fmla="*/ 2 h 17"/>
                    <a:gd name="T24" fmla="*/ 1 w 17"/>
                    <a:gd name="T25" fmla="*/ 3 h 17"/>
                    <a:gd name="T26" fmla="*/ 0 w 17"/>
                    <a:gd name="T27" fmla="*/ 5 h 17"/>
                    <a:gd name="T28" fmla="*/ 1 w 17"/>
                    <a:gd name="T29" fmla="*/ 8 h 17"/>
                    <a:gd name="T30" fmla="*/ 2 w 17"/>
                    <a:gd name="T31" fmla="*/ 11 h 17"/>
                    <a:gd name="T32" fmla="*/ 4 w 17"/>
                    <a:gd name="T33" fmla="*/ 13 h 17"/>
                    <a:gd name="T34" fmla="*/ 6 w 17"/>
                    <a:gd name="T35" fmla="*/ 15 h 17"/>
                    <a:gd name="T36" fmla="*/ 7 w 17"/>
                    <a:gd name="T37" fmla="*/ 16 h 17"/>
                    <a:gd name="T38" fmla="*/ 9 w 17"/>
                    <a:gd name="T39" fmla="*/ 16 h 17"/>
                    <a:gd name="T40" fmla="*/ 10 w 17"/>
                    <a:gd name="T41" fmla="*/ 15 h 17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w 17"/>
                    <a:gd name="T64" fmla="*/ 0 h 17"/>
                    <a:gd name="T65" fmla="*/ 17 w 17"/>
                    <a:gd name="T66" fmla="*/ 17 h 17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T63" t="T64" r="T65" b="T66"/>
                  <a:pathLst>
                    <a:path w="17" h="17">
                      <a:moveTo>
                        <a:pt x="10" y="15"/>
                      </a:moveTo>
                      <a:lnTo>
                        <a:pt x="13" y="13"/>
                      </a:lnTo>
                      <a:lnTo>
                        <a:pt x="14" y="12"/>
                      </a:lnTo>
                      <a:lnTo>
                        <a:pt x="14" y="11"/>
                      </a:lnTo>
                      <a:lnTo>
                        <a:pt x="16" y="10"/>
                      </a:lnTo>
                      <a:lnTo>
                        <a:pt x="14" y="6"/>
                      </a:lnTo>
                      <a:lnTo>
                        <a:pt x="13" y="4"/>
                      </a:lnTo>
                      <a:lnTo>
                        <a:pt x="11" y="2"/>
                      </a:lnTo>
                      <a:lnTo>
                        <a:pt x="9" y="0"/>
                      </a:lnTo>
                      <a:lnTo>
                        <a:pt x="7" y="0"/>
                      </a:lnTo>
                      <a:lnTo>
                        <a:pt x="6" y="0"/>
                      </a:lnTo>
                      <a:lnTo>
                        <a:pt x="2" y="2"/>
                      </a:lnTo>
                      <a:lnTo>
                        <a:pt x="1" y="3"/>
                      </a:lnTo>
                      <a:lnTo>
                        <a:pt x="0" y="5"/>
                      </a:lnTo>
                      <a:lnTo>
                        <a:pt x="1" y="8"/>
                      </a:lnTo>
                      <a:lnTo>
                        <a:pt x="2" y="11"/>
                      </a:lnTo>
                      <a:lnTo>
                        <a:pt x="4" y="13"/>
                      </a:lnTo>
                      <a:lnTo>
                        <a:pt x="6" y="15"/>
                      </a:lnTo>
                      <a:lnTo>
                        <a:pt x="7" y="16"/>
                      </a:lnTo>
                      <a:lnTo>
                        <a:pt x="9" y="16"/>
                      </a:lnTo>
                      <a:lnTo>
                        <a:pt x="10" y="15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438" name="Freeform 397"/>
                <p:cNvSpPr>
                  <a:spLocks/>
                </p:cNvSpPr>
                <p:nvPr/>
              </p:nvSpPr>
              <p:spPr bwMode="auto">
                <a:xfrm>
                  <a:off x="1491" y="2216"/>
                  <a:ext cx="17" cy="17"/>
                </a:xfrm>
                <a:custGeom>
                  <a:avLst/>
                  <a:gdLst>
                    <a:gd name="T0" fmla="*/ 10 w 17"/>
                    <a:gd name="T1" fmla="*/ 15 h 17"/>
                    <a:gd name="T2" fmla="*/ 14 w 17"/>
                    <a:gd name="T3" fmla="*/ 14 h 17"/>
                    <a:gd name="T4" fmla="*/ 14 w 17"/>
                    <a:gd name="T5" fmla="*/ 13 h 17"/>
                    <a:gd name="T6" fmla="*/ 16 w 17"/>
                    <a:gd name="T7" fmla="*/ 12 h 17"/>
                    <a:gd name="T8" fmla="*/ 16 w 17"/>
                    <a:gd name="T9" fmla="*/ 10 h 17"/>
                    <a:gd name="T10" fmla="*/ 16 w 17"/>
                    <a:gd name="T11" fmla="*/ 7 h 17"/>
                    <a:gd name="T12" fmla="*/ 14 w 17"/>
                    <a:gd name="T13" fmla="*/ 4 h 17"/>
                    <a:gd name="T14" fmla="*/ 12 w 17"/>
                    <a:gd name="T15" fmla="*/ 2 h 17"/>
                    <a:gd name="T16" fmla="*/ 10 w 17"/>
                    <a:gd name="T17" fmla="*/ 0 h 17"/>
                    <a:gd name="T18" fmla="*/ 8 w 17"/>
                    <a:gd name="T19" fmla="*/ 0 h 17"/>
                    <a:gd name="T20" fmla="*/ 6 w 17"/>
                    <a:gd name="T21" fmla="*/ 0 h 17"/>
                    <a:gd name="T22" fmla="*/ 5 w 17"/>
                    <a:gd name="T23" fmla="*/ 0 h 17"/>
                    <a:gd name="T24" fmla="*/ 2 w 17"/>
                    <a:gd name="T25" fmla="*/ 2 h 17"/>
                    <a:gd name="T26" fmla="*/ 1 w 17"/>
                    <a:gd name="T27" fmla="*/ 3 h 17"/>
                    <a:gd name="T28" fmla="*/ 0 w 17"/>
                    <a:gd name="T29" fmla="*/ 4 h 17"/>
                    <a:gd name="T30" fmla="*/ 0 w 17"/>
                    <a:gd name="T31" fmla="*/ 5 h 17"/>
                    <a:gd name="T32" fmla="*/ 0 w 17"/>
                    <a:gd name="T33" fmla="*/ 8 h 17"/>
                    <a:gd name="T34" fmla="*/ 2 w 17"/>
                    <a:gd name="T35" fmla="*/ 11 h 17"/>
                    <a:gd name="T36" fmla="*/ 3 w 17"/>
                    <a:gd name="T37" fmla="*/ 14 h 17"/>
                    <a:gd name="T38" fmla="*/ 5 w 17"/>
                    <a:gd name="T39" fmla="*/ 15 h 17"/>
                    <a:gd name="T40" fmla="*/ 9 w 17"/>
                    <a:gd name="T41" fmla="*/ 16 h 17"/>
                    <a:gd name="T42" fmla="*/ 10 w 17"/>
                    <a:gd name="T43" fmla="*/ 15 h 17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w 17"/>
                    <a:gd name="T67" fmla="*/ 0 h 17"/>
                    <a:gd name="T68" fmla="*/ 17 w 17"/>
                    <a:gd name="T69" fmla="*/ 17 h 17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T66" t="T67" r="T68" b="T69"/>
                  <a:pathLst>
                    <a:path w="17" h="17">
                      <a:moveTo>
                        <a:pt x="10" y="15"/>
                      </a:moveTo>
                      <a:lnTo>
                        <a:pt x="14" y="14"/>
                      </a:lnTo>
                      <a:lnTo>
                        <a:pt x="14" y="13"/>
                      </a:lnTo>
                      <a:lnTo>
                        <a:pt x="16" y="12"/>
                      </a:lnTo>
                      <a:lnTo>
                        <a:pt x="16" y="10"/>
                      </a:lnTo>
                      <a:lnTo>
                        <a:pt x="16" y="7"/>
                      </a:lnTo>
                      <a:lnTo>
                        <a:pt x="14" y="4"/>
                      </a:lnTo>
                      <a:lnTo>
                        <a:pt x="12" y="2"/>
                      </a:lnTo>
                      <a:lnTo>
                        <a:pt x="10" y="0"/>
                      </a:lnTo>
                      <a:lnTo>
                        <a:pt x="8" y="0"/>
                      </a:lnTo>
                      <a:lnTo>
                        <a:pt x="6" y="0"/>
                      </a:lnTo>
                      <a:lnTo>
                        <a:pt x="5" y="0"/>
                      </a:lnTo>
                      <a:lnTo>
                        <a:pt x="2" y="2"/>
                      </a:lnTo>
                      <a:lnTo>
                        <a:pt x="1" y="3"/>
                      </a:lnTo>
                      <a:lnTo>
                        <a:pt x="0" y="4"/>
                      </a:lnTo>
                      <a:lnTo>
                        <a:pt x="0" y="5"/>
                      </a:lnTo>
                      <a:lnTo>
                        <a:pt x="0" y="8"/>
                      </a:lnTo>
                      <a:lnTo>
                        <a:pt x="2" y="11"/>
                      </a:lnTo>
                      <a:lnTo>
                        <a:pt x="3" y="14"/>
                      </a:lnTo>
                      <a:lnTo>
                        <a:pt x="5" y="15"/>
                      </a:lnTo>
                      <a:lnTo>
                        <a:pt x="9" y="16"/>
                      </a:lnTo>
                      <a:lnTo>
                        <a:pt x="10" y="15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439" name="Freeform 398"/>
                <p:cNvSpPr>
                  <a:spLocks/>
                </p:cNvSpPr>
                <p:nvPr/>
              </p:nvSpPr>
              <p:spPr bwMode="auto">
                <a:xfrm>
                  <a:off x="1492" y="2177"/>
                  <a:ext cx="23" cy="39"/>
                </a:xfrm>
                <a:custGeom>
                  <a:avLst/>
                  <a:gdLst>
                    <a:gd name="T0" fmla="*/ 0 w 23"/>
                    <a:gd name="T1" fmla="*/ 12 h 39"/>
                    <a:gd name="T2" fmla="*/ 22 w 23"/>
                    <a:gd name="T3" fmla="*/ 0 h 39"/>
                    <a:gd name="T4" fmla="*/ 22 w 23"/>
                    <a:gd name="T5" fmla="*/ 25 h 39"/>
                    <a:gd name="T6" fmla="*/ 0 w 23"/>
                    <a:gd name="T7" fmla="*/ 38 h 39"/>
                    <a:gd name="T8" fmla="*/ 0 w 23"/>
                    <a:gd name="T9" fmla="*/ 12 h 39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3"/>
                    <a:gd name="T16" fmla="*/ 0 h 39"/>
                    <a:gd name="T17" fmla="*/ 23 w 23"/>
                    <a:gd name="T18" fmla="*/ 39 h 39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3" h="39">
                      <a:moveTo>
                        <a:pt x="0" y="12"/>
                      </a:moveTo>
                      <a:lnTo>
                        <a:pt x="22" y="0"/>
                      </a:lnTo>
                      <a:lnTo>
                        <a:pt x="22" y="25"/>
                      </a:lnTo>
                      <a:lnTo>
                        <a:pt x="0" y="38"/>
                      </a:lnTo>
                      <a:lnTo>
                        <a:pt x="0" y="12"/>
                      </a:lnTo>
                    </a:path>
                  </a:pathLst>
                </a:custGeom>
                <a:solidFill>
                  <a:srgbClr val="7F7F7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440" name="Freeform 399"/>
                <p:cNvSpPr>
                  <a:spLocks/>
                </p:cNvSpPr>
                <p:nvPr/>
              </p:nvSpPr>
              <p:spPr bwMode="auto">
                <a:xfrm>
                  <a:off x="1404" y="2126"/>
                  <a:ext cx="111" cy="64"/>
                </a:xfrm>
                <a:custGeom>
                  <a:avLst/>
                  <a:gdLst>
                    <a:gd name="T0" fmla="*/ 0 w 111"/>
                    <a:gd name="T1" fmla="*/ 13 h 64"/>
                    <a:gd name="T2" fmla="*/ 22 w 111"/>
                    <a:gd name="T3" fmla="*/ 0 h 64"/>
                    <a:gd name="T4" fmla="*/ 110 w 111"/>
                    <a:gd name="T5" fmla="*/ 49 h 64"/>
                    <a:gd name="T6" fmla="*/ 87 w 111"/>
                    <a:gd name="T7" fmla="*/ 63 h 64"/>
                    <a:gd name="T8" fmla="*/ 0 w 111"/>
                    <a:gd name="T9" fmla="*/ 13 h 6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11"/>
                    <a:gd name="T16" fmla="*/ 0 h 64"/>
                    <a:gd name="T17" fmla="*/ 111 w 111"/>
                    <a:gd name="T18" fmla="*/ 64 h 64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11" h="64">
                      <a:moveTo>
                        <a:pt x="0" y="13"/>
                      </a:moveTo>
                      <a:lnTo>
                        <a:pt x="22" y="0"/>
                      </a:lnTo>
                      <a:lnTo>
                        <a:pt x="110" y="49"/>
                      </a:lnTo>
                      <a:lnTo>
                        <a:pt x="87" y="63"/>
                      </a:lnTo>
                      <a:lnTo>
                        <a:pt x="0" y="13"/>
                      </a:lnTo>
                    </a:path>
                  </a:pathLst>
                </a:custGeom>
                <a:solidFill>
                  <a:srgbClr val="E6E6E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441" name="Freeform 400"/>
                <p:cNvSpPr>
                  <a:spLocks/>
                </p:cNvSpPr>
                <p:nvPr/>
              </p:nvSpPr>
              <p:spPr bwMode="auto">
                <a:xfrm>
                  <a:off x="1404" y="2139"/>
                  <a:ext cx="89" cy="77"/>
                </a:xfrm>
                <a:custGeom>
                  <a:avLst/>
                  <a:gdLst>
                    <a:gd name="T0" fmla="*/ 0 w 89"/>
                    <a:gd name="T1" fmla="*/ 0 h 77"/>
                    <a:gd name="T2" fmla="*/ 88 w 89"/>
                    <a:gd name="T3" fmla="*/ 49 h 77"/>
                    <a:gd name="T4" fmla="*/ 88 w 89"/>
                    <a:gd name="T5" fmla="*/ 76 h 77"/>
                    <a:gd name="T6" fmla="*/ 0 w 89"/>
                    <a:gd name="T7" fmla="*/ 25 h 77"/>
                    <a:gd name="T8" fmla="*/ 0 w 89"/>
                    <a:gd name="T9" fmla="*/ 0 h 7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89"/>
                    <a:gd name="T16" fmla="*/ 0 h 77"/>
                    <a:gd name="T17" fmla="*/ 89 w 89"/>
                    <a:gd name="T18" fmla="*/ 77 h 77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89" h="77">
                      <a:moveTo>
                        <a:pt x="0" y="0"/>
                      </a:moveTo>
                      <a:lnTo>
                        <a:pt x="88" y="49"/>
                      </a:lnTo>
                      <a:lnTo>
                        <a:pt x="88" y="76"/>
                      </a:lnTo>
                      <a:lnTo>
                        <a:pt x="0" y="25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B3B3B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442" name="Freeform 401"/>
                <p:cNvSpPr>
                  <a:spLocks/>
                </p:cNvSpPr>
                <p:nvPr/>
              </p:nvSpPr>
              <p:spPr bwMode="auto">
                <a:xfrm>
                  <a:off x="1499" y="2190"/>
                  <a:ext cx="32" cy="20"/>
                </a:xfrm>
                <a:custGeom>
                  <a:avLst/>
                  <a:gdLst>
                    <a:gd name="T0" fmla="*/ 20 w 32"/>
                    <a:gd name="T1" fmla="*/ 0 h 20"/>
                    <a:gd name="T2" fmla="*/ 31 w 32"/>
                    <a:gd name="T3" fmla="*/ 6 h 20"/>
                    <a:gd name="T4" fmla="*/ 10 w 32"/>
                    <a:gd name="T5" fmla="*/ 19 h 20"/>
                    <a:gd name="T6" fmla="*/ 0 w 32"/>
                    <a:gd name="T7" fmla="*/ 12 h 20"/>
                    <a:gd name="T8" fmla="*/ 20 w 32"/>
                    <a:gd name="T9" fmla="*/ 0 h 2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2"/>
                    <a:gd name="T16" fmla="*/ 0 h 20"/>
                    <a:gd name="T17" fmla="*/ 32 w 32"/>
                    <a:gd name="T18" fmla="*/ 20 h 20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2" h="20">
                      <a:moveTo>
                        <a:pt x="20" y="0"/>
                      </a:moveTo>
                      <a:lnTo>
                        <a:pt x="31" y="6"/>
                      </a:lnTo>
                      <a:lnTo>
                        <a:pt x="10" y="19"/>
                      </a:lnTo>
                      <a:lnTo>
                        <a:pt x="0" y="12"/>
                      </a:lnTo>
                      <a:lnTo>
                        <a:pt x="20" y="0"/>
                      </a:lnTo>
                    </a:path>
                  </a:pathLst>
                </a:custGeom>
                <a:solidFill>
                  <a:srgbClr val="FC677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443" name="Freeform 402"/>
                <p:cNvSpPr>
                  <a:spLocks/>
                </p:cNvSpPr>
                <p:nvPr/>
              </p:nvSpPr>
              <p:spPr bwMode="auto">
                <a:xfrm>
                  <a:off x="1500" y="2202"/>
                  <a:ext cx="17" cy="31"/>
                </a:xfrm>
                <a:custGeom>
                  <a:avLst/>
                  <a:gdLst>
                    <a:gd name="T0" fmla="*/ 0 w 17"/>
                    <a:gd name="T1" fmla="*/ 23 h 31"/>
                    <a:gd name="T2" fmla="*/ 16 w 17"/>
                    <a:gd name="T3" fmla="*/ 30 h 31"/>
                    <a:gd name="T4" fmla="*/ 16 w 17"/>
                    <a:gd name="T5" fmla="*/ 6 h 31"/>
                    <a:gd name="T6" fmla="*/ 0 w 17"/>
                    <a:gd name="T7" fmla="*/ 0 h 31"/>
                    <a:gd name="T8" fmla="*/ 0 w 17"/>
                    <a:gd name="T9" fmla="*/ 23 h 3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7"/>
                    <a:gd name="T16" fmla="*/ 0 h 31"/>
                    <a:gd name="T17" fmla="*/ 17 w 17"/>
                    <a:gd name="T18" fmla="*/ 31 h 3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7" h="31">
                      <a:moveTo>
                        <a:pt x="0" y="23"/>
                      </a:moveTo>
                      <a:lnTo>
                        <a:pt x="16" y="30"/>
                      </a:lnTo>
                      <a:lnTo>
                        <a:pt x="16" y="6"/>
                      </a:lnTo>
                      <a:lnTo>
                        <a:pt x="0" y="0"/>
                      </a:lnTo>
                      <a:lnTo>
                        <a:pt x="0" y="23"/>
                      </a:lnTo>
                    </a:path>
                  </a:pathLst>
                </a:custGeom>
                <a:solidFill>
                  <a:srgbClr val="F9013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444" name="Freeform 403"/>
                <p:cNvSpPr>
                  <a:spLocks/>
                </p:cNvSpPr>
                <p:nvPr/>
              </p:nvSpPr>
              <p:spPr bwMode="auto">
                <a:xfrm>
                  <a:off x="1510" y="2197"/>
                  <a:ext cx="22" cy="36"/>
                </a:xfrm>
                <a:custGeom>
                  <a:avLst/>
                  <a:gdLst>
                    <a:gd name="T0" fmla="*/ 21 w 22"/>
                    <a:gd name="T1" fmla="*/ 24 h 36"/>
                    <a:gd name="T2" fmla="*/ 0 w 22"/>
                    <a:gd name="T3" fmla="*/ 35 h 36"/>
                    <a:gd name="T4" fmla="*/ 0 w 22"/>
                    <a:gd name="T5" fmla="*/ 11 h 36"/>
                    <a:gd name="T6" fmla="*/ 20 w 22"/>
                    <a:gd name="T7" fmla="*/ 0 h 36"/>
                    <a:gd name="T8" fmla="*/ 21 w 22"/>
                    <a:gd name="T9" fmla="*/ 24 h 3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2"/>
                    <a:gd name="T16" fmla="*/ 0 h 36"/>
                    <a:gd name="T17" fmla="*/ 22 w 22"/>
                    <a:gd name="T18" fmla="*/ 36 h 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2" h="36">
                      <a:moveTo>
                        <a:pt x="21" y="24"/>
                      </a:moveTo>
                      <a:lnTo>
                        <a:pt x="0" y="35"/>
                      </a:lnTo>
                      <a:lnTo>
                        <a:pt x="0" y="11"/>
                      </a:lnTo>
                      <a:lnTo>
                        <a:pt x="20" y="0"/>
                      </a:lnTo>
                      <a:lnTo>
                        <a:pt x="21" y="24"/>
                      </a:lnTo>
                    </a:path>
                  </a:pathLst>
                </a:custGeom>
                <a:solidFill>
                  <a:srgbClr val="CC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445" name="Freeform 404"/>
                <p:cNvSpPr>
                  <a:spLocks/>
                </p:cNvSpPr>
                <p:nvPr/>
              </p:nvSpPr>
              <p:spPr bwMode="auto">
                <a:xfrm>
                  <a:off x="1512" y="2203"/>
                  <a:ext cx="25" cy="17"/>
                </a:xfrm>
                <a:custGeom>
                  <a:avLst/>
                  <a:gdLst>
                    <a:gd name="T0" fmla="*/ 16 w 25"/>
                    <a:gd name="T1" fmla="*/ 0 h 17"/>
                    <a:gd name="T2" fmla="*/ 24 w 25"/>
                    <a:gd name="T3" fmla="*/ 4 h 17"/>
                    <a:gd name="T4" fmla="*/ 19 w 25"/>
                    <a:gd name="T5" fmla="*/ 12 h 17"/>
                    <a:gd name="T6" fmla="*/ 8 w 25"/>
                    <a:gd name="T7" fmla="*/ 16 h 17"/>
                    <a:gd name="T8" fmla="*/ 0 w 25"/>
                    <a:gd name="T9" fmla="*/ 11 h 17"/>
                    <a:gd name="T10" fmla="*/ 16 w 25"/>
                    <a:gd name="T11" fmla="*/ 0 h 17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25"/>
                    <a:gd name="T19" fmla="*/ 0 h 17"/>
                    <a:gd name="T20" fmla="*/ 25 w 25"/>
                    <a:gd name="T21" fmla="*/ 17 h 17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5" h="17">
                      <a:moveTo>
                        <a:pt x="16" y="0"/>
                      </a:moveTo>
                      <a:lnTo>
                        <a:pt x="24" y="4"/>
                      </a:lnTo>
                      <a:lnTo>
                        <a:pt x="19" y="12"/>
                      </a:lnTo>
                      <a:lnTo>
                        <a:pt x="8" y="16"/>
                      </a:lnTo>
                      <a:lnTo>
                        <a:pt x="0" y="11"/>
                      </a:lnTo>
                      <a:lnTo>
                        <a:pt x="16" y="0"/>
                      </a:lnTo>
                    </a:path>
                  </a:pathLst>
                </a:custGeom>
                <a:solidFill>
                  <a:srgbClr val="F934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446" name="Freeform 405"/>
                <p:cNvSpPr>
                  <a:spLocks/>
                </p:cNvSpPr>
                <p:nvPr/>
              </p:nvSpPr>
              <p:spPr bwMode="auto">
                <a:xfrm>
                  <a:off x="1512" y="2213"/>
                  <a:ext cx="17" cy="26"/>
                </a:xfrm>
                <a:custGeom>
                  <a:avLst/>
                  <a:gdLst>
                    <a:gd name="T0" fmla="*/ 0 w 17"/>
                    <a:gd name="T1" fmla="*/ 18 h 26"/>
                    <a:gd name="T2" fmla="*/ 16 w 17"/>
                    <a:gd name="T3" fmla="*/ 25 h 26"/>
                    <a:gd name="T4" fmla="*/ 16 w 17"/>
                    <a:gd name="T5" fmla="*/ 11 h 26"/>
                    <a:gd name="T6" fmla="*/ 12 w 17"/>
                    <a:gd name="T7" fmla="*/ 4 h 26"/>
                    <a:gd name="T8" fmla="*/ 0 w 17"/>
                    <a:gd name="T9" fmla="*/ 0 h 26"/>
                    <a:gd name="T10" fmla="*/ 0 w 17"/>
                    <a:gd name="T11" fmla="*/ 18 h 26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7"/>
                    <a:gd name="T19" fmla="*/ 0 h 26"/>
                    <a:gd name="T20" fmla="*/ 17 w 17"/>
                    <a:gd name="T21" fmla="*/ 26 h 2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7" h="26">
                      <a:moveTo>
                        <a:pt x="0" y="18"/>
                      </a:moveTo>
                      <a:lnTo>
                        <a:pt x="16" y="25"/>
                      </a:lnTo>
                      <a:lnTo>
                        <a:pt x="16" y="11"/>
                      </a:lnTo>
                      <a:lnTo>
                        <a:pt x="12" y="4"/>
                      </a:lnTo>
                      <a:lnTo>
                        <a:pt x="0" y="0"/>
                      </a:lnTo>
                      <a:lnTo>
                        <a:pt x="0" y="18"/>
                      </a:lnTo>
                    </a:path>
                  </a:pathLst>
                </a:custGeom>
                <a:solidFill>
                  <a:srgbClr val="F9013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447" name="Freeform 406"/>
                <p:cNvSpPr>
                  <a:spLocks/>
                </p:cNvSpPr>
                <p:nvPr/>
              </p:nvSpPr>
              <p:spPr bwMode="auto">
                <a:xfrm>
                  <a:off x="1523" y="2224"/>
                  <a:ext cx="17" cy="21"/>
                </a:xfrm>
                <a:custGeom>
                  <a:avLst/>
                  <a:gdLst>
                    <a:gd name="T0" fmla="*/ 0 w 17"/>
                    <a:gd name="T1" fmla="*/ 14 h 21"/>
                    <a:gd name="T2" fmla="*/ 1 w 17"/>
                    <a:gd name="T3" fmla="*/ 10 h 21"/>
                    <a:gd name="T4" fmla="*/ 9 w 17"/>
                    <a:gd name="T5" fmla="*/ 12 h 21"/>
                    <a:gd name="T6" fmla="*/ 14 w 17"/>
                    <a:gd name="T7" fmla="*/ 20 h 21"/>
                    <a:gd name="T8" fmla="*/ 16 w 17"/>
                    <a:gd name="T9" fmla="*/ 18 h 21"/>
                    <a:gd name="T10" fmla="*/ 13 w 17"/>
                    <a:gd name="T11" fmla="*/ 8 h 21"/>
                    <a:gd name="T12" fmla="*/ 0 w 17"/>
                    <a:gd name="T13" fmla="*/ 0 h 21"/>
                    <a:gd name="T14" fmla="*/ 0 w 17"/>
                    <a:gd name="T15" fmla="*/ 14 h 2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7"/>
                    <a:gd name="T25" fmla="*/ 0 h 21"/>
                    <a:gd name="T26" fmla="*/ 17 w 17"/>
                    <a:gd name="T27" fmla="*/ 21 h 21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7" h="21">
                      <a:moveTo>
                        <a:pt x="0" y="14"/>
                      </a:moveTo>
                      <a:lnTo>
                        <a:pt x="1" y="10"/>
                      </a:lnTo>
                      <a:lnTo>
                        <a:pt x="9" y="12"/>
                      </a:lnTo>
                      <a:lnTo>
                        <a:pt x="14" y="20"/>
                      </a:lnTo>
                      <a:lnTo>
                        <a:pt x="16" y="18"/>
                      </a:lnTo>
                      <a:lnTo>
                        <a:pt x="13" y="8"/>
                      </a:lnTo>
                      <a:lnTo>
                        <a:pt x="0" y="0"/>
                      </a:lnTo>
                      <a:lnTo>
                        <a:pt x="0" y="14"/>
                      </a:lnTo>
                    </a:path>
                  </a:pathLst>
                </a:custGeom>
                <a:solidFill>
                  <a:srgbClr val="F9013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448" name="Freeform 407"/>
                <p:cNvSpPr>
                  <a:spLocks/>
                </p:cNvSpPr>
                <p:nvPr/>
              </p:nvSpPr>
              <p:spPr bwMode="auto">
                <a:xfrm>
                  <a:off x="1536" y="2226"/>
                  <a:ext cx="17" cy="18"/>
                </a:xfrm>
                <a:custGeom>
                  <a:avLst/>
                  <a:gdLst>
                    <a:gd name="T0" fmla="*/ 16 w 17"/>
                    <a:gd name="T1" fmla="*/ 12 h 18"/>
                    <a:gd name="T2" fmla="*/ 3 w 17"/>
                    <a:gd name="T3" fmla="*/ 17 h 18"/>
                    <a:gd name="T4" fmla="*/ 0 w 17"/>
                    <a:gd name="T5" fmla="*/ 6 h 18"/>
                    <a:gd name="T6" fmla="*/ 10 w 17"/>
                    <a:gd name="T7" fmla="*/ 3 h 18"/>
                    <a:gd name="T8" fmla="*/ 14 w 17"/>
                    <a:gd name="T9" fmla="*/ 0 h 18"/>
                    <a:gd name="T10" fmla="*/ 16 w 17"/>
                    <a:gd name="T11" fmla="*/ 12 h 1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7"/>
                    <a:gd name="T19" fmla="*/ 0 h 18"/>
                    <a:gd name="T20" fmla="*/ 17 w 17"/>
                    <a:gd name="T21" fmla="*/ 18 h 1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7" h="18">
                      <a:moveTo>
                        <a:pt x="16" y="12"/>
                      </a:moveTo>
                      <a:lnTo>
                        <a:pt x="3" y="17"/>
                      </a:lnTo>
                      <a:lnTo>
                        <a:pt x="0" y="6"/>
                      </a:lnTo>
                      <a:lnTo>
                        <a:pt x="10" y="3"/>
                      </a:lnTo>
                      <a:lnTo>
                        <a:pt x="14" y="0"/>
                      </a:lnTo>
                      <a:lnTo>
                        <a:pt x="16" y="12"/>
                      </a:lnTo>
                    </a:path>
                  </a:pathLst>
                </a:custGeom>
                <a:solidFill>
                  <a:srgbClr val="8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449" name="Freeform 408"/>
                <p:cNvSpPr>
                  <a:spLocks/>
                </p:cNvSpPr>
                <p:nvPr/>
              </p:nvSpPr>
              <p:spPr bwMode="auto">
                <a:xfrm>
                  <a:off x="1514" y="2215"/>
                  <a:ext cx="17" cy="17"/>
                </a:xfrm>
                <a:custGeom>
                  <a:avLst/>
                  <a:gdLst>
                    <a:gd name="T0" fmla="*/ 0 w 17"/>
                    <a:gd name="T1" fmla="*/ 9 h 17"/>
                    <a:gd name="T2" fmla="*/ 16 w 17"/>
                    <a:gd name="T3" fmla="*/ 16 h 17"/>
                    <a:gd name="T4" fmla="*/ 10 w 17"/>
                    <a:gd name="T5" fmla="*/ 4 h 17"/>
                    <a:gd name="T6" fmla="*/ 0 w 17"/>
                    <a:gd name="T7" fmla="*/ 0 h 17"/>
                    <a:gd name="T8" fmla="*/ 0 w 17"/>
                    <a:gd name="T9" fmla="*/ 9 h 1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7"/>
                    <a:gd name="T16" fmla="*/ 0 h 17"/>
                    <a:gd name="T17" fmla="*/ 17 w 17"/>
                    <a:gd name="T18" fmla="*/ 17 h 17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7" h="17">
                      <a:moveTo>
                        <a:pt x="0" y="9"/>
                      </a:moveTo>
                      <a:lnTo>
                        <a:pt x="16" y="16"/>
                      </a:lnTo>
                      <a:lnTo>
                        <a:pt x="10" y="4"/>
                      </a:lnTo>
                      <a:lnTo>
                        <a:pt x="0" y="0"/>
                      </a:lnTo>
                      <a:lnTo>
                        <a:pt x="0" y="9"/>
                      </a:lnTo>
                    </a:path>
                  </a:pathLst>
                </a:custGeom>
                <a:solidFill>
                  <a:srgbClr val="9DB9D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450" name="Freeform 409"/>
                <p:cNvSpPr>
                  <a:spLocks/>
                </p:cNvSpPr>
                <p:nvPr/>
              </p:nvSpPr>
              <p:spPr bwMode="auto">
                <a:xfrm>
                  <a:off x="1518" y="2213"/>
                  <a:ext cx="31" cy="23"/>
                </a:xfrm>
                <a:custGeom>
                  <a:avLst/>
                  <a:gdLst>
                    <a:gd name="T0" fmla="*/ 30 w 31"/>
                    <a:gd name="T1" fmla="*/ 16 h 23"/>
                    <a:gd name="T2" fmla="*/ 18 w 31"/>
                    <a:gd name="T3" fmla="*/ 22 h 23"/>
                    <a:gd name="T4" fmla="*/ 0 w 31"/>
                    <a:gd name="T5" fmla="*/ 4 h 23"/>
                    <a:gd name="T6" fmla="*/ 16 w 31"/>
                    <a:gd name="T7" fmla="*/ 0 h 23"/>
                    <a:gd name="T8" fmla="*/ 30 w 31"/>
                    <a:gd name="T9" fmla="*/ 16 h 2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1"/>
                    <a:gd name="T16" fmla="*/ 0 h 23"/>
                    <a:gd name="T17" fmla="*/ 31 w 31"/>
                    <a:gd name="T18" fmla="*/ 23 h 2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1" h="23">
                      <a:moveTo>
                        <a:pt x="30" y="16"/>
                      </a:moveTo>
                      <a:lnTo>
                        <a:pt x="18" y="22"/>
                      </a:lnTo>
                      <a:lnTo>
                        <a:pt x="0" y="4"/>
                      </a:lnTo>
                      <a:lnTo>
                        <a:pt x="16" y="0"/>
                      </a:lnTo>
                      <a:lnTo>
                        <a:pt x="30" y="16"/>
                      </a:lnTo>
                    </a:path>
                  </a:pathLst>
                </a:custGeom>
                <a:solidFill>
                  <a:srgbClr val="F934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451" name="Freeform 410"/>
                <p:cNvSpPr>
                  <a:spLocks/>
                </p:cNvSpPr>
                <p:nvPr/>
              </p:nvSpPr>
              <p:spPr bwMode="auto">
                <a:xfrm>
                  <a:off x="1521" y="2208"/>
                  <a:ext cx="19" cy="19"/>
                </a:xfrm>
                <a:custGeom>
                  <a:avLst/>
                  <a:gdLst>
                    <a:gd name="T0" fmla="*/ 18 w 19"/>
                    <a:gd name="T1" fmla="*/ 14 h 19"/>
                    <a:gd name="T2" fmla="*/ 3 w 19"/>
                    <a:gd name="T3" fmla="*/ 18 h 19"/>
                    <a:gd name="T4" fmla="*/ 0 w 19"/>
                    <a:gd name="T5" fmla="*/ 5 h 19"/>
                    <a:gd name="T6" fmla="*/ 13 w 19"/>
                    <a:gd name="T7" fmla="*/ 0 h 19"/>
                    <a:gd name="T8" fmla="*/ 18 w 19"/>
                    <a:gd name="T9" fmla="*/ 14 h 19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9"/>
                    <a:gd name="T16" fmla="*/ 0 h 19"/>
                    <a:gd name="T17" fmla="*/ 19 w 19"/>
                    <a:gd name="T18" fmla="*/ 19 h 19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9" h="19">
                      <a:moveTo>
                        <a:pt x="18" y="14"/>
                      </a:moveTo>
                      <a:lnTo>
                        <a:pt x="3" y="18"/>
                      </a:lnTo>
                      <a:lnTo>
                        <a:pt x="0" y="5"/>
                      </a:lnTo>
                      <a:lnTo>
                        <a:pt x="13" y="0"/>
                      </a:lnTo>
                      <a:lnTo>
                        <a:pt x="18" y="14"/>
                      </a:lnTo>
                    </a:path>
                  </a:pathLst>
                </a:custGeom>
                <a:solidFill>
                  <a:srgbClr val="9DB9D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452" name="Freeform 411"/>
                <p:cNvSpPr>
                  <a:spLocks/>
                </p:cNvSpPr>
                <p:nvPr/>
              </p:nvSpPr>
              <p:spPr bwMode="auto">
                <a:xfrm>
                  <a:off x="1515" y="2035"/>
                  <a:ext cx="33" cy="64"/>
                </a:xfrm>
                <a:custGeom>
                  <a:avLst/>
                  <a:gdLst>
                    <a:gd name="T0" fmla="*/ 32 w 33"/>
                    <a:gd name="T1" fmla="*/ 0 h 64"/>
                    <a:gd name="T2" fmla="*/ 0 w 33"/>
                    <a:gd name="T3" fmla="*/ 18 h 64"/>
                    <a:gd name="T4" fmla="*/ 0 w 33"/>
                    <a:gd name="T5" fmla="*/ 63 h 64"/>
                    <a:gd name="T6" fmla="*/ 32 w 33"/>
                    <a:gd name="T7" fmla="*/ 45 h 64"/>
                    <a:gd name="T8" fmla="*/ 32 w 33"/>
                    <a:gd name="T9" fmla="*/ 0 h 6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3"/>
                    <a:gd name="T16" fmla="*/ 0 h 64"/>
                    <a:gd name="T17" fmla="*/ 33 w 33"/>
                    <a:gd name="T18" fmla="*/ 64 h 64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3" h="64">
                      <a:moveTo>
                        <a:pt x="32" y="0"/>
                      </a:moveTo>
                      <a:lnTo>
                        <a:pt x="0" y="18"/>
                      </a:lnTo>
                      <a:lnTo>
                        <a:pt x="0" y="63"/>
                      </a:lnTo>
                      <a:lnTo>
                        <a:pt x="32" y="45"/>
                      </a:lnTo>
                      <a:lnTo>
                        <a:pt x="32" y="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453" name="Freeform 412"/>
                <p:cNvSpPr>
                  <a:spLocks/>
                </p:cNvSpPr>
                <p:nvPr/>
              </p:nvSpPr>
              <p:spPr bwMode="auto">
                <a:xfrm>
                  <a:off x="1390" y="1941"/>
                  <a:ext cx="166" cy="152"/>
                </a:xfrm>
                <a:custGeom>
                  <a:avLst/>
                  <a:gdLst>
                    <a:gd name="T0" fmla="*/ 165 w 166"/>
                    <a:gd name="T1" fmla="*/ 55 h 152"/>
                    <a:gd name="T2" fmla="*/ 165 w 166"/>
                    <a:gd name="T3" fmla="*/ 0 h 152"/>
                    <a:gd name="T4" fmla="*/ 0 w 166"/>
                    <a:gd name="T5" fmla="*/ 93 h 152"/>
                    <a:gd name="T6" fmla="*/ 0 w 166"/>
                    <a:gd name="T7" fmla="*/ 151 h 152"/>
                    <a:gd name="T8" fmla="*/ 165 w 166"/>
                    <a:gd name="T9" fmla="*/ 55 h 15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66"/>
                    <a:gd name="T16" fmla="*/ 0 h 152"/>
                    <a:gd name="T17" fmla="*/ 166 w 166"/>
                    <a:gd name="T18" fmla="*/ 152 h 15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66" h="152">
                      <a:moveTo>
                        <a:pt x="165" y="55"/>
                      </a:moveTo>
                      <a:lnTo>
                        <a:pt x="165" y="0"/>
                      </a:lnTo>
                      <a:lnTo>
                        <a:pt x="0" y="93"/>
                      </a:lnTo>
                      <a:lnTo>
                        <a:pt x="0" y="151"/>
                      </a:lnTo>
                      <a:lnTo>
                        <a:pt x="165" y="55"/>
                      </a:lnTo>
                    </a:path>
                  </a:pathLst>
                </a:custGeom>
                <a:solidFill>
                  <a:srgbClr val="CEE1E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454" name="Freeform 413"/>
                <p:cNvSpPr>
                  <a:spLocks/>
                </p:cNvSpPr>
                <p:nvPr/>
              </p:nvSpPr>
              <p:spPr bwMode="auto">
                <a:xfrm>
                  <a:off x="1226" y="1847"/>
                  <a:ext cx="166" cy="153"/>
                </a:xfrm>
                <a:custGeom>
                  <a:avLst/>
                  <a:gdLst>
                    <a:gd name="T0" fmla="*/ 165 w 166"/>
                    <a:gd name="T1" fmla="*/ 55 h 153"/>
                    <a:gd name="T2" fmla="*/ 165 w 166"/>
                    <a:gd name="T3" fmla="*/ 0 h 153"/>
                    <a:gd name="T4" fmla="*/ 0 w 166"/>
                    <a:gd name="T5" fmla="*/ 93 h 153"/>
                    <a:gd name="T6" fmla="*/ 0 w 166"/>
                    <a:gd name="T7" fmla="*/ 152 h 153"/>
                    <a:gd name="T8" fmla="*/ 165 w 166"/>
                    <a:gd name="T9" fmla="*/ 55 h 15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66"/>
                    <a:gd name="T16" fmla="*/ 0 h 153"/>
                    <a:gd name="T17" fmla="*/ 166 w 166"/>
                    <a:gd name="T18" fmla="*/ 153 h 15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66" h="153">
                      <a:moveTo>
                        <a:pt x="165" y="55"/>
                      </a:moveTo>
                      <a:lnTo>
                        <a:pt x="165" y="0"/>
                      </a:lnTo>
                      <a:lnTo>
                        <a:pt x="0" y="93"/>
                      </a:lnTo>
                      <a:lnTo>
                        <a:pt x="0" y="152"/>
                      </a:lnTo>
                      <a:lnTo>
                        <a:pt x="165" y="55"/>
                      </a:lnTo>
                    </a:path>
                  </a:pathLst>
                </a:custGeom>
                <a:solidFill>
                  <a:srgbClr val="CEE1E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pic>
            <p:nvPicPr>
              <p:cNvPr id="16409" name="Picture 414" descr="pe01302_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246" y="2016"/>
                <a:ext cx="602" cy="5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72799" name="Text Box 415"/>
              <p:cNvSpPr txBox="1">
                <a:spLocks noChangeArrowheads="1"/>
              </p:cNvSpPr>
              <p:nvPr/>
            </p:nvSpPr>
            <p:spPr bwMode="auto">
              <a:xfrm>
                <a:off x="4243" y="1776"/>
                <a:ext cx="605" cy="259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 eaLnBrk="1" hangingPunct="1">
                  <a:lnSpc>
                    <a:spcPct val="100000"/>
                  </a:lnSpc>
                  <a:spcBef>
                    <a:spcPct val="50000"/>
                  </a:spcBef>
                  <a:buClrTx/>
                  <a:buSzTx/>
                  <a:defRPr/>
                </a:pPr>
                <a:r>
                  <a:rPr lang="en-US" sz="140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</a:rPr>
                  <a:t>Customer</a:t>
                </a:r>
              </a:p>
            </p:txBody>
          </p:sp>
        </p:grpSp>
        <p:sp>
          <p:nvSpPr>
            <p:cNvPr id="16392" name="AutoShape 416"/>
            <p:cNvSpPr>
              <a:spLocks noChangeArrowheads="1"/>
            </p:cNvSpPr>
            <p:nvPr/>
          </p:nvSpPr>
          <p:spPr bwMode="auto">
            <a:xfrm>
              <a:off x="3168" y="1729"/>
              <a:ext cx="619" cy="430"/>
            </a:xfrm>
            <a:prstGeom prst="wedgeRoundRectCallout">
              <a:avLst>
                <a:gd name="adj1" fmla="val 40273"/>
                <a:gd name="adj2" fmla="val 75125"/>
                <a:gd name="adj3" fmla="val 16667"/>
              </a:avLst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46038" rIns="0" bIns="46038">
              <a:spAutoFit/>
            </a:bodyPr>
            <a:lstStyle/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spcAft>
                  <a:spcPct val="20000"/>
                </a:spcAft>
                <a:buClr>
                  <a:schemeClr val="folHlink"/>
                </a:buClr>
                <a:buSzPct val="65000"/>
                <a:buFont typeface="Wingdings" pitchFamily="2" charset="2"/>
                <a:buNone/>
              </a:pPr>
              <a:r>
                <a:rPr lang="en-US" sz="1200" b="1">
                  <a:solidFill>
                    <a:schemeClr val="bg1"/>
                  </a:solidFill>
                  <a:latin typeface="Arial" charset="0"/>
                </a:rPr>
                <a:t>Inefficient logistics</a:t>
              </a:r>
            </a:p>
          </p:txBody>
        </p:sp>
        <p:sp>
          <p:nvSpPr>
            <p:cNvPr id="16393" name="AutoShape 417"/>
            <p:cNvSpPr>
              <a:spLocks noChangeArrowheads="1"/>
            </p:cNvSpPr>
            <p:nvPr/>
          </p:nvSpPr>
          <p:spPr bwMode="auto">
            <a:xfrm>
              <a:off x="5040" y="1997"/>
              <a:ext cx="581" cy="430"/>
            </a:xfrm>
            <a:prstGeom prst="wedgeRoundRectCallout">
              <a:avLst>
                <a:gd name="adj1" fmla="val -45352"/>
                <a:gd name="adj2" fmla="val 136366"/>
                <a:gd name="adj3" fmla="val 16667"/>
              </a:avLst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46038" rIns="0" bIns="46038">
              <a:spAutoFit/>
            </a:bodyPr>
            <a:lstStyle/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spcAft>
                  <a:spcPct val="20000"/>
                </a:spcAft>
                <a:buClr>
                  <a:schemeClr val="folHlink"/>
                </a:buClr>
                <a:buSzPct val="65000"/>
                <a:buFont typeface="Wingdings" pitchFamily="2" charset="2"/>
                <a:buNone/>
              </a:pPr>
              <a:r>
                <a:rPr lang="en-US" sz="1200" b="1">
                  <a:solidFill>
                    <a:schemeClr val="bg1"/>
                  </a:solidFill>
                  <a:latin typeface="Arial" charset="0"/>
                </a:rPr>
                <a:t>High stockouts</a:t>
              </a:r>
            </a:p>
          </p:txBody>
        </p:sp>
        <p:sp>
          <p:nvSpPr>
            <p:cNvPr id="16394" name="AutoShape 418"/>
            <p:cNvSpPr>
              <a:spLocks noChangeArrowheads="1"/>
            </p:cNvSpPr>
            <p:nvPr/>
          </p:nvSpPr>
          <p:spPr bwMode="auto">
            <a:xfrm>
              <a:off x="3696" y="2833"/>
              <a:ext cx="641" cy="430"/>
            </a:xfrm>
            <a:prstGeom prst="wedgeRoundRectCallout">
              <a:avLst>
                <a:gd name="adj1" fmla="val 122699"/>
                <a:gd name="adj2" fmla="val -93181"/>
                <a:gd name="adj3" fmla="val 16667"/>
              </a:avLst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46038" rIns="0" bIns="46038">
              <a:spAutoFit/>
            </a:bodyPr>
            <a:lstStyle/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spcAft>
                  <a:spcPct val="20000"/>
                </a:spcAft>
                <a:buClr>
                  <a:schemeClr val="folHlink"/>
                </a:buClr>
                <a:buSzPct val="65000"/>
                <a:buFont typeface="Wingdings" pitchFamily="2" charset="2"/>
                <a:buNone/>
              </a:pPr>
              <a:r>
                <a:rPr lang="en-US" sz="1200" b="1">
                  <a:solidFill>
                    <a:schemeClr val="bg1"/>
                  </a:solidFill>
                  <a:latin typeface="Arial" charset="0"/>
                </a:rPr>
                <a:t>Ineffective promotions</a:t>
              </a:r>
            </a:p>
          </p:txBody>
        </p:sp>
        <p:sp>
          <p:nvSpPr>
            <p:cNvPr id="16395" name="AutoShape 419"/>
            <p:cNvSpPr>
              <a:spLocks noChangeArrowheads="1"/>
            </p:cNvSpPr>
            <p:nvPr/>
          </p:nvSpPr>
          <p:spPr bwMode="auto">
            <a:xfrm>
              <a:off x="1056" y="1633"/>
              <a:ext cx="1316" cy="258"/>
            </a:xfrm>
            <a:prstGeom prst="wedgeRoundRectCallout">
              <a:avLst>
                <a:gd name="adj1" fmla="val 7301"/>
                <a:gd name="adj2" fmla="val 122361"/>
                <a:gd name="adj3" fmla="val 16667"/>
              </a:avLst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46038" rIns="0" bIns="46038">
              <a:spAutoFit/>
            </a:bodyPr>
            <a:lstStyle/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spcAft>
                  <a:spcPct val="20000"/>
                </a:spcAft>
                <a:buClr>
                  <a:schemeClr val="folHlink"/>
                </a:buClr>
                <a:buSzPct val="65000"/>
                <a:buFont typeface="Wingdings" pitchFamily="2" charset="2"/>
                <a:buNone/>
              </a:pPr>
              <a:r>
                <a:rPr lang="en-US" sz="1200" b="1">
                  <a:solidFill>
                    <a:schemeClr val="bg1"/>
                  </a:solidFill>
                  <a:latin typeface="Arial" charset="0"/>
                </a:rPr>
                <a:t>Frequent Supply shortages</a:t>
              </a:r>
            </a:p>
          </p:txBody>
        </p:sp>
        <p:sp>
          <p:nvSpPr>
            <p:cNvPr id="16396" name="AutoShape 420"/>
            <p:cNvSpPr>
              <a:spLocks noChangeArrowheads="1"/>
            </p:cNvSpPr>
            <p:nvPr/>
          </p:nvSpPr>
          <p:spPr bwMode="auto">
            <a:xfrm>
              <a:off x="4436" y="2861"/>
              <a:ext cx="988" cy="430"/>
            </a:xfrm>
            <a:prstGeom prst="wedgeRoundRectCallout">
              <a:avLst>
                <a:gd name="adj1" fmla="val 14171"/>
                <a:gd name="adj2" fmla="val -100000"/>
                <a:gd name="adj3" fmla="val 16667"/>
              </a:avLst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46038" rIns="0" bIns="46038">
              <a:spAutoFit/>
            </a:bodyPr>
            <a:lstStyle/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spcAft>
                  <a:spcPct val="20000"/>
                </a:spcAft>
                <a:buClr>
                  <a:schemeClr val="folHlink"/>
                </a:buClr>
                <a:buSzPct val="65000"/>
                <a:buFont typeface="Wingdings" pitchFamily="2" charset="2"/>
                <a:buNone/>
              </a:pPr>
              <a:r>
                <a:rPr lang="en-US" sz="1200" b="1">
                  <a:solidFill>
                    <a:schemeClr val="bg1"/>
                  </a:solidFill>
                  <a:latin typeface="Arial" charset="0"/>
                </a:rPr>
                <a:t>High landed costs to the shelf</a:t>
              </a:r>
            </a:p>
          </p:txBody>
        </p:sp>
        <p:sp>
          <p:nvSpPr>
            <p:cNvPr id="16397" name="AutoShape 421"/>
            <p:cNvSpPr>
              <a:spLocks noChangeArrowheads="1"/>
            </p:cNvSpPr>
            <p:nvPr/>
          </p:nvSpPr>
          <p:spPr bwMode="auto">
            <a:xfrm>
              <a:off x="1955" y="2861"/>
              <a:ext cx="1145" cy="430"/>
            </a:xfrm>
            <a:prstGeom prst="wedgeRoundRectCallout">
              <a:avLst>
                <a:gd name="adj1" fmla="val 44356"/>
                <a:gd name="adj2" fmla="val -113569"/>
                <a:gd name="adj3" fmla="val 16667"/>
              </a:avLst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46038" rIns="0" bIns="46038">
              <a:spAutoFit/>
            </a:bodyPr>
            <a:lstStyle/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spcAft>
                  <a:spcPct val="20000"/>
                </a:spcAft>
                <a:buClr>
                  <a:schemeClr val="folHlink"/>
                </a:buClr>
                <a:buSzPct val="65000"/>
                <a:buFont typeface="Wingdings" pitchFamily="2" charset="2"/>
                <a:buNone/>
              </a:pPr>
              <a:r>
                <a:rPr lang="en-US" sz="1200" b="1">
                  <a:solidFill>
                    <a:schemeClr val="bg1"/>
                  </a:solidFill>
                  <a:latin typeface="Arial" charset="0"/>
                </a:rPr>
                <a:t>High inventories through the chain</a:t>
              </a:r>
            </a:p>
          </p:txBody>
        </p:sp>
        <p:sp>
          <p:nvSpPr>
            <p:cNvPr id="16398" name="AutoShape 422"/>
            <p:cNvSpPr>
              <a:spLocks noChangeArrowheads="1"/>
            </p:cNvSpPr>
            <p:nvPr/>
          </p:nvSpPr>
          <p:spPr bwMode="auto">
            <a:xfrm>
              <a:off x="4272" y="1633"/>
              <a:ext cx="695" cy="430"/>
            </a:xfrm>
            <a:prstGeom prst="wedgeRoundRectCallout">
              <a:avLst>
                <a:gd name="adj1" fmla="val 34750"/>
                <a:gd name="adj2" fmla="val 117856"/>
                <a:gd name="adj3" fmla="val 16667"/>
              </a:avLst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46038" rIns="0" bIns="46038">
              <a:spAutoFit/>
            </a:bodyPr>
            <a:lstStyle/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spcAft>
                  <a:spcPct val="20000"/>
                </a:spcAft>
                <a:buClr>
                  <a:schemeClr val="folHlink"/>
                </a:buClr>
                <a:buSzPct val="65000"/>
                <a:buFont typeface="Wingdings" pitchFamily="2" charset="2"/>
                <a:buNone/>
              </a:pPr>
              <a:r>
                <a:rPr lang="en-US" sz="1200" b="1">
                  <a:solidFill>
                    <a:schemeClr val="bg1"/>
                  </a:solidFill>
                  <a:latin typeface="Arial" charset="0"/>
                </a:rPr>
                <a:t>Low order fill rates</a:t>
              </a:r>
            </a:p>
          </p:txBody>
        </p:sp>
        <p:sp>
          <p:nvSpPr>
            <p:cNvPr id="16399" name="AutoShape 423"/>
            <p:cNvSpPr>
              <a:spLocks noChangeArrowheads="1"/>
            </p:cNvSpPr>
            <p:nvPr/>
          </p:nvSpPr>
          <p:spPr bwMode="auto">
            <a:xfrm>
              <a:off x="528" y="2785"/>
              <a:ext cx="1145" cy="601"/>
            </a:xfrm>
            <a:prstGeom prst="wedgeRoundRectCallout">
              <a:avLst>
                <a:gd name="adj1" fmla="val 28514"/>
                <a:gd name="adj2" fmla="val -111486"/>
                <a:gd name="adj3" fmla="val 16667"/>
              </a:avLst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46038" rIns="0" bIns="46038">
              <a:spAutoFit/>
            </a:bodyPr>
            <a:lstStyle/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spcAft>
                  <a:spcPct val="20000"/>
                </a:spcAft>
                <a:buClr>
                  <a:schemeClr val="folHlink"/>
                </a:buClr>
                <a:buSzPct val="65000"/>
                <a:buFont typeface="Wingdings" pitchFamily="2" charset="2"/>
                <a:buNone/>
              </a:pPr>
              <a:r>
                <a:rPr lang="en-US" sz="1200" b="1">
                  <a:solidFill>
                    <a:schemeClr val="bg1"/>
                  </a:solidFill>
                  <a:latin typeface="Arial" charset="0"/>
                </a:rPr>
                <a:t>Glitch-Wrong Material, Machine is Down – effect snowballs</a:t>
              </a:r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4466" y="4324350"/>
            <a:ext cx="8305800" cy="476250"/>
          </a:xfrm>
        </p:spPr>
        <p:txBody>
          <a:bodyPr/>
          <a:lstStyle/>
          <a:p>
            <a:r>
              <a:rPr lang="en-US" sz="2000" b="1" dirty="0" err="1" smtClean="0">
                <a:latin typeface="Cambria" pitchFamily="18" charset="0"/>
              </a:rPr>
              <a:t>Eliminasi</a:t>
            </a:r>
            <a:r>
              <a:rPr lang="en-US" sz="2000" b="1" dirty="0" smtClean="0">
                <a:latin typeface="Cambria" pitchFamily="18" charset="0"/>
              </a:rPr>
              <a:t> </a:t>
            </a:r>
            <a:r>
              <a:rPr lang="en-US" sz="2000" b="1" dirty="0" err="1" smtClean="0">
                <a:latin typeface="Cambria" pitchFamily="18" charset="0"/>
              </a:rPr>
              <a:t>Inefisiensi</a:t>
            </a:r>
            <a:r>
              <a:rPr lang="en-US" sz="2000" b="1" dirty="0" smtClean="0">
                <a:latin typeface="Cambria" pitchFamily="18" charset="0"/>
              </a:rPr>
              <a:t> </a:t>
            </a:r>
            <a:r>
              <a:rPr lang="en-US" sz="2000" b="1" dirty="0" err="1" smtClean="0">
                <a:latin typeface="Cambria" pitchFamily="18" charset="0"/>
              </a:rPr>
              <a:t>pada</a:t>
            </a:r>
            <a:r>
              <a:rPr lang="en-US" sz="2000" b="1" dirty="0" smtClean="0">
                <a:latin typeface="Cambria" pitchFamily="18" charset="0"/>
              </a:rPr>
              <a:t> Supply Chain </a:t>
            </a:r>
            <a:r>
              <a:rPr lang="en-US" sz="2000" b="1" dirty="0" err="1" smtClean="0">
                <a:latin typeface="Cambria" pitchFamily="18" charset="0"/>
              </a:rPr>
              <a:t>bisa</a:t>
            </a:r>
            <a:r>
              <a:rPr lang="en-US" sz="2000" b="1" dirty="0" smtClean="0">
                <a:latin typeface="Cambria" pitchFamily="18" charset="0"/>
              </a:rPr>
              <a:t> </a:t>
            </a:r>
            <a:r>
              <a:rPr lang="en-US" sz="2000" b="1" dirty="0" err="1" smtClean="0">
                <a:latin typeface="Cambria" pitchFamily="18" charset="0"/>
              </a:rPr>
              <a:t>menghemat</a:t>
            </a:r>
            <a:r>
              <a:rPr lang="en-US" sz="2000" b="1" dirty="0" smtClean="0">
                <a:latin typeface="Cambria" pitchFamily="18" charset="0"/>
              </a:rPr>
              <a:t> </a:t>
            </a:r>
            <a:r>
              <a:rPr lang="en-US" sz="2000" b="1" dirty="0" err="1" smtClean="0">
                <a:latin typeface="Cambria" pitchFamily="18" charset="0"/>
              </a:rPr>
              <a:t>jutaan</a:t>
            </a:r>
            <a:r>
              <a:rPr lang="en-US" sz="2000" b="1" dirty="0" smtClean="0">
                <a:latin typeface="Cambria" pitchFamily="18" charset="0"/>
              </a:rPr>
              <a:t>  $</a:t>
            </a:r>
            <a:endParaRPr lang="en-US" sz="2000" b="1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8866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E:\RONNY\GAMBAR\imagesCADJL4A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1" y="1314451"/>
            <a:ext cx="2619375" cy="13073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5" name="Picture 3" descr="E:\RONNY\GAMBAR\imagesCA4X1W5I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0411" y="2638893"/>
            <a:ext cx="3581400" cy="1364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6" name="TextBox 3"/>
          <p:cNvSpPr txBox="1">
            <a:spLocks noChangeArrowheads="1"/>
          </p:cNvSpPr>
          <p:nvPr/>
        </p:nvSpPr>
        <p:spPr bwMode="auto">
          <a:xfrm>
            <a:off x="4267201" y="264346"/>
            <a:ext cx="444782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id-ID" sz="3200" b="1" dirty="0">
                <a:latin typeface="Cambria" pitchFamily="18" charset="0"/>
              </a:rPr>
              <a:t>ERA PRODUKSI MASAL</a:t>
            </a:r>
          </a:p>
        </p:txBody>
      </p:sp>
      <p:sp>
        <p:nvSpPr>
          <p:cNvPr id="8197" name="TextBox 4"/>
          <p:cNvSpPr txBox="1">
            <a:spLocks noChangeArrowheads="1"/>
          </p:cNvSpPr>
          <p:nvPr/>
        </p:nvSpPr>
        <p:spPr bwMode="auto">
          <a:xfrm>
            <a:off x="5858982" y="742950"/>
            <a:ext cx="126425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id-ID" sz="2000" i="1" dirty="0" smtClean="0">
                <a:latin typeface="Cambria" pitchFamily="18" charset="0"/>
              </a:rPr>
              <a:t>Tahun ‘60</a:t>
            </a:r>
            <a:endParaRPr lang="id-ID" sz="2000" i="1" dirty="0">
              <a:latin typeface="Cambria" pitchFamily="18" charset="0"/>
            </a:endParaRPr>
          </a:p>
        </p:txBody>
      </p:sp>
      <p:sp>
        <p:nvSpPr>
          <p:cNvPr id="8198" name="TextBox 5"/>
          <p:cNvSpPr txBox="1">
            <a:spLocks noChangeArrowheads="1"/>
          </p:cNvSpPr>
          <p:nvPr/>
        </p:nvSpPr>
        <p:spPr bwMode="auto">
          <a:xfrm>
            <a:off x="1219200" y="2686050"/>
            <a:ext cx="187019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id-ID">
                <a:latin typeface="Cambria" pitchFamily="18" charset="0"/>
              </a:rPr>
              <a:t>Fort Model T</a:t>
            </a:r>
          </a:p>
        </p:txBody>
      </p:sp>
      <p:sp>
        <p:nvSpPr>
          <p:cNvPr id="8199" name="TextBox 6"/>
          <p:cNvSpPr txBox="1">
            <a:spLocks noChangeArrowheads="1"/>
          </p:cNvSpPr>
          <p:nvPr/>
        </p:nvSpPr>
        <p:spPr bwMode="auto">
          <a:xfrm>
            <a:off x="4774230" y="2168493"/>
            <a:ext cx="343376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id-ID" sz="2000" dirty="0">
                <a:solidFill>
                  <a:srgbClr val="C00000"/>
                </a:solidFill>
                <a:latin typeface="Cambria" pitchFamily="18" charset="0"/>
              </a:rPr>
              <a:t>Any color as long as it is black</a:t>
            </a:r>
          </a:p>
        </p:txBody>
      </p:sp>
      <p:sp>
        <p:nvSpPr>
          <p:cNvPr id="8200" name="TextBox 7"/>
          <p:cNvSpPr txBox="1">
            <a:spLocks noChangeArrowheads="1"/>
          </p:cNvSpPr>
          <p:nvPr/>
        </p:nvSpPr>
        <p:spPr bwMode="auto">
          <a:xfrm>
            <a:off x="685800" y="3721953"/>
            <a:ext cx="3681136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id-ID" i="1" dirty="0">
                <a:solidFill>
                  <a:srgbClr val="00B050"/>
                </a:solidFill>
                <a:latin typeface="Cambria" pitchFamily="18" charset="0"/>
              </a:rPr>
              <a:t>Produktifitas, efisiensi dan</a:t>
            </a:r>
          </a:p>
          <a:p>
            <a:r>
              <a:rPr lang="id-ID" i="1" dirty="0">
                <a:solidFill>
                  <a:srgbClr val="00B050"/>
                </a:solidFill>
                <a:latin typeface="Cambria" pitchFamily="18" charset="0"/>
              </a:rPr>
              <a:t>Utilitas sistem produksi</a:t>
            </a:r>
          </a:p>
        </p:txBody>
      </p:sp>
      <p:sp>
        <p:nvSpPr>
          <p:cNvPr id="8201" name="TextBox 8"/>
          <p:cNvSpPr txBox="1">
            <a:spLocks noChangeArrowheads="1"/>
          </p:cNvSpPr>
          <p:nvPr/>
        </p:nvSpPr>
        <p:spPr bwMode="auto">
          <a:xfrm>
            <a:off x="685800" y="3321121"/>
            <a:ext cx="238879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id-ID" b="1" dirty="0">
                <a:solidFill>
                  <a:srgbClr val="0070C0"/>
                </a:solidFill>
                <a:latin typeface="Cambria" pitchFamily="18" charset="0"/>
              </a:rPr>
              <a:t>Mengutamakan</a:t>
            </a:r>
          </a:p>
        </p:txBody>
      </p:sp>
    </p:spTree>
    <p:extLst>
      <p:ext uri="{BB962C8B-B14F-4D97-AF65-F5344CB8AC3E}">
        <p14:creationId xmlns:p14="http://schemas.microsoft.com/office/powerpoint/2010/main" val="2581108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Box 3"/>
          <p:cNvSpPr txBox="1">
            <a:spLocks noChangeArrowheads="1"/>
          </p:cNvSpPr>
          <p:nvPr/>
        </p:nvSpPr>
        <p:spPr bwMode="auto">
          <a:xfrm>
            <a:off x="5638800" y="361950"/>
            <a:ext cx="3406702" cy="1138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id-ID" sz="3200" b="1" dirty="0">
                <a:latin typeface="Cambria" pitchFamily="18" charset="0"/>
              </a:rPr>
              <a:t>ERA MARKETING</a:t>
            </a:r>
          </a:p>
          <a:p>
            <a:endParaRPr lang="id-ID" sz="3600" b="1" dirty="0">
              <a:latin typeface="Cambria" pitchFamily="18" charset="0"/>
            </a:endParaRPr>
          </a:p>
        </p:txBody>
      </p:sp>
      <p:sp>
        <p:nvSpPr>
          <p:cNvPr id="9219" name="TextBox 4"/>
          <p:cNvSpPr txBox="1">
            <a:spLocks noChangeArrowheads="1"/>
          </p:cNvSpPr>
          <p:nvPr/>
        </p:nvSpPr>
        <p:spPr bwMode="auto">
          <a:xfrm>
            <a:off x="6524876" y="819150"/>
            <a:ext cx="163455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id-ID" sz="2000" i="1" dirty="0" smtClean="0">
                <a:latin typeface="Cambria" pitchFamily="18" charset="0"/>
              </a:rPr>
              <a:t>Tahun ’70-80</a:t>
            </a:r>
            <a:endParaRPr lang="id-ID" sz="2000" i="1" dirty="0">
              <a:latin typeface="Cambria" pitchFamily="18" charset="0"/>
            </a:endParaRPr>
          </a:p>
        </p:txBody>
      </p:sp>
      <p:sp>
        <p:nvSpPr>
          <p:cNvPr id="9220" name="TextBox 6"/>
          <p:cNvSpPr txBox="1">
            <a:spLocks noChangeArrowheads="1"/>
          </p:cNvSpPr>
          <p:nvPr/>
        </p:nvSpPr>
        <p:spPr bwMode="auto">
          <a:xfrm>
            <a:off x="5137004" y="2342450"/>
            <a:ext cx="356616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id-ID" i="1" dirty="0" smtClean="0">
                <a:latin typeface="Cambria" pitchFamily="18" charset="0"/>
              </a:rPr>
              <a:t>Customer’s Needs &amp; Wants</a:t>
            </a:r>
            <a:endParaRPr lang="id-ID" i="1" dirty="0">
              <a:latin typeface="Cambria" pitchFamily="18" charset="0"/>
            </a:endParaRPr>
          </a:p>
        </p:txBody>
      </p:sp>
      <p:sp>
        <p:nvSpPr>
          <p:cNvPr id="9221" name="TextBox 7"/>
          <p:cNvSpPr txBox="1">
            <a:spLocks noChangeArrowheads="1"/>
          </p:cNvSpPr>
          <p:nvPr/>
        </p:nvSpPr>
        <p:spPr bwMode="auto">
          <a:xfrm>
            <a:off x="990601" y="3606403"/>
            <a:ext cx="410958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id-ID" i="1" dirty="0">
                <a:solidFill>
                  <a:srgbClr val="00B050"/>
                </a:solidFill>
                <a:latin typeface="Cambria" pitchFamily="18" charset="0"/>
              </a:rPr>
              <a:t>Produktifitas, efisiensi,</a:t>
            </a:r>
          </a:p>
          <a:p>
            <a:r>
              <a:rPr lang="id-ID" i="1" dirty="0">
                <a:solidFill>
                  <a:srgbClr val="C00000"/>
                </a:solidFill>
                <a:latin typeface="Cambria" pitchFamily="18" charset="0"/>
              </a:rPr>
              <a:t>Kualitas &amp; Keragaman produk</a:t>
            </a:r>
          </a:p>
        </p:txBody>
      </p:sp>
      <p:sp>
        <p:nvSpPr>
          <p:cNvPr id="9222" name="TextBox 8"/>
          <p:cNvSpPr txBox="1">
            <a:spLocks noChangeArrowheads="1"/>
          </p:cNvSpPr>
          <p:nvPr/>
        </p:nvSpPr>
        <p:spPr bwMode="auto">
          <a:xfrm>
            <a:off x="1143000" y="3144738"/>
            <a:ext cx="238879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id-ID" b="1" dirty="0">
                <a:solidFill>
                  <a:srgbClr val="0070C0"/>
                </a:solidFill>
                <a:latin typeface="Cambria" pitchFamily="18" charset="0"/>
              </a:rPr>
              <a:t>Mengutamakan</a:t>
            </a:r>
          </a:p>
        </p:txBody>
      </p:sp>
      <p:pic>
        <p:nvPicPr>
          <p:cNvPr id="9223" name="Picture 2" descr="E:\RONNY\GAMBAR\ford.bm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343025"/>
            <a:ext cx="2552700" cy="1343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4" name="Picture 3" descr="E:\RONNY\GAMBAR\ford2.bm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3302" y="2829369"/>
            <a:ext cx="3273572" cy="16311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31117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Box 3"/>
          <p:cNvSpPr txBox="1">
            <a:spLocks noChangeArrowheads="1"/>
          </p:cNvSpPr>
          <p:nvPr/>
        </p:nvSpPr>
        <p:spPr bwMode="auto">
          <a:xfrm>
            <a:off x="6581775" y="285750"/>
            <a:ext cx="2052165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id-ID" sz="3600" b="1" dirty="0">
                <a:latin typeface="Cambria" pitchFamily="18" charset="0"/>
              </a:rPr>
              <a:t>ERA SCM</a:t>
            </a:r>
          </a:p>
          <a:p>
            <a:endParaRPr lang="id-ID" sz="3600" b="1" dirty="0">
              <a:latin typeface="Cambria" pitchFamily="18" charset="0"/>
            </a:endParaRPr>
          </a:p>
        </p:txBody>
      </p:sp>
      <p:sp>
        <p:nvSpPr>
          <p:cNvPr id="10243" name="TextBox 4"/>
          <p:cNvSpPr txBox="1">
            <a:spLocks noChangeArrowheads="1"/>
          </p:cNvSpPr>
          <p:nvPr/>
        </p:nvSpPr>
        <p:spPr bwMode="auto">
          <a:xfrm>
            <a:off x="7086600" y="781434"/>
            <a:ext cx="126425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id-ID" sz="2000" i="1" dirty="0" smtClean="0">
                <a:latin typeface="Cambria" pitchFamily="18" charset="0"/>
              </a:rPr>
              <a:t>Tahun ’90</a:t>
            </a:r>
            <a:endParaRPr lang="id-ID" sz="2000" i="1" dirty="0">
              <a:latin typeface="Cambria" pitchFamily="18" charset="0"/>
            </a:endParaRPr>
          </a:p>
        </p:txBody>
      </p:sp>
      <p:sp>
        <p:nvSpPr>
          <p:cNvPr id="10244" name="TextBox 6"/>
          <p:cNvSpPr txBox="1">
            <a:spLocks noChangeArrowheads="1"/>
          </p:cNvSpPr>
          <p:nvPr/>
        </p:nvSpPr>
        <p:spPr bwMode="auto">
          <a:xfrm>
            <a:off x="5088248" y="1940255"/>
            <a:ext cx="311200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id-ID" i="1" dirty="0">
                <a:latin typeface="Cambria" pitchFamily="18" charset="0"/>
              </a:rPr>
              <a:t>GLOBAL  -- INTERNET</a:t>
            </a:r>
          </a:p>
        </p:txBody>
      </p:sp>
      <p:sp>
        <p:nvSpPr>
          <p:cNvPr id="10245" name="TextBox 7"/>
          <p:cNvSpPr txBox="1">
            <a:spLocks noChangeArrowheads="1"/>
          </p:cNvSpPr>
          <p:nvPr/>
        </p:nvSpPr>
        <p:spPr bwMode="auto">
          <a:xfrm>
            <a:off x="914401" y="3543301"/>
            <a:ext cx="3646639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id-ID" sz="2000" i="1" dirty="0">
                <a:solidFill>
                  <a:srgbClr val="00B050"/>
                </a:solidFill>
                <a:latin typeface="Cambria" pitchFamily="18" charset="0"/>
              </a:rPr>
              <a:t>Produktifitas, efisiensi, kualitas,</a:t>
            </a:r>
          </a:p>
          <a:p>
            <a:r>
              <a:rPr lang="id-ID" sz="2000" i="1" dirty="0">
                <a:solidFill>
                  <a:srgbClr val="00B050"/>
                </a:solidFill>
                <a:latin typeface="Cambria" pitchFamily="18" charset="0"/>
              </a:rPr>
              <a:t>keragaman produk, </a:t>
            </a:r>
          </a:p>
          <a:p>
            <a:r>
              <a:rPr lang="id-ID" sz="2000" i="1" dirty="0">
                <a:solidFill>
                  <a:srgbClr val="C00000"/>
                </a:solidFill>
                <a:latin typeface="Cambria" pitchFamily="18" charset="0"/>
              </a:rPr>
              <a:t>Kecepatan respon, inovasi,</a:t>
            </a:r>
          </a:p>
          <a:p>
            <a:r>
              <a:rPr lang="id-ID" sz="2000" i="1" dirty="0">
                <a:solidFill>
                  <a:srgbClr val="C00000"/>
                </a:solidFill>
                <a:latin typeface="Cambria" pitchFamily="18" charset="0"/>
              </a:rPr>
              <a:t>fleksibilitas</a:t>
            </a:r>
          </a:p>
        </p:txBody>
      </p:sp>
      <p:sp>
        <p:nvSpPr>
          <p:cNvPr id="10246" name="TextBox 8"/>
          <p:cNvSpPr txBox="1">
            <a:spLocks noChangeArrowheads="1"/>
          </p:cNvSpPr>
          <p:nvPr/>
        </p:nvSpPr>
        <p:spPr bwMode="auto">
          <a:xfrm>
            <a:off x="929812" y="3181350"/>
            <a:ext cx="222464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id-ID" dirty="0">
                <a:solidFill>
                  <a:srgbClr val="0070C0"/>
                </a:solidFill>
                <a:latin typeface="Cambria" pitchFamily="18" charset="0"/>
              </a:rPr>
              <a:t>Mengutamakan</a:t>
            </a:r>
          </a:p>
        </p:txBody>
      </p:sp>
      <p:pic>
        <p:nvPicPr>
          <p:cNvPr id="10247" name="Picture 2" descr="E:\RONNY\GAMBAR\02_04_09-brain_300x29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452535"/>
            <a:ext cx="2202957" cy="16351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8" name="Picture 3" descr="E:\RONNY\GAMBAR\gmt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2571751"/>
            <a:ext cx="3867150" cy="19073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9" name="TextBox 11"/>
          <p:cNvSpPr txBox="1">
            <a:spLocks noChangeArrowheads="1"/>
          </p:cNvSpPr>
          <p:nvPr/>
        </p:nvSpPr>
        <p:spPr bwMode="auto">
          <a:xfrm>
            <a:off x="2456617" y="1252835"/>
            <a:ext cx="676358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id-ID" dirty="0">
                <a:solidFill>
                  <a:srgbClr val="C00000"/>
                </a:solidFill>
                <a:latin typeface="Cambria" pitchFamily="18" charset="0"/>
              </a:rPr>
              <a:t>Perkembangan Teknologi Komunikasi &amp; Informasi</a:t>
            </a:r>
          </a:p>
        </p:txBody>
      </p:sp>
    </p:spTree>
    <p:extLst>
      <p:ext uri="{BB962C8B-B14F-4D97-AF65-F5344CB8AC3E}">
        <p14:creationId xmlns:p14="http://schemas.microsoft.com/office/powerpoint/2010/main" val="278889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/>
          <a:srcRect l="18375" t="10681" r="18960" b="3125"/>
          <a:stretch/>
        </p:blipFill>
        <p:spPr>
          <a:xfrm>
            <a:off x="3392423" y="361950"/>
            <a:ext cx="5715001" cy="44196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3" name="Rectangle 2"/>
          <p:cNvSpPr/>
          <p:nvPr/>
        </p:nvSpPr>
        <p:spPr>
          <a:xfrm>
            <a:off x="366286" y="1581150"/>
            <a:ext cx="2855269" cy="138499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cap="none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Old Supply Chain</a:t>
            </a:r>
          </a:p>
          <a:p>
            <a:pPr algn="ctr"/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Vs</a:t>
            </a:r>
            <a:endParaRPr lang="en-US" sz="2800" b="1" spc="50" dirty="0" smtClean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  <a:p>
            <a:pPr algn="ctr"/>
            <a:r>
              <a:rPr lang="en-US" sz="2800" b="1" cap="none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New Supply Chain</a:t>
            </a:r>
            <a:endParaRPr lang="en-US" sz="2800" b="1" cap="none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85874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18">
  <a:themeElements>
    <a:clrScheme name="Cactus 2">
      <a:dk1>
        <a:srgbClr val="000000"/>
      </a:dk1>
      <a:lt1>
        <a:srgbClr val="FFFFFF"/>
      </a:lt1>
      <a:dk2>
        <a:srgbClr val="000000"/>
      </a:dk2>
      <a:lt2>
        <a:srgbClr val="006600"/>
      </a:lt2>
      <a:accent1>
        <a:srgbClr val="F5EBC1"/>
      </a:accent1>
      <a:accent2>
        <a:srgbClr val="FFCC00"/>
      </a:accent2>
      <a:accent3>
        <a:srgbClr val="FFFFFF"/>
      </a:accent3>
      <a:accent4>
        <a:srgbClr val="000000"/>
      </a:accent4>
      <a:accent5>
        <a:srgbClr val="F9F3DD"/>
      </a:accent5>
      <a:accent6>
        <a:srgbClr val="E7B900"/>
      </a:accent6>
      <a:hlink>
        <a:srgbClr val="D4876C"/>
      </a:hlink>
      <a:folHlink>
        <a:srgbClr val="B2B2B2"/>
      </a:folHlink>
    </a:clrScheme>
    <a:fontScheme name="Cactus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Cactus 1">
        <a:dk1>
          <a:srgbClr val="FF9900"/>
        </a:dk1>
        <a:lt1>
          <a:srgbClr val="FFFFCC"/>
        </a:lt1>
        <a:dk2>
          <a:srgbClr val="000000"/>
        </a:dk2>
        <a:lt2>
          <a:srgbClr val="FFCC00"/>
        </a:lt2>
        <a:accent1>
          <a:srgbClr val="6B6253"/>
        </a:accent1>
        <a:accent2>
          <a:srgbClr val="72543E"/>
        </a:accent2>
        <a:accent3>
          <a:srgbClr val="AAAAAA"/>
        </a:accent3>
        <a:accent4>
          <a:srgbClr val="DADAAE"/>
        </a:accent4>
        <a:accent5>
          <a:srgbClr val="BAB7B3"/>
        </a:accent5>
        <a:accent6>
          <a:srgbClr val="674B37"/>
        </a:accent6>
        <a:hlink>
          <a:srgbClr val="DA988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ctus 2">
        <a:dk1>
          <a:srgbClr val="000000"/>
        </a:dk1>
        <a:lt1>
          <a:srgbClr val="FFFFFF"/>
        </a:lt1>
        <a:dk2>
          <a:srgbClr val="000000"/>
        </a:dk2>
        <a:lt2>
          <a:srgbClr val="006600"/>
        </a:lt2>
        <a:accent1>
          <a:srgbClr val="F5EBC1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9F3DD"/>
        </a:accent5>
        <a:accent6>
          <a:srgbClr val="E7B900"/>
        </a:accent6>
        <a:hlink>
          <a:srgbClr val="D4876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ctus 3">
        <a:dk1>
          <a:srgbClr val="000000"/>
        </a:dk1>
        <a:lt1>
          <a:srgbClr val="FFFFFF"/>
        </a:lt1>
        <a:dk2>
          <a:srgbClr val="000000"/>
        </a:dk2>
        <a:lt2>
          <a:srgbClr val="292929"/>
        </a:lt2>
        <a:accent1>
          <a:srgbClr val="EAEAEA"/>
        </a:accent1>
        <a:accent2>
          <a:srgbClr val="969696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878787"/>
        </a:accent6>
        <a:hlink>
          <a:srgbClr val="5F5F5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ctus 4">
        <a:dk1>
          <a:srgbClr val="000000"/>
        </a:dk1>
        <a:lt1>
          <a:srgbClr val="FFFFFF"/>
        </a:lt1>
        <a:dk2>
          <a:srgbClr val="000000"/>
        </a:dk2>
        <a:lt2>
          <a:srgbClr val="006600"/>
        </a:lt2>
        <a:accent1>
          <a:srgbClr val="D8EBB3"/>
        </a:accent1>
        <a:accent2>
          <a:srgbClr val="CCCC00"/>
        </a:accent2>
        <a:accent3>
          <a:srgbClr val="FFFFFF"/>
        </a:accent3>
        <a:accent4>
          <a:srgbClr val="000000"/>
        </a:accent4>
        <a:accent5>
          <a:srgbClr val="E9F3D6"/>
        </a:accent5>
        <a:accent6>
          <a:srgbClr val="B9B900"/>
        </a:accent6>
        <a:hlink>
          <a:srgbClr val="FFBE7D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ctus 5">
        <a:dk1>
          <a:srgbClr val="000000"/>
        </a:dk1>
        <a:lt1>
          <a:srgbClr val="E5D3B3"/>
        </a:lt1>
        <a:dk2>
          <a:srgbClr val="800000"/>
        </a:dk2>
        <a:lt2>
          <a:srgbClr val="009900"/>
        </a:lt2>
        <a:accent1>
          <a:srgbClr val="D5B095"/>
        </a:accent1>
        <a:accent2>
          <a:srgbClr val="E28666"/>
        </a:accent2>
        <a:accent3>
          <a:srgbClr val="F0E6D6"/>
        </a:accent3>
        <a:accent4>
          <a:srgbClr val="000000"/>
        </a:accent4>
        <a:accent5>
          <a:srgbClr val="E7D4C8"/>
        </a:accent5>
        <a:accent6>
          <a:srgbClr val="CD795C"/>
        </a:accent6>
        <a:hlink>
          <a:srgbClr val="B75735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ctus 6">
        <a:dk1>
          <a:srgbClr val="99CC00"/>
        </a:dk1>
        <a:lt1>
          <a:srgbClr val="FFFFFF"/>
        </a:lt1>
        <a:dk2>
          <a:srgbClr val="51399D"/>
        </a:dk2>
        <a:lt2>
          <a:srgbClr val="FFFFCC"/>
        </a:lt2>
        <a:accent1>
          <a:srgbClr val="877CAA"/>
        </a:accent1>
        <a:accent2>
          <a:srgbClr val="000058"/>
        </a:accent2>
        <a:accent3>
          <a:srgbClr val="B3AECC"/>
        </a:accent3>
        <a:accent4>
          <a:srgbClr val="DADADA"/>
        </a:accent4>
        <a:accent5>
          <a:srgbClr val="C3BFD2"/>
        </a:accent5>
        <a:accent6>
          <a:srgbClr val="00004F"/>
        </a:accent6>
        <a:hlink>
          <a:srgbClr val="FFCC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Theme18</Template>
  <TotalTime>597</TotalTime>
  <Words>1248</Words>
  <Application>Microsoft Office PowerPoint</Application>
  <PresentationFormat>On-screen Show (16:9)</PresentationFormat>
  <Paragraphs>204</Paragraphs>
  <Slides>29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8" baseType="lpstr">
      <vt:lpstr>Arial</vt:lpstr>
      <vt:lpstr>Arial Narrow</vt:lpstr>
      <vt:lpstr>Calibri</vt:lpstr>
      <vt:lpstr>Cambria</vt:lpstr>
      <vt:lpstr>Garamond</vt:lpstr>
      <vt:lpstr>Monotype Sorts</vt:lpstr>
      <vt:lpstr>Times New Roman</vt:lpstr>
      <vt:lpstr>Wingdings</vt:lpstr>
      <vt:lpstr>Theme18</vt:lpstr>
      <vt:lpstr>Manajemen Supply Chain</vt:lpstr>
      <vt:lpstr>Supply Chain Management</vt:lpstr>
      <vt:lpstr>PowerPoint Presentation</vt:lpstr>
      <vt:lpstr>Pentingnya SCM</vt:lpstr>
      <vt:lpstr>Pentingnya SCM</vt:lpstr>
      <vt:lpstr>PowerPoint Presentation</vt:lpstr>
      <vt:lpstr>PowerPoint Presentation</vt:lpstr>
      <vt:lpstr>PowerPoint Presentation</vt:lpstr>
      <vt:lpstr>PowerPoint Presentation</vt:lpstr>
      <vt:lpstr>Keunggulan Bersaing</vt:lpstr>
      <vt:lpstr>Aspirasi pelanggan dan Kemampuan Perusahaan</vt:lpstr>
      <vt:lpstr>Information Strategy</vt:lpstr>
      <vt:lpstr>PowerPoint Presentation</vt:lpstr>
      <vt:lpstr>Analisis Informasi Data Point of Sales</vt:lpstr>
      <vt:lpstr>Facilities Strategy</vt:lpstr>
      <vt:lpstr>Push/Pull View of Supply Chains</vt:lpstr>
      <vt:lpstr>Push System</vt:lpstr>
      <vt:lpstr>Pull System</vt:lpstr>
      <vt:lpstr>PowerPoint Presentation</vt:lpstr>
      <vt:lpstr>PowerPoint Presentation</vt:lpstr>
      <vt:lpstr>PowerPoint Presentation</vt:lpstr>
      <vt:lpstr>Evolusi SCM: Tahap 1</vt:lpstr>
      <vt:lpstr>Evolusi SCM: Tahap 2 </vt:lpstr>
      <vt:lpstr>Evolusi SCM: Tahap 3</vt:lpstr>
      <vt:lpstr>Evolusi SCM: Tahap 4</vt:lpstr>
      <vt:lpstr>PowerPoint Presentation</vt:lpstr>
      <vt:lpstr>Persamaan Manajemen Logistik  dengan SCM</vt:lpstr>
      <vt:lpstr>Perbedaan Manajemen Logistik  dengan SCM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Manajemen Supply Chain</dc:title>
  <dc:creator>Lenovo</dc:creator>
  <cp:lastModifiedBy>heni utami</cp:lastModifiedBy>
  <cp:revision>29</cp:revision>
  <dcterms:created xsi:type="dcterms:W3CDTF">2015-09-14T01:59:30Z</dcterms:created>
  <dcterms:modified xsi:type="dcterms:W3CDTF">2016-09-07T09:15:55Z</dcterms:modified>
</cp:coreProperties>
</file>