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8"/>
  </p:notesMasterIdLst>
  <p:sldIdLst>
    <p:sldId id="256" r:id="rId2"/>
    <p:sldId id="259" r:id="rId3"/>
    <p:sldId id="260" r:id="rId4"/>
    <p:sldId id="261" r:id="rId5"/>
    <p:sldId id="262" r:id="rId6"/>
    <p:sldId id="285" r:id="rId7"/>
    <p:sldId id="264" r:id="rId8"/>
    <p:sldId id="265" r:id="rId9"/>
    <p:sldId id="266" r:id="rId10"/>
    <p:sldId id="267" r:id="rId11"/>
    <p:sldId id="269" r:id="rId12"/>
    <p:sldId id="270" r:id="rId13"/>
    <p:sldId id="271" r:id="rId14"/>
    <p:sldId id="272" r:id="rId15"/>
    <p:sldId id="273" r:id="rId16"/>
    <p:sldId id="275" r:id="rId17"/>
    <p:sldId id="276" r:id="rId18"/>
    <p:sldId id="277" r:id="rId19"/>
    <p:sldId id="278" r:id="rId20"/>
    <p:sldId id="279" r:id="rId21"/>
    <p:sldId id="280" r:id="rId22"/>
    <p:sldId id="281" r:id="rId23"/>
    <p:sldId id="282" r:id="rId24"/>
    <p:sldId id="283" r:id="rId25"/>
    <p:sldId id="284" r:id="rId26"/>
    <p:sldId id="274" r:id="rId27"/>
  </p:sldIdLst>
  <p:sldSz cx="9144000" cy="6858000" type="screen4x3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wmf"/><Relationship Id="rId1" Type="http://schemas.openxmlformats.org/officeDocument/2006/relationships/image" Target="../media/image4.wmf"/></Relationships>
</file>

<file path=ppt/drawings/_rels/vmlDrawing10.vml.rels><?xml version="1.0" encoding="UTF-8" standalone="yes"?>
<Relationships xmlns="http://schemas.openxmlformats.org/package/2006/relationships"><Relationship Id="rId2" Type="http://schemas.openxmlformats.org/officeDocument/2006/relationships/image" Target="../media/image31.wmf"/><Relationship Id="rId1" Type="http://schemas.openxmlformats.org/officeDocument/2006/relationships/image" Target="../media/image30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image" Target="../media/image7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image" Target="../media/image10.wmf"/><Relationship Id="rId1" Type="http://schemas.openxmlformats.org/officeDocument/2006/relationships/image" Target="../media/image9.wmf"/><Relationship Id="rId4" Type="http://schemas.openxmlformats.org/officeDocument/2006/relationships/image" Target="../media/image12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5.wmf"/><Relationship Id="rId2" Type="http://schemas.openxmlformats.org/officeDocument/2006/relationships/image" Target="../media/image14.wmf"/><Relationship Id="rId1" Type="http://schemas.openxmlformats.org/officeDocument/2006/relationships/image" Target="../media/image13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8.wmf"/><Relationship Id="rId2" Type="http://schemas.openxmlformats.org/officeDocument/2006/relationships/image" Target="../media/image17.wmf"/><Relationship Id="rId1" Type="http://schemas.openxmlformats.org/officeDocument/2006/relationships/image" Target="../media/image16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21.wmf"/><Relationship Id="rId2" Type="http://schemas.openxmlformats.org/officeDocument/2006/relationships/image" Target="../media/image20.wmf"/><Relationship Id="rId1" Type="http://schemas.openxmlformats.org/officeDocument/2006/relationships/image" Target="../media/image19.wmf"/></Relationships>
</file>

<file path=ppt/drawings/_rels/vmlDrawing7.vml.rels><?xml version="1.0" encoding="UTF-8" standalone="yes"?>
<Relationships xmlns="http://schemas.openxmlformats.org/package/2006/relationships"><Relationship Id="rId2" Type="http://schemas.openxmlformats.org/officeDocument/2006/relationships/image" Target="../media/image23.wmf"/><Relationship Id="rId1" Type="http://schemas.openxmlformats.org/officeDocument/2006/relationships/image" Target="../media/image22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26.wmf"/><Relationship Id="rId2" Type="http://schemas.openxmlformats.org/officeDocument/2006/relationships/image" Target="../media/image25.wmf"/><Relationship Id="rId1" Type="http://schemas.openxmlformats.org/officeDocument/2006/relationships/image" Target="../media/image24.wmf"/><Relationship Id="rId4" Type="http://schemas.openxmlformats.org/officeDocument/2006/relationships/image" Target="../media/image27.wmf"/></Relationships>
</file>

<file path=ppt/drawings/_rels/vmlDrawing9.vml.rels><?xml version="1.0" encoding="UTF-8" standalone="yes"?>
<Relationships xmlns="http://schemas.openxmlformats.org/package/2006/relationships"><Relationship Id="rId2" Type="http://schemas.openxmlformats.org/officeDocument/2006/relationships/image" Target="../media/image29.wmf"/><Relationship Id="rId1" Type="http://schemas.openxmlformats.org/officeDocument/2006/relationships/image" Target="../media/image28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F115DD6-A078-4ADA-AEEE-0A17A3039BD6}" type="datetimeFigureOut">
              <a:rPr lang="en-US" smtClean="0"/>
              <a:t>12/8/2016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3368A30-3857-4646-9020-CEB890EF24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9385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9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E0979FEC-1DCE-420D-940E-AF305E913900}" type="slidenum">
              <a:rPr lang="en-GB" smtClean="0">
                <a:latin typeface="Times New Roman" pitchFamily="18" charset="0"/>
              </a:rPr>
              <a:pPr/>
              <a:t>2</a:t>
            </a:fld>
            <a:endParaRPr lang="en-GB">
              <a:latin typeface="Times New Roman" pitchFamily="18" charset="0"/>
            </a:endParaRPr>
          </a:p>
        </p:txBody>
      </p:sp>
      <p:sp>
        <p:nvSpPr>
          <p:cNvPr id="23555" name="Text Box 1"/>
          <p:cNvSpPr txBox="1">
            <a:spLocks noChangeArrowheads="1"/>
          </p:cNvSpPr>
          <p:nvPr/>
        </p:nvSpPr>
        <p:spPr bwMode="auto">
          <a:xfrm>
            <a:off x="711430" y="685507"/>
            <a:ext cx="5438247" cy="3428837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lIns="80723" tIns="40362" rIns="80723" bIns="40362" anchor="ctr"/>
          <a:lstStyle/>
          <a:p>
            <a:endParaRPr lang="en-US">
              <a:ea typeface="AR PL ShanHeiSun Uni" charset="0"/>
              <a:cs typeface="AR PL ShanHeiSun Uni" charset="0"/>
            </a:endParaRPr>
          </a:p>
        </p:txBody>
      </p:sp>
      <p:sp>
        <p:nvSpPr>
          <p:cNvPr id="23556" name="Rectangle 2"/>
          <p:cNvSpPr>
            <a:spLocks noGrp="1" noChangeArrowheads="1"/>
          </p:cNvSpPr>
          <p:nvPr>
            <p:ph type="body"/>
          </p:nvPr>
        </p:nvSpPr>
        <p:spPr>
          <a:xfrm>
            <a:off x="914918" y="4342845"/>
            <a:ext cx="5028164" cy="4114343"/>
          </a:xfrm>
          <a:noFill/>
          <a:ln/>
        </p:spPr>
        <p:txBody>
          <a:bodyPr wrap="none" anchor="ctr"/>
          <a:lstStyle/>
          <a:p>
            <a:endParaRPr lang="en-US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9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EFE22298-B7D5-4433-8BC2-5A85112F91DD}" type="slidenum">
              <a:rPr lang="en-GB" smtClean="0">
                <a:latin typeface="Times New Roman" pitchFamily="18" charset="0"/>
              </a:rPr>
              <a:pPr/>
              <a:t>13</a:t>
            </a:fld>
            <a:endParaRPr lang="en-GB">
              <a:latin typeface="Times New Roman" pitchFamily="18" charset="0"/>
            </a:endParaRPr>
          </a:p>
        </p:txBody>
      </p:sp>
      <p:sp>
        <p:nvSpPr>
          <p:cNvPr id="34819" name="Text Box 1"/>
          <p:cNvSpPr txBox="1">
            <a:spLocks noChangeArrowheads="1"/>
          </p:cNvSpPr>
          <p:nvPr/>
        </p:nvSpPr>
        <p:spPr bwMode="auto">
          <a:xfrm>
            <a:off x="711430" y="685507"/>
            <a:ext cx="5438247" cy="3428837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lIns="80723" tIns="40362" rIns="80723" bIns="40362" anchor="ctr"/>
          <a:lstStyle/>
          <a:p>
            <a:endParaRPr lang="en-US">
              <a:ea typeface="AR PL ShanHeiSun Uni" charset="0"/>
              <a:cs typeface="AR PL ShanHeiSun Uni" charset="0"/>
            </a:endParaRPr>
          </a:p>
        </p:txBody>
      </p:sp>
      <p:sp>
        <p:nvSpPr>
          <p:cNvPr id="34820" name="Rectangle 2"/>
          <p:cNvSpPr>
            <a:spLocks noGrp="1" noChangeArrowheads="1"/>
          </p:cNvSpPr>
          <p:nvPr>
            <p:ph type="body"/>
          </p:nvPr>
        </p:nvSpPr>
        <p:spPr>
          <a:xfrm>
            <a:off x="914918" y="4342845"/>
            <a:ext cx="5028164" cy="4114343"/>
          </a:xfrm>
          <a:noFill/>
          <a:ln/>
        </p:spPr>
        <p:txBody>
          <a:bodyPr wrap="none" anchor="ctr"/>
          <a:lstStyle/>
          <a:p>
            <a:endParaRPr lang="en-US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9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1F03BD6F-8529-4CF3-8407-9499DC373108}" type="slidenum">
              <a:rPr lang="en-GB" smtClean="0">
                <a:latin typeface="Times New Roman" pitchFamily="18" charset="0"/>
              </a:rPr>
              <a:pPr/>
              <a:t>14</a:t>
            </a:fld>
            <a:endParaRPr lang="en-GB">
              <a:latin typeface="Times New Roman" pitchFamily="18" charset="0"/>
            </a:endParaRPr>
          </a:p>
        </p:txBody>
      </p:sp>
      <p:sp>
        <p:nvSpPr>
          <p:cNvPr id="35843" name="Text Box 1"/>
          <p:cNvSpPr txBox="1">
            <a:spLocks noChangeArrowheads="1"/>
          </p:cNvSpPr>
          <p:nvPr/>
        </p:nvSpPr>
        <p:spPr bwMode="auto">
          <a:xfrm>
            <a:off x="711430" y="685507"/>
            <a:ext cx="5438247" cy="3428837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lIns="80723" tIns="40362" rIns="80723" bIns="40362" anchor="ctr"/>
          <a:lstStyle/>
          <a:p>
            <a:endParaRPr lang="en-US">
              <a:ea typeface="AR PL ShanHeiSun Uni" charset="0"/>
              <a:cs typeface="AR PL ShanHeiSun Uni" charset="0"/>
            </a:endParaRPr>
          </a:p>
        </p:txBody>
      </p:sp>
      <p:sp>
        <p:nvSpPr>
          <p:cNvPr id="35844" name="Rectangle 2"/>
          <p:cNvSpPr>
            <a:spLocks noGrp="1" noChangeArrowheads="1"/>
          </p:cNvSpPr>
          <p:nvPr>
            <p:ph type="body"/>
          </p:nvPr>
        </p:nvSpPr>
        <p:spPr>
          <a:xfrm>
            <a:off x="914918" y="4342845"/>
            <a:ext cx="5028164" cy="4114343"/>
          </a:xfrm>
          <a:noFill/>
          <a:ln/>
        </p:spPr>
        <p:txBody>
          <a:bodyPr wrap="none" anchor="ctr"/>
          <a:lstStyle/>
          <a:p>
            <a:endParaRPr lang="en-US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9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1B4A03DA-1ECE-44C6-96B5-0F2012422096}" type="slidenum">
              <a:rPr lang="en-GB" smtClean="0">
                <a:latin typeface="Times New Roman" pitchFamily="18" charset="0"/>
              </a:rPr>
              <a:pPr/>
              <a:t>15</a:t>
            </a:fld>
            <a:endParaRPr lang="en-GB">
              <a:latin typeface="Times New Roman" pitchFamily="18" charset="0"/>
            </a:endParaRPr>
          </a:p>
        </p:txBody>
      </p:sp>
      <p:sp>
        <p:nvSpPr>
          <p:cNvPr id="36867" name="Text Box 1"/>
          <p:cNvSpPr txBox="1">
            <a:spLocks noChangeArrowheads="1"/>
          </p:cNvSpPr>
          <p:nvPr/>
        </p:nvSpPr>
        <p:spPr bwMode="auto">
          <a:xfrm>
            <a:off x="711430" y="685507"/>
            <a:ext cx="5438247" cy="3428837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lIns="80723" tIns="40362" rIns="80723" bIns="40362" anchor="ctr"/>
          <a:lstStyle/>
          <a:p>
            <a:endParaRPr lang="en-US">
              <a:ea typeface="AR PL ShanHeiSun Uni" charset="0"/>
              <a:cs typeface="AR PL ShanHeiSun Uni" charset="0"/>
            </a:endParaRPr>
          </a:p>
        </p:txBody>
      </p:sp>
      <p:sp>
        <p:nvSpPr>
          <p:cNvPr id="36868" name="Rectangle 2"/>
          <p:cNvSpPr>
            <a:spLocks noGrp="1" noChangeArrowheads="1"/>
          </p:cNvSpPr>
          <p:nvPr>
            <p:ph type="body"/>
          </p:nvPr>
        </p:nvSpPr>
        <p:spPr>
          <a:xfrm>
            <a:off x="914918" y="4342845"/>
            <a:ext cx="5028164" cy="4114343"/>
          </a:xfrm>
          <a:noFill/>
          <a:ln/>
        </p:spPr>
        <p:txBody>
          <a:bodyPr wrap="none" anchor="ctr"/>
          <a:lstStyle/>
          <a:p>
            <a:endParaRPr lang="en-US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9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5B0665FE-ABC7-4FA6-9CFF-C7B231A49BA5}" type="slidenum">
              <a:rPr lang="en-GB" smtClean="0">
                <a:latin typeface="Times New Roman" pitchFamily="18" charset="0"/>
              </a:rPr>
              <a:pPr/>
              <a:t>26</a:t>
            </a:fld>
            <a:endParaRPr lang="en-GB">
              <a:latin typeface="Times New Roman" pitchFamily="18" charset="0"/>
            </a:endParaRPr>
          </a:p>
        </p:txBody>
      </p:sp>
      <p:sp>
        <p:nvSpPr>
          <p:cNvPr id="37891" name="Text Box 1"/>
          <p:cNvSpPr txBox="1">
            <a:spLocks noChangeArrowheads="1"/>
          </p:cNvSpPr>
          <p:nvPr/>
        </p:nvSpPr>
        <p:spPr bwMode="auto">
          <a:xfrm>
            <a:off x="711430" y="685507"/>
            <a:ext cx="5438247" cy="3428837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lIns="80723" tIns="40362" rIns="80723" bIns="40362" anchor="ctr"/>
          <a:lstStyle/>
          <a:p>
            <a:endParaRPr lang="en-US">
              <a:ea typeface="AR PL ShanHeiSun Uni" charset="0"/>
              <a:cs typeface="AR PL ShanHeiSun Uni" charset="0"/>
            </a:endParaRPr>
          </a:p>
        </p:txBody>
      </p:sp>
      <p:sp>
        <p:nvSpPr>
          <p:cNvPr id="37892" name="Rectangle 2"/>
          <p:cNvSpPr>
            <a:spLocks noGrp="1" noChangeArrowheads="1"/>
          </p:cNvSpPr>
          <p:nvPr>
            <p:ph type="body"/>
          </p:nvPr>
        </p:nvSpPr>
        <p:spPr>
          <a:xfrm>
            <a:off x="914918" y="4342845"/>
            <a:ext cx="5028164" cy="4114343"/>
          </a:xfrm>
          <a:noFill/>
          <a:ln/>
        </p:spPr>
        <p:txBody>
          <a:bodyPr wrap="none" anchor="ctr"/>
          <a:lstStyle/>
          <a:p>
            <a:endParaRPr lang="en-US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9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800C63B0-086F-4834-AB5E-52E1473497D6}" type="slidenum">
              <a:rPr lang="en-GB" smtClean="0">
                <a:latin typeface="Times New Roman" pitchFamily="18" charset="0"/>
              </a:rPr>
              <a:pPr/>
              <a:t>3</a:t>
            </a:fld>
            <a:endParaRPr lang="en-GB">
              <a:latin typeface="Times New Roman" pitchFamily="18" charset="0"/>
            </a:endParaRPr>
          </a:p>
        </p:txBody>
      </p:sp>
      <p:sp>
        <p:nvSpPr>
          <p:cNvPr id="24579" name="Text Box 1"/>
          <p:cNvSpPr txBox="1">
            <a:spLocks noChangeArrowheads="1"/>
          </p:cNvSpPr>
          <p:nvPr/>
        </p:nvSpPr>
        <p:spPr bwMode="auto">
          <a:xfrm>
            <a:off x="711430" y="685507"/>
            <a:ext cx="5438247" cy="3428837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lIns="80723" tIns="40362" rIns="80723" bIns="40362" anchor="ctr"/>
          <a:lstStyle/>
          <a:p>
            <a:endParaRPr lang="en-US">
              <a:ea typeface="AR PL ShanHeiSun Uni" charset="0"/>
              <a:cs typeface="AR PL ShanHeiSun Uni" charset="0"/>
            </a:endParaRPr>
          </a:p>
        </p:txBody>
      </p:sp>
      <p:sp>
        <p:nvSpPr>
          <p:cNvPr id="24580" name="Rectangle 2"/>
          <p:cNvSpPr>
            <a:spLocks noGrp="1" noChangeArrowheads="1"/>
          </p:cNvSpPr>
          <p:nvPr>
            <p:ph type="body"/>
          </p:nvPr>
        </p:nvSpPr>
        <p:spPr>
          <a:xfrm>
            <a:off x="914918" y="4342845"/>
            <a:ext cx="5028164" cy="4114343"/>
          </a:xfrm>
          <a:noFill/>
          <a:ln/>
        </p:spPr>
        <p:txBody>
          <a:bodyPr wrap="none" anchor="ctr"/>
          <a:lstStyle/>
          <a:p>
            <a:endParaRPr lang="en-US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9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E9425426-6866-4654-96F2-C40B7EEC4785}" type="slidenum">
              <a:rPr lang="en-GB" smtClean="0">
                <a:latin typeface="Times New Roman" pitchFamily="18" charset="0"/>
              </a:rPr>
              <a:pPr/>
              <a:t>4</a:t>
            </a:fld>
            <a:endParaRPr lang="en-GB">
              <a:latin typeface="Times New Roman" pitchFamily="18" charset="0"/>
            </a:endParaRPr>
          </a:p>
        </p:txBody>
      </p:sp>
      <p:sp>
        <p:nvSpPr>
          <p:cNvPr id="2560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4588" y="685800"/>
            <a:ext cx="4570412" cy="3427413"/>
          </a:xfrm>
          <a:ln/>
        </p:spPr>
      </p:sp>
      <p:sp>
        <p:nvSpPr>
          <p:cNvPr id="2560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14918" y="4342845"/>
            <a:ext cx="5028164" cy="4041223"/>
          </a:xfrm>
          <a:noFill/>
          <a:ln/>
        </p:spPr>
        <p:txBody>
          <a:bodyPr wrap="none" anchor="ctr"/>
          <a:lstStyle/>
          <a:p>
            <a:endParaRPr lang="en-US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9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CDF718F1-2C01-4FD3-9F71-55500A0F6D06}" type="slidenum">
              <a:rPr lang="en-GB" smtClean="0">
                <a:latin typeface="Times New Roman" pitchFamily="18" charset="0"/>
              </a:rPr>
              <a:pPr/>
              <a:t>5</a:t>
            </a:fld>
            <a:endParaRPr lang="en-GB">
              <a:latin typeface="Times New Roman" pitchFamily="18" charset="0"/>
            </a:endParaRPr>
          </a:p>
        </p:txBody>
      </p:sp>
      <p:sp>
        <p:nvSpPr>
          <p:cNvPr id="26627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4588" y="685800"/>
            <a:ext cx="4570412" cy="3427413"/>
          </a:xfrm>
          <a:ln/>
        </p:spPr>
      </p:sp>
      <p:sp>
        <p:nvSpPr>
          <p:cNvPr id="2662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14918" y="4342845"/>
            <a:ext cx="5028164" cy="4041223"/>
          </a:xfrm>
          <a:noFill/>
          <a:ln/>
        </p:spPr>
        <p:txBody>
          <a:bodyPr wrap="none" anchor="ctr"/>
          <a:lstStyle/>
          <a:p>
            <a:endParaRPr lang="en-US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9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EC6CF49B-898E-435F-BA1D-43499EAFAC98}" type="slidenum">
              <a:rPr lang="en-GB" smtClean="0">
                <a:latin typeface="Times New Roman" pitchFamily="18" charset="0"/>
              </a:rPr>
              <a:pPr/>
              <a:t>7</a:t>
            </a:fld>
            <a:endParaRPr lang="en-GB">
              <a:latin typeface="Times New Roman" pitchFamily="18" charset="0"/>
            </a:endParaRPr>
          </a:p>
        </p:txBody>
      </p:sp>
      <p:sp>
        <p:nvSpPr>
          <p:cNvPr id="28675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4588" y="685800"/>
            <a:ext cx="4570412" cy="3427413"/>
          </a:xfrm>
          <a:ln/>
        </p:spPr>
      </p:sp>
      <p:sp>
        <p:nvSpPr>
          <p:cNvPr id="2867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14918" y="4342845"/>
            <a:ext cx="5028164" cy="4041223"/>
          </a:xfrm>
          <a:noFill/>
          <a:ln/>
        </p:spPr>
        <p:txBody>
          <a:bodyPr wrap="none" anchor="ctr"/>
          <a:lstStyle/>
          <a:p>
            <a:endParaRPr lang="en-US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9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EA5473D7-05D3-417B-BE58-204F6EFD8500}" type="slidenum">
              <a:rPr lang="en-GB" smtClean="0">
                <a:latin typeface="Times New Roman" pitchFamily="18" charset="0"/>
              </a:rPr>
              <a:pPr/>
              <a:t>8</a:t>
            </a:fld>
            <a:endParaRPr lang="en-GB">
              <a:latin typeface="Times New Roman" pitchFamily="18" charset="0"/>
            </a:endParaRPr>
          </a:p>
        </p:txBody>
      </p:sp>
      <p:sp>
        <p:nvSpPr>
          <p:cNvPr id="29699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4588" y="685800"/>
            <a:ext cx="4570412" cy="3427413"/>
          </a:xfrm>
          <a:ln/>
        </p:spPr>
      </p:sp>
      <p:sp>
        <p:nvSpPr>
          <p:cNvPr id="2970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14918" y="4342845"/>
            <a:ext cx="5028164" cy="4041223"/>
          </a:xfrm>
          <a:noFill/>
          <a:ln/>
        </p:spPr>
        <p:txBody>
          <a:bodyPr wrap="none" anchor="ctr"/>
          <a:lstStyle/>
          <a:p>
            <a:endParaRPr lang="en-US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9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EA920C6F-9E4C-4FA1-B9F6-633F82589B26}" type="slidenum">
              <a:rPr lang="en-GB" smtClean="0">
                <a:latin typeface="Times New Roman" pitchFamily="18" charset="0"/>
              </a:rPr>
              <a:pPr/>
              <a:t>9</a:t>
            </a:fld>
            <a:endParaRPr lang="en-GB">
              <a:latin typeface="Times New Roman" pitchFamily="18" charset="0"/>
            </a:endParaRPr>
          </a:p>
        </p:txBody>
      </p:sp>
      <p:sp>
        <p:nvSpPr>
          <p:cNvPr id="30723" name="Text Box 1"/>
          <p:cNvSpPr txBox="1">
            <a:spLocks noChangeArrowheads="1"/>
          </p:cNvSpPr>
          <p:nvPr/>
        </p:nvSpPr>
        <p:spPr bwMode="auto">
          <a:xfrm>
            <a:off x="711430" y="685507"/>
            <a:ext cx="5438247" cy="3428837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lIns="80723" tIns="40362" rIns="80723" bIns="40362" anchor="ctr"/>
          <a:lstStyle/>
          <a:p>
            <a:endParaRPr lang="en-US">
              <a:ea typeface="AR PL ShanHeiSun Uni" charset="0"/>
              <a:cs typeface="AR PL ShanHeiSun Uni" charset="0"/>
            </a:endParaRPr>
          </a:p>
        </p:txBody>
      </p:sp>
      <p:sp>
        <p:nvSpPr>
          <p:cNvPr id="30724" name="Rectangle 2"/>
          <p:cNvSpPr>
            <a:spLocks noGrp="1" noChangeArrowheads="1"/>
          </p:cNvSpPr>
          <p:nvPr>
            <p:ph type="body"/>
          </p:nvPr>
        </p:nvSpPr>
        <p:spPr>
          <a:xfrm>
            <a:off x="914918" y="4342845"/>
            <a:ext cx="5028164" cy="4114343"/>
          </a:xfrm>
          <a:noFill/>
          <a:ln/>
        </p:spPr>
        <p:txBody>
          <a:bodyPr wrap="none" anchor="ctr"/>
          <a:lstStyle/>
          <a:p>
            <a:endParaRPr lang="en-US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9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710DB292-228E-4D6D-98D8-C82EF076B115}" type="slidenum">
              <a:rPr lang="en-GB" smtClean="0">
                <a:latin typeface="Times New Roman" pitchFamily="18" charset="0"/>
              </a:rPr>
              <a:pPr/>
              <a:t>10</a:t>
            </a:fld>
            <a:endParaRPr lang="en-GB">
              <a:latin typeface="Times New Roman" pitchFamily="18" charset="0"/>
            </a:endParaRPr>
          </a:p>
        </p:txBody>
      </p:sp>
      <p:sp>
        <p:nvSpPr>
          <p:cNvPr id="31747" name="Text Box 1"/>
          <p:cNvSpPr txBox="1">
            <a:spLocks noChangeArrowheads="1"/>
          </p:cNvSpPr>
          <p:nvPr/>
        </p:nvSpPr>
        <p:spPr bwMode="auto">
          <a:xfrm>
            <a:off x="711430" y="685507"/>
            <a:ext cx="5438247" cy="3428837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lIns="80723" tIns="40362" rIns="80723" bIns="40362" anchor="ctr"/>
          <a:lstStyle/>
          <a:p>
            <a:endParaRPr lang="en-US">
              <a:ea typeface="AR PL ShanHeiSun Uni" charset="0"/>
              <a:cs typeface="AR PL ShanHeiSun Uni" charset="0"/>
            </a:endParaRPr>
          </a:p>
        </p:txBody>
      </p:sp>
      <p:sp>
        <p:nvSpPr>
          <p:cNvPr id="31748" name="Rectangle 2"/>
          <p:cNvSpPr>
            <a:spLocks noGrp="1" noChangeArrowheads="1"/>
          </p:cNvSpPr>
          <p:nvPr>
            <p:ph type="body"/>
          </p:nvPr>
        </p:nvSpPr>
        <p:spPr>
          <a:xfrm>
            <a:off x="914918" y="4342845"/>
            <a:ext cx="5028164" cy="4114343"/>
          </a:xfrm>
          <a:noFill/>
          <a:ln/>
        </p:spPr>
        <p:txBody>
          <a:bodyPr wrap="none" anchor="ctr"/>
          <a:lstStyle/>
          <a:p>
            <a:endParaRPr lang="en-US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379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18" charset="0"/>
            </a:endParaRPr>
          </a:p>
        </p:txBody>
      </p:sp>
      <p:sp>
        <p:nvSpPr>
          <p:cNvPr id="33796" name="Slide Number Placeholder 3"/>
          <p:cNvSpPr>
            <a:spLocks noGrp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0D12B95F-CB6B-4140-8ED5-1629695BE4B4}" type="slidenum">
              <a:rPr lang="en-GB" smtClean="0">
                <a:latin typeface="Times New Roman" pitchFamily="18" charset="0"/>
              </a:rPr>
              <a:pPr/>
              <a:t>12</a:t>
            </a:fld>
            <a:endParaRPr lang="en-GB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00034" y="1571612"/>
            <a:ext cx="7215238" cy="1470025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id-ID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00034" y="3286124"/>
            <a:ext cx="7215238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  <a:endParaRPr lang="id-ID" dirty="0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B8FF6-ECD9-49AB-B430-41AFB2F8B724}" type="datetimeFigureOut">
              <a:rPr lang="id-ID" smtClean="0"/>
              <a:pPr/>
              <a:t>08/12/2016</a:t>
            </a:fld>
            <a:endParaRPr lang="id-ID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2E17645-0458-48C4-834B-2284F4C51A80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id-ID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B8FF6-ECD9-49AB-B430-41AFB2F8B724}" type="datetimeFigureOut">
              <a:rPr lang="id-ID" smtClean="0"/>
              <a:pPr/>
              <a:t>08/12/2016</a:t>
            </a:fld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E17645-0458-48C4-834B-2284F4C51A80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B8FF6-ECD9-49AB-B430-41AFB2F8B724}" type="datetimeFigureOut">
              <a:rPr lang="id-ID" smtClean="0"/>
              <a:pPr/>
              <a:t>08/12/2016</a:t>
            </a:fld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E17645-0458-48C4-834B-2284F4C51A80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B8FF6-ECD9-49AB-B430-41AFB2F8B724}" type="datetimeFigureOut">
              <a:rPr lang="id-ID" smtClean="0"/>
              <a:pPr/>
              <a:t>08/12/2016</a:t>
            </a:fld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E17645-0458-48C4-834B-2284F4C51A80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B8FF6-ECD9-49AB-B430-41AFB2F8B724}" type="datetimeFigureOut">
              <a:rPr lang="id-ID" smtClean="0"/>
              <a:pPr/>
              <a:t>08/12/2016</a:t>
            </a:fld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E17645-0458-48C4-834B-2284F4C51A80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B8FF6-ECD9-49AB-B430-41AFB2F8B724}" type="datetimeFigureOut">
              <a:rPr lang="id-ID" smtClean="0"/>
              <a:pPr/>
              <a:t>08/12/2016</a:t>
            </a:fld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E17645-0458-48C4-834B-2284F4C51A80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B8FF6-ECD9-49AB-B430-41AFB2F8B724}" type="datetimeFigureOut">
              <a:rPr lang="id-ID" smtClean="0"/>
              <a:pPr/>
              <a:t>08/12/2016</a:t>
            </a:fld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E17645-0458-48C4-834B-2284F4C51A80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B8FF6-ECD9-49AB-B430-41AFB2F8B724}" type="datetimeFigureOut">
              <a:rPr lang="id-ID" smtClean="0"/>
              <a:pPr/>
              <a:t>08/12/2016</a:t>
            </a:fld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E17645-0458-48C4-834B-2284F4C51A80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B8FF6-ECD9-49AB-B430-41AFB2F8B724}" type="datetimeFigureOut">
              <a:rPr lang="id-ID" smtClean="0"/>
              <a:pPr/>
              <a:t>08/12/2016</a:t>
            </a:fld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E17645-0458-48C4-834B-2284F4C51A80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0034" y="214290"/>
            <a:ext cx="6715172" cy="94776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dirty="0"/>
              <a:t>Click to edit Master title style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428736"/>
            <a:ext cx="5111750" cy="469742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id-ID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B8FF6-ECD9-49AB-B430-41AFB2F8B724}" type="datetimeFigureOut">
              <a:rPr lang="id-ID" smtClean="0"/>
              <a:pPr/>
              <a:t>08/12/2016</a:t>
            </a:fld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E17645-0458-48C4-834B-2284F4C51A80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0034" y="57148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1285859"/>
            <a:ext cx="5486400" cy="344171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786322"/>
            <a:ext cx="5486400" cy="138587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B8FF6-ECD9-49AB-B430-41AFB2F8B724}" type="datetimeFigureOut">
              <a:rPr lang="id-ID" smtClean="0"/>
              <a:pPr/>
              <a:t>08/12/2016</a:t>
            </a:fld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E17645-0458-48C4-834B-2284F4C51A80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0" name="Picture 6"/>
          <p:cNvPicPr>
            <a:picLocks noChangeAspect="1" noChangeArrowheads="1"/>
          </p:cNvPicPr>
          <p:nvPr userDrawn="1"/>
        </p:nvPicPr>
        <p:blipFill>
          <a:blip r:embed="rId13"/>
          <a:srcRect/>
          <a:stretch>
            <a:fillRect/>
          </a:stretch>
        </p:blipFill>
        <p:spPr bwMode="auto">
          <a:xfrm>
            <a:off x="8501090" y="0"/>
            <a:ext cx="642910" cy="6258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00034" y="71414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id-ID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357298"/>
            <a:ext cx="8229600" cy="476886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id-ID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57620" y="6572272"/>
            <a:ext cx="2000264" cy="28572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3B8FF6-ECD9-49AB-B430-41AFB2F8B724}" type="datetimeFigureOut">
              <a:rPr lang="id-ID" smtClean="0"/>
              <a:pPr/>
              <a:t>08/12/2016</a:t>
            </a:fld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000892" y="6572272"/>
            <a:ext cx="2071702" cy="28572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E17645-0458-48C4-834B-2284F4C51A80}" type="slidenum">
              <a:rPr lang="id-ID" smtClean="0"/>
              <a:pPr/>
              <a:t>‹#›</a:t>
            </a:fld>
            <a:endParaRPr lang="id-ID"/>
          </a:p>
        </p:txBody>
      </p:sp>
      <p:pic>
        <p:nvPicPr>
          <p:cNvPr id="1027" name="Picture 3"/>
          <p:cNvPicPr>
            <a:picLocks noChangeAspect="1" noChangeArrowheads="1"/>
          </p:cNvPicPr>
          <p:nvPr userDrawn="1"/>
        </p:nvPicPr>
        <p:blipFill>
          <a:blip r:embed="rId14"/>
          <a:srcRect/>
          <a:stretch>
            <a:fillRect/>
          </a:stretch>
        </p:blipFill>
        <p:spPr bwMode="auto">
          <a:xfrm flipH="1">
            <a:off x="-45719" y="19050"/>
            <a:ext cx="117124" cy="683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1" name="Footer Placeholder 10"/>
          <p:cNvSpPr>
            <a:spLocks noGrp="1"/>
          </p:cNvSpPr>
          <p:nvPr>
            <p:ph type="ftr" sz="quarter" idx="3"/>
          </p:nvPr>
        </p:nvSpPr>
        <p:spPr>
          <a:xfrm>
            <a:off x="428596" y="6572272"/>
            <a:ext cx="2895600" cy="28572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d-ID" dirty="0"/>
          </a:p>
        </p:txBody>
      </p:sp>
      <p:pic>
        <p:nvPicPr>
          <p:cNvPr id="1034" name="Picture 10"/>
          <p:cNvPicPr>
            <a:picLocks noChangeAspect="1" noChangeArrowheads="1"/>
          </p:cNvPicPr>
          <p:nvPr userDrawn="1"/>
        </p:nvPicPr>
        <p:blipFill>
          <a:blip r:embed="rId15"/>
          <a:srcRect/>
          <a:stretch>
            <a:fillRect/>
          </a:stretch>
        </p:blipFill>
        <p:spPr bwMode="auto">
          <a:xfrm>
            <a:off x="500034" y="1214422"/>
            <a:ext cx="6858000" cy="19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5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4.wmf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8.wmf"/><Relationship Id="rId5" Type="http://schemas.openxmlformats.org/officeDocument/2006/relationships/oleObject" Target="../embeddings/oleObject5.bin"/><Relationship Id="rId4" Type="http://schemas.openxmlformats.org/officeDocument/2006/relationships/image" Target="../media/image7.wmf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wmf"/><Relationship Id="rId3" Type="http://schemas.openxmlformats.org/officeDocument/2006/relationships/oleObject" Target="../embeddings/oleObject6.bin"/><Relationship Id="rId7" Type="http://schemas.openxmlformats.org/officeDocument/2006/relationships/oleObject" Target="../embeddings/oleObject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0.wmf"/><Relationship Id="rId5" Type="http://schemas.openxmlformats.org/officeDocument/2006/relationships/oleObject" Target="../embeddings/oleObject7.bin"/><Relationship Id="rId10" Type="http://schemas.openxmlformats.org/officeDocument/2006/relationships/image" Target="../media/image12.wmf"/><Relationship Id="rId4" Type="http://schemas.openxmlformats.org/officeDocument/2006/relationships/image" Target="../media/image9.wmf"/><Relationship Id="rId9" Type="http://schemas.openxmlformats.org/officeDocument/2006/relationships/oleObject" Target="../embeddings/oleObject9.bin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wmf"/><Relationship Id="rId3" Type="http://schemas.openxmlformats.org/officeDocument/2006/relationships/oleObject" Target="../embeddings/oleObject10.bin"/><Relationship Id="rId7" Type="http://schemas.openxmlformats.org/officeDocument/2006/relationships/oleObject" Target="../embeddings/oleObject1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4.wmf"/><Relationship Id="rId5" Type="http://schemas.openxmlformats.org/officeDocument/2006/relationships/oleObject" Target="../embeddings/oleObject11.bin"/><Relationship Id="rId4" Type="http://schemas.openxmlformats.org/officeDocument/2006/relationships/image" Target="../media/image13.wm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wmf"/><Relationship Id="rId3" Type="http://schemas.openxmlformats.org/officeDocument/2006/relationships/oleObject" Target="../embeddings/oleObject13.bin"/><Relationship Id="rId7" Type="http://schemas.openxmlformats.org/officeDocument/2006/relationships/oleObject" Target="../embeddings/oleObject1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7.wmf"/><Relationship Id="rId5" Type="http://schemas.openxmlformats.org/officeDocument/2006/relationships/oleObject" Target="../embeddings/oleObject14.bin"/><Relationship Id="rId4" Type="http://schemas.openxmlformats.org/officeDocument/2006/relationships/image" Target="../media/image16.wmf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wmf"/><Relationship Id="rId3" Type="http://schemas.openxmlformats.org/officeDocument/2006/relationships/oleObject" Target="../embeddings/oleObject16.bin"/><Relationship Id="rId7" Type="http://schemas.openxmlformats.org/officeDocument/2006/relationships/oleObject" Target="../embeddings/oleObject1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20.wmf"/><Relationship Id="rId5" Type="http://schemas.openxmlformats.org/officeDocument/2006/relationships/oleObject" Target="../embeddings/oleObject17.bin"/><Relationship Id="rId4" Type="http://schemas.openxmlformats.org/officeDocument/2006/relationships/image" Target="../media/image19.wmf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9.bin"/><Relationship Id="rId7" Type="http://schemas.openxmlformats.org/officeDocument/2006/relationships/slide" Target="slide15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23.wmf"/><Relationship Id="rId5" Type="http://schemas.openxmlformats.org/officeDocument/2006/relationships/oleObject" Target="../embeddings/oleObject20.bin"/><Relationship Id="rId4" Type="http://schemas.openxmlformats.org/officeDocument/2006/relationships/image" Target="../media/image22.wmf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6.wmf"/><Relationship Id="rId3" Type="http://schemas.openxmlformats.org/officeDocument/2006/relationships/oleObject" Target="../embeddings/oleObject21.bin"/><Relationship Id="rId7" Type="http://schemas.openxmlformats.org/officeDocument/2006/relationships/oleObject" Target="../embeddings/oleObject2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25.wmf"/><Relationship Id="rId5" Type="http://schemas.openxmlformats.org/officeDocument/2006/relationships/oleObject" Target="../embeddings/oleObject22.bin"/><Relationship Id="rId10" Type="http://schemas.openxmlformats.org/officeDocument/2006/relationships/image" Target="../media/image27.wmf"/><Relationship Id="rId4" Type="http://schemas.openxmlformats.org/officeDocument/2006/relationships/image" Target="../media/image24.wmf"/><Relationship Id="rId9" Type="http://schemas.openxmlformats.org/officeDocument/2006/relationships/oleObject" Target="../embeddings/oleObject24.bin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29.wmf"/><Relationship Id="rId5" Type="http://schemas.openxmlformats.org/officeDocument/2006/relationships/oleObject" Target="../embeddings/oleObject26.bin"/><Relationship Id="rId4" Type="http://schemas.openxmlformats.org/officeDocument/2006/relationships/image" Target="../media/image28.wmf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7.bin"/><Relationship Id="rId7" Type="http://schemas.openxmlformats.org/officeDocument/2006/relationships/slide" Target="slide15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31.wmf"/><Relationship Id="rId5" Type="http://schemas.openxmlformats.org/officeDocument/2006/relationships/oleObject" Target="../embeddings/oleObject28.bin"/><Relationship Id="rId4" Type="http://schemas.openxmlformats.org/officeDocument/2006/relationships/image" Target="../media/image30.wmf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Push Down Automata</a:t>
            </a:r>
            <a:endParaRPr lang="id-ID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/>
              <a:t>Otomata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Pengantar</a:t>
            </a:r>
            <a:r>
              <a:rPr lang="en-US" dirty="0"/>
              <a:t> </a:t>
            </a:r>
            <a:r>
              <a:rPr lang="en-US" dirty="0" err="1"/>
              <a:t>Kompilasi</a:t>
            </a:r>
            <a:endParaRPr lang="en-US" dirty="0"/>
          </a:p>
          <a:p>
            <a:endParaRPr lang="id-ID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E76A084-395A-4773-BFA9-2406CCFD529E}" type="slidenum">
              <a:rPr lang="en-GB" smtClean="0">
                <a:latin typeface="Times New Roman" pitchFamily="18" charset="0"/>
              </a:rPr>
              <a:pPr/>
              <a:t>10</a:t>
            </a:fld>
            <a:endParaRPr lang="en-GB">
              <a:latin typeface="Times New Roman" pitchFamily="18" charset="0"/>
            </a:endParaRPr>
          </a:p>
        </p:txBody>
      </p:sp>
      <p:sp>
        <p:nvSpPr>
          <p:cNvPr id="12291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322263"/>
            <a:ext cx="8229600" cy="1049337"/>
          </a:xfrm>
        </p:spPr>
        <p:txBody>
          <a:bodyPr lIns="0" tIns="0" rIns="0" bIns="0" anchor="ctr"/>
          <a:lstStyle/>
          <a:p>
            <a:pPr eaLnBrk="1" hangingPunct="1">
              <a:lnSpc>
                <a:spcPct val="116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/>
              <a:t>PDA deterministik</a:t>
            </a:r>
            <a:endParaRPr lang="en-GB"/>
          </a:p>
        </p:txBody>
      </p:sp>
      <p:sp>
        <p:nvSpPr>
          <p:cNvPr id="12292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340768"/>
            <a:ext cx="8229600" cy="4530725"/>
          </a:xfrm>
        </p:spPr>
        <p:txBody>
          <a:bodyPr/>
          <a:lstStyle/>
          <a:p>
            <a:r>
              <a:rPr lang="en-US" sz="2000" dirty="0"/>
              <a:t>PDA : M = (Q, </a:t>
            </a:r>
            <a:r>
              <a:rPr lang="en-US" sz="2000" dirty="0">
                <a:sym typeface="Symbol" pitchFamily="16" charset="2"/>
              </a:rPr>
              <a:t></a:t>
            </a:r>
            <a:r>
              <a:rPr lang="en-US" sz="2000" dirty="0"/>
              <a:t>, </a:t>
            </a:r>
            <a:r>
              <a:rPr lang="en-US" sz="2000" dirty="0">
                <a:sym typeface="Symbol" pitchFamily="16" charset="2"/>
              </a:rPr>
              <a:t></a:t>
            </a:r>
            <a:r>
              <a:rPr lang="en-US" sz="2000" dirty="0"/>
              <a:t>,S, Z , </a:t>
            </a:r>
            <a:r>
              <a:rPr lang="en-US" sz="2000" dirty="0">
                <a:sym typeface="Symbol" pitchFamily="16" charset="2"/>
              </a:rPr>
              <a:t></a:t>
            </a:r>
            <a:r>
              <a:rPr lang="en-US" sz="2000" dirty="0"/>
              <a:t>, F) </a:t>
            </a:r>
          </a:p>
          <a:p>
            <a:r>
              <a:rPr lang="en-US" sz="2000" dirty="0"/>
              <a:t>Q  = {q0 , q1 , q2 }, S={q0}, F = { q2 }, </a:t>
            </a:r>
            <a:r>
              <a:rPr lang="en-US" sz="2000" dirty="0">
                <a:sym typeface="Symbol" pitchFamily="16" charset="2"/>
              </a:rPr>
              <a:t></a:t>
            </a:r>
            <a:r>
              <a:rPr lang="en-US" sz="2000" dirty="0"/>
              <a:t> = {a, b, c},  </a:t>
            </a:r>
            <a:r>
              <a:rPr lang="en-US" sz="2000" dirty="0">
                <a:sym typeface="Symbol" pitchFamily="16" charset="2"/>
              </a:rPr>
              <a:t></a:t>
            </a:r>
            <a:r>
              <a:rPr lang="en-US" sz="2000" dirty="0"/>
              <a:t> = {A, B, Z }, Z={Z},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fungsi</a:t>
            </a:r>
            <a:r>
              <a:rPr lang="en-US" sz="2000" dirty="0"/>
              <a:t> </a:t>
            </a:r>
            <a:r>
              <a:rPr lang="en-US" sz="2000" dirty="0" err="1"/>
              <a:t>transisi</a:t>
            </a:r>
            <a:r>
              <a:rPr lang="en-US" sz="2000" dirty="0"/>
              <a:t> </a:t>
            </a:r>
            <a:r>
              <a:rPr lang="en-US" sz="2000" dirty="0">
                <a:sym typeface="Symbol" pitchFamily="16" charset="2"/>
              </a:rPr>
              <a:t></a:t>
            </a:r>
            <a:r>
              <a:rPr lang="en-US" sz="2000" dirty="0"/>
              <a:t> :</a:t>
            </a:r>
          </a:p>
          <a:p>
            <a:pPr eaLnBrk="1" hangingPunct="1"/>
            <a:endParaRPr lang="en-US" dirty="0"/>
          </a:p>
        </p:txBody>
      </p:sp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52747854"/>
              </p:ext>
            </p:extLst>
          </p:nvPr>
        </p:nvGraphicFramePr>
        <p:xfrm>
          <a:off x="611188" y="2564904"/>
          <a:ext cx="3962400" cy="277355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334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579058">
                <a:tc>
                  <a:txBody>
                    <a:bodyPr/>
                    <a:lstStyle/>
                    <a:p>
                      <a:r>
                        <a:rPr lang="en-US" sz="1600" dirty="0"/>
                        <a:t>No</a:t>
                      </a:r>
                    </a:p>
                  </a:txBody>
                  <a:tcPr marT="45711" marB="45711"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State</a:t>
                      </a:r>
                    </a:p>
                  </a:txBody>
                  <a:tcPr marT="45711" marB="45711"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Input</a:t>
                      </a:r>
                    </a:p>
                  </a:txBody>
                  <a:tcPr marT="45711" marB="45711"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Top stack</a:t>
                      </a:r>
                    </a:p>
                  </a:txBody>
                  <a:tcPr marT="45711" marB="45711"/>
                </a:tc>
                <a:tc>
                  <a:txBody>
                    <a:bodyPr/>
                    <a:lstStyle/>
                    <a:p>
                      <a:r>
                        <a:rPr lang="en-US" sz="1600" dirty="0" err="1"/>
                        <a:t>Hasil</a:t>
                      </a:r>
                      <a:endParaRPr lang="en-US" sz="1600" dirty="0"/>
                    </a:p>
                  </a:txBody>
                  <a:tcPr marT="45711" marB="45711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65717">
                <a:tc>
                  <a:txBody>
                    <a:bodyPr/>
                    <a:lstStyle/>
                    <a:p>
                      <a:r>
                        <a:rPr lang="en-US" sz="1800" dirty="0"/>
                        <a:t>1</a:t>
                      </a:r>
                    </a:p>
                  </a:txBody>
                  <a:tcPr marT="45711" marB="45711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q0</a:t>
                      </a:r>
                    </a:p>
                  </a:txBody>
                  <a:tcPr marT="45711" marB="45711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a</a:t>
                      </a:r>
                    </a:p>
                  </a:txBody>
                  <a:tcPr marT="45711" marB="45711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Z</a:t>
                      </a:r>
                    </a:p>
                  </a:txBody>
                  <a:tcPr marT="45711" marB="45711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(q0,AZ)</a:t>
                      </a:r>
                    </a:p>
                  </a:txBody>
                  <a:tcPr marT="45711" marB="45711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65717">
                <a:tc>
                  <a:txBody>
                    <a:bodyPr/>
                    <a:lstStyle/>
                    <a:p>
                      <a:r>
                        <a:rPr lang="en-US" sz="1800" dirty="0"/>
                        <a:t>2</a:t>
                      </a:r>
                    </a:p>
                  </a:txBody>
                  <a:tcPr marT="45711" marB="45711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q0</a:t>
                      </a:r>
                    </a:p>
                  </a:txBody>
                  <a:tcPr marT="45711" marB="45711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b</a:t>
                      </a:r>
                    </a:p>
                  </a:txBody>
                  <a:tcPr marT="45711" marB="45711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Z</a:t>
                      </a:r>
                    </a:p>
                  </a:txBody>
                  <a:tcPr marT="45711" marB="45711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(</a:t>
                      </a:r>
                      <a:r>
                        <a:rPr lang="en-US" sz="1800" dirty="0" err="1"/>
                        <a:t>qo,BZ</a:t>
                      </a:r>
                      <a:r>
                        <a:rPr lang="en-US" sz="1800" dirty="0"/>
                        <a:t>)</a:t>
                      </a:r>
                    </a:p>
                  </a:txBody>
                  <a:tcPr marT="45711" marB="45711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65717">
                <a:tc>
                  <a:txBody>
                    <a:bodyPr/>
                    <a:lstStyle/>
                    <a:p>
                      <a:r>
                        <a:rPr lang="en-US" sz="1800" dirty="0"/>
                        <a:t>3</a:t>
                      </a:r>
                    </a:p>
                  </a:txBody>
                  <a:tcPr marT="45711" marB="45711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q0</a:t>
                      </a:r>
                    </a:p>
                  </a:txBody>
                  <a:tcPr marT="45711" marB="45711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a</a:t>
                      </a:r>
                    </a:p>
                  </a:txBody>
                  <a:tcPr marT="45711" marB="45711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A</a:t>
                      </a:r>
                    </a:p>
                  </a:txBody>
                  <a:tcPr marT="45711" marB="45711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(q0,AA)</a:t>
                      </a:r>
                    </a:p>
                  </a:txBody>
                  <a:tcPr marT="45711" marB="45711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65717">
                <a:tc>
                  <a:txBody>
                    <a:bodyPr/>
                    <a:lstStyle/>
                    <a:p>
                      <a:r>
                        <a:rPr lang="en-US" sz="1800" dirty="0"/>
                        <a:t>4</a:t>
                      </a:r>
                    </a:p>
                  </a:txBody>
                  <a:tcPr marT="45711" marB="45711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q0</a:t>
                      </a:r>
                    </a:p>
                  </a:txBody>
                  <a:tcPr marT="45711" marB="45711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b</a:t>
                      </a:r>
                    </a:p>
                  </a:txBody>
                  <a:tcPr marT="45711" marB="45711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A</a:t>
                      </a:r>
                    </a:p>
                  </a:txBody>
                  <a:tcPr marT="45711" marB="45711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(</a:t>
                      </a:r>
                      <a:r>
                        <a:rPr lang="en-US" sz="1800" dirty="0" err="1"/>
                        <a:t>qo,BA</a:t>
                      </a:r>
                      <a:r>
                        <a:rPr lang="en-US" sz="1800" dirty="0"/>
                        <a:t>)</a:t>
                      </a:r>
                    </a:p>
                  </a:txBody>
                  <a:tcPr marT="45711" marB="45711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65717">
                <a:tc>
                  <a:txBody>
                    <a:bodyPr/>
                    <a:lstStyle/>
                    <a:p>
                      <a:r>
                        <a:rPr lang="en-US" sz="1800" dirty="0"/>
                        <a:t>5</a:t>
                      </a:r>
                    </a:p>
                  </a:txBody>
                  <a:tcPr marT="45711" marB="45711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q0</a:t>
                      </a:r>
                    </a:p>
                  </a:txBody>
                  <a:tcPr marT="45711" marB="45711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a</a:t>
                      </a:r>
                    </a:p>
                  </a:txBody>
                  <a:tcPr marT="45711" marB="45711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B</a:t>
                      </a:r>
                    </a:p>
                  </a:txBody>
                  <a:tcPr marT="45711" marB="45711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(q0,AB)</a:t>
                      </a:r>
                    </a:p>
                  </a:txBody>
                  <a:tcPr marT="45711" marB="45711"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365717">
                <a:tc>
                  <a:txBody>
                    <a:bodyPr/>
                    <a:lstStyle/>
                    <a:p>
                      <a:r>
                        <a:rPr lang="en-US" sz="1800" dirty="0"/>
                        <a:t>6</a:t>
                      </a:r>
                    </a:p>
                  </a:txBody>
                  <a:tcPr marT="45711" marB="45711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q0</a:t>
                      </a:r>
                    </a:p>
                  </a:txBody>
                  <a:tcPr marT="45711" marB="45711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b</a:t>
                      </a:r>
                    </a:p>
                  </a:txBody>
                  <a:tcPr marT="45711" marB="45711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B</a:t>
                      </a:r>
                    </a:p>
                  </a:txBody>
                  <a:tcPr marT="45711" marB="45711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(q0,BB)</a:t>
                      </a:r>
                    </a:p>
                  </a:txBody>
                  <a:tcPr marT="45711" marB="45711"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</a:tbl>
          </a:graphicData>
        </a:graphic>
      </p:graphicFrame>
      <p:graphicFrame>
        <p:nvGraphicFramePr>
          <p:cNvPr id="12" name="Table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31710557"/>
              </p:ext>
            </p:extLst>
          </p:nvPr>
        </p:nvGraphicFramePr>
        <p:xfrm>
          <a:off x="4725988" y="2564904"/>
          <a:ext cx="3962400" cy="3017394"/>
        </p:xfrm>
        <a:graphic>
          <a:graphicData uri="http://schemas.openxmlformats.org/drawingml/2006/table">
            <a:tbl>
              <a:tblPr/>
              <a:tblGrid>
                <a:gridCol w="5334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5794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Verdana" pitchFamily="34" charset="0"/>
                          <a:ea typeface="AR PL ShanHeiSun Uni" charset="0"/>
                          <a:cs typeface="AR PL ShanHeiSun Uni" charset="0"/>
                        </a:rPr>
                        <a:t>No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Verdana" pitchFamily="34" charset="0"/>
                          <a:ea typeface="AR PL ShanHeiSun Uni" charset="0"/>
                          <a:cs typeface="AR PL ShanHeiSun Uni" charset="0"/>
                        </a:rPr>
                        <a:t>State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Verdana" pitchFamily="34" charset="0"/>
                          <a:ea typeface="AR PL ShanHeiSun Uni" charset="0"/>
                          <a:cs typeface="AR PL ShanHeiSun Uni" charset="0"/>
                        </a:rPr>
                        <a:t>Input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Verdana" pitchFamily="34" charset="0"/>
                          <a:ea typeface="AR PL ShanHeiSun Uni" charset="0"/>
                          <a:cs typeface="AR PL ShanHeiSun Uni" charset="0"/>
                        </a:rPr>
                        <a:t>Top stack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Verdana" pitchFamily="34" charset="0"/>
                          <a:ea typeface="AR PL ShanHeiSun Uni" charset="0"/>
                          <a:cs typeface="AR PL ShanHeiSun Uni" charset="0"/>
                        </a:rPr>
                        <a:t>Hasil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651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ea typeface="AR PL ShanHeiSun Uni" charset="0"/>
                          <a:cs typeface="AR PL ShanHeiSun Uni" charset="0"/>
                        </a:rPr>
                        <a:t>7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EC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ea typeface="AR PL ShanHeiSun Uni" charset="0"/>
                          <a:cs typeface="AR PL ShanHeiSun Uni" charset="0"/>
                        </a:rPr>
                        <a:t>q0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EC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ea typeface="AR PL ShanHeiSun Uni" charset="0"/>
                          <a:cs typeface="AR PL ShanHeiSun Uni" charset="0"/>
                        </a:rPr>
                        <a:t>c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EC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ea typeface="AR PL ShanHeiSun Uni" charset="0"/>
                          <a:cs typeface="AR PL ShanHeiSun Uni" charset="0"/>
                        </a:rPr>
                        <a:t>Z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EC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ea typeface="AR PL ShanHeiSun Uni" charset="0"/>
                          <a:cs typeface="AR PL ShanHeiSun Uni" charset="0"/>
                        </a:rPr>
                        <a:t>(q1,Z)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ECD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651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ea typeface="AR PL ShanHeiSun Uni" charset="0"/>
                          <a:cs typeface="AR PL ShanHeiSun Uni" charset="0"/>
                        </a:rPr>
                        <a:t>8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6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ea typeface="AR PL ShanHeiSun Uni" charset="0"/>
                          <a:cs typeface="AR PL ShanHeiSun Uni" charset="0"/>
                        </a:rPr>
                        <a:t>q0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6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ea typeface="AR PL ShanHeiSun Uni" charset="0"/>
                          <a:cs typeface="AR PL ShanHeiSun Uni" charset="0"/>
                        </a:rPr>
                        <a:t>c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6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ea typeface="AR PL ShanHeiSun Uni" charset="0"/>
                          <a:cs typeface="AR PL ShanHeiSun Uni" charset="0"/>
                        </a:rPr>
                        <a:t>A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6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ea typeface="AR PL ShanHeiSun Uni" charset="0"/>
                          <a:cs typeface="AR PL ShanHeiSun Uni" charset="0"/>
                        </a:rPr>
                        <a:t>(q1,A)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6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651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ea typeface="AR PL ShanHeiSun Uni" charset="0"/>
                          <a:cs typeface="AR PL ShanHeiSun Uni" charset="0"/>
                        </a:rPr>
                        <a:t>9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EC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ea typeface="AR PL ShanHeiSun Uni" charset="0"/>
                          <a:cs typeface="AR PL ShanHeiSun Uni" charset="0"/>
                        </a:rPr>
                        <a:t>q0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EC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ea typeface="AR PL ShanHeiSun Uni" charset="0"/>
                          <a:cs typeface="AR PL ShanHeiSun Uni" charset="0"/>
                        </a:rPr>
                        <a:t>c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EC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ea typeface="AR PL ShanHeiSun Uni" charset="0"/>
                          <a:cs typeface="AR PL ShanHeiSun Uni" charset="0"/>
                        </a:rPr>
                        <a:t>B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EC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ea typeface="AR PL ShanHeiSun Uni" charset="0"/>
                          <a:cs typeface="AR PL ShanHeiSun Uni" charset="0"/>
                        </a:rPr>
                        <a:t>(q1,B)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ECD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651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ea typeface="AR PL ShanHeiSun Uni" charset="0"/>
                          <a:cs typeface="AR PL ShanHeiSun Uni" charset="0"/>
                        </a:rPr>
                        <a:t>10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6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ea typeface="AR PL ShanHeiSun Uni" charset="0"/>
                          <a:cs typeface="AR PL ShanHeiSun Uni" charset="0"/>
                        </a:rPr>
                        <a:t>q1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6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ea typeface="AR PL ShanHeiSun Uni" charset="0"/>
                          <a:cs typeface="AR PL ShanHeiSun Uni" charset="0"/>
                        </a:rPr>
                        <a:t>a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6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ea typeface="AR PL ShanHeiSun Uni" charset="0"/>
                          <a:cs typeface="AR PL ShanHeiSun Uni" charset="0"/>
                        </a:rPr>
                        <a:t>A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6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ea typeface="AR PL ShanHeiSun Uni" charset="0"/>
                          <a:cs typeface="AR PL ShanHeiSun Uni" charset="0"/>
                        </a:rPr>
                        <a:t>(q1,</a:t>
                      </a: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 ɛ</a:t>
                      </a: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ea typeface="AR PL ShanHeiSun Uni" charset="0"/>
                          <a:cs typeface="AR PL ShanHeiSun Uni" charset="0"/>
                        </a:rPr>
                        <a:t>)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6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651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ea typeface="AR PL ShanHeiSun Uni" charset="0"/>
                          <a:cs typeface="AR PL ShanHeiSun Uni" charset="0"/>
                        </a:rPr>
                        <a:t>11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EC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ea typeface="AR PL ShanHeiSun Uni" charset="0"/>
                          <a:cs typeface="AR PL ShanHeiSun Uni" charset="0"/>
                        </a:rPr>
                        <a:t>q1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EC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ea typeface="AR PL ShanHeiSun Uni" charset="0"/>
                          <a:cs typeface="AR PL ShanHeiSun Uni" charset="0"/>
                        </a:rPr>
                        <a:t>b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EC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ea typeface="AR PL ShanHeiSun Uni" charset="0"/>
                          <a:cs typeface="AR PL ShanHeiSun Uni" charset="0"/>
                        </a:rPr>
                        <a:t>B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EC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ea typeface="AR PL ShanHeiSun Uni" charset="0"/>
                          <a:cs typeface="AR PL ShanHeiSun Uni" charset="0"/>
                        </a:rPr>
                        <a:t>(q1,</a:t>
                      </a: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 ɛ</a:t>
                      </a: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ea typeface="AR PL ShanHeiSun Uni" charset="0"/>
                          <a:cs typeface="AR PL ShanHeiSun Uni" charset="0"/>
                        </a:rPr>
                        <a:t>)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ECD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3651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ea typeface="AR PL ShanHeiSun Uni" charset="0"/>
                          <a:cs typeface="AR PL ShanHeiSun Uni" charset="0"/>
                        </a:rPr>
                        <a:t>12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6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ea typeface="AR PL ShanHeiSun Uni" charset="0"/>
                          <a:cs typeface="AR PL ShanHeiSun Uni" charset="0"/>
                        </a:rPr>
                        <a:t>q1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6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ɛ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pitchFamily="34" charset="0"/>
                        <a:ea typeface="AR PL ShanHeiSun Uni" charset="0"/>
                        <a:cs typeface="AR PL ShanHeiSun Uni" charset="0"/>
                      </a:endParaRP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6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ea typeface="AR PL ShanHeiSun Uni" charset="0"/>
                          <a:cs typeface="AR PL ShanHeiSun Uni" charset="0"/>
                        </a:rPr>
                        <a:t>Z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6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ea typeface="AR PL ShanHeiSun Uni" charset="0"/>
                          <a:cs typeface="AR PL ShanHeiSun Uni" charset="0"/>
                        </a:rPr>
                        <a:t>(q2,Z)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6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</a:tbl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539552" y="5930116"/>
            <a:ext cx="595015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err="1"/>
              <a:t>Bagaimana</a:t>
            </a:r>
            <a:r>
              <a:rPr lang="en-US" sz="2800" dirty="0"/>
              <a:t> </a:t>
            </a:r>
            <a:r>
              <a:rPr lang="en-US" sz="2800" dirty="0" err="1"/>
              <a:t>dengan</a:t>
            </a:r>
            <a:r>
              <a:rPr lang="en-US" sz="2800" dirty="0"/>
              <a:t> </a:t>
            </a:r>
            <a:r>
              <a:rPr lang="en-US" sz="2800" dirty="0" err="1"/>
              <a:t>acb</a:t>
            </a:r>
            <a:r>
              <a:rPr lang="en-US" sz="2800" dirty="0"/>
              <a:t>, </a:t>
            </a:r>
            <a:r>
              <a:rPr lang="en-US" sz="2800" dirty="0" err="1"/>
              <a:t>abcba</a:t>
            </a:r>
            <a:r>
              <a:rPr lang="en-US" sz="2800" dirty="0"/>
              <a:t>, </a:t>
            </a:r>
            <a:r>
              <a:rPr lang="en-US" sz="2800" dirty="0" err="1"/>
              <a:t>bbaacc</a:t>
            </a:r>
            <a:r>
              <a:rPr lang="en-US" sz="2800" dirty="0"/>
              <a:t>?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>
          <a:xfrm>
            <a:off x="500034" y="12576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err="1"/>
              <a:t>Bagaimana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PDA </a:t>
            </a:r>
            <a:r>
              <a:rPr lang="en-US" dirty="0" err="1"/>
              <a:t>tanpa</a:t>
            </a:r>
            <a:r>
              <a:rPr lang="en-US" dirty="0"/>
              <a:t> </a:t>
            </a:r>
            <a:r>
              <a:rPr lang="en-US" dirty="0" err="1"/>
              <a:t>tujuan</a:t>
            </a:r>
            <a:r>
              <a:rPr lang="en-US" dirty="0"/>
              <a:t>???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Times New Roman" pitchFamily="16" charset="0"/>
              <a:buNone/>
              <a:defRPr/>
            </a:pPr>
            <a:r>
              <a:rPr lang="en-US" dirty="0" err="1"/>
              <a:t>Jika</a:t>
            </a:r>
            <a:r>
              <a:rPr lang="en-US" dirty="0"/>
              <a:t> </a:t>
            </a:r>
            <a:r>
              <a:rPr lang="en-US" dirty="0" err="1"/>
              <a:t>menemukan</a:t>
            </a:r>
            <a:r>
              <a:rPr lang="en-US" dirty="0"/>
              <a:t> </a:t>
            </a:r>
            <a:r>
              <a:rPr lang="en-US" dirty="0" err="1"/>
              <a:t>kasus</a:t>
            </a:r>
            <a:r>
              <a:rPr lang="en-US" dirty="0"/>
              <a:t> PDA </a:t>
            </a:r>
            <a:r>
              <a:rPr lang="en-US" dirty="0" err="1"/>
              <a:t>tanpa</a:t>
            </a:r>
            <a:r>
              <a:rPr lang="en-US" dirty="0"/>
              <a:t> final </a:t>
            </a:r>
          </a:p>
          <a:p>
            <a:pPr>
              <a:buFont typeface="Times New Roman" pitchFamily="16" charset="0"/>
              <a:buNone/>
              <a:defRPr/>
            </a:pPr>
            <a:r>
              <a:rPr lang="en-US" dirty="0"/>
              <a:t>state (F) yang </a:t>
            </a:r>
            <a:r>
              <a:rPr lang="en-US" dirty="0" err="1" smtClean="0"/>
              <a:t>jelas</a:t>
            </a:r>
            <a:r>
              <a:rPr lang="en-US" dirty="0" smtClean="0"/>
              <a:t> alias Ø, </a:t>
            </a:r>
            <a:r>
              <a:rPr lang="en-US" dirty="0" err="1"/>
              <a:t>maka</a:t>
            </a:r>
            <a:r>
              <a:rPr lang="en-US" dirty="0"/>
              <a:t> :</a:t>
            </a:r>
          </a:p>
          <a:p>
            <a:pPr marL="514350" indent="-514350">
              <a:buFont typeface="Times New Roman" pitchFamily="16" charset="0"/>
              <a:buAutoNum type="arabicPeriod"/>
              <a:defRPr/>
            </a:pPr>
            <a:r>
              <a:rPr lang="en-US" dirty="0" err="1"/>
              <a:t>Diterima</a:t>
            </a:r>
            <a:r>
              <a:rPr lang="en-US" dirty="0"/>
              <a:t> </a:t>
            </a:r>
            <a:r>
              <a:rPr lang="en-US" dirty="0" err="1"/>
              <a:t>jika</a:t>
            </a:r>
            <a:r>
              <a:rPr lang="en-US" dirty="0"/>
              <a:t> string </a:t>
            </a:r>
            <a:r>
              <a:rPr lang="en-US" dirty="0" err="1"/>
              <a:t>terserap</a:t>
            </a:r>
            <a:r>
              <a:rPr lang="en-US" dirty="0"/>
              <a:t> </a:t>
            </a:r>
            <a:r>
              <a:rPr lang="en-US" dirty="0" err="1"/>
              <a:t>habis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fungsi</a:t>
            </a:r>
            <a:r>
              <a:rPr lang="en-US" dirty="0"/>
              <a:t> </a:t>
            </a:r>
            <a:r>
              <a:rPr lang="en-US" dirty="0" err="1"/>
              <a:t>transisi</a:t>
            </a:r>
            <a:endParaRPr lang="en-US" dirty="0"/>
          </a:p>
          <a:p>
            <a:pPr marL="514350" indent="-514350">
              <a:buFont typeface="Times New Roman" pitchFamily="16" charset="0"/>
              <a:buAutoNum type="arabicPeriod"/>
              <a:defRPr/>
            </a:pPr>
            <a:r>
              <a:rPr lang="en-US" dirty="0" err="1"/>
              <a:t>Ditolak</a:t>
            </a:r>
            <a:r>
              <a:rPr lang="en-US" dirty="0"/>
              <a:t> </a:t>
            </a:r>
            <a:r>
              <a:rPr lang="en-US" dirty="0" err="1"/>
              <a:t>jika</a:t>
            </a:r>
            <a:r>
              <a:rPr lang="en-US" dirty="0"/>
              <a:t> string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terserap</a:t>
            </a:r>
            <a:r>
              <a:rPr lang="en-US" dirty="0"/>
              <a:t> </a:t>
            </a:r>
            <a:r>
              <a:rPr lang="en-US" dirty="0" err="1"/>
              <a:t>habis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fungsi</a:t>
            </a:r>
            <a:r>
              <a:rPr lang="en-US" dirty="0"/>
              <a:t> </a:t>
            </a:r>
            <a:r>
              <a:rPr lang="en-US" dirty="0" err="1"/>
              <a:t>transisi</a:t>
            </a:r>
            <a:endParaRPr lang="en-US" dirty="0"/>
          </a:p>
          <a:p>
            <a:pPr marL="0" indent="0">
              <a:buNone/>
              <a:defRPr/>
            </a:pPr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Contoh lain :</a:t>
            </a:r>
          </a:p>
        </p:txBody>
      </p:sp>
      <p:sp>
        <p:nvSpPr>
          <p:cNvPr id="1536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800" dirty="0" err="1"/>
              <a:t>Diketahui</a:t>
            </a:r>
            <a:r>
              <a:rPr lang="en-US" sz="1800" dirty="0"/>
              <a:t> </a:t>
            </a:r>
            <a:r>
              <a:rPr lang="en-US" sz="1800" dirty="0" err="1"/>
              <a:t>PushDown</a:t>
            </a:r>
            <a:r>
              <a:rPr lang="en-US" sz="1800" dirty="0"/>
              <a:t> Automata (PDA)  (Q, S, </a:t>
            </a:r>
            <a:r>
              <a:rPr lang="en-US" sz="1800" dirty="0">
                <a:sym typeface="Symbol" pitchFamily="16" charset="2"/>
              </a:rPr>
              <a:t></a:t>
            </a:r>
            <a:r>
              <a:rPr lang="en-US" sz="1800" dirty="0"/>
              <a:t>, T, Z, F, </a:t>
            </a:r>
            <a:r>
              <a:rPr lang="en-US" sz="1800" dirty="0">
                <a:sym typeface="Symbol" pitchFamily="16" charset="2"/>
              </a:rPr>
              <a:t></a:t>
            </a:r>
            <a:r>
              <a:rPr lang="en-US" sz="1800" dirty="0"/>
              <a:t>) </a:t>
            </a:r>
            <a:r>
              <a:rPr lang="en-US" sz="1800" dirty="0" err="1"/>
              <a:t>dengan</a:t>
            </a:r>
            <a:r>
              <a:rPr lang="en-US" sz="1800" dirty="0"/>
              <a:t> :</a:t>
            </a:r>
          </a:p>
          <a:p>
            <a:r>
              <a:rPr lang="en-US" sz="1800" dirty="0"/>
              <a:t> Q  = {q0 , q1 }, S </a:t>
            </a:r>
            <a:r>
              <a:rPr lang="en-US" sz="1800"/>
              <a:t>= q0 </a:t>
            </a:r>
            <a:r>
              <a:rPr lang="en-US" sz="1800" dirty="0"/>
              <a:t>, </a:t>
            </a:r>
            <a:r>
              <a:rPr lang="en-US" sz="1800" dirty="0">
                <a:sym typeface="Symbol" pitchFamily="16" charset="2"/>
              </a:rPr>
              <a:t></a:t>
            </a:r>
            <a:r>
              <a:rPr lang="en-US" sz="1800" dirty="0"/>
              <a:t> = {0, 1}, T = {X, Z}, </a:t>
            </a:r>
            <a:r>
              <a:rPr lang="en-US" sz="1800" b="1" dirty="0"/>
              <a:t>F = Ø </a:t>
            </a:r>
            <a:r>
              <a:rPr lang="en-US" sz="1800" dirty="0" err="1"/>
              <a:t>dan</a:t>
            </a:r>
            <a:endParaRPr lang="en-US" sz="1800" dirty="0"/>
          </a:p>
          <a:p>
            <a:r>
              <a:rPr lang="en-US" sz="1800" dirty="0"/>
              <a:t> </a:t>
            </a:r>
            <a:r>
              <a:rPr lang="en-US" sz="1800" dirty="0" err="1"/>
              <a:t>fungsi</a:t>
            </a:r>
            <a:r>
              <a:rPr lang="en-US" sz="1800" dirty="0"/>
              <a:t> </a:t>
            </a:r>
            <a:r>
              <a:rPr lang="en-US" sz="1800" dirty="0" err="1"/>
              <a:t>transisi</a:t>
            </a:r>
            <a:r>
              <a:rPr lang="en-US" sz="1800" dirty="0"/>
              <a:t> </a:t>
            </a:r>
            <a:r>
              <a:rPr lang="en-US" sz="1800" dirty="0">
                <a:sym typeface="Symbol" pitchFamily="16" charset="2"/>
              </a:rPr>
              <a:t></a:t>
            </a:r>
            <a:r>
              <a:rPr lang="en-US" sz="1800" dirty="0"/>
              <a:t> </a:t>
            </a:r>
            <a:r>
              <a:rPr lang="en-US" sz="1800" dirty="0" err="1"/>
              <a:t>sebagai</a:t>
            </a:r>
            <a:r>
              <a:rPr lang="en-US" sz="1800" dirty="0"/>
              <a:t> </a:t>
            </a:r>
            <a:r>
              <a:rPr lang="en-US" sz="1800" dirty="0" err="1"/>
              <a:t>berikut</a:t>
            </a:r>
            <a:r>
              <a:rPr lang="en-US" sz="1800" dirty="0"/>
              <a:t> :</a:t>
            </a:r>
          </a:p>
          <a:p>
            <a:pPr marL="0" indent="0">
              <a:buNone/>
            </a:pPr>
            <a:r>
              <a:rPr lang="en-US" sz="1800" dirty="0"/>
              <a:t>1. </a:t>
            </a:r>
            <a:r>
              <a:rPr lang="en-US" sz="1800" dirty="0">
                <a:sym typeface="Symbol" pitchFamily="16" charset="2"/>
              </a:rPr>
              <a:t></a:t>
            </a:r>
            <a:r>
              <a:rPr lang="en-US" sz="1800" dirty="0"/>
              <a:t>(q</a:t>
            </a:r>
            <a:r>
              <a:rPr lang="en-US" sz="1800" baseline="-25000" dirty="0"/>
              <a:t>0</a:t>
            </a:r>
            <a:r>
              <a:rPr lang="en-US" sz="1800" dirty="0"/>
              <a:t>, 1, Z) = (q</a:t>
            </a:r>
            <a:r>
              <a:rPr lang="en-US" sz="1800" baseline="-25000" dirty="0"/>
              <a:t>0</a:t>
            </a:r>
            <a:r>
              <a:rPr lang="en-US" sz="1800" dirty="0"/>
              <a:t>, XZ)</a:t>
            </a:r>
          </a:p>
          <a:p>
            <a:pPr marL="0" indent="0">
              <a:buNone/>
            </a:pPr>
            <a:r>
              <a:rPr lang="en-US" sz="1800" dirty="0"/>
              <a:t>2. </a:t>
            </a:r>
            <a:r>
              <a:rPr lang="en-US" sz="1800" dirty="0">
                <a:sym typeface="Symbol" pitchFamily="16" charset="2"/>
              </a:rPr>
              <a:t></a:t>
            </a:r>
            <a:r>
              <a:rPr lang="en-US" sz="1800" dirty="0"/>
              <a:t>(q</a:t>
            </a:r>
            <a:r>
              <a:rPr lang="en-US" sz="1800" baseline="-25000" dirty="0"/>
              <a:t>0</a:t>
            </a:r>
            <a:r>
              <a:rPr lang="en-US" sz="1800" dirty="0"/>
              <a:t>, 1, X) = (q</a:t>
            </a:r>
            <a:r>
              <a:rPr lang="en-US" sz="1800" baseline="-25000" dirty="0"/>
              <a:t>0</a:t>
            </a:r>
            <a:r>
              <a:rPr lang="en-US" sz="1800" dirty="0"/>
              <a:t>, XX)</a:t>
            </a:r>
          </a:p>
          <a:p>
            <a:pPr marL="0" indent="0">
              <a:buNone/>
            </a:pPr>
            <a:r>
              <a:rPr lang="en-US" sz="1800" dirty="0"/>
              <a:t>3. </a:t>
            </a:r>
            <a:r>
              <a:rPr lang="en-US" sz="1800" dirty="0">
                <a:sym typeface="Symbol" pitchFamily="16" charset="2"/>
              </a:rPr>
              <a:t></a:t>
            </a:r>
            <a:r>
              <a:rPr lang="en-US" sz="1800" dirty="0"/>
              <a:t>(q</a:t>
            </a:r>
            <a:r>
              <a:rPr lang="en-US" sz="1800" baseline="-25000" dirty="0"/>
              <a:t>0</a:t>
            </a:r>
            <a:r>
              <a:rPr lang="en-US" sz="1800" dirty="0"/>
              <a:t>, 0, X) = (q</a:t>
            </a:r>
            <a:r>
              <a:rPr lang="en-US" sz="1800" baseline="-25000" dirty="0"/>
              <a:t>1</a:t>
            </a:r>
            <a:r>
              <a:rPr lang="en-US" sz="1800" dirty="0"/>
              <a:t>, X)</a:t>
            </a:r>
          </a:p>
          <a:p>
            <a:pPr marL="0" indent="0">
              <a:buNone/>
            </a:pPr>
            <a:r>
              <a:rPr lang="en-US" sz="1800" dirty="0"/>
              <a:t>4. </a:t>
            </a:r>
            <a:r>
              <a:rPr lang="en-US" sz="1800" dirty="0">
                <a:sym typeface="Symbol" pitchFamily="16" charset="2"/>
              </a:rPr>
              <a:t></a:t>
            </a:r>
            <a:r>
              <a:rPr lang="en-US" sz="1800" dirty="0"/>
              <a:t>(q</a:t>
            </a:r>
            <a:r>
              <a:rPr lang="en-US" sz="1800" baseline="-25000" dirty="0"/>
              <a:t>0</a:t>
            </a:r>
            <a:r>
              <a:rPr lang="en-US" sz="1800" dirty="0"/>
              <a:t>,  ε, Z) = (q</a:t>
            </a:r>
            <a:r>
              <a:rPr lang="en-US" sz="1800" baseline="-25000" dirty="0"/>
              <a:t>0</a:t>
            </a:r>
            <a:r>
              <a:rPr lang="en-US" sz="1800" dirty="0"/>
              <a:t>,  ε)</a:t>
            </a:r>
          </a:p>
          <a:p>
            <a:pPr marL="0" indent="0">
              <a:buNone/>
            </a:pPr>
            <a:r>
              <a:rPr lang="en-US" sz="1800" dirty="0"/>
              <a:t>5. </a:t>
            </a:r>
            <a:r>
              <a:rPr lang="en-US" sz="1800" dirty="0">
                <a:sym typeface="Symbol" pitchFamily="16" charset="2"/>
              </a:rPr>
              <a:t></a:t>
            </a:r>
            <a:r>
              <a:rPr lang="en-US" sz="1800" dirty="0"/>
              <a:t>(q</a:t>
            </a:r>
            <a:r>
              <a:rPr lang="en-US" sz="1800" baseline="-25000" dirty="0"/>
              <a:t>1</a:t>
            </a:r>
            <a:r>
              <a:rPr lang="en-US" sz="1800" dirty="0"/>
              <a:t>, 1, X) = (q</a:t>
            </a:r>
            <a:r>
              <a:rPr lang="en-US" sz="1800" baseline="-25000" dirty="0"/>
              <a:t>1</a:t>
            </a:r>
            <a:r>
              <a:rPr lang="en-US" sz="1800" dirty="0"/>
              <a:t>,  ε)</a:t>
            </a:r>
          </a:p>
          <a:p>
            <a:pPr marL="0" indent="0">
              <a:buNone/>
            </a:pPr>
            <a:r>
              <a:rPr lang="en-US" sz="1800" dirty="0"/>
              <a:t>6. </a:t>
            </a:r>
            <a:r>
              <a:rPr lang="en-US" sz="1800" dirty="0">
                <a:sym typeface="Symbol" pitchFamily="16" charset="2"/>
              </a:rPr>
              <a:t></a:t>
            </a:r>
            <a:r>
              <a:rPr lang="en-US" sz="1800" dirty="0"/>
              <a:t>(q</a:t>
            </a:r>
            <a:r>
              <a:rPr lang="en-US" sz="1800" baseline="-25000" dirty="0"/>
              <a:t>1</a:t>
            </a:r>
            <a:r>
              <a:rPr lang="en-US" sz="1800" dirty="0"/>
              <a:t>, 0, Z) = (q</a:t>
            </a:r>
            <a:r>
              <a:rPr lang="en-US" sz="1800" baseline="-25000" dirty="0"/>
              <a:t>0</a:t>
            </a:r>
            <a:r>
              <a:rPr lang="en-US" sz="1800" dirty="0"/>
              <a:t>,  Z)</a:t>
            </a:r>
          </a:p>
          <a:p>
            <a:pPr marL="0" indent="0">
              <a:buNone/>
            </a:pPr>
            <a:r>
              <a:rPr lang="en-US" sz="1800" dirty="0"/>
              <a:t>		</a:t>
            </a:r>
          </a:p>
          <a:p>
            <a:r>
              <a:rPr lang="en-US" sz="1800" dirty="0" err="1"/>
              <a:t>Periksalah</a:t>
            </a:r>
            <a:r>
              <a:rPr lang="en-US" sz="1800" dirty="0"/>
              <a:t> </a:t>
            </a:r>
            <a:r>
              <a:rPr lang="en-US" sz="1800" dirty="0" err="1"/>
              <a:t>apakah</a:t>
            </a:r>
            <a:r>
              <a:rPr lang="en-US" sz="1800" dirty="0"/>
              <a:t> string 101, 110101, 111011 </a:t>
            </a:r>
            <a:r>
              <a:rPr lang="en-US" sz="1800" dirty="0" err="1"/>
              <a:t>diterima</a:t>
            </a:r>
            <a:r>
              <a:rPr lang="en-US" sz="1800" dirty="0"/>
              <a:t> </a:t>
            </a:r>
            <a:r>
              <a:rPr lang="en-US" sz="1800" dirty="0" err="1"/>
              <a:t>atau</a:t>
            </a:r>
            <a:r>
              <a:rPr lang="en-US" sz="1800" dirty="0"/>
              <a:t> </a:t>
            </a:r>
            <a:r>
              <a:rPr lang="en-US" sz="1800" dirty="0" err="1"/>
              <a:t>ditolak</a:t>
            </a:r>
            <a:r>
              <a:rPr lang="en-US" sz="1800" dirty="0"/>
              <a:t>?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985F1BC-F0AE-4326-90E9-100122FF4793}" type="slidenum">
              <a:rPr lang="en-GB" smtClean="0">
                <a:latin typeface="Times New Roman" pitchFamily="18" charset="0"/>
              </a:rPr>
              <a:pPr/>
              <a:t>13</a:t>
            </a:fld>
            <a:endParaRPr lang="en-GB">
              <a:latin typeface="Times New Roman" pitchFamily="18" charset="0"/>
            </a:endParaRPr>
          </a:p>
        </p:txBody>
      </p:sp>
      <p:sp>
        <p:nvSpPr>
          <p:cNvPr id="16385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685800" y="0"/>
            <a:ext cx="7772400" cy="1143000"/>
          </a:xfrm>
        </p:spPr>
        <p:txBody>
          <a:bodyPr/>
          <a:lstStyle/>
          <a:p>
            <a:pPr eaLnBrk="1" hangingPunct="1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/>
              <a:t>PDA Non-deterministik</a:t>
            </a:r>
            <a:endParaRPr lang="en-GB" b="1"/>
          </a:p>
        </p:txBody>
      </p:sp>
      <p:sp>
        <p:nvSpPr>
          <p:cNvPr id="2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228600" y="1219200"/>
            <a:ext cx="8915400" cy="5638800"/>
          </a:xfrm>
        </p:spPr>
        <p:txBody>
          <a:bodyPr/>
          <a:lstStyle/>
          <a:p>
            <a:pPr>
              <a:buFont typeface="Times New Roman" pitchFamily="16" charset="0"/>
              <a:buNone/>
              <a:defRPr/>
            </a:pPr>
            <a:endParaRPr lang="en-US" sz="1800" dirty="0"/>
          </a:p>
          <a:p>
            <a:pPr>
              <a:buFont typeface="Times New Roman" pitchFamily="16" charset="0"/>
              <a:buNone/>
              <a:defRPr/>
            </a:pPr>
            <a:r>
              <a:rPr lang="en-US" sz="1800" dirty="0"/>
              <a:t>NPDA : M = (Q, </a:t>
            </a:r>
            <a:r>
              <a:rPr lang="en-US" sz="1800" dirty="0">
                <a:sym typeface="Symbol" pitchFamily="16" charset="2"/>
              </a:rPr>
              <a:t></a:t>
            </a:r>
            <a:r>
              <a:rPr lang="en-US" sz="1800" dirty="0"/>
              <a:t>, </a:t>
            </a:r>
            <a:r>
              <a:rPr lang="en-US" sz="1800" dirty="0">
                <a:sym typeface="Symbol" pitchFamily="16" charset="2"/>
              </a:rPr>
              <a:t></a:t>
            </a:r>
            <a:r>
              <a:rPr lang="en-US" sz="1800" dirty="0"/>
              <a:t>,S, Z , </a:t>
            </a:r>
            <a:r>
              <a:rPr lang="en-US" sz="1800" dirty="0">
                <a:sym typeface="Symbol" pitchFamily="16" charset="2"/>
              </a:rPr>
              <a:t></a:t>
            </a:r>
            <a:r>
              <a:rPr lang="en-US" sz="1800" dirty="0"/>
              <a:t>, F) </a:t>
            </a:r>
          </a:p>
          <a:p>
            <a:pPr>
              <a:buFont typeface="Times New Roman" pitchFamily="16" charset="0"/>
              <a:buNone/>
              <a:defRPr/>
            </a:pPr>
            <a:r>
              <a:rPr lang="en-US" sz="1800" dirty="0"/>
              <a:t>Q  = {q0 , q1 , q2 }, S={q0}, F = { q2 }, </a:t>
            </a:r>
            <a:r>
              <a:rPr lang="en-US" sz="1800" dirty="0">
                <a:sym typeface="Symbol" pitchFamily="16" charset="2"/>
              </a:rPr>
              <a:t></a:t>
            </a:r>
            <a:r>
              <a:rPr lang="en-US" sz="1800" dirty="0"/>
              <a:t> = {a, b},  </a:t>
            </a:r>
            <a:r>
              <a:rPr lang="en-US" sz="1800" dirty="0">
                <a:sym typeface="Symbol" pitchFamily="16" charset="2"/>
              </a:rPr>
              <a:t></a:t>
            </a:r>
            <a:r>
              <a:rPr lang="en-US" sz="1800" dirty="0"/>
              <a:t> = {A, B, Z }, Z= </a:t>
            </a:r>
          </a:p>
          <a:p>
            <a:pPr>
              <a:buFont typeface="Times New Roman" pitchFamily="16" charset="0"/>
              <a:buNone/>
              <a:defRPr/>
            </a:pPr>
            <a:r>
              <a:rPr lang="en-US" sz="1800" dirty="0"/>
              <a:t>{Z}, </a:t>
            </a:r>
            <a:r>
              <a:rPr lang="en-US" sz="1800" dirty="0" err="1"/>
              <a:t>dan</a:t>
            </a:r>
            <a:r>
              <a:rPr lang="en-US" sz="1800" dirty="0"/>
              <a:t> </a:t>
            </a:r>
            <a:r>
              <a:rPr lang="en-US" sz="1800" dirty="0" err="1"/>
              <a:t>fungsi</a:t>
            </a:r>
            <a:r>
              <a:rPr lang="en-US" sz="1800" dirty="0"/>
              <a:t> </a:t>
            </a:r>
            <a:r>
              <a:rPr lang="en-US" sz="1800" dirty="0" err="1"/>
              <a:t>transisi</a:t>
            </a:r>
            <a:r>
              <a:rPr lang="en-US" sz="1800" dirty="0"/>
              <a:t> </a:t>
            </a:r>
            <a:r>
              <a:rPr lang="en-US" sz="1800" dirty="0">
                <a:sym typeface="Symbol" pitchFamily="16" charset="2"/>
              </a:rPr>
              <a:t></a:t>
            </a:r>
            <a:r>
              <a:rPr lang="en-US" sz="1800" dirty="0"/>
              <a:t> :</a:t>
            </a:r>
          </a:p>
          <a:p>
            <a:pPr>
              <a:buFont typeface="Times New Roman" pitchFamily="16" charset="0"/>
              <a:buNone/>
              <a:defRPr/>
            </a:pPr>
            <a:endParaRPr lang="en-US" sz="1800" dirty="0"/>
          </a:p>
          <a:p>
            <a:pPr marL="339725" indent="-338138" eaLnBrk="1" hangingPunct="1">
              <a:lnSpc>
                <a:spcPct val="90000"/>
              </a:lnSpc>
              <a:spcBef>
                <a:spcPts val="450"/>
              </a:spcBef>
              <a:buClrTx/>
              <a:buSzPct val="75000"/>
              <a:buFontTx/>
              <a:buNone/>
              <a:tabLst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  <a:defRPr/>
            </a:pPr>
            <a:endParaRPr lang="en-GB" sz="1800" dirty="0">
              <a:cs typeface="Times New Roman" pitchFamily="16" charset="0"/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92520964"/>
              </p:ext>
            </p:extLst>
          </p:nvPr>
        </p:nvGraphicFramePr>
        <p:xfrm>
          <a:off x="457200" y="2924175"/>
          <a:ext cx="4258817" cy="277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4057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792088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432048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792088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738536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579058">
                <a:tc>
                  <a:txBody>
                    <a:bodyPr/>
                    <a:lstStyle/>
                    <a:p>
                      <a:r>
                        <a:rPr lang="en-US" sz="1500" dirty="0"/>
                        <a:t>No</a:t>
                      </a:r>
                    </a:p>
                  </a:txBody>
                  <a:tcPr marT="45711" marB="45711"/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State</a:t>
                      </a:r>
                    </a:p>
                  </a:txBody>
                  <a:tcPr marT="45711" marB="45711"/>
                </a:tc>
                <a:tc>
                  <a:txBody>
                    <a:bodyPr/>
                    <a:lstStyle/>
                    <a:p>
                      <a:r>
                        <a:rPr lang="en-US" sz="1500" dirty="0" err="1"/>
                        <a:t>Inp</a:t>
                      </a:r>
                      <a:endParaRPr lang="en-US" sz="1500" dirty="0"/>
                    </a:p>
                  </a:txBody>
                  <a:tcPr marT="45711" marB="45711"/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Top stack</a:t>
                      </a:r>
                    </a:p>
                  </a:txBody>
                  <a:tcPr marT="45711" marB="45711"/>
                </a:tc>
                <a:tc>
                  <a:txBody>
                    <a:bodyPr/>
                    <a:lstStyle/>
                    <a:p>
                      <a:r>
                        <a:rPr lang="en-US" sz="1500" dirty="0" err="1"/>
                        <a:t>Hasil</a:t>
                      </a:r>
                      <a:endParaRPr lang="en-US" sz="1500" dirty="0"/>
                    </a:p>
                  </a:txBody>
                  <a:tcPr marT="45711" marB="45711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65717">
                <a:tc>
                  <a:txBody>
                    <a:bodyPr/>
                    <a:lstStyle/>
                    <a:p>
                      <a:r>
                        <a:rPr lang="en-US" sz="1500" dirty="0"/>
                        <a:t>1</a:t>
                      </a:r>
                    </a:p>
                  </a:txBody>
                  <a:tcPr marT="45711" marB="45711"/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q0</a:t>
                      </a:r>
                    </a:p>
                  </a:txBody>
                  <a:tcPr marT="45711" marB="45711"/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a</a:t>
                      </a:r>
                    </a:p>
                  </a:txBody>
                  <a:tcPr marT="45711" marB="45711"/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Z</a:t>
                      </a:r>
                    </a:p>
                  </a:txBody>
                  <a:tcPr marT="45711" marB="45711"/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(q0,AZ</a:t>
                      </a:r>
                      <a:r>
                        <a:rPr lang="en-US" sz="1500" dirty="0" smtClean="0"/>
                        <a:t>)</a:t>
                      </a:r>
                      <a:r>
                        <a:rPr lang="en-US" sz="1500" baseline="0" dirty="0" smtClean="0"/>
                        <a:t> ; </a:t>
                      </a:r>
                      <a:r>
                        <a:rPr lang="en-US" sz="1500" dirty="0" smtClean="0"/>
                        <a:t>(</a:t>
                      </a:r>
                      <a:r>
                        <a:rPr lang="en-US" sz="1500" dirty="0"/>
                        <a:t>q1,Z)</a:t>
                      </a:r>
                    </a:p>
                  </a:txBody>
                  <a:tcPr marT="45711" marB="45711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65717">
                <a:tc>
                  <a:txBody>
                    <a:bodyPr/>
                    <a:lstStyle/>
                    <a:p>
                      <a:r>
                        <a:rPr lang="en-US" sz="1500" dirty="0"/>
                        <a:t>2</a:t>
                      </a:r>
                    </a:p>
                  </a:txBody>
                  <a:tcPr marT="45711" marB="45711"/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q0</a:t>
                      </a:r>
                    </a:p>
                  </a:txBody>
                  <a:tcPr marT="45711" marB="45711"/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b</a:t>
                      </a:r>
                    </a:p>
                  </a:txBody>
                  <a:tcPr marT="45711" marB="45711"/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Z</a:t>
                      </a:r>
                    </a:p>
                  </a:txBody>
                  <a:tcPr marT="45711" marB="45711"/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(</a:t>
                      </a:r>
                      <a:r>
                        <a:rPr lang="en-US" sz="1500" dirty="0" err="1"/>
                        <a:t>qo,BZ</a:t>
                      </a:r>
                      <a:r>
                        <a:rPr lang="en-US" sz="1500" dirty="0" smtClean="0"/>
                        <a:t>)</a:t>
                      </a:r>
                      <a:r>
                        <a:rPr lang="en-US" sz="1500" baseline="0" dirty="0" smtClean="0"/>
                        <a:t> ; </a:t>
                      </a:r>
                      <a:r>
                        <a:rPr lang="en-US" sz="1500" dirty="0" smtClean="0"/>
                        <a:t>(</a:t>
                      </a:r>
                      <a:r>
                        <a:rPr lang="en-US" sz="1500" dirty="0"/>
                        <a:t>q1,Z)</a:t>
                      </a:r>
                    </a:p>
                  </a:txBody>
                  <a:tcPr marT="45711" marB="45711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65717">
                <a:tc>
                  <a:txBody>
                    <a:bodyPr/>
                    <a:lstStyle/>
                    <a:p>
                      <a:r>
                        <a:rPr lang="en-US" sz="1500" dirty="0"/>
                        <a:t>3</a:t>
                      </a:r>
                    </a:p>
                  </a:txBody>
                  <a:tcPr marT="45711" marB="45711"/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q0</a:t>
                      </a:r>
                    </a:p>
                  </a:txBody>
                  <a:tcPr marT="45711" marB="45711"/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a</a:t>
                      </a:r>
                    </a:p>
                  </a:txBody>
                  <a:tcPr marT="45711" marB="45711"/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A</a:t>
                      </a:r>
                    </a:p>
                  </a:txBody>
                  <a:tcPr marT="45711" marB="45711"/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(q0,AA</a:t>
                      </a:r>
                      <a:r>
                        <a:rPr lang="en-US" sz="1500" dirty="0" smtClean="0"/>
                        <a:t>)</a:t>
                      </a:r>
                      <a:r>
                        <a:rPr lang="en-US" sz="1500" baseline="0" dirty="0" smtClean="0"/>
                        <a:t> ; </a:t>
                      </a:r>
                      <a:r>
                        <a:rPr lang="en-US" sz="1500" dirty="0" smtClean="0"/>
                        <a:t>(</a:t>
                      </a:r>
                      <a:r>
                        <a:rPr lang="en-US" sz="1500" dirty="0"/>
                        <a:t>q1,A)</a:t>
                      </a:r>
                    </a:p>
                  </a:txBody>
                  <a:tcPr marT="45711" marB="45711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65717">
                <a:tc>
                  <a:txBody>
                    <a:bodyPr/>
                    <a:lstStyle/>
                    <a:p>
                      <a:r>
                        <a:rPr lang="en-US" sz="1500" dirty="0"/>
                        <a:t>4</a:t>
                      </a:r>
                    </a:p>
                  </a:txBody>
                  <a:tcPr marT="45711" marB="45711"/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q0</a:t>
                      </a:r>
                    </a:p>
                  </a:txBody>
                  <a:tcPr marT="45711" marB="45711"/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b</a:t>
                      </a:r>
                    </a:p>
                  </a:txBody>
                  <a:tcPr marT="45711" marB="45711"/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A</a:t>
                      </a:r>
                    </a:p>
                  </a:txBody>
                  <a:tcPr marT="45711" marB="45711"/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(</a:t>
                      </a:r>
                      <a:r>
                        <a:rPr lang="en-US" sz="1500" dirty="0" err="1"/>
                        <a:t>qo,BA</a:t>
                      </a:r>
                      <a:r>
                        <a:rPr lang="en-US" sz="1500" dirty="0" smtClean="0"/>
                        <a:t>)</a:t>
                      </a:r>
                      <a:r>
                        <a:rPr lang="en-US" sz="1500" baseline="0" dirty="0" smtClean="0"/>
                        <a:t> ; </a:t>
                      </a:r>
                      <a:r>
                        <a:rPr lang="en-US" sz="1500" dirty="0" smtClean="0"/>
                        <a:t>(</a:t>
                      </a:r>
                      <a:r>
                        <a:rPr lang="en-US" sz="1500" dirty="0"/>
                        <a:t>q1,A)</a:t>
                      </a:r>
                    </a:p>
                  </a:txBody>
                  <a:tcPr marT="45711" marB="45711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65717">
                <a:tc>
                  <a:txBody>
                    <a:bodyPr/>
                    <a:lstStyle/>
                    <a:p>
                      <a:r>
                        <a:rPr lang="en-US" sz="1500" dirty="0"/>
                        <a:t>5</a:t>
                      </a:r>
                    </a:p>
                  </a:txBody>
                  <a:tcPr marT="45711" marB="45711"/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q0</a:t>
                      </a:r>
                    </a:p>
                  </a:txBody>
                  <a:tcPr marT="45711" marB="45711"/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a</a:t>
                      </a:r>
                    </a:p>
                  </a:txBody>
                  <a:tcPr marT="45711" marB="45711"/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B</a:t>
                      </a:r>
                    </a:p>
                  </a:txBody>
                  <a:tcPr marT="45711" marB="45711"/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(q0,AB</a:t>
                      </a:r>
                      <a:r>
                        <a:rPr lang="en-US" sz="1500" dirty="0" smtClean="0"/>
                        <a:t>)</a:t>
                      </a:r>
                      <a:r>
                        <a:rPr lang="en-US" sz="1500" baseline="0" dirty="0" smtClean="0"/>
                        <a:t>  ; </a:t>
                      </a:r>
                      <a:r>
                        <a:rPr lang="en-US" sz="1500" dirty="0" smtClean="0"/>
                        <a:t>(</a:t>
                      </a:r>
                      <a:r>
                        <a:rPr lang="en-US" sz="1500" dirty="0"/>
                        <a:t>q1,B)</a:t>
                      </a:r>
                    </a:p>
                  </a:txBody>
                  <a:tcPr marT="45711" marB="45711"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365717">
                <a:tc>
                  <a:txBody>
                    <a:bodyPr/>
                    <a:lstStyle/>
                    <a:p>
                      <a:r>
                        <a:rPr lang="en-US" sz="1500" dirty="0"/>
                        <a:t>6</a:t>
                      </a:r>
                    </a:p>
                  </a:txBody>
                  <a:tcPr marT="45711" marB="45711"/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q0</a:t>
                      </a:r>
                    </a:p>
                  </a:txBody>
                  <a:tcPr marT="45711" marB="45711"/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b</a:t>
                      </a:r>
                    </a:p>
                  </a:txBody>
                  <a:tcPr marT="45711" marB="45711"/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B</a:t>
                      </a:r>
                    </a:p>
                  </a:txBody>
                  <a:tcPr marT="45711" marB="45711"/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(q0,BB</a:t>
                      </a:r>
                      <a:r>
                        <a:rPr lang="en-US" sz="1500" dirty="0" smtClean="0"/>
                        <a:t>)</a:t>
                      </a:r>
                      <a:r>
                        <a:rPr lang="en-US" sz="1500" baseline="0" dirty="0" smtClean="0"/>
                        <a:t> ; </a:t>
                      </a:r>
                      <a:r>
                        <a:rPr lang="en-US" sz="1500" dirty="0" smtClean="0"/>
                        <a:t>(</a:t>
                      </a:r>
                      <a:r>
                        <a:rPr lang="en-US" sz="1500" dirty="0"/>
                        <a:t>q1,B)</a:t>
                      </a:r>
                    </a:p>
                  </a:txBody>
                  <a:tcPr marT="45711" marB="45711"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4878388" y="2924175"/>
          <a:ext cx="3725862" cy="2770188"/>
        </p:xfrm>
        <a:graphic>
          <a:graphicData uri="http://schemas.openxmlformats.org/drawingml/2006/table">
            <a:tbl>
              <a:tblPr/>
              <a:tblGrid>
                <a:gridCol w="557212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649288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574675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792162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152525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5794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5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Verdana" pitchFamily="34" charset="0"/>
                          <a:ea typeface="AR PL ShanHeiSun Uni" charset="0"/>
                          <a:cs typeface="AR PL ShanHeiSun Uni" charset="0"/>
                        </a:rPr>
                        <a:t>No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5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Verdana" pitchFamily="34" charset="0"/>
                          <a:ea typeface="AR PL ShanHeiSun Uni" charset="0"/>
                          <a:cs typeface="AR PL ShanHeiSun Uni" charset="0"/>
                        </a:rPr>
                        <a:t>State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5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Verdana" pitchFamily="34" charset="0"/>
                          <a:ea typeface="AR PL ShanHeiSun Uni" charset="0"/>
                          <a:cs typeface="AR PL ShanHeiSun Uni" charset="0"/>
                        </a:rPr>
                        <a:t>Inp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5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Verdana" pitchFamily="34" charset="0"/>
                          <a:ea typeface="AR PL ShanHeiSun Uni" charset="0"/>
                          <a:cs typeface="AR PL ShanHeiSun Uni" charset="0"/>
                        </a:rPr>
                        <a:t>Top stack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5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Verdana" pitchFamily="34" charset="0"/>
                          <a:ea typeface="AR PL ShanHeiSun Uni" charset="0"/>
                          <a:cs typeface="AR PL ShanHeiSun Uni" charset="0"/>
                        </a:rPr>
                        <a:t>Hasil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651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ea typeface="AR PL ShanHeiSun Uni" charset="0"/>
                          <a:cs typeface="AR PL ShanHeiSun Uni" charset="0"/>
                        </a:rPr>
                        <a:t>7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EC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ea typeface="AR PL ShanHeiSun Uni" charset="0"/>
                          <a:cs typeface="AR PL ShanHeiSun Uni" charset="0"/>
                        </a:rPr>
                        <a:t>q0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EC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ɛ</a:t>
                      </a:r>
                      <a:endParaRPr kumimoji="0" lang="en-US" sz="15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pitchFamily="34" charset="0"/>
                        <a:ea typeface="AR PL ShanHeiSun Uni" charset="0"/>
                        <a:cs typeface="AR PL ShanHeiSun Uni" charset="0"/>
                      </a:endParaRP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EC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ea typeface="AR PL ShanHeiSun Uni" charset="0"/>
                          <a:cs typeface="AR PL ShanHeiSun Uni" charset="0"/>
                        </a:rPr>
                        <a:t>Z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EC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ea typeface="AR PL ShanHeiSun Uni" charset="0"/>
                          <a:cs typeface="AR PL ShanHeiSun Uni" charset="0"/>
                        </a:rPr>
                        <a:t>(q1,Z)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ECD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651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ea typeface="AR PL ShanHeiSun Uni" charset="0"/>
                          <a:cs typeface="AR PL ShanHeiSun Uni" charset="0"/>
                        </a:rPr>
                        <a:t>8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6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ea typeface="AR PL ShanHeiSun Uni" charset="0"/>
                          <a:cs typeface="AR PL ShanHeiSun Uni" charset="0"/>
                        </a:rPr>
                        <a:t>q0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6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ɛ</a:t>
                      </a:r>
                      <a:endParaRPr kumimoji="0" lang="en-US" sz="15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pitchFamily="34" charset="0"/>
                        <a:ea typeface="AR PL ShanHeiSun Uni" charset="0"/>
                        <a:cs typeface="AR PL ShanHeiSun Uni" charset="0"/>
                      </a:endParaRP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6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ea typeface="AR PL ShanHeiSun Uni" charset="0"/>
                          <a:cs typeface="AR PL ShanHeiSun Uni" charset="0"/>
                        </a:rPr>
                        <a:t>A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6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ea typeface="AR PL ShanHeiSun Uni" charset="0"/>
                          <a:cs typeface="AR PL ShanHeiSun Uni" charset="0"/>
                        </a:rPr>
                        <a:t>(q1,A)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6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651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ea typeface="AR PL ShanHeiSun Uni" charset="0"/>
                          <a:cs typeface="AR PL ShanHeiSun Uni" charset="0"/>
                        </a:rPr>
                        <a:t>9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EC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ea typeface="AR PL ShanHeiSun Uni" charset="0"/>
                          <a:cs typeface="AR PL ShanHeiSun Uni" charset="0"/>
                        </a:rPr>
                        <a:t>q0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EC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ɛ</a:t>
                      </a:r>
                      <a:endParaRPr kumimoji="0" lang="en-US" sz="15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pitchFamily="34" charset="0"/>
                        <a:ea typeface="AR PL ShanHeiSun Uni" charset="0"/>
                        <a:cs typeface="AR PL ShanHeiSun Uni" charset="0"/>
                      </a:endParaRP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EC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ea typeface="AR PL ShanHeiSun Uni" charset="0"/>
                          <a:cs typeface="AR PL ShanHeiSun Uni" charset="0"/>
                        </a:rPr>
                        <a:t>B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EC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ea typeface="AR PL ShanHeiSun Uni" charset="0"/>
                          <a:cs typeface="AR PL ShanHeiSun Uni" charset="0"/>
                        </a:rPr>
                        <a:t>(q1,B)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ECD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651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ea typeface="AR PL ShanHeiSun Uni" charset="0"/>
                          <a:cs typeface="AR PL ShanHeiSun Uni" charset="0"/>
                        </a:rPr>
                        <a:t>10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6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ea typeface="AR PL ShanHeiSun Uni" charset="0"/>
                          <a:cs typeface="AR PL ShanHeiSun Uni" charset="0"/>
                        </a:rPr>
                        <a:t>q1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6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ea typeface="AR PL ShanHeiSun Uni" charset="0"/>
                          <a:cs typeface="AR PL ShanHeiSun Uni" charset="0"/>
                        </a:rPr>
                        <a:t>a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6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ea typeface="AR PL ShanHeiSun Uni" charset="0"/>
                          <a:cs typeface="AR PL ShanHeiSun Uni" charset="0"/>
                        </a:rPr>
                        <a:t>A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6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ea typeface="AR PL ShanHeiSun Uni" charset="0"/>
                          <a:cs typeface="AR PL ShanHeiSun Uni" charset="0"/>
                        </a:rPr>
                        <a:t>(q1,</a:t>
                      </a:r>
                      <a:r>
                        <a:rPr kumimoji="0" 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 ɛ</a:t>
                      </a:r>
                      <a:r>
                        <a:rPr kumimoji="0" 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ea typeface="AR PL ShanHeiSun Uni" charset="0"/>
                          <a:cs typeface="AR PL ShanHeiSun Uni" charset="0"/>
                        </a:rPr>
                        <a:t>)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6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651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ea typeface="AR PL ShanHeiSun Uni" charset="0"/>
                          <a:cs typeface="AR PL ShanHeiSun Uni" charset="0"/>
                        </a:rPr>
                        <a:t>11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EC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ea typeface="AR PL ShanHeiSun Uni" charset="0"/>
                          <a:cs typeface="AR PL ShanHeiSun Uni" charset="0"/>
                        </a:rPr>
                        <a:t>q1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EC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ea typeface="AR PL ShanHeiSun Uni" charset="0"/>
                          <a:cs typeface="AR PL ShanHeiSun Uni" charset="0"/>
                        </a:rPr>
                        <a:t>b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EC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ea typeface="AR PL ShanHeiSun Uni" charset="0"/>
                          <a:cs typeface="AR PL ShanHeiSun Uni" charset="0"/>
                        </a:rPr>
                        <a:t>B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EC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ea typeface="AR PL ShanHeiSun Uni" charset="0"/>
                          <a:cs typeface="AR PL ShanHeiSun Uni" charset="0"/>
                        </a:rPr>
                        <a:t>(q1,</a:t>
                      </a:r>
                      <a:r>
                        <a:rPr kumimoji="0" 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 ɛ</a:t>
                      </a:r>
                      <a:r>
                        <a:rPr kumimoji="0" 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ea typeface="AR PL ShanHeiSun Uni" charset="0"/>
                          <a:cs typeface="AR PL ShanHeiSun Uni" charset="0"/>
                        </a:rPr>
                        <a:t>)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ECD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3651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ea typeface="AR PL ShanHeiSun Uni" charset="0"/>
                          <a:cs typeface="AR PL ShanHeiSun Uni" charset="0"/>
                        </a:rPr>
                        <a:t>12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6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ea typeface="AR PL ShanHeiSun Uni" charset="0"/>
                          <a:cs typeface="AR PL ShanHeiSun Uni" charset="0"/>
                        </a:rPr>
                        <a:t>q1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6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ɛ</a:t>
                      </a:r>
                      <a:endParaRPr kumimoji="0" lang="en-US" sz="15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pitchFamily="34" charset="0"/>
                        <a:ea typeface="AR PL ShanHeiSun Uni" charset="0"/>
                        <a:cs typeface="AR PL ShanHeiSun Uni" charset="0"/>
                      </a:endParaRP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6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ea typeface="AR PL ShanHeiSun Uni" charset="0"/>
                          <a:cs typeface="AR PL ShanHeiSun Uni" charset="0"/>
                        </a:rPr>
                        <a:t>Z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6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ea typeface="AR PL ShanHeiSun Uni" charset="0"/>
                          <a:cs typeface="AR PL ShanHeiSun Uni" charset="0"/>
                        </a:rPr>
                        <a:t>(q2,</a:t>
                      </a:r>
                      <a:r>
                        <a:rPr kumimoji="0" 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 ɛ</a:t>
                      </a:r>
                      <a:r>
                        <a:rPr kumimoji="0" 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ea typeface="AR PL ShanHeiSun Uni" charset="0"/>
                          <a:cs typeface="AR PL ShanHeiSun Uni" charset="0"/>
                        </a:rPr>
                        <a:t>)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6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1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2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7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8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23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4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634209E-839D-41C5-8274-D4F65D161413}" type="slidenum">
              <a:rPr lang="en-GB" smtClean="0">
                <a:latin typeface="Times New Roman" pitchFamily="18" charset="0"/>
              </a:rPr>
              <a:pPr/>
              <a:t>14</a:t>
            </a:fld>
            <a:endParaRPr lang="en-GB">
              <a:latin typeface="Times New Roman" pitchFamily="18" charset="0"/>
            </a:endParaRPr>
          </a:p>
        </p:txBody>
      </p:sp>
      <p:sp>
        <p:nvSpPr>
          <p:cNvPr id="17411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322263"/>
            <a:ext cx="8229600" cy="1049337"/>
          </a:xfrm>
        </p:spPr>
        <p:txBody>
          <a:bodyPr lIns="0" tIns="0" rIns="0" bIns="0" anchor="ctr"/>
          <a:lstStyle/>
          <a:p>
            <a:pPr eaLnBrk="1" hangingPunct="1">
              <a:lnSpc>
                <a:spcPct val="116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/>
              <a:t>Termasuk dalam L (M) ???</a:t>
            </a:r>
          </a:p>
        </p:txBody>
      </p:sp>
      <p:sp>
        <p:nvSpPr>
          <p:cNvPr id="16389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600200"/>
            <a:ext cx="8229600" cy="4440238"/>
          </a:xfrm>
        </p:spPr>
        <p:txBody>
          <a:bodyPr lIns="0" tIns="0" rIns="0" bIns="0"/>
          <a:lstStyle/>
          <a:p>
            <a:pPr>
              <a:buFont typeface="Times New Roman" pitchFamily="16" charset="0"/>
              <a:buNone/>
              <a:defRPr/>
            </a:pPr>
            <a:r>
              <a:rPr lang="en-US" dirty="0"/>
              <a:t>String ‘</a:t>
            </a:r>
            <a:r>
              <a:rPr lang="en-US" dirty="0" err="1"/>
              <a:t>aba</a:t>
            </a:r>
            <a:r>
              <a:rPr lang="en-US" dirty="0"/>
              <a:t>’?</a:t>
            </a:r>
          </a:p>
          <a:p>
            <a:pPr>
              <a:buFont typeface="Times New Roman" pitchFamily="16" charset="0"/>
              <a:buNone/>
              <a:defRPr/>
            </a:pPr>
            <a:r>
              <a:rPr lang="en-US" dirty="0"/>
              <a:t>String ‘</a:t>
            </a:r>
            <a:r>
              <a:rPr lang="en-US" dirty="0" err="1"/>
              <a:t>baab</a:t>
            </a:r>
            <a:r>
              <a:rPr lang="en-US" dirty="0"/>
              <a:t>’?</a:t>
            </a:r>
          </a:p>
          <a:p>
            <a:pPr>
              <a:buFont typeface="Times New Roman" pitchFamily="16" charset="0"/>
              <a:buNone/>
              <a:defRPr/>
            </a:pPr>
            <a:r>
              <a:rPr lang="en-US" dirty="0"/>
              <a:t>Sting ‘</a:t>
            </a:r>
            <a:r>
              <a:rPr lang="en-US" dirty="0" err="1"/>
              <a:t>abc</a:t>
            </a:r>
            <a:r>
              <a:rPr lang="en-US" dirty="0"/>
              <a:t>’?</a:t>
            </a:r>
          </a:p>
          <a:p>
            <a:pPr marL="338138" indent="-338138" eaLnBrk="1" hangingPunct="1">
              <a:lnSpc>
                <a:spcPct val="124000"/>
              </a:lnSpc>
              <a:buClr>
                <a:srgbClr val="666600"/>
              </a:buClr>
              <a:buSzPct val="75000"/>
              <a:buFont typeface="Times New Roman" pitchFamily="16" charset="0"/>
              <a:buNone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  <a:defRPr/>
            </a:pPr>
            <a:endParaRPr lang="en-GB" dirty="0">
              <a:latin typeface="UnBatang" charset="0"/>
              <a:ea typeface="UnBatang" charset="0"/>
              <a:cs typeface="UnBatang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2C442110-5EBC-4D29-BE93-B0CFFEAC8FD3}" type="slidenum">
              <a:rPr lang="en-GB" smtClean="0">
                <a:latin typeface="Times New Roman" pitchFamily="18" charset="0"/>
              </a:rPr>
              <a:pPr/>
              <a:t>15</a:t>
            </a:fld>
            <a:endParaRPr lang="en-GB">
              <a:latin typeface="Times New Roman" pitchFamily="18" charset="0"/>
            </a:endParaRPr>
          </a:p>
        </p:txBody>
      </p:sp>
      <p:sp>
        <p:nvSpPr>
          <p:cNvPr id="18433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pPr eaLnBrk="1" hangingPunct="1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/>
              <a:t>“aba”</a:t>
            </a:r>
          </a:p>
        </p:txBody>
      </p:sp>
      <p:sp>
        <p:nvSpPr>
          <p:cNvPr id="2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228600" y="1981200"/>
            <a:ext cx="8534400" cy="4114800"/>
          </a:xfrm>
        </p:spPr>
        <p:txBody>
          <a:bodyPr>
            <a:normAutofit lnSpcReduction="10000"/>
          </a:bodyPr>
          <a:lstStyle/>
          <a:p>
            <a:pPr>
              <a:spcBef>
                <a:spcPct val="0"/>
              </a:spcBef>
            </a:pPr>
            <a:r>
              <a:rPr lang="en-GB">
                <a:cs typeface="Times New Roman" pitchFamily="18" charset="0"/>
              </a:rPr>
              <a:t>	</a:t>
            </a:r>
            <a:r>
              <a:rPr lang="en-US"/>
              <a:t>‘aba’ (q0,aba,Z)</a:t>
            </a:r>
            <a:r>
              <a:rPr lang="en-US">
                <a:sym typeface="Wingdings" pitchFamily="2" charset="2"/>
              </a:rPr>
              <a:t>(q0,ba,AZ) (1.kiri)</a:t>
            </a:r>
          </a:p>
          <a:p>
            <a:pPr>
              <a:spcBef>
                <a:spcPct val="0"/>
              </a:spcBef>
              <a:buFont typeface="Wingdings" pitchFamily="2" charset="2"/>
              <a:buNone/>
            </a:pPr>
            <a:r>
              <a:rPr lang="en-US">
                <a:sym typeface="Wingdings" pitchFamily="2" charset="2"/>
              </a:rPr>
              <a:t>		   (q0,ba,AZ)(q0,a,BAZ) (4.kiri)</a:t>
            </a:r>
          </a:p>
          <a:p>
            <a:pPr>
              <a:spcBef>
                <a:spcPct val="0"/>
              </a:spcBef>
              <a:buFont typeface="Wingdings" pitchFamily="2" charset="2"/>
              <a:buNone/>
            </a:pPr>
            <a:r>
              <a:rPr lang="en-US">
                <a:sym typeface="Wingdings" pitchFamily="2" charset="2"/>
              </a:rPr>
              <a:t>		   (q0,a,BAZ)(q0,</a:t>
            </a:r>
            <a:r>
              <a:rPr lang="en-US">
                <a:cs typeface="Arial" charset="0"/>
                <a:sym typeface="Wingdings" pitchFamily="2" charset="2"/>
              </a:rPr>
              <a:t>ɛ</a:t>
            </a:r>
            <a:r>
              <a:rPr lang="en-US">
                <a:sym typeface="Wingdings" pitchFamily="2" charset="2"/>
              </a:rPr>
              <a:t>,ABAZ) (5.kiri)	</a:t>
            </a:r>
          </a:p>
          <a:p>
            <a:pPr>
              <a:spcBef>
                <a:spcPct val="0"/>
              </a:spcBef>
              <a:buFont typeface="Wingdings" pitchFamily="2" charset="2"/>
              <a:buNone/>
            </a:pPr>
            <a:r>
              <a:rPr lang="en-US">
                <a:sym typeface="Wingdings" pitchFamily="2" charset="2"/>
              </a:rPr>
              <a:t>		   (q0,</a:t>
            </a:r>
            <a:r>
              <a:rPr lang="en-US">
                <a:cs typeface="Arial" charset="0"/>
                <a:sym typeface="Wingdings" pitchFamily="2" charset="2"/>
              </a:rPr>
              <a:t>ɛ,ABAZ) ditolak</a:t>
            </a:r>
          </a:p>
          <a:p>
            <a:pPr>
              <a:spcBef>
                <a:spcPct val="0"/>
              </a:spcBef>
              <a:buFont typeface="Wingdings" pitchFamily="2" charset="2"/>
              <a:buNone/>
            </a:pPr>
            <a:r>
              <a:rPr lang="en-US">
                <a:cs typeface="Arial" charset="0"/>
                <a:sym typeface="Wingdings" pitchFamily="2" charset="2"/>
              </a:rPr>
              <a:t>  </a:t>
            </a:r>
          </a:p>
          <a:p>
            <a:pPr>
              <a:spcBef>
                <a:spcPct val="0"/>
              </a:spcBef>
              <a:buFont typeface="Wingdings" pitchFamily="2" charset="2"/>
              <a:buNone/>
            </a:pPr>
            <a:r>
              <a:rPr lang="en-US">
                <a:cs typeface="Arial" charset="0"/>
                <a:sym typeface="Wingdings" pitchFamily="2" charset="2"/>
              </a:rPr>
              <a:t>    ‘aba’ (q0,aba,Z)(q0,ba,AZ) (1.kiri)</a:t>
            </a:r>
          </a:p>
          <a:p>
            <a:pPr>
              <a:spcBef>
                <a:spcPct val="0"/>
              </a:spcBef>
              <a:buFont typeface="Wingdings" pitchFamily="2" charset="2"/>
              <a:buNone/>
            </a:pPr>
            <a:r>
              <a:rPr lang="en-US">
                <a:cs typeface="Arial" charset="0"/>
                <a:sym typeface="Wingdings" pitchFamily="2" charset="2"/>
              </a:rPr>
              <a:t>		   (q0,ba,AZ)(q1,a,AZ) (4.kanan)</a:t>
            </a:r>
          </a:p>
          <a:p>
            <a:pPr>
              <a:spcBef>
                <a:spcPct val="0"/>
              </a:spcBef>
              <a:buFont typeface="Wingdings" pitchFamily="2" charset="2"/>
              <a:buNone/>
            </a:pPr>
            <a:r>
              <a:rPr lang="en-US">
                <a:cs typeface="Arial" charset="0"/>
                <a:sym typeface="Wingdings" pitchFamily="2" charset="2"/>
              </a:rPr>
              <a:t>		   (q1,a,AZ)(q1,ɛ,Z) (10)</a:t>
            </a:r>
          </a:p>
          <a:p>
            <a:pPr>
              <a:spcBef>
                <a:spcPct val="0"/>
              </a:spcBef>
              <a:buFont typeface="Wingdings" pitchFamily="2" charset="2"/>
              <a:buNone/>
            </a:pPr>
            <a:r>
              <a:rPr lang="en-US">
                <a:cs typeface="Arial" charset="0"/>
                <a:sym typeface="Wingdings" pitchFamily="2" charset="2"/>
              </a:rPr>
              <a:t>		   (q1,ɛ,Z)(q2,ɛ) finish di q2 (diterima)</a:t>
            </a:r>
            <a:r>
              <a:rPr lang="en-US">
                <a:sym typeface="Wingdings" pitchFamily="2" charset="2"/>
              </a:rPr>
              <a:t>	</a:t>
            </a:r>
            <a:endParaRPr lang="en-GB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1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2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7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8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23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4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2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0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3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41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42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47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48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53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54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59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60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9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/>
              <a:t>Pertemuan XII</a:t>
            </a:r>
          </a:p>
        </p:txBody>
      </p:sp>
      <p:sp>
        <p:nvSpPr>
          <p:cNvPr id="1030" name="Footer Placeholder 4"/>
          <p:cNvSpPr>
            <a:spLocks noGrp="1"/>
          </p:cNvSpPr>
          <p:nvPr>
            <p:ph type="ftr" sz="quarter" idx="4294967295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</p:spPr>
        <p:txBody>
          <a:bodyPr/>
          <a:lstStyle/>
          <a:p>
            <a:r>
              <a:rPr lang="en-US"/>
              <a:t>IFUPN</a:t>
            </a:r>
          </a:p>
        </p:txBody>
      </p:sp>
      <p:sp>
        <p:nvSpPr>
          <p:cNvPr id="103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C8CDB42-FB88-493A-A90E-10BAF3B1AE04}" type="slidenum">
              <a:rPr lang="en-US"/>
              <a:pPr/>
              <a:t>16</a:t>
            </a:fld>
            <a:endParaRPr lang="en-US"/>
          </a:p>
        </p:txBody>
      </p:sp>
      <p:sp>
        <p:nvSpPr>
          <p:cNvPr id="1032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" y="76200"/>
            <a:ext cx="6019800" cy="457200"/>
          </a:xfrm>
        </p:spPr>
        <p:txBody>
          <a:bodyPr>
            <a:normAutofit fontScale="90000"/>
          </a:bodyPr>
          <a:lstStyle/>
          <a:p>
            <a:pPr algn="l" eaLnBrk="1" hangingPunct="1"/>
            <a:r>
              <a:rPr lang="en-US" b="1">
                <a:latin typeface="Comic Sans MS" pitchFamily="66" charset="0"/>
              </a:rPr>
              <a:t>Komponen PDA  </a:t>
            </a:r>
            <a:r>
              <a:rPr lang="en-US" sz="2000" b="1">
                <a:latin typeface="Comic Sans MS" pitchFamily="66" charset="0"/>
              </a:rPr>
              <a:t>(1)</a:t>
            </a:r>
          </a:p>
        </p:txBody>
      </p:sp>
      <p:sp>
        <p:nvSpPr>
          <p:cNvPr id="103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143000"/>
            <a:ext cx="8382000" cy="4800600"/>
          </a:xfrm>
        </p:spPr>
        <p:txBody>
          <a:bodyPr/>
          <a:lstStyle/>
          <a:p>
            <a:pPr marL="461963" indent="-461963" eaLnBrk="1" hangingPunct="1">
              <a:lnSpc>
                <a:spcPct val="90000"/>
              </a:lnSpc>
              <a:buFontTx/>
              <a:buAutoNum type="arabicPeriod"/>
            </a:pPr>
            <a:r>
              <a:rPr lang="en-US" sz="1800" b="1">
                <a:latin typeface="Comic Sans MS" pitchFamily="66" charset="0"/>
              </a:rPr>
              <a:t>Himpunan berhingga alphabet </a:t>
            </a:r>
            <a:r>
              <a:rPr lang="en-US" sz="1800" b="1">
                <a:latin typeface="Comic Sans MS" pitchFamily="66" charset="0"/>
                <a:sym typeface="Symbol" pitchFamily="16" charset="2"/>
              </a:rPr>
              <a:t></a:t>
            </a:r>
          </a:p>
          <a:p>
            <a:pPr marL="461963" indent="-461963" eaLnBrk="1" hangingPunct="1">
              <a:lnSpc>
                <a:spcPct val="90000"/>
              </a:lnSpc>
              <a:buFontTx/>
              <a:buNone/>
            </a:pPr>
            <a:r>
              <a:rPr lang="en-US" sz="1600" b="1">
                <a:latin typeface="Comic Sans MS" pitchFamily="66" charset="0"/>
                <a:sym typeface="Symbol" pitchFamily="16" charset="2"/>
              </a:rPr>
              <a:t>	</a:t>
            </a:r>
            <a:r>
              <a:rPr lang="en-US" sz="1600" b="1">
                <a:solidFill>
                  <a:schemeClr val="accent2"/>
                </a:solidFill>
                <a:latin typeface="Comic Sans MS" pitchFamily="66" charset="0"/>
                <a:sym typeface="Symbol" pitchFamily="16" charset="2"/>
              </a:rPr>
              <a:t>input string untuk PDA dibentuk dari himpunan ini</a:t>
            </a:r>
          </a:p>
          <a:p>
            <a:pPr marL="461963" indent="-461963" eaLnBrk="1" hangingPunct="1">
              <a:lnSpc>
                <a:spcPct val="90000"/>
              </a:lnSpc>
              <a:buFontTx/>
              <a:buNone/>
            </a:pPr>
            <a:endParaRPr lang="en-US" sz="1600" b="1">
              <a:solidFill>
                <a:schemeClr val="accent2"/>
              </a:solidFill>
              <a:latin typeface="Comic Sans MS" pitchFamily="66" charset="0"/>
              <a:sym typeface="Symbol" pitchFamily="16" charset="2"/>
            </a:endParaRPr>
          </a:p>
          <a:p>
            <a:pPr marL="461963" indent="-461963" eaLnBrk="1" hangingPunct="1">
              <a:lnSpc>
                <a:spcPct val="90000"/>
              </a:lnSpc>
              <a:buFontTx/>
              <a:buAutoNum type="arabicPeriod" startAt="2"/>
            </a:pPr>
            <a:r>
              <a:rPr lang="en-US" sz="1800" b="1">
                <a:latin typeface="Comic Sans MS" pitchFamily="66" charset="0"/>
              </a:rPr>
              <a:t>Sebuah state START</a:t>
            </a:r>
          </a:p>
          <a:p>
            <a:pPr marL="461963" indent="-461963" eaLnBrk="1" hangingPunct="1">
              <a:lnSpc>
                <a:spcPct val="90000"/>
              </a:lnSpc>
              <a:buFontTx/>
              <a:buNone/>
            </a:pPr>
            <a:r>
              <a:rPr lang="en-US" sz="1600" b="1">
                <a:latin typeface="Comic Sans MS" pitchFamily="66" charset="0"/>
              </a:rPr>
              <a:t>	</a:t>
            </a:r>
          </a:p>
          <a:p>
            <a:pPr marL="461963" indent="-461963" eaLnBrk="1" hangingPunct="1">
              <a:lnSpc>
                <a:spcPct val="90000"/>
              </a:lnSpc>
              <a:buFontTx/>
              <a:buNone/>
            </a:pPr>
            <a:r>
              <a:rPr lang="en-US" sz="1600" b="1">
                <a:latin typeface="Comic Sans MS" pitchFamily="66" charset="0"/>
              </a:rPr>
              <a:t>	</a:t>
            </a:r>
            <a:r>
              <a:rPr lang="en-US" sz="1600" b="1">
                <a:solidFill>
                  <a:schemeClr val="accent2"/>
                </a:solidFill>
                <a:latin typeface="Comic Sans MS" pitchFamily="66" charset="0"/>
              </a:rPr>
              <a:t>state untuk memulai penelusuran</a:t>
            </a:r>
          </a:p>
          <a:p>
            <a:pPr marL="461963" indent="-461963" eaLnBrk="1" hangingPunct="1">
              <a:lnSpc>
                <a:spcPct val="90000"/>
              </a:lnSpc>
              <a:buFontTx/>
              <a:buNone/>
            </a:pPr>
            <a:endParaRPr lang="en-US" sz="1600" b="1">
              <a:latin typeface="Comic Sans MS" pitchFamily="66" charset="0"/>
            </a:endParaRPr>
          </a:p>
          <a:p>
            <a:pPr marL="461963" indent="-461963" eaLnBrk="1" hangingPunct="1">
              <a:lnSpc>
                <a:spcPct val="90000"/>
              </a:lnSpc>
              <a:buFontTx/>
              <a:buAutoNum type="arabicPeriod" startAt="3"/>
            </a:pPr>
            <a:r>
              <a:rPr lang="en-US" sz="1800" b="1">
                <a:latin typeface="Comic Sans MS" pitchFamily="66" charset="0"/>
              </a:rPr>
              <a:t>Satu atau lebih operator READ</a:t>
            </a:r>
          </a:p>
          <a:p>
            <a:pPr marL="461963" indent="-461963" eaLnBrk="1" hangingPunct="1">
              <a:lnSpc>
                <a:spcPct val="90000"/>
              </a:lnSpc>
              <a:buFontTx/>
              <a:buNone/>
            </a:pPr>
            <a:r>
              <a:rPr lang="en-US" sz="1600" b="1">
                <a:latin typeface="Comic Sans MS" pitchFamily="66" charset="0"/>
              </a:rPr>
              <a:t>	</a:t>
            </a:r>
          </a:p>
          <a:p>
            <a:pPr marL="461963" indent="-461963" eaLnBrk="1" hangingPunct="1">
              <a:lnSpc>
                <a:spcPct val="90000"/>
              </a:lnSpc>
              <a:buFontTx/>
              <a:buNone/>
            </a:pPr>
            <a:endParaRPr lang="en-US" sz="1600" b="1">
              <a:latin typeface="Comic Sans MS" pitchFamily="66" charset="0"/>
            </a:endParaRPr>
          </a:p>
          <a:p>
            <a:pPr marL="461963" indent="-461963" eaLnBrk="1" hangingPunct="1">
              <a:lnSpc>
                <a:spcPct val="90000"/>
              </a:lnSpc>
              <a:buFontTx/>
              <a:buNone/>
            </a:pPr>
            <a:r>
              <a:rPr lang="en-US" sz="1600" b="1">
                <a:latin typeface="Comic Sans MS" pitchFamily="66" charset="0"/>
              </a:rPr>
              <a:t>	</a:t>
            </a:r>
            <a:r>
              <a:rPr lang="en-US" sz="1600" b="1">
                <a:solidFill>
                  <a:schemeClr val="accent2"/>
                </a:solidFill>
                <a:latin typeface="Comic Sans MS" pitchFamily="66" charset="0"/>
              </a:rPr>
              <a:t>state untuk melakukan pembacaan karakter input string</a:t>
            </a:r>
          </a:p>
          <a:p>
            <a:pPr marL="461963" indent="-461963" eaLnBrk="1" hangingPunct="1">
              <a:lnSpc>
                <a:spcPct val="90000"/>
              </a:lnSpc>
              <a:buFontTx/>
              <a:buNone/>
            </a:pPr>
            <a:endParaRPr lang="en-US" sz="1600" b="1">
              <a:latin typeface="Comic Sans MS" pitchFamily="66" charset="0"/>
            </a:endParaRPr>
          </a:p>
          <a:p>
            <a:pPr marL="461963" indent="-461963" eaLnBrk="1" hangingPunct="1">
              <a:lnSpc>
                <a:spcPct val="90000"/>
              </a:lnSpc>
              <a:buFontTx/>
              <a:buAutoNum type="arabicPeriod" startAt="4"/>
            </a:pPr>
            <a:r>
              <a:rPr lang="en-US" sz="1800" b="1">
                <a:latin typeface="Comic Sans MS" pitchFamily="66" charset="0"/>
              </a:rPr>
              <a:t>Dua atau lebih halt state yang berbentuk state ACCEPTED dan REJECTED</a:t>
            </a:r>
          </a:p>
          <a:p>
            <a:pPr marL="461963" indent="-461963" eaLnBrk="1" hangingPunct="1">
              <a:lnSpc>
                <a:spcPct val="90000"/>
              </a:lnSpc>
              <a:buFontTx/>
              <a:buNone/>
            </a:pPr>
            <a:r>
              <a:rPr lang="en-US" sz="1600" b="1">
                <a:latin typeface="Comic Sans MS" pitchFamily="66" charset="0"/>
              </a:rPr>
              <a:t>	</a:t>
            </a:r>
          </a:p>
          <a:p>
            <a:pPr marL="461963" indent="-461963" eaLnBrk="1" hangingPunct="1">
              <a:lnSpc>
                <a:spcPct val="90000"/>
              </a:lnSpc>
              <a:buFontTx/>
              <a:buNone/>
            </a:pPr>
            <a:r>
              <a:rPr lang="en-US" sz="1600" b="1">
                <a:latin typeface="Comic Sans MS" pitchFamily="66" charset="0"/>
              </a:rPr>
              <a:t>	</a:t>
            </a:r>
          </a:p>
          <a:p>
            <a:pPr marL="461963" indent="-461963" eaLnBrk="1" hangingPunct="1">
              <a:lnSpc>
                <a:spcPct val="90000"/>
              </a:lnSpc>
              <a:buFontTx/>
              <a:buNone/>
            </a:pPr>
            <a:r>
              <a:rPr lang="en-US" sz="1600" b="1">
                <a:latin typeface="Comic Sans MS" pitchFamily="66" charset="0"/>
              </a:rPr>
              <a:t>	</a:t>
            </a:r>
            <a:r>
              <a:rPr lang="en-US" sz="1600" b="1">
                <a:solidFill>
                  <a:schemeClr val="accent2"/>
                </a:solidFill>
                <a:latin typeface="Comic Sans MS" pitchFamily="66" charset="0"/>
              </a:rPr>
              <a:t>input string dikenali jika penelusuran berhenti pada state ACCEPTED</a:t>
            </a:r>
          </a:p>
        </p:txBody>
      </p:sp>
      <p:sp>
        <p:nvSpPr>
          <p:cNvPr id="1034" name="Line 4"/>
          <p:cNvSpPr>
            <a:spLocks noChangeShapeType="1"/>
          </p:cNvSpPr>
          <p:nvPr/>
        </p:nvSpPr>
        <p:spPr bwMode="auto">
          <a:xfrm>
            <a:off x="152400" y="762000"/>
            <a:ext cx="87630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aphicFrame>
        <p:nvGraphicFramePr>
          <p:cNvPr id="1026" name="Object 5"/>
          <p:cNvGraphicFramePr>
            <a:graphicFrameLocks noChangeAspect="1"/>
          </p:cNvGraphicFramePr>
          <p:nvPr/>
        </p:nvGraphicFramePr>
        <p:xfrm>
          <a:off x="3429000" y="1981200"/>
          <a:ext cx="1295400" cy="354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98" name="Visio" r:id="rId3" imgW="744480" imgH="203040" progId="Visio.Drawing.6">
                  <p:embed/>
                </p:oleObj>
              </mc:Choice>
              <mc:Fallback>
                <p:oleObj name="Visio" r:id="rId3" imgW="744480" imgH="203040" progId="Visio.Drawing.6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9000" y="1981200"/>
                        <a:ext cx="1295400" cy="3540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7" name="Object 7"/>
          <p:cNvGraphicFramePr>
            <a:graphicFrameLocks noChangeAspect="1"/>
          </p:cNvGraphicFramePr>
          <p:nvPr/>
        </p:nvGraphicFramePr>
        <p:xfrm>
          <a:off x="4648200" y="3051175"/>
          <a:ext cx="1143000" cy="682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99" name="Visio" r:id="rId5" imgW="1007640" imgH="601560" progId="Visio.Drawing.6">
                  <p:embed/>
                </p:oleObj>
              </mc:Choice>
              <mc:Fallback>
                <p:oleObj name="Visio" r:id="rId5" imgW="1007640" imgH="601560" progId="Visio.Drawing.6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48200" y="3051175"/>
                        <a:ext cx="1143000" cy="682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8" name="Object 8"/>
          <p:cNvGraphicFramePr>
            <a:graphicFrameLocks noChangeAspect="1"/>
          </p:cNvGraphicFramePr>
          <p:nvPr/>
        </p:nvGraphicFramePr>
        <p:xfrm>
          <a:off x="2743200" y="5029200"/>
          <a:ext cx="3200400" cy="371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00" name="Visio" r:id="rId7" imgW="1752120" imgH="203040" progId="Visio.Drawing.6">
                  <p:embed/>
                </p:oleObj>
              </mc:Choice>
              <mc:Fallback>
                <p:oleObj name="Visio" r:id="rId7" imgW="1752120" imgH="203040" progId="Visio.Drawing.6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3200" y="5029200"/>
                        <a:ext cx="3200400" cy="371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/>
              <a:t>Pertemuan XII</a:t>
            </a:r>
          </a:p>
        </p:txBody>
      </p:sp>
      <p:sp>
        <p:nvSpPr>
          <p:cNvPr id="2053" name="Footer Placeholder 4"/>
          <p:cNvSpPr>
            <a:spLocks noGrp="1"/>
          </p:cNvSpPr>
          <p:nvPr>
            <p:ph type="ftr" sz="quarter" idx="4294967295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</p:spPr>
        <p:txBody>
          <a:bodyPr/>
          <a:lstStyle/>
          <a:p>
            <a:r>
              <a:rPr lang="en-US"/>
              <a:t>IFUPN</a:t>
            </a:r>
          </a:p>
        </p:txBody>
      </p:sp>
      <p:sp>
        <p:nvSpPr>
          <p:cNvPr id="205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5E9B4724-1B8A-4E5E-BC45-F29803AA0D9A}" type="slidenum">
              <a:rPr lang="en-US"/>
              <a:pPr/>
              <a:t>17</a:t>
            </a:fld>
            <a:endParaRPr lang="en-US"/>
          </a:p>
        </p:txBody>
      </p:sp>
      <p:sp>
        <p:nvSpPr>
          <p:cNvPr id="2055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" y="76200"/>
            <a:ext cx="5486400" cy="533400"/>
          </a:xfrm>
        </p:spPr>
        <p:txBody>
          <a:bodyPr>
            <a:normAutofit fontScale="90000"/>
          </a:bodyPr>
          <a:lstStyle/>
          <a:p>
            <a:pPr algn="l" eaLnBrk="1" hangingPunct="1"/>
            <a:r>
              <a:rPr lang="en-US" b="1">
                <a:latin typeface="Comic Sans MS" pitchFamily="66" charset="0"/>
              </a:rPr>
              <a:t>Komponen PDA  </a:t>
            </a:r>
            <a:r>
              <a:rPr lang="en-US" sz="2000" b="1">
                <a:latin typeface="Comic Sans MS" pitchFamily="66" charset="0"/>
              </a:rPr>
              <a:t>(2)</a:t>
            </a:r>
          </a:p>
        </p:txBody>
      </p:sp>
      <p:sp>
        <p:nvSpPr>
          <p:cNvPr id="205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143000"/>
            <a:ext cx="8382000" cy="4800600"/>
          </a:xfrm>
        </p:spPr>
        <p:txBody>
          <a:bodyPr/>
          <a:lstStyle/>
          <a:p>
            <a:pPr marL="461963" indent="-461963" eaLnBrk="1" hangingPunct="1">
              <a:buFontTx/>
              <a:buNone/>
            </a:pPr>
            <a:r>
              <a:rPr lang="en-US" sz="1800">
                <a:solidFill>
                  <a:schemeClr val="accent2"/>
                </a:solidFill>
                <a:latin typeface="Lucida Sans Unicode" pitchFamily="34" charset="0"/>
              </a:rPr>
              <a:t>Contoh :</a:t>
            </a:r>
          </a:p>
        </p:txBody>
      </p:sp>
      <p:sp>
        <p:nvSpPr>
          <p:cNvPr id="2057" name="Line 4"/>
          <p:cNvSpPr>
            <a:spLocks noChangeShapeType="1"/>
          </p:cNvSpPr>
          <p:nvPr/>
        </p:nvSpPr>
        <p:spPr bwMode="auto">
          <a:xfrm>
            <a:off x="152400" y="762000"/>
            <a:ext cx="87630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aphicFrame>
        <p:nvGraphicFramePr>
          <p:cNvPr id="2050" name="Object 8"/>
          <p:cNvGraphicFramePr>
            <a:graphicFrameLocks noChangeAspect="1"/>
          </p:cNvGraphicFramePr>
          <p:nvPr/>
        </p:nvGraphicFramePr>
        <p:xfrm>
          <a:off x="2667000" y="2743200"/>
          <a:ext cx="3962400" cy="311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98" name="Visio" r:id="rId3" imgW="2223720" imgH="1746000" progId="Visio.Drawing.6">
                  <p:embed/>
                </p:oleObj>
              </mc:Choice>
              <mc:Fallback>
                <p:oleObj name="Visio" r:id="rId3" imgW="2223720" imgH="1746000" progId="Visio.Drawing.6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67000" y="2743200"/>
                        <a:ext cx="3962400" cy="311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1" name="Object 9"/>
          <p:cNvGraphicFramePr>
            <a:graphicFrameLocks noChangeAspect="1"/>
          </p:cNvGraphicFramePr>
          <p:nvPr/>
        </p:nvGraphicFramePr>
        <p:xfrm>
          <a:off x="1676400" y="887413"/>
          <a:ext cx="2895600" cy="1246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99" name="Visio" r:id="rId5" imgW="1541160" imgH="663120" progId="Visio.Drawing.6">
                  <p:embed/>
                </p:oleObj>
              </mc:Choice>
              <mc:Fallback>
                <p:oleObj name="Visio" r:id="rId5" imgW="1541160" imgH="663120" progId="Visio.Drawing.6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887413"/>
                        <a:ext cx="2895600" cy="12461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8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/>
              <a:t>Pertemuan XII</a:t>
            </a:r>
          </a:p>
        </p:txBody>
      </p:sp>
      <p:sp>
        <p:nvSpPr>
          <p:cNvPr id="3079" name="Footer Placeholder 4"/>
          <p:cNvSpPr>
            <a:spLocks noGrp="1"/>
          </p:cNvSpPr>
          <p:nvPr>
            <p:ph type="ftr" sz="quarter" idx="4294967295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</p:spPr>
        <p:txBody>
          <a:bodyPr/>
          <a:lstStyle/>
          <a:p>
            <a:r>
              <a:rPr lang="en-US"/>
              <a:t>IFUPN</a:t>
            </a:r>
          </a:p>
        </p:txBody>
      </p:sp>
      <p:sp>
        <p:nvSpPr>
          <p:cNvPr id="308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047AA58-7FD2-4ED3-90AB-3F0D88E916C1}" type="slidenum">
              <a:rPr lang="en-US"/>
              <a:pPr/>
              <a:t>18</a:t>
            </a:fld>
            <a:endParaRPr lang="en-US"/>
          </a:p>
        </p:txBody>
      </p:sp>
      <p:sp>
        <p:nvSpPr>
          <p:cNvPr id="3081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" y="0"/>
            <a:ext cx="6019800" cy="533400"/>
          </a:xfrm>
        </p:spPr>
        <p:txBody>
          <a:bodyPr>
            <a:normAutofit fontScale="90000"/>
          </a:bodyPr>
          <a:lstStyle/>
          <a:p>
            <a:pPr algn="l" eaLnBrk="1" hangingPunct="1"/>
            <a:r>
              <a:rPr lang="en-US" sz="4000" b="1">
                <a:latin typeface="Comic Sans MS" pitchFamily="66" charset="0"/>
              </a:rPr>
              <a:t>Komponen PDA</a:t>
            </a:r>
            <a:r>
              <a:rPr lang="en-US" b="1">
                <a:latin typeface="Comic Sans MS" pitchFamily="66" charset="0"/>
              </a:rPr>
              <a:t>  </a:t>
            </a:r>
            <a:r>
              <a:rPr lang="en-US" sz="2000" b="1">
                <a:latin typeface="Comic Sans MS" pitchFamily="66" charset="0"/>
              </a:rPr>
              <a:t>(3)</a:t>
            </a:r>
          </a:p>
        </p:txBody>
      </p:sp>
      <p:sp>
        <p:nvSpPr>
          <p:cNvPr id="308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990600"/>
            <a:ext cx="8382000" cy="5181600"/>
          </a:xfrm>
        </p:spPr>
        <p:txBody>
          <a:bodyPr/>
          <a:lstStyle/>
          <a:p>
            <a:pPr marL="461963" indent="-461963" eaLnBrk="1" hangingPunct="1">
              <a:lnSpc>
                <a:spcPct val="90000"/>
              </a:lnSpc>
              <a:buFontTx/>
              <a:buNone/>
            </a:pPr>
            <a:r>
              <a:rPr lang="en-US" sz="1600" b="1">
                <a:latin typeface="Comic Sans MS" pitchFamily="66" charset="0"/>
              </a:rPr>
              <a:t>5.   Sebuah INPUT TAPE yang berisi sel-sel</a:t>
            </a:r>
            <a:endParaRPr lang="en-US" sz="1600" b="1">
              <a:latin typeface="Comic Sans MS" pitchFamily="66" charset="0"/>
              <a:sym typeface="Symbol" pitchFamily="16" charset="2"/>
            </a:endParaRPr>
          </a:p>
          <a:p>
            <a:pPr marL="461963" indent="-461963" eaLnBrk="1" hangingPunct="1">
              <a:lnSpc>
                <a:spcPct val="90000"/>
              </a:lnSpc>
              <a:buFontTx/>
              <a:buNone/>
            </a:pPr>
            <a:r>
              <a:rPr lang="en-US" sz="1400" b="1">
                <a:latin typeface="Comic Sans MS" pitchFamily="66" charset="0"/>
                <a:sym typeface="Symbol" pitchFamily="16" charset="2"/>
              </a:rPr>
              <a:t>	</a:t>
            </a:r>
          </a:p>
          <a:p>
            <a:pPr marL="461963" indent="-461963" eaLnBrk="1" hangingPunct="1">
              <a:lnSpc>
                <a:spcPct val="90000"/>
              </a:lnSpc>
              <a:buFontTx/>
              <a:buNone/>
            </a:pPr>
            <a:endParaRPr lang="en-US" sz="1400" b="1">
              <a:latin typeface="Comic Sans MS" pitchFamily="66" charset="0"/>
              <a:sym typeface="Symbol" pitchFamily="16" charset="2"/>
            </a:endParaRPr>
          </a:p>
          <a:p>
            <a:pPr marL="461963" indent="-461963" eaLnBrk="1" hangingPunct="1">
              <a:lnSpc>
                <a:spcPct val="90000"/>
              </a:lnSpc>
              <a:buFontTx/>
              <a:buNone/>
            </a:pPr>
            <a:r>
              <a:rPr lang="en-US" sz="1400" b="1">
                <a:solidFill>
                  <a:schemeClr val="accent2"/>
                </a:solidFill>
                <a:latin typeface="Comic Sans MS" pitchFamily="66" charset="0"/>
                <a:sym typeface="Symbol" pitchFamily="16" charset="2"/>
              </a:rPr>
              <a:t>	untuk menampung karakter-karakter input string</a:t>
            </a:r>
          </a:p>
          <a:p>
            <a:pPr marL="461963" indent="-461963" eaLnBrk="1" hangingPunct="1">
              <a:lnSpc>
                <a:spcPct val="90000"/>
              </a:lnSpc>
              <a:buFontTx/>
              <a:buNone/>
            </a:pPr>
            <a:endParaRPr lang="en-US" sz="1400" b="1">
              <a:solidFill>
                <a:schemeClr val="accent2"/>
              </a:solidFill>
              <a:latin typeface="Comic Sans MS" pitchFamily="66" charset="0"/>
              <a:sym typeface="Symbol" pitchFamily="16" charset="2"/>
            </a:endParaRPr>
          </a:p>
          <a:p>
            <a:pPr marL="461963" indent="-461963" eaLnBrk="1" hangingPunct="1">
              <a:lnSpc>
                <a:spcPct val="90000"/>
              </a:lnSpc>
              <a:buFontTx/>
              <a:buNone/>
            </a:pPr>
            <a:r>
              <a:rPr lang="en-US" sz="1600" b="1">
                <a:latin typeface="Comic Sans MS" pitchFamily="66" charset="0"/>
              </a:rPr>
              <a:t>6.   Sebuah PUSHDOWN STACK</a:t>
            </a:r>
          </a:p>
          <a:p>
            <a:pPr marL="461963" indent="-461963" eaLnBrk="1" hangingPunct="1">
              <a:lnSpc>
                <a:spcPct val="90000"/>
              </a:lnSpc>
              <a:buFontTx/>
              <a:buNone/>
            </a:pPr>
            <a:r>
              <a:rPr lang="en-US" sz="1400" b="1">
                <a:latin typeface="Comic Sans MS" pitchFamily="66" charset="0"/>
              </a:rPr>
              <a:t>	</a:t>
            </a:r>
          </a:p>
          <a:p>
            <a:pPr marL="461963" indent="-461963" eaLnBrk="1" hangingPunct="1">
              <a:lnSpc>
                <a:spcPct val="90000"/>
              </a:lnSpc>
              <a:buFontTx/>
              <a:buNone/>
            </a:pPr>
            <a:endParaRPr lang="en-US" sz="1400" b="1">
              <a:latin typeface="Comic Sans MS" pitchFamily="66" charset="0"/>
            </a:endParaRPr>
          </a:p>
          <a:p>
            <a:pPr marL="461963" indent="-461963" eaLnBrk="1" hangingPunct="1">
              <a:lnSpc>
                <a:spcPct val="90000"/>
              </a:lnSpc>
              <a:buFontTx/>
              <a:buNone/>
            </a:pPr>
            <a:endParaRPr lang="en-US" sz="1400" b="1">
              <a:latin typeface="Comic Sans MS" pitchFamily="66" charset="0"/>
            </a:endParaRPr>
          </a:p>
          <a:p>
            <a:pPr marL="461963" indent="-461963" eaLnBrk="1" hangingPunct="1">
              <a:lnSpc>
                <a:spcPct val="90000"/>
              </a:lnSpc>
              <a:buFontTx/>
              <a:buNone/>
            </a:pPr>
            <a:endParaRPr lang="en-US" sz="1400" b="1">
              <a:latin typeface="Comic Sans MS" pitchFamily="66" charset="0"/>
            </a:endParaRPr>
          </a:p>
          <a:p>
            <a:pPr marL="461963" indent="-461963" eaLnBrk="1" hangingPunct="1">
              <a:lnSpc>
                <a:spcPct val="90000"/>
              </a:lnSpc>
              <a:buFontTx/>
              <a:buNone/>
            </a:pPr>
            <a:endParaRPr lang="en-US" sz="1400" b="1">
              <a:latin typeface="Comic Sans MS" pitchFamily="66" charset="0"/>
            </a:endParaRPr>
          </a:p>
          <a:p>
            <a:pPr marL="461963" indent="-461963" eaLnBrk="1" hangingPunct="1">
              <a:lnSpc>
                <a:spcPct val="90000"/>
              </a:lnSpc>
              <a:buFontTx/>
              <a:buNone/>
            </a:pPr>
            <a:r>
              <a:rPr lang="en-US" sz="1400" b="1">
                <a:latin typeface="Comic Sans MS" pitchFamily="66" charset="0"/>
              </a:rPr>
              <a:t>	</a:t>
            </a:r>
            <a:r>
              <a:rPr lang="en-US" sz="1400" b="1">
                <a:solidFill>
                  <a:schemeClr val="accent2"/>
                </a:solidFill>
                <a:latin typeface="Comic Sans MS" pitchFamily="66" charset="0"/>
              </a:rPr>
              <a:t>untuk menampung karakter yang telah terbaca</a:t>
            </a:r>
          </a:p>
          <a:p>
            <a:pPr marL="461963" indent="-461963" eaLnBrk="1" hangingPunct="1">
              <a:lnSpc>
                <a:spcPct val="90000"/>
              </a:lnSpc>
              <a:buFontTx/>
              <a:buNone/>
            </a:pPr>
            <a:endParaRPr lang="en-US" sz="1400" b="1">
              <a:latin typeface="Comic Sans MS" pitchFamily="66" charset="0"/>
            </a:endParaRPr>
          </a:p>
          <a:p>
            <a:pPr marL="461963" indent="-461963" eaLnBrk="1" hangingPunct="1">
              <a:lnSpc>
                <a:spcPct val="90000"/>
              </a:lnSpc>
              <a:buFontTx/>
              <a:buNone/>
            </a:pPr>
            <a:r>
              <a:rPr lang="en-US" sz="1600" b="1">
                <a:latin typeface="Comic Sans MS" pitchFamily="66" charset="0"/>
              </a:rPr>
              <a:t>7.   Satu atau lebih operator PUSH</a:t>
            </a:r>
          </a:p>
          <a:p>
            <a:pPr marL="461963" indent="-461963" eaLnBrk="1" hangingPunct="1">
              <a:lnSpc>
                <a:spcPct val="90000"/>
              </a:lnSpc>
              <a:buFontTx/>
              <a:buNone/>
            </a:pPr>
            <a:r>
              <a:rPr lang="en-US" sz="1400" b="1">
                <a:latin typeface="Comic Sans MS" pitchFamily="66" charset="0"/>
              </a:rPr>
              <a:t>	</a:t>
            </a:r>
          </a:p>
          <a:p>
            <a:pPr marL="461963" indent="-461963" eaLnBrk="1" hangingPunct="1">
              <a:lnSpc>
                <a:spcPct val="90000"/>
              </a:lnSpc>
              <a:buFontTx/>
              <a:buNone/>
            </a:pPr>
            <a:r>
              <a:rPr lang="en-US" sz="1400" b="1">
                <a:latin typeface="Comic Sans MS" pitchFamily="66" charset="0"/>
              </a:rPr>
              <a:t>	</a:t>
            </a:r>
            <a:r>
              <a:rPr lang="en-US" sz="1400" b="1">
                <a:solidFill>
                  <a:schemeClr val="accent2"/>
                </a:solidFill>
                <a:latin typeface="Comic Sans MS" pitchFamily="66" charset="0"/>
              </a:rPr>
              <a:t>untuk memasukkan karakter yang telah terbaca ke dalam stack</a:t>
            </a:r>
          </a:p>
          <a:p>
            <a:pPr marL="461963" indent="-461963" eaLnBrk="1" hangingPunct="1">
              <a:lnSpc>
                <a:spcPct val="90000"/>
              </a:lnSpc>
              <a:buFontTx/>
              <a:buNone/>
            </a:pPr>
            <a:endParaRPr lang="en-US" sz="1400" b="1">
              <a:latin typeface="Comic Sans MS" pitchFamily="66" charset="0"/>
            </a:endParaRPr>
          </a:p>
          <a:p>
            <a:pPr marL="461963" indent="-461963" eaLnBrk="1" hangingPunct="1">
              <a:lnSpc>
                <a:spcPct val="90000"/>
              </a:lnSpc>
              <a:buFontTx/>
              <a:buNone/>
            </a:pPr>
            <a:r>
              <a:rPr lang="en-US" sz="1600" b="1">
                <a:latin typeface="Comic Sans MS" pitchFamily="66" charset="0"/>
              </a:rPr>
              <a:t>8.    Satu atau lebih operator POP</a:t>
            </a:r>
          </a:p>
          <a:p>
            <a:pPr marL="461963" indent="-461963" eaLnBrk="1" hangingPunct="1">
              <a:lnSpc>
                <a:spcPct val="90000"/>
              </a:lnSpc>
              <a:buFontTx/>
              <a:buNone/>
            </a:pPr>
            <a:r>
              <a:rPr lang="en-US" sz="1400" b="1">
                <a:latin typeface="Comic Sans MS" pitchFamily="66" charset="0"/>
              </a:rPr>
              <a:t>	</a:t>
            </a:r>
          </a:p>
          <a:p>
            <a:pPr marL="461963" indent="-461963" eaLnBrk="1" hangingPunct="1">
              <a:lnSpc>
                <a:spcPct val="90000"/>
              </a:lnSpc>
              <a:buFontTx/>
              <a:buNone/>
            </a:pPr>
            <a:endParaRPr lang="en-US" sz="1400" b="1">
              <a:latin typeface="Comic Sans MS" pitchFamily="66" charset="0"/>
            </a:endParaRPr>
          </a:p>
          <a:p>
            <a:pPr marL="461963" indent="-461963" eaLnBrk="1" hangingPunct="1">
              <a:lnSpc>
                <a:spcPct val="90000"/>
              </a:lnSpc>
              <a:buFontTx/>
              <a:buNone/>
            </a:pPr>
            <a:r>
              <a:rPr lang="en-US" sz="1400" b="1">
                <a:latin typeface="Comic Sans MS" pitchFamily="66" charset="0"/>
              </a:rPr>
              <a:t>	</a:t>
            </a:r>
            <a:r>
              <a:rPr lang="en-US" sz="1400" b="1">
                <a:solidFill>
                  <a:schemeClr val="accent2"/>
                </a:solidFill>
                <a:latin typeface="Comic Sans MS" pitchFamily="66" charset="0"/>
              </a:rPr>
              <a:t>untuk mengambil/menghapus karakter dari stack</a:t>
            </a:r>
          </a:p>
        </p:txBody>
      </p:sp>
      <p:sp>
        <p:nvSpPr>
          <p:cNvPr id="3083" name="Line 4"/>
          <p:cNvSpPr>
            <a:spLocks noChangeShapeType="1"/>
          </p:cNvSpPr>
          <p:nvPr/>
        </p:nvSpPr>
        <p:spPr bwMode="auto">
          <a:xfrm>
            <a:off x="152400" y="685800"/>
            <a:ext cx="87630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aphicFrame>
        <p:nvGraphicFramePr>
          <p:cNvPr id="3074" name="Object 9"/>
          <p:cNvGraphicFramePr>
            <a:graphicFrameLocks noChangeAspect="1"/>
          </p:cNvGraphicFramePr>
          <p:nvPr/>
        </p:nvGraphicFramePr>
        <p:xfrm>
          <a:off x="5181600" y="838200"/>
          <a:ext cx="1676400" cy="454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0" name="Visio" r:id="rId3" imgW="1929600" imgH="521640" progId="Visio.Drawing.6">
                  <p:embed/>
                </p:oleObj>
              </mc:Choice>
              <mc:Fallback>
                <p:oleObj name="Visio" r:id="rId3" imgW="1929600" imgH="521640" progId="Visio.Drawing.6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81600" y="838200"/>
                        <a:ext cx="1676400" cy="454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5" name="Object 10"/>
          <p:cNvGraphicFramePr>
            <a:graphicFrameLocks noChangeAspect="1"/>
          </p:cNvGraphicFramePr>
          <p:nvPr/>
        </p:nvGraphicFramePr>
        <p:xfrm>
          <a:off x="4038600" y="2200275"/>
          <a:ext cx="287338" cy="1304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1" name="Visio" r:id="rId5" imgW="386640" imgH="1761840" progId="Visio.Drawing.6">
                  <p:embed/>
                </p:oleObj>
              </mc:Choice>
              <mc:Fallback>
                <p:oleObj name="Visio" r:id="rId5" imgW="386640" imgH="1761840" progId="Visio.Drawing.6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38600" y="2200275"/>
                        <a:ext cx="287338" cy="1304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6" name="Object 11"/>
          <p:cNvGraphicFramePr>
            <a:graphicFrameLocks noChangeAspect="1"/>
          </p:cNvGraphicFramePr>
          <p:nvPr/>
        </p:nvGraphicFramePr>
        <p:xfrm>
          <a:off x="4191000" y="4114800"/>
          <a:ext cx="1257300" cy="254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2" name="Visio" r:id="rId7" imgW="1293480" imgH="259920" progId="Visio.Drawing.6">
                  <p:embed/>
                </p:oleObj>
              </mc:Choice>
              <mc:Fallback>
                <p:oleObj name="Visio" r:id="rId7" imgW="1293480" imgH="259920" progId="Visio.Drawing.6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91000" y="4114800"/>
                        <a:ext cx="1257300" cy="254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7" name="Object 12"/>
          <p:cNvGraphicFramePr>
            <a:graphicFrameLocks noChangeAspect="1"/>
          </p:cNvGraphicFramePr>
          <p:nvPr/>
        </p:nvGraphicFramePr>
        <p:xfrm>
          <a:off x="4191000" y="4991100"/>
          <a:ext cx="990600" cy="800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3" name="Visio" r:id="rId9" imgW="1179000" imgH="950400" progId="Visio.Drawing.6">
                  <p:embed/>
                </p:oleObj>
              </mc:Choice>
              <mc:Fallback>
                <p:oleObj name="Visio" r:id="rId9" imgW="1179000" imgH="950400" progId="Visio.Drawing.6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91000" y="4991100"/>
                        <a:ext cx="990600" cy="800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84" name="Rectangle 13"/>
          <p:cNvSpPr>
            <a:spLocks noChangeArrowheads="1"/>
          </p:cNvSpPr>
          <p:nvPr/>
        </p:nvSpPr>
        <p:spPr bwMode="auto">
          <a:xfrm>
            <a:off x="5638800" y="3962400"/>
            <a:ext cx="22098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en-US" sz="1200" b="1">
                <a:solidFill>
                  <a:srgbClr val="FF0000"/>
                </a:solidFill>
                <a:latin typeface="Comic Sans MS" pitchFamily="66" charset="0"/>
              </a:rPr>
              <a:t>Jumlah outgoing edge = 1, tetapi incoming edge &gt;= 1</a:t>
            </a:r>
          </a:p>
        </p:txBody>
      </p:sp>
      <p:sp>
        <p:nvSpPr>
          <p:cNvPr id="3085" name="Rectangle 14"/>
          <p:cNvSpPr>
            <a:spLocks noChangeArrowheads="1"/>
          </p:cNvSpPr>
          <p:nvPr/>
        </p:nvSpPr>
        <p:spPr bwMode="auto">
          <a:xfrm>
            <a:off x="5486400" y="5181600"/>
            <a:ext cx="2057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en-US" sz="1200" b="1">
                <a:solidFill>
                  <a:srgbClr val="FF0000"/>
                </a:solidFill>
                <a:latin typeface="Comic Sans MS" pitchFamily="66" charset="0"/>
              </a:rPr>
              <a:t>Jumlah incoming edge  = jumlah outgoing edge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1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/>
              <a:t>Pertemuan XII</a:t>
            </a:r>
          </a:p>
        </p:txBody>
      </p:sp>
      <p:sp>
        <p:nvSpPr>
          <p:cNvPr id="4102" name="Footer Placeholder 4"/>
          <p:cNvSpPr>
            <a:spLocks noGrp="1"/>
          </p:cNvSpPr>
          <p:nvPr>
            <p:ph type="ftr" sz="quarter" idx="4294967295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</p:spPr>
        <p:txBody>
          <a:bodyPr/>
          <a:lstStyle/>
          <a:p>
            <a:r>
              <a:rPr lang="en-US"/>
              <a:t>IFUPN</a:t>
            </a:r>
          </a:p>
        </p:txBody>
      </p:sp>
      <p:sp>
        <p:nvSpPr>
          <p:cNvPr id="410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CFF1FFCE-DEA6-420B-9217-5BBAC88D4EAB}" type="slidenum">
              <a:rPr lang="en-US"/>
              <a:pPr/>
              <a:t>19</a:t>
            </a:fld>
            <a:endParaRPr lang="en-US"/>
          </a:p>
        </p:txBody>
      </p:sp>
      <p:sp>
        <p:nvSpPr>
          <p:cNvPr id="4104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0"/>
            <a:ext cx="5486400" cy="609600"/>
          </a:xfrm>
        </p:spPr>
        <p:txBody>
          <a:bodyPr>
            <a:normAutofit fontScale="90000"/>
          </a:bodyPr>
          <a:lstStyle/>
          <a:p>
            <a:pPr algn="l" eaLnBrk="1" hangingPunct="1"/>
            <a:r>
              <a:rPr lang="en-US" b="1">
                <a:latin typeface="Comic Sans MS" pitchFamily="66" charset="0"/>
              </a:rPr>
              <a:t>Komponen PDA  </a:t>
            </a:r>
            <a:r>
              <a:rPr lang="en-US" sz="2000" b="1">
                <a:latin typeface="Comic Sans MS" pitchFamily="66" charset="0"/>
              </a:rPr>
              <a:t>(4)</a:t>
            </a:r>
          </a:p>
        </p:txBody>
      </p:sp>
      <p:sp>
        <p:nvSpPr>
          <p:cNvPr id="410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143000"/>
            <a:ext cx="8382000" cy="4800600"/>
          </a:xfrm>
        </p:spPr>
        <p:txBody>
          <a:bodyPr/>
          <a:lstStyle/>
          <a:p>
            <a:pPr marL="461963" indent="-461963" eaLnBrk="1" hangingPunct="1">
              <a:buFontTx/>
              <a:buNone/>
            </a:pPr>
            <a:r>
              <a:rPr lang="en-US" sz="1800">
                <a:solidFill>
                  <a:schemeClr val="accent2"/>
                </a:solidFill>
                <a:latin typeface="Lucida Sans Unicode" pitchFamily="34" charset="0"/>
              </a:rPr>
              <a:t>Contoh :</a:t>
            </a:r>
          </a:p>
        </p:txBody>
      </p:sp>
      <p:sp>
        <p:nvSpPr>
          <p:cNvPr id="4106" name="Line 4"/>
          <p:cNvSpPr>
            <a:spLocks noChangeShapeType="1"/>
          </p:cNvSpPr>
          <p:nvPr/>
        </p:nvSpPr>
        <p:spPr bwMode="auto">
          <a:xfrm>
            <a:off x="228600" y="762000"/>
            <a:ext cx="86106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aphicFrame>
        <p:nvGraphicFramePr>
          <p:cNvPr id="4098" name="Object 7"/>
          <p:cNvGraphicFramePr>
            <a:graphicFrameLocks noChangeAspect="1"/>
          </p:cNvGraphicFramePr>
          <p:nvPr/>
        </p:nvGraphicFramePr>
        <p:xfrm>
          <a:off x="1981200" y="1143000"/>
          <a:ext cx="5410200" cy="3470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70" name="Visio" r:id="rId3" imgW="3346200" imgH="2145960" progId="Visio.Drawing.6">
                  <p:embed/>
                </p:oleObj>
              </mc:Choice>
              <mc:Fallback>
                <p:oleObj name="Visio" r:id="rId3" imgW="3346200" imgH="2145960" progId="Visio.Drawing.6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1200" y="1143000"/>
                        <a:ext cx="5410200" cy="3470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07" name="Rectangle 8"/>
          <p:cNvSpPr>
            <a:spLocks noChangeArrowheads="1"/>
          </p:cNvSpPr>
          <p:nvPr/>
        </p:nvSpPr>
        <p:spPr bwMode="auto">
          <a:xfrm>
            <a:off x="533400" y="5105400"/>
            <a:ext cx="35052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en-US" sz="1600" b="1">
                <a:solidFill>
                  <a:schemeClr val="tx2"/>
                </a:solidFill>
                <a:latin typeface="Comic Sans MS" pitchFamily="66" charset="0"/>
              </a:rPr>
              <a:t>Penelusuran untuk input string :</a:t>
            </a:r>
          </a:p>
          <a:p>
            <a:r>
              <a:rPr lang="en-US" sz="1600" b="1">
                <a:solidFill>
                  <a:schemeClr val="tx2"/>
                </a:solidFill>
                <a:latin typeface="Comic Sans MS" pitchFamily="66" charset="0"/>
              </a:rPr>
              <a:t>aaabbb  adalah seperti berikut :</a:t>
            </a:r>
          </a:p>
        </p:txBody>
      </p:sp>
      <p:graphicFrame>
        <p:nvGraphicFramePr>
          <p:cNvPr id="4099" name="Object 10"/>
          <p:cNvGraphicFramePr>
            <a:graphicFrameLocks noChangeAspect="1"/>
          </p:cNvGraphicFramePr>
          <p:nvPr/>
        </p:nvGraphicFramePr>
        <p:xfrm>
          <a:off x="4343400" y="5324475"/>
          <a:ext cx="2667000" cy="398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71" name="Visio" r:id="rId5" imgW="1872360" imgH="279360" progId="Visio.Drawing.6">
                  <p:embed/>
                </p:oleObj>
              </mc:Choice>
              <mc:Fallback>
                <p:oleObj name="Visio" r:id="rId5" imgW="1872360" imgH="279360" progId="Visio.Drawing.6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43400" y="5324475"/>
                        <a:ext cx="2667000" cy="3984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0" name="Object 11"/>
          <p:cNvGraphicFramePr>
            <a:graphicFrameLocks noChangeAspect="1"/>
          </p:cNvGraphicFramePr>
          <p:nvPr/>
        </p:nvGraphicFramePr>
        <p:xfrm>
          <a:off x="7967663" y="5257800"/>
          <a:ext cx="414337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72" name="Visio" r:id="rId7" imgW="272160" imgH="500760" progId="Visio.Drawing.6">
                  <p:embed/>
                </p:oleObj>
              </mc:Choice>
              <mc:Fallback>
                <p:oleObj name="Visio" r:id="rId7" imgW="272160" imgH="500760" progId="Visio.Drawing.6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967663" y="5257800"/>
                        <a:ext cx="414337" cy="762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F3B0090-D384-49A7-B079-FE66112574B7}" type="slidenum">
              <a:rPr lang="en-GB" smtClean="0">
                <a:latin typeface="Times New Roman" pitchFamily="18" charset="0"/>
              </a:rPr>
              <a:pPr/>
              <a:t>2</a:t>
            </a:fld>
            <a:endParaRPr lang="en-GB">
              <a:latin typeface="Times New Roman" pitchFamily="18" charset="0"/>
            </a:endParaRPr>
          </a:p>
        </p:txBody>
      </p:sp>
      <p:sp>
        <p:nvSpPr>
          <p:cNvPr id="6145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-17463"/>
            <a:ext cx="8229600" cy="1435101"/>
          </a:xfrm>
        </p:spPr>
        <p:txBody>
          <a:bodyPr/>
          <a:lstStyle/>
          <a:p>
            <a:pPr eaLnBrk="1" hangingPunct="1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/>
              <a:t>Tujuan Instruksional Khusus (TIK)‏</a:t>
            </a:r>
          </a:p>
        </p:txBody>
      </p:sp>
      <p:sp>
        <p:nvSpPr>
          <p:cNvPr id="6146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600200"/>
            <a:ext cx="8229600" cy="4530725"/>
          </a:xfrm>
        </p:spPr>
        <p:txBody>
          <a:bodyPr/>
          <a:lstStyle/>
          <a:p>
            <a:pPr marL="528638" indent="-528638" eaLnBrk="1" hangingPunct="1">
              <a:buClr>
                <a:srgbClr val="666600"/>
              </a:buClr>
              <a:buSzPct val="75000"/>
              <a:buFont typeface="Wingdings" pitchFamily="2" charset="2"/>
              <a:buChar char=""/>
              <a:tabLst>
                <a:tab pos="644525" algn="l"/>
                <a:tab pos="1101725" algn="l"/>
                <a:tab pos="1558925" algn="l"/>
                <a:tab pos="2016125" algn="l"/>
                <a:tab pos="2473325" algn="l"/>
                <a:tab pos="2930525" algn="l"/>
                <a:tab pos="3387725" algn="l"/>
                <a:tab pos="3844925" algn="l"/>
                <a:tab pos="4302125" algn="l"/>
                <a:tab pos="4759325" algn="l"/>
                <a:tab pos="5216525" algn="l"/>
                <a:tab pos="5673725" algn="l"/>
                <a:tab pos="6130925" algn="l"/>
                <a:tab pos="6588125" algn="l"/>
                <a:tab pos="7045325" algn="l"/>
                <a:tab pos="7502525" algn="l"/>
                <a:tab pos="7959725" algn="l"/>
                <a:tab pos="8416925" algn="l"/>
                <a:tab pos="8874125" algn="l"/>
                <a:tab pos="9331325" algn="l"/>
              </a:tabLst>
            </a:pPr>
            <a:r>
              <a:rPr lang="en-GB"/>
              <a:t>Menjelaskan konsep-konsep dasar PDA</a:t>
            </a:r>
          </a:p>
          <a:p>
            <a:pPr marL="528638" indent="-528638" eaLnBrk="1" hangingPunct="1">
              <a:buClr>
                <a:srgbClr val="666600"/>
              </a:buClr>
              <a:buSzPct val="75000"/>
              <a:buFont typeface="Wingdings" pitchFamily="2" charset="2"/>
              <a:buChar char=""/>
              <a:tabLst>
                <a:tab pos="644525" algn="l"/>
                <a:tab pos="1101725" algn="l"/>
                <a:tab pos="1558925" algn="l"/>
                <a:tab pos="2016125" algn="l"/>
                <a:tab pos="2473325" algn="l"/>
                <a:tab pos="2930525" algn="l"/>
                <a:tab pos="3387725" algn="l"/>
                <a:tab pos="3844925" algn="l"/>
                <a:tab pos="4302125" algn="l"/>
                <a:tab pos="4759325" algn="l"/>
                <a:tab pos="5216525" algn="l"/>
                <a:tab pos="5673725" algn="l"/>
                <a:tab pos="6130925" algn="l"/>
                <a:tab pos="6588125" algn="l"/>
                <a:tab pos="7045325" algn="l"/>
                <a:tab pos="7502525" algn="l"/>
                <a:tab pos="7959725" algn="l"/>
                <a:tab pos="8416925" algn="l"/>
                <a:tab pos="8874125" algn="l"/>
                <a:tab pos="9331325" algn="l"/>
              </a:tabLst>
            </a:pPr>
            <a:r>
              <a:rPr lang="en-GB"/>
              <a:t>Perbedaan PDA dengan DFA</a:t>
            </a:r>
          </a:p>
          <a:p>
            <a:pPr marL="528638" indent="-528638" eaLnBrk="1" hangingPunct="1">
              <a:buClr>
                <a:srgbClr val="666600"/>
              </a:buClr>
              <a:buSzPct val="75000"/>
              <a:buFont typeface="Wingdings" pitchFamily="2" charset="2"/>
              <a:buChar char=""/>
              <a:tabLst>
                <a:tab pos="644525" algn="l"/>
                <a:tab pos="1101725" algn="l"/>
                <a:tab pos="1558925" algn="l"/>
                <a:tab pos="2016125" algn="l"/>
                <a:tab pos="2473325" algn="l"/>
                <a:tab pos="2930525" algn="l"/>
                <a:tab pos="3387725" algn="l"/>
                <a:tab pos="3844925" algn="l"/>
                <a:tab pos="4302125" algn="l"/>
                <a:tab pos="4759325" algn="l"/>
                <a:tab pos="5216525" algn="l"/>
                <a:tab pos="5673725" algn="l"/>
                <a:tab pos="6130925" algn="l"/>
                <a:tab pos="6588125" algn="l"/>
                <a:tab pos="7045325" algn="l"/>
                <a:tab pos="7502525" algn="l"/>
                <a:tab pos="7959725" algn="l"/>
                <a:tab pos="8416925" algn="l"/>
                <a:tab pos="8874125" algn="l"/>
                <a:tab pos="9331325" algn="l"/>
              </a:tabLst>
            </a:pPr>
            <a:r>
              <a:rPr lang="en-GB"/>
              <a:t>Menjelaskan cara kerja stack awal dan top stack</a:t>
            </a:r>
          </a:p>
          <a:p>
            <a:pPr marL="528638" indent="-528638" eaLnBrk="1" hangingPunct="1">
              <a:buClr>
                <a:srgbClr val="666600"/>
              </a:buClr>
              <a:buSzPct val="75000"/>
              <a:tabLst>
                <a:tab pos="644525" algn="l"/>
                <a:tab pos="1101725" algn="l"/>
                <a:tab pos="1558925" algn="l"/>
                <a:tab pos="2016125" algn="l"/>
                <a:tab pos="2473325" algn="l"/>
                <a:tab pos="2930525" algn="l"/>
                <a:tab pos="3387725" algn="l"/>
                <a:tab pos="3844925" algn="l"/>
                <a:tab pos="4302125" algn="l"/>
                <a:tab pos="4759325" algn="l"/>
                <a:tab pos="5216525" algn="l"/>
                <a:tab pos="5673725" algn="l"/>
                <a:tab pos="6130925" algn="l"/>
                <a:tab pos="6588125" algn="l"/>
                <a:tab pos="7045325" algn="l"/>
                <a:tab pos="7502525" algn="l"/>
                <a:tab pos="7959725" algn="l"/>
                <a:tab pos="8416925" algn="l"/>
                <a:tab pos="8874125" algn="l"/>
                <a:tab pos="9331325" algn="l"/>
              </a:tabLst>
            </a:pPr>
            <a:endParaRPr lang="en-GB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1" dur="500" fill="hold"/>
                                        <p:tgtEl>
                                          <p:spTgt spid="61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2" dur="500" fill="hold"/>
                                        <p:tgtEl>
                                          <p:spTgt spid="61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7" dur="500" fill="hold"/>
                                        <p:tgtEl>
                                          <p:spTgt spid="61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8" dur="500" fill="hold"/>
                                        <p:tgtEl>
                                          <p:spTgt spid="61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23" dur="500" fill="hold"/>
                                        <p:tgtEl>
                                          <p:spTgt spid="61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4" dur="500" fill="hold"/>
                                        <p:tgtEl>
                                          <p:spTgt spid="61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5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/>
              <a:t>Pertemuan XII</a:t>
            </a:r>
          </a:p>
        </p:txBody>
      </p:sp>
      <p:sp>
        <p:nvSpPr>
          <p:cNvPr id="5126" name="Footer Placeholder 4"/>
          <p:cNvSpPr>
            <a:spLocks noGrp="1"/>
          </p:cNvSpPr>
          <p:nvPr>
            <p:ph type="ftr" sz="quarter" idx="4294967295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</p:spPr>
        <p:txBody>
          <a:bodyPr/>
          <a:lstStyle/>
          <a:p>
            <a:r>
              <a:rPr lang="en-US"/>
              <a:t>IFUPN</a:t>
            </a:r>
          </a:p>
        </p:txBody>
      </p:sp>
      <p:sp>
        <p:nvSpPr>
          <p:cNvPr id="512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B6B3AE26-12B6-41FE-867B-C9FC01908D3E}" type="slidenum">
              <a:rPr lang="en-US"/>
              <a:pPr/>
              <a:t>20</a:t>
            </a:fld>
            <a:endParaRPr lang="en-US"/>
          </a:p>
        </p:txBody>
      </p:sp>
      <p:sp>
        <p:nvSpPr>
          <p:cNvPr id="5128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0"/>
            <a:ext cx="5486400" cy="609600"/>
          </a:xfrm>
        </p:spPr>
        <p:txBody>
          <a:bodyPr>
            <a:normAutofit fontScale="90000"/>
          </a:bodyPr>
          <a:lstStyle/>
          <a:p>
            <a:pPr algn="l" eaLnBrk="1" hangingPunct="1"/>
            <a:r>
              <a:rPr lang="en-US" b="1">
                <a:latin typeface="Comic Sans MS" pitchFamily="66" charset="0"/>
              </a:rPr>
              <a:t>Komponen PDA  </a:t>
            </a:r>
            <a:r>
              <a:rPr lang="en-US" sz="2000" b="1">
                <a:latin typeface="Comic Sans MS" pitchFamily="66" charset="0"/>
              </a:rPr>
              <a:t>(5)</a:t>
            </a:r>
          </a:p>
        </p:txBody>
      </p:sp>
      <p:sp>
        <p:nvSpPr>
          <p:cNvPr id="512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066800"/>
            <a:ext cx="1143000" cy="381000"/>
          </a:xfrm>
        </p:spPr>
        <p:txBody>
          <a:bodyPr/>
          <a:lstStyle/>
          <a:p>
            <a:pPr marL="461963" indent="-461963" eaLnBrk="1" hangingPunct="1">
              <a:buFontTx/>
              <a:buNone/>
            </a:pPr>
            <a:r>
              <a:rPr lang="en-US" sz="1600" b="1">
                <a:solidFill>
                  <a:schemeClr val="accent2"/>
                </a:solidFill>
                <a:latin typeface="Comic Sans MS" pitchFamily="66" charset="0"/>
              </a:rPr>
              <a:t>Contoh :</a:t>
            </a:r>
          </a:p>
        </p:txBody>
      </p:sp>
      <p:sp>
        <p:nvSpPr>
          <p:cNvPr id="5130" name="Line 4"/>
          <p:cNvSpPr>
            <a:spLocks noChangeShapeType="1"/>
          </p:cNvSpPr>
          <p:nvPr/>
        </p:nvSpPr>
        <p:spPr bwMode="auto">
          <a:xfrm>
            <a:off x="228600" y="762000"/>
            <a:ext cx="86868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31" name="Rectangle 6"/>
          <p:cNvSpPr>
            <a:spLocks noChangeArrowheads="1"/>
          </p:cNvSpPr>
          <p:nvPr/>
        </p:nvSpPr>
        <p:spPr bwMode="auto">
          <a:xfrm>
            <a:off x="838200" y="1371600"/>
            <a:ext cx="7620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en-US" sz="1600" b="1">
                <a:solidFill>
                  <a:schemeClr val="tx2"/>
                </a:solidFill>
                <a:latin typeface="Comic Sans MS" pitchFamily="66" charset="0"/>
              </a:rPr>
              <a:t>Misal dibuat PDA untuk bahasa palindrome yang berbentuk  s X reverse(s) dimana s adalah substring dari  (a + b)*</a:t>
            </a:r>
          </a:p>
        </p:txBody>
      </p:sp>
      <p:sp>
        <p:nvSpPr>
          <p:cNvPr id="5132" name="Rectangle 9"/>
          <p:cNvSpPr>
            <a:spLocks noChangeArrowheads="1"/>
          </p:cNvSpPr>
          <p:nvPr/>
        </p:nvSpPr>
        <p:spPr bwMode="auto">
          <a:xfrm>
            <a:off x="304800" y="2362200"/>
            <a:ext cx="5181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en-US" sz="1600" b="1">
                <a:solidFill>
                  <a:schemeClr val="tx2"/>
                </a:solidFill>
                <a:latin typeface="Comic Sans MS" pitchFamily="66" charset="0"/>
              </a:rPr>
              <a:t>Bagian depan dari PDA akan mempunyai bentuk :</a:t>
            </a:r>
          </a:p>
        </p:txBody>
      </p:sp>
      <p:sp>
        <p:nvSpPr>
          <p:cNvPr id="5133" name="Rectangle 10"/>
          <p:cNvSpPr>
            <a:spLocks noChangeArrowheads="1"/>
          </p:cNvSpPr>
          <p:nvPr/>
        </p:nvSpPr>
        <p:spPr bwMode="auto">
          <a:xfrm>
            <a:off x="304800" y="4038600"/>
            <a:ext cx="76200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en-US" sz="1600" b="1">
                <a:solidFill>
                  <a:schemeClr val="tx2"/>
                </a:solidFill>
                <a:latin typeface="Comic Sans MS" pitchFamily="66" charset="0"/>
              </a:rPr>
              <a:t>Misal jika diberi input string abbXbba, maka pemrosesan untuk substring abb adalah seperti berikut :</a:t>
            </a:r>
          </a:p>
        </p:txBody>
      </p:sp>
      <p:graphicFrame>
        <p:nvGraphicFramePr>
          <p:cNvPr id="5122" name="Object 13"/>
          <p:cNvGraphicFramePr>
            <a:graphicFrameLocks noChangeAspect="1"/>
          </p:cNvGraphicFramePr>
          <p:nvPr/>
        </p:nvGraphicFramePr>
        <p:xfrm>
          <a:off x="1371600" y="5165725"/>
          <a:ext cx="2971800" cy="396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94" name="Visio" r:id="rId3" imgW="2100960" imgH="280440" progId="Visio.Drawing.6">
                  <p:embed/>
                </p:oleObj>
              </mc:Choice>
              <mc:Fallback>
                <p:oleObj name="Visio" r:id="rId3" imgW="2100960" imgH="280440" progId="Visio.Drawing.6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1600" y="5165725"/>
                        <a:ext cx="2971800" cy="3968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3" name="Object 15"/>
          <p:cNvGraphicFramePr>
            <a:graphicFrameLocks noChangeAspect="1"/>
          </p:cNvGraphicFramePr>
          <p:nvPr/>
        </p:nvGraphicFramePr>
        <p:xfrm>
          <a:off x="6446838" y="4495800"/>
          <a:ext cx="411162" cy="1795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95" name="Visio" r:id="rId5" imgW="272160" imgH="1186560" progId="Visio.Drawing.6">
                  <p:embed/>
                </p:oleObj>
              </mc:Choice>
              <mc:Fallback>
                <p:oleObj name="Visio" r:id="rId5" imgW="272160" imgH="1186560" progId="Visio.Drawing.6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46838" y="4495800"/>
                        <a:ext cx="411162" cy="17954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4" name="Object 16"/>
          <p:cNvGraphicFramePr>
            <a:graphicFrameLocks noChangeAspect="1"/>
          </p:cNvGraphicFramePr>
          <p:nvPr/>
        </p:nvGraphicFramePr>
        <p:xfrm>
          <a:off x="5715000" y="2209800"/>
          <a:ext cx="2743200" cy="1603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96" name="Visio" r:id="rId7" imgW="1922040" imgH="1124280" progId="Visio.Drawing.6">
                  <p:embed/>
                </p:oleObj>
              </mc:Choice>
              <mc:Fallback>
                <p:oleObj name="Visio" r:id="rId7" imgW="1922040" imgH="1124280" progId="Visio.Drawing.6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5000" y="2209800"/>
                        <a:ext cx="2743200" cy="1603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9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/>
              <a:t>Pertemuan XII</a:t>
            </a:r>
          </a:p>
        </p:txBody>
      </p:sp>
      <p:sp>
        <p:nvSpPr>
          <p:cNvPr id="6150" name="Footer Placeholder 4"/>
          <p:cNvSpPr>
            <a:spLocks noGrp="1"/>
          </p:cNvSpPr>
          <p:nvPr>
            <p:ph type="ftr" sz="quarter" idx="4294967295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</p:spPr>
        <p:txBody>
          <a:bodyPr/>
          <a:lstStyle/>
          <a:p>
            <a:r>
              <a:rPr lang="en-US"/>
              <a:t>IFUPN</a:t>
            </a:r>
          </a:p>
        </p:txBody>
      </p:sp>
      <p:sp>
        <p:nvSpPr>
          <p:cNvPr id="615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BB2F132-89D3-43E6-901F-E1D3820AEFFF}" type="slidenum">
              <a:rPr lang="en-US"/>
              <a:pPr/>
              <a:t>21</a:t>
            </a:fld>
            <a:endParaRPr lang="en-US"/>
          </a:p>
        </p:txBody>
      </p:sp>
      <p:sp>
        <p:nvSpPr>
          <p:cNvPr id="6152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0"/>
            <a:ext cx="5486400" cy="685800"/>
          </a:xfrm>
        </p:spPr>
        <p:txBody>
          <a:bodyPr>
            <a:normAutofit fontScale="90000"/>
          </a:bodyPr>
          <a:lstStyle/>
          <a:p>
            <a:pPr algn="l" eaLnBrk="1" hangingPunct="1"/>
            <a:r>
              <a:rPr lang="en-US" b="1">
                <a:latin typeface="Comic Sans MS" pitchFamily="66" charset="0"/>
              </a:rPr>
              <a:t>Komponen PDA  </a:t>
            </a:r>
            <a:r>
              <a:rPr lang="en-US" sz="2000" b="1">
                <a:latin typeface="Comic Sans MS" pitchFamily="66" charset="0"/>
              </a:rPr>
              <a:t>(6)</a:t>
            </a:r>
          </a:p>
        </p:txBody>
      </p:sp>
      <p:sp>
        <p:nvSpPr>
          <p:cNvPr id="6153" name="Line 4"/>
          <p:cNvSpPr>
            <a:spLocks noChangeShapeType="1"/>
          </p:cNvSpPr>
          <p:nvPr/>
        </p:nvSpPr>
        <p:spPr bwMode="auto">
          <a:xfrm>
            <a:off x="228600" y="762000"/>
            <a:ext cx="86106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154" name="Rectangle 6"/>
          <p:cNvSpPr>
            <a:spLocks noChangeArrowheads="1"/>
          </p:cNvSpPr>
          <p:nvPr/>
        </p:nvSpPr>
        <p:spPr bwMode="auto">
          <a:xfrm>
            <a:off x="304800" y="990600"/>
            <a:ext cx="8610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en-US" sz="1600" b="1">
                <a:solidFill>
                  <a:schemeClr val="tx2"/>
                </a:solidFill>
                <a:latin typeface="Comic Sans MS" pitchFamily="66" charset="0"/>
              </a:rPr>
              <a:t>Sedang bagian lain dibuat untuk mengakomodasi penelusuran substring reverse(s) :</a:t>
            </a:r>
          </a:p>
        </p:txBody>
      </p:sp>
      <p:sp>
        <p:nvSpPr>
          <p:cNvPr id="6155" name="Rectangle 7"/>
          <p:cNvSpPr>
            <a:spLocks noChangeArrowheads="1"/>
          </p:cNvSpPr>
          <p:nvPr/>
        </p:nvSpPr>
        <p:spPr bwMode="auto">
          <a:xfrm>
            <a:off x="304800" y="4648200"/>
            <a:ext cx="5486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en-US" sz="1600" b="1">
                <a:solidFill>
                  <a:schemeClr val="tx2"/>
                </a:solidFill>
                <a:latin typeface="Comic Sans MS" pitchFamily="66" charset="0"/>
              </a:rPr>
              <a:t>Dan substring  bba  akan diproses seperti berikut :</a:t>
            </a:r>
          </a:p>
        </p:txBody>
      </p:sp>
      <p:graphicFrame>
        <p:nvGraphicFramePr>
          <p:cNvPr id="6146" name="Object 12"/>
          <p:cNvGraphicFramePr>
            <a:graphicFrameLocks noChangeAspect="1"/>
          </p:cNvGraphicFramePr>
          <p:nvPr/>
        </p:nvGraphicFramePr>
        <p:xfrm>
          <a:off x="3429000" y="1600200"/>
          <a:ext cx="3581400" cy="2713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18" name="Visio" r:id="rId3" imgW="2094840" imgH="1587600" progId="Visio.Drawing.6">
                  <p:embed/>
                </p:oleObj>
              </mc:Choice>
              <mc:Fallback>
                <p:oleObj name="Visio" r:id="rId3" imgW="2094840" imgH="1587600" progId="Visio.Drawing.6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9000" y="1600200"/>
                        <a:ext cx="3581400" cy="27130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7" name="Object 13"/>
          <p:cNvGraphicFramePr>
            <a:graphicFrameLocks noChangeAspect="1"/>
          </p:cNvGraphicFramePr>
          <p:nvPr/>
        </p:nvGraphicFramePr>
        <p:xfrm>
          <a:off x="990600" y="5189538"/>
          <a:ext cx="3352800" cy="449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19" name="Visio" r:id="rId5" imgW="2100960" imgH="280440" progId="Visio.Drawing.6">
                  <p:embed/>
                </p:oleObj>
              </mc:Choice>
              <mc:Fallback>
                <p:oleObj name="Visio" r:id="rId5" imgW="2100960" imgH="280440" progId="Visio.Drawing.6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5189538"/>
                        <a:ext cx="3352800" cy="4492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8" name="Object 14"/>
          <p:cNvGraphicFramePr>
            <a:graphicFrameLocks noChangeAspect="1"/>
          </p:cNvGraphicFramePr>
          <p:nvPr/>
        </p:nvGraphicFramePr>
        <p:xfrm>
          <a:off x="5868988" y="5029200"/>
          <a:ext cx="455612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20" name="Visio" r:id="rId7" imgW="272160" imgH="500760" progId="Visio.Drawing.6">
                  <p:embed/>
                </p:oleObj>
              </mc:Choice>
              <mc:Fallback>
                <p:oleObj name="Visio" r:id="rId7" imgW="272160" imgH="500760" progId="Visio.Drawing.6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68988" y="5029200"/>
                        <a:ext cx="455612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2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/>
              <a:t>Pertemuan XII</a:t>
            </a:r>
          </a:p>
        </p:txBody>
      </p:sp>
      <p:sp>
        <p:nvSpPr>
          <p:cNvPr id="7173" name="Footer Placeholder 4"/>
          <p:cNvSpPr>
            <a:spLocks noGrp="1"/>
          </p:cNvSpPr>
          <p:nvPr>
            <p:ph type="ftr" sz="quarter" idx="4294967295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</p:spPr>
        <p:txBody>
          <a:bodyPr/>
          <a:lstStyle/>
          <a:p>
            <a:r>
              <a:rPr lang="en-US"/>
              <a:t>IFUPN</a:t>
            </a:r>
          </a:p>
        </p:txBody>
      </p:sp>
      <p:sp>
        <p:nvSpPr>
          <p:cNvPr id="717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169FF5F-8AA6-47B8-93E8-1EA01604E86D}" type="slidenum">
              <a:rPr lang="en-US"/>
              <a:pPr/>
              <a:t>22</a:t>
            </a:fld>
            <a:endParaRPr lang="en-US"/>
          </a:p>
        </p:txBody>
      </p:sp>
      <p:sp>
        <p:nvSpPr>
          <p:cNvPr id="7175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0"/>
            <a:ext cx="5029200" cy="609600"/>
          </a:xfrm>
        </p:spPr>
        <p:txBody>
          <a:bodyPr>
            <a:normAutofit fontScale="90000"/>
          </a:bodyPr>
          <a:lstStyle/>
          <a:p>
            <a:pPr algn="l" eaLnBrk="1" hangingPunct="1"/>
            <a:r>
              <a:rPr lang="en-US" b="1">
                <a:latin typeface="Comic Sans MS" pitchFamily="66" charset="0"/>
              </a:rPr>
              <a:t>Komponen PDA  </a:t>
            </a:r>
            <a:r>
              <a:rPr lang="en-US" sz="2000" b="1">
                <a:latin typeface="Comic Sans MS" pitchFamily="66" charset="0"/>
              </a:rPr>
              <a:t>(7)</a:t>
            </a:r>
          </a:p>
        </p:txBody>
      </p:sp>
      <p:sp>
        <p:nvSpPr>
          <p:cNvPr id="7176" name="Line 3"/>
          <p:cNvSpPr>
            <a:spLocks noChangeShapeType="1"/>
          </p:cNvSpPr>
          <p:nvPr/>
        </p:nvSpPr>
        <p:spPr bwMode="auto">
          <a:xfrm>
            <a:off x="228600" y="762000"/>
            <a:ext cx="86868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177" name="Rectangle 4"/>
          <p:cNvSpPr>
            <a:spLocks noChangeArrowheads="1"/>
          </p:cNvSpPr>
          <p:nvPr/>
        </p:nvSpPr>
        <p:spPr bwMode="auto">
          <a:xfrm>
            <a:off x="304800" y="1219200"/>
            <a:ext cx="8610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en-US" sz="1600" b="1">
                <a:solidFill>
                  <a:schemeClr val="tx2"/>
                </a:solidFill>
                <a:latin typeface="Comic Sans MS" pitchFamily="66" charset="0"/>
              </a:rPr>
              <a:t>Bentuk keseluruhan PDA untuk palindrome  s X reverse(s)  adalah seperti berikut :</a:t>
            </a:r>
          </a:p>
        </p:txBody>
      </p:sp>
      <p:graphicFrame>
        <p:nvGraphicFramePr>
          <p:cNvPr id="7170" name="Object 11"/>
          <p:cNvGraphicFramePr>
            <a:graphicFrameLocks noChangeAspect="1"/>
          </p:cNvGraphicFramePr>
          <p:nvPr/>
        </p:nvGraphicFramePr>
        <p:xfrm>
          <a:off x="3962400" y="2743200"/>
          <a:ext cx="3886200" cy="2944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18" name="Visio" r:id="rId3" imgW="2094840" imgH="1587600" progId="Visio.Drawing.6">
                  <p:embed/>
                </p:oleObj>
              </mc:Choice>
              <mc:Fallback>
                <p:oleObj name="Visio" r:id="rId3" imgW="2094840" imgH="1587600" progId="Visio.Drawing.6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62400" y="2743200"/>
                        <a:ext cx="3886200" cy="29448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1" name="Object 12"/>
          <p:cNvGraphicFramePr>
            <a:graphicFrameLocks noChangeAspect="1"/>
          </p:cNvGraphicFramePr>
          <p:nvPr/>
        </p:nvGraphicFramePr>
        <p:xfrm>
          <a:off x="838200" y="2209800"/>
          <a:ext cx="4038600" cy="23606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19" name="Visio" r:id="rId5" imgW="1922040" imgH="1124280" progId="Visio.Drawing.6">
                  <p:embed/>
                </p:oleObj>
              </mc:Choice>
              <mc:Fallback>
                <p:oleObj name="Visio" r:id="rId5" imgW="1922040" imgH="1124280" progId="Visio.Drawing.6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" y="2209800"/>
                        <a:ext cx="4038600" cy="23606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178" name="AutoShape 13">
            <a:hlinkClick r:id="rId7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534400" y="304800"/>
            <a:ext cx="304800" cy="228600"/>
          </a:xfrm>
          <a:prstGeom prst="actionButtonBackPrevious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8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/>
              <a:t>Pertemuan XII</a:t>
            </a:r>
          </a:p>
        </p:txBody>
      </p:sp>
      <p:sp>
        <p:nvSpPr>
          <p:cNvPr id="8199" name="Footer Placeholder 4"/>
          <p:cNvSpPr>
            <a:spLocks noGrp="1"/>
          </p:cNvSpPr>
          <p:nvPr>
            <p:ph type="ftr" sz="quarter" idx="4294967295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</p:spPr>
        <p:txBody>
          <a:bodyPr/>
          <a:lstStyle/>
          <a:p>
            <a:r>
              <a:rPr lang="en-US"/>
              <a:t>IFUPN</a:t>
            </a:r>
          </a:p>
        </p:txBody>
      </p:sp>
      <p:sp>
        <p:nvSpPr>
          <p:cNvPr id="820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953CC7D-5054-487C-BF44-BF19201FE525}" type="slidenum">
              <a:rPr lang="en-US"/>
              <a:pPr/>
              <a:t>23</a:t>
            </a:fld>
            <a:endParaRPr lang="en-US"/>
          </a:p>
        </p:txBody>
      </p:sp>
      <p:sp>
        <p:nvSpPr>
          <p:cNvPr id="8201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" y="0"/>
            <a:ext cx="8839200" cy="533400"/>
          </a:xfrm>
        </p:spPr>
        <p:txBody>
          <a:bodyPr>
            <a:normAutofit fontScale="90000"/>
          </a:bodyPr>
          <a:lstStyle/>
          <a:p>
            <a:pPr algn="l" eaLnBrk="1" hangingPunct="1"/>
            <a:r>
              <a:rPr lang="en-US" sz="3200" b="1">
                <a:latin typeface="Comic Sans MS" pitchFamily="66" charset="0"/>
              </a:rPr>
              <a:t>Membentuk PDA dari CFG</a:t>
            </a:r>
            <a:r>
              <a:rPr lang="en-US" sz="2000" b="1">
                <a:latin typeface="Comic Sans MS" pitchFamily="66" charset="0"/>
              </a:rPr>
              <a:t> </a:t>
            </a:r>
            <a:r>
              <a:rPr lang="en-US" sz="2400" b="1">
                <a:latin typeface="Comic Sans MS" pitchFamily="66" charset="0"/>
              </a:rPr>
              <a:t>(and vice versa)  </a:t>
            </a:r>
            <a:r>
              <a:rPr lang="en-US" sz="2000" b="1">
                <a:latin typeface="Comic Sans MS" pitchFamily="66" charset="0"/>
              </a:rPr>
              <a:t>(1)</a:t>
            </a:r>
          </a:p>
        </p:txBody>
      </p:sp>
      <p:sp>
        <p:nvSpPr>
          <p:cNvPr id="820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838200"/>
            <a:ext cx="8686800" cy="5334000"/>
          </a:xfrm>
        </p:spPr>
        <p:txBody>
          <a:bodyPr/>
          <a:lstStyle/>
          <a:p>
            <a:pPr marL="461963" indent="-461963" eaLnBrk="1" hangingPunct="1">
              <a:buFontTx/>
              <a:buAutoNum type="arabicPeriod"/>
            </a:pPr>
            <a:r>
              <a:rPr lang="en-US" sz="1600" b="1">
                <a:latin typeface="Comic Sans MS" pitchFamily="66" charset="0"/>
              </a:rPr>
              <a:t>Sebuah non-terminal X</a:t>
            </a:r>
            <a:r>
              <a:rPr lang="en-US" sz="1600" b="1" baseline="-25000">
                <a:latin typeface="Comic Sans MS" pitchFamily="66" charset="0"/>
              </a:rPr>
              <a:t>1</a:t>
            </a:r>
            <a:r>
              <a:rPr lang="en-US" sz="1600" b="1">
                <a:latin typeface="Comic Sans MS" pitchFamily="66" charset="0"/>
              </a:rPr>
              <a:t> yang menjadi Start Symbol akan direpresentasikan menjadi :</a:t>
            </a:r>
            <a:endParaRPr lang="en-US" sz="1600" b="1">
              <a:solidFill>
                <a:schemeClr val="accent2"/>
              </a:solidFill>
              <a:latin typeface="Comic Sans MS" pitchFamily="66" charset="0"/>
              <a:sym typeface="Symbol" pitchFamily="16" charset="2"/>
            </a:endParaRPr>
          </a:p>
          <a:p>
            <a:pPr marL="461963" indent="-461963" eaLnBrk="1" hangingPunct="1">
              <a:buFontTx/>
              <a:buNone/>
            </a:pPr>
            <a:endParaRPr lang="en-US" sz="1600" b="1">
              <a:solidFill>
                <a:schemeClr val="accent2"/>
              </a:solidFill>
              <a:latin typeface="Comic Sans MS" pitchFamily="66" charset="0"/>
              <a:sym typeface="Symbol" pitchFamily="16" charset="2"/>
            </a:endParaRPr>
          </a:p>
          <a:p>
            <a:pPr marL="461963" indent="-461963" eaLnBrk="1" hangingPunct="1">
              <a:buFontTx/>
              <a:buNone/>
            </a:pPr>
            <a:endParaRPr lang="en-US" sz="1600" b="1">
              <a:solidFill>
                <a:schemeClr val="accent2"/>
              </a:solidFill>
              <a:latin typeface="Comic Sans MS" pitchFamily="66" charset="0"/>
              <a:sym typeface="Symbol" pitchFamily="16" charset="2"/>
            </a:endParaRPr>
          </a:p>
          <a:p>
            <a:pPr marL="461963" indent="-461963" eaLnBrk="1" hangingPunct="1">
              <a:buFontTx/>
              <a:buNone/>
            </a:pPr>
            <a:endParaRPr lang="en-US" sz="1600" b="1">
              <a:solidFill>
                <a:schemeClr val="accent2"/>
              </a:solidFill>
              <a:latin typeface="Comic Sans MS" pitchFamily="66" charset="0"/>
              <a:sym typeface="Symbol" pitchFamily="16" charset="2"/>
            </a:endParaRPr>
          </a:p>
          <a:p>
            <a:pPr marL="461963" indent="-461963" eaLnBrk="1" hangingPunct="1">
              <a:buFontTx/>
              <a:buNone/>
            </a:pPr>
            <a:endParaRPr lang="en-US" sz="1600" b="1">
              <a:solidFill>
                <a:schemeClr val="accent2"/>
              </a:solidFill>
              <a:latin typeface="Comic Sans MS" pitchFamily="66" charset="0"/>
              <a:sym typeface="Symbol" pitchFamily="16" charset="2"/>
            </a:endParaRPr>
          </a:p>
          <a:p>
            <a:pPr marL="461963" indent="-461963" eaLnBrk="1" hangingPunct="1">
              <a:buFontTx/>
              <a:buAutoNum type="arabicPeriod" startAt="2"/>
            </a:pPr>
            <a:r>
              <a:rPr lang="en-US" sz="1600" b="1">
                <a:latin typeface="Comic Sans MS" pitchFamily="66" charset="0"/>
              </a:rPr>
              <a:t>Sebuah production X</a:t>
            </a:r>
            <a:r>
              <a:rPr lang="en-US" sz="1600" b="1" baseline="-25000">
                <a:latin typeface="Comic Sans MS" pitchFamily="66" charset="0"/>
              </a:rPr>
              <a:t>i </a:t>
            </a:r>
            <a:r>
              <a:rPr lang="en-US" sz="1600" b="1">
                <a:latin typeface="Comic Sans MS" pitchFamily="66" charset="0"/>
              </a:rPr>
              <a:t> </a:t>
            </a:r>
            <a:r>
              <a:rPr lang="en-US" sz="1600" b="1">
                <a:latin typeface="Comic Sans MS" pitchFamily="66" charset="0"/>
                <a:sym typeface="Wingdings 3" pitchFamily="18" charset="2"/>
              </a:rPr>
              <a:t>  X</a:t>
            </a:r>
            <a:r>
              <a:rPr lang="en-US" sz="1600" b="1" baseline="-25000">
                <a:latin typeface="Comic Sans MS" pitchFamily="66" charset="0"/>
                <a:sym typeface="Wingdings 3" pitchFamily="18" charset="2"/>
              </a:rPr>
              <a:t>j</a:t>
            </a:r>
            <a:r>
              <a:rPr lang="en-US" sz="1600" b="1">
                <a:latin typeface="Comic Sans MS" pitchFamily="66" charset="0"/>
                <a:sym typeface="Wingdings 3" pitchFamily="18" charset="2"/>
              </a:rPr>
              <a:t>X</a:t>
            </a:r>
            <a:r>
              <a:rPr lang="en-US" sz="1600" b="1" baseline="-25000">
                <a:latin typeface="Comic Sans MS" pitchFamily="66" charset="0"/>
                <a:sym typeface="Wingdings 3" pitchFamily="18" charset="2"/>
              </a:rPr>
              <a:t>k</a:t>
            </a:r>
            <a:r>
              <a:rPr lang="en-US" sz="1600" b="1">
                <a:latin typeface="Comic Sans MS" pitchFamily="66" charset="0"/>
                <a:sym typeface="Wingdings 3" pitchFamily="18" charset="2"/>
              </a:rPr>
              <a:t>, akan direpresentasikan menjadi :</a:t>
            </a:r>
            <a:endParaRPr lang="en-US" sz="1600" b="1">
              <a:latin typeface="Comic Sans MS" pitchFamily="66" charset="0"/>
            </a:endParaRPr>
          </a:p>
          <a:p>
            <a:pPr marL="461963" indent="-461963" eaLnBrk="1" hangingPunct="1">
              <a:buFontTx/>
              <a:buNone/>
            </a:pPr>
            <a:r>
              <a:rPr lang="en-US" sz="1600" b="1">
                <a:latin typeface="Comic Sans MS" pitchFamily="66" charset="0"/>
              </a:rPr>
              <a:t>	</a:t>
            </a:r>
          </a:p>
          <a:p>
            <a:pPr marL="461963" indent="-461963" eaLnBrk="1" hangingPunct="1">
              <a:buFontTx/>
              <a:buNone/>
            </a:pPr>
            <a:endParaRPr lang="en-US" sz="1600" b="1">
              <a:latin typeface="Comic Sans MS" pitchFamily="66" charset="0"/>
            </a:endParaRPr>
          </a:p>
          <a:p>
            <a:pPr marL="461963" indent="-461963" eaLnBrk="1" hangingPunct="1">
              <a:buFontTx/>
              <a:buNone/>
            </a:pPr>
            <a:endParaRPr lang="en-US" sz="1600" b="1">
              <a:latin typeface="Comic Sans MS" pitchFamily="66" charset="0"/>
            </a:endParaRPr>
          </a:p>
          <a:p>
            <a:pPr marL="461963" indent="-461963" eaLnBrk="1" hangingPunct="1">
              <a:buFontTx/>
              <a:buNone/>
            </a:pPr>
            <a:endParaRPr lang="en-US" sz="1600" b="1">
              <a:latin typeface="Comic Sans MS" pitchFamily="66" charset="0"/>
            </a:endParaRPr>
          </a:p>
          <a:p>
            <a:pPr marL="461963" indent="-461963" eaLnBrk="1" hangingPunct="1">
              <a:buFontTx/>
              <a:buNone/>
            </a:pPr>
            <a:endParaRPr lang="en-US" sz="1600" b="1">
              <a:latin typeface="Comic Sans MS" pitchFamily="66" charset="0"/>
            </a:endParaRPr>
          </a:p>
          <a:p>
            <a:pPr marL="461963" indent="-461963" eaLnBrk="1" hangingPunct="1">
              <a:buFontTx/>
              <a:buAutoNum type="arabicPeriod" startAt="3"/>
            </a:pPr>
            <a:r>
              <a:rPr lang="en-US" sz="1600" b="1">
                <a:latin typeface="Comic Sans MS" pitchFamily="66" charset="0"/>
              </a:rPr>
              <a:t>Sebuah production X</a:t>
            </a:r>
            <a:r>
              <a:rPr lang="en-US" sz="1600" b="1" baseline="-25000">
                <a:latin typeface="Comic Sans MS" pitchFamily="66" charset="0"/>
              </a:rPr>
              <a:t>i</a:t>
            </a:r>
            <a:r>
              <a:rPr lang="en-US" sz="1600" b="1">
                <a:latin typeface="Comic Sans MS" pitchFamily="66" charset="0"/>
              </a:rPr>
              <a:t>  </a:t>
            </a:r>
            <a:r>
              <a:rPr lang="en-US" sz="1600" b="1">
                <a:latin typeface="Comic Sans MS" pitchFamily="66" charset="0"/>
                <a:sym typeface="Wingdings 3" pitchFamily="18" charset="2"/>
              </a:rPr>
              <a:t>  b, direpresentasikan menjadi :</a:t>
            </a:r>
            <a:endParaRPr lang="en-US" sz="1600" b="1">
              <a:latin typeface="Comic Sans MS" pitchFamily="66" charset="0"/>
            </a:endParaRPr>
          </a:p>
          <a:p>
            <a:pPr marL="461963" indent="-461963" eaLnBrk="1" hangingPunct="1">
              <a:buFontTx/>
              <a:buNone/>
            </a:pPr>
            <a:r>
              <a:rPr lang="en-US" sz="1600" b="1">
                <a:latin typeface="Comic Sans MS" pitchFamily="66" charset="0"/>
              </a:rPr>
              <a:t>	</a:t>
            </a:r>
          </a:p>
          <a:p>
            <a:pPr marL="461963" indent="-461963" eaLnBrk="1" hangingPunct="1">
              <a:buFontTx/>
              <a:buNone/>
            </a:pPr>
            <a:endParaRPr lang="en-US" sz="1600" b="1">
              <a:latin typeface="Comic Sans MS" pitchFamily="66" charset="0"/>
            </a:endParaRPr>
          </a:p>
          <a:p>
            <a:pPr marL="461963" indent="-461963" eaLnBrk="1" hangingPunct="1">
              <a:buFontTx/>
              <a:buNone/>
            </a:pPr>
            <a:endParaRPr lang="en-US" sz="1600" b="1">
              <a:latin typeface="Comic Sans MS" pitchFamily="66" charset="0"/>
            </a:endParaRPr>
          </a:p>
          <a:p>
            <a:pPr marL="461963" indent="-461963" eaLnBrk="1" hangingPunct="1">
              <a:buFontTx/>
              <a:buAutoNum type="arabicPeriod" startAt="4"/>
            </a:pPr>
            <a:r>
              <a:rPr lang="en-US" sz="1600" b="1">
                <a:latin typeface="Comic Sans MS" pitchFamily="66" charset="0"/>
              </a:rPr>
              <a:t>Sebuah production  X</a:t>
            </a:r>
            <a:r>
              <a:rPr lang="en-US" sz="1600" b="1" baseline="-25000">
                <a:latin typeface="Comic Sans MS" pitchFamily="66" charset="0"/>
              </a:rPr>
              <a:t>i</a:t>
            </a:r>
            <a:r>
              <a:rPr lang="en-US" sz="1600" b="1">
                <a:latin typeface="Comic Sans MS" pitchFamily="66" charset="0"/>
              </a:rPr>
              <a:t> </a:t>
            </a:r>
            <a:r>
              <a:rPr lang="en-US" sz="1600" b="1">
                <a:latin typeface="Comic Sans MS" pitchFamily="66" charset="0"/>
                <a:sym typeface="Wingdings 3" pitchFamily="18" charset="2"/>
              </a:rPr>
              <a:t>  </a:t>
            </a:r>
            <a:r>
              <a:rPr lang="en-US" sz="1600" b="1">
                <a:latin typeface="Comic Sans MS" pitchFamily="66" charset="0"/>
                <a:sym typeface="Symbol" pitchFamily="16" charset="2"/>
              </a:rPr>
              <a:t>, akan menjadi :</a:t>
            </a:r>
            <a:endParaRPr lang="en-US" sz="1600" b="1">
              <a:latin typeface="Comic Sans MS" pitchFamily="66" charset="0"/>
            </a:endParaRPr>
          </a:p>
        </p:txBody>
      </p:sp>
      <p:sp>
        <p:nvSpPr>
          <p:cNvPr id="8203" name="Line 4"/>
          <p:cNvSpPr>
            <a:spLocks noChangeShapeType="1"/>
          </p:cNvSpPr>
          <p:nvPr/>
        </p:nvSpPr>
        <p:spPr bwMode="auto">
          <a:xfrm>
            <a:off x="152400" y="609600"/>
            <a:ext cx="87630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aphicFrame>
        <p:nvGraphicFramePr>
          <p:cNvPr id="8194" name="Object 8"/>
          <p:cNvGraphicFramePr>
            <a:graphicFrameLocks noChangeAspect="1"/>
          </p:cNvGraphicFramePr>
          <p:nvPr/>
        </p:nvGraphicFramePr>
        <p:xfrm>
          <a:off x="2286000" y="1282700"/>
          <a:ext cx="1676400" cy="1106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90" name="Visio" r:id="rId3" imgW="1174320" imgH="774360" progId="Visio.Drawing.6">
                  <p:embed/>
                </p:oleObj>
              </mc:Choice>
              <mc:Fallback>
                <p:oleObj name="Visio" r:id="rId3" imgW="1174320" imgH="774360" progId="Visio.Drawing.6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1282700"/>
                        <a:ext cx="1676400" cy="11064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5" name="Object 10"/>
          <p:cNvGraphicFramePr>
            <a:graphicFrameLocks noChangeAspect="1"/>
          </p:cNvGraphicFramePr>
          <p:nvPr/>
        </p:nvGraphicFramePr>
        <p:xfrm>
          <a:off x="6629400" y="3962400"/>
          <a:ext cx="2209800" cy="976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91" name="Visio" r:id="rId5" imgW="1752120" imgH="774360" progId="Visio.Drawing.6">
                  <p:embed/>
                </p:oleObj>
              </mc:Choice>
              <mc:Fallback>
                <p:oleObj name="Visio" r:id="rId5" imgW="1752120" imgH="774360" progId="Visio.Drawing.6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29400" y="3962400"/>
                        <a:ext cx="2209800" cy="9763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6" name="Object 12"/>
          <p:cNvGraphicFramePr>
            <a:graphicFrameLocks noChangeAspect="1"/>
          </p:cNvGraphicFramePr>
          <p:nvPr/>
        </p:nvGraphicFramePr>
        <p:xfrm>
          <a:off x="3352800" y="3095625"/>
          <a:ext cx="2492375" cy="7953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92" name="Visio" r:id="rId7" imgW="2088720" imgH="666360" progId="Visio.Drawing.6">
                  <p:embed/>
                </p:oleObj>
              </mc:Choice>
              <mc:Fallback>
                <p:oleObj name="Visio" r:id="rId7" imgW="2088720" imgH="666360" progId="Visio.Drawing.6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2800" y="3095625"/>
                        <a:ext cx="2492375" cy="7953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7" name="Object 13"/>
          <p:cNvGraphicFramePr>
            <a:graphicFrameLocks noChangeAspect="1"/>
          </p:cNvGraphicFramePr>
          <p:nvPr/>
        </p:nvGraphicFramePr>
        <p:xfrm>
          <a:off x="5486400" y="5410200"/>
          <a:ext cx="2895600" cy="519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93" name="Visio" r:id="rId9" imgW="2088720" imgH="374400" progId="Visio.Drawing.6">
                  <p:embed/>
                </p:oleObj>
              </mc:Choice>
              <mc:Fallback>
                <p:oleObj name="Visio" r:id="rId9" imgW="2088720" imgH="374400" progId="Visio.Drawing.6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6400" y="5410200"/>
                        <a:ext cx="2895600" cy="5191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0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/>
              <a:t>Pertemuan XII</a:t>
            </a:r>
          </a:p>
        </p:txBody>
      </p:sp>
      <p:sp>
        <p:nvSpPr>
          <p:cNvPr id="9221" name="Footer Placeholder 4"/>
          <p:cNvSpPr>
            <a:spLocks noGrp="1"/>
          </p:cNvSpPr>
          <p:nvPr>
            <p:ph type="ftr" sz="quarter" idx="4294967295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</p:spPr>
        <p:txBody>
          <a:bodyPr/>
          <a:lstStyle/>
          <a:p>
            <a:r>
              <a:rPr lang="en-US"/>
              <a:t>IFUPN</a:t>
            </a:r>
          </a:p>
        </p:txBody>
      </p:sp>
      <p:sp>
        <p:nvSpPr>
          <p:cNvPr id="922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684F0D3C-818F-4007-A2E2-B99269D58EBB}" type="slidenum">
              <a:rPr lang="en-US"/>
              <a:pPr/>
              <a:t>24</a:t>
            </a:fld>
            <a:endParaRPr lang="en-US"/>
          </a:p>
        </p:txBody>
      </p:sp>
      <p:sp>
        <p:nvSpPr>
          <p:cNvPr id="9223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" y="76200"/>
            <a:ext cx="8839200" cy="533400"/>
          </a:xfrm>
        </p:spPr>
        <p:txBody>
          <a:bodyPr>
            <a:normAutofit fontScale="90000"/>
          </a:bodyPr>
          <a:lstStyle/>
          <a:p>
            <a:pPr algn="l" eaLnBrk="1" hangingPunct="1"/>
            <a:r>
              <a:rPr lang="en-US" sz="3200" b="1">
                <a:latin typeface="Comic Sans MS" pitchFamily="66" charset="0"/>
              </a:rPr>
              <a:t>Membentuk PDA dari CFG</a:t>
            </a:r>
            <a:r>
              <a:rPr lang="en-US" sz="2000" b="1">
                <a:latin typeface="Comic Sans MS" pitchFamily="66" charset="0"/>
              </a:rPr>
              <a:t> </a:t>
            </a:r>
            <a:r>
              <a:rPr lang="en-US" sz="2400" b="1">
                <a:latin typeface="Comic Sans MS" pitchFamily="66" charset="0"/>
              </a:rPr>
              <a:t>(and vice versa)   </a:t>
            </a:r>
            <a:r>
              <a:rPr lang="en-US" sz="2000" b="1">
                <a:latin typeface="Comic Sans MS" pitchFamily="66" charset="0"/>
              </a:rPr>
              <a:t>(2)</a:t>
            </a:r>
          </a:p>
        </p:txBody>
      </p:sp>
      <p:sp>
        <p:nvSpPr>
          <p:cNvPr id="9224" name="Line 3"/>
          <p:cNvSpPr>
            <a:spLocks noChangeShapeType="1"/>
          </p:cNvSpPr>
          <p:nvPr/>
        </p:nvSpPr>
        <p:spPr bwMode="auto">
          <a:xfrm>
            <a:off x="152400" y="685800"/>
            <a:ext cx="86868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9225" name="Rectangle 4"/>
          <p:cNvSpPr>
            <a:spLocks noChangeArrowheads="1"/>
          </p:cNvSpPr>
          <p:nvPr/>
        </p:nvSpPr>
        <p:spPr bwMode="auto">
          <a:xfrm>
            <a:off x="228600" y="1066800"/>
            <a:ext cx="8610600" cy="213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en-US" sz="1600" b="1">
                <a:solidFill>
                  <a:srgbClr val="0000FF"/>
                </a:solidFill>
                <a:latin typeface="Comic Sans MS" pitchFamily="66" charset="0"/>
              </a:rPr>
              <a:t>Contoh :	</a:t>
            </a:r>
            <a:r>
              <a:rPr lang="en-US" sz="1600" b="1">
                <a:solidFill>
                  <a:schemeClr val="tx2"/>
                </a:solidFill>
                <a:latin typeface="Comic Sans MS" pitchFamily="66" charset="0"/>
              </a:rPr>
              <a:t>	S  </a:t>
            </a:r>
            <a:r>
              <a:rPr lang="en-US" sz="1600" b="1">
                <a:latin typeface="Comic Sans MS" pitchFamily="66" charset="0"/>
                <a:sym typeface="Wingdings 3" pitchFamily="18" charset="2"/>
              </a:rPr>
              <a:t>  AB		A    a</a:t>
            </a:r>
            <a:endParaRPr lang="en-US" sz="1600" b="1">
              <a:solidFill>
                <a:schemeClr val="tx2"/>
              </a:solidFill>
              <a:latin typeface="Comic Sans MS" pitchFamily="66" charset="0"/>
            </a:endParaRPr>
          </a:p>
          <a:p>
            <a:r>
              <a:rPr lang="en-US" sz="1600" b="1">
                <a:solidFill>
                  <a:schemeClr val="tx2"/>
                </a:solidFill>
                <a:latin typeface="Comic Sans MS" pitchFamily="66" charset="0"/>
              </a:rPr>
              <a:t>		A  </a:t>
            </a:r>
            <a:r>
              <a:rPr lang="en-US" sz="1600" b="1">
                <a:latin typeface="Comic Sans MS" pitchFamily="66" charset="0"/>
                <a:sym typeface="Wingdings 3" pitchFamily="18" charset="2"/>
              </a:rPr>
              <a:t>  BB		B    a</a:t>
            </a:r>
          </a:p>
          <a:p>
            <a:r>
              <a:rPr lang="en-US" sz="1600" b="1">
                <a:latin typeface="Comic Sans MS" pitchFamily="66" charset="0"/>
                <a:sym typeface="Wingdings 3" pitchFamily="18" charset="2"/>
              </a:rPr>
              <a:t>		B    AB		B    b</a:t>
            </a:r>
          </a:p>
          <a:p>
            <a:endParaRPr lang="en-US" sz="1600" b="1">
              <a:latin typeface="Comic Sans MS" pitchFamily="66" charset="0"/>
              <a:sym typeface="Wingdings 3" pitchFamily="18" charset="2"/>
            </a:endParaRPr>
          </a:p>
          <a:p>
            <a:r>
              <a:rPr lang="en-US" sz="1600" b="1">
                <a:latin typeface="Comic Sans MS" pitchFamily="66" charset="0"/>
                <a:sym typeface="Wingdings 3" pitchFamily="18" charset="2"/>
              </a:rPr>
              <a:t>Proses pembentukan PDA dari CFG di atas adalah seperti berikut :</a:t>
            </a:r>
          </a:p>
          <a:p>
            <a:endParaRPr lang="en-US" sz="1600" b="1">
              <a:latin typeface="Comic Sans MS" pitchFamily="66" charset="0"/>
              <a:sym typeface="Wingdings 3" pitchFamily="18" charset="2"/>
            </a:endParaRPr>
          </a:p>
          <a:p>
            <a:endParaRPr lang="en-US" sz="1600" b="1">
              <a:latin typeface="Comic Sans MS" pitchFamily="66" charset="0"/>
              <a:sym typeface="Wingdings 3" pitchFamily="18" charset="2"/>
            </a:endParaRPr>
          </a:p>
          <a:p>
            <a:r>
              <a:rPr lang="en-US" sz="1600" b="1">
                <a:latin typeface="Comic Sans MS" pitchFamily="66" charset="0"/>
                <a:sym typeface="Wingdings 3" pitchFamily="18" charset="2"/>
              </a:rPr>
              <a:t>Untuk Start Symbol S :</a:t>
            </a:r>
          </a:p>
        </p:txBody>
      </p:sp>
      <p:sp>
        <p:nvSpPr>
          <p:cNvPr id="9226" name="Rectangle 7"/>
          <p:cNvSpPr>
            <a:spLocks noChangeArrowheads="1"/>
          </p:cNvSpPr>
          <p:nvPr/>
        </p:nvSpPr>
        <p:spPr bwMode="auto">
          <a:xfrm>
            <a:off x="228600" y="3581400"/>
            <a:ext cx="39624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en-US" sz="1600" b="1">
                <a:solidFill>
                  <a:schemeClr val="tx2"/>
                </a:solidFill>
                <a:latin typeface="Comic Sans MS" pitchFamily="66" charset="0"/>
              </a:rPr>
              <a:t>Untuk production :	S  </a:t>
            </a:r>
            <a:r>
              <a:rPr lang="en-US" sz="1600" b="1">
                <a:latin typeface="Comic Sans MS" pitchFamily="66" charset="0"/>
                <a:sym typeface="Wingdings 3" pitchFamily="18" charset="2"/>
              </a:rPr>
              <a:t>  AB	</a:t>
            </a:r>
            <a:endParaRPr lang="en-US" sz="1600" b="1">
              <a:solidFill>
                <a:schemeClr val="tx2"/>
              </a:solidFill>
              <a:latin typeface="Comic Sans MS" pitchFamily="66" charset="0"/>
            </a:endParaRPr>
          </a:p>
          <a:p>
            <a:r>
              <a:rPr lang="en-US" sz="1600" b="1">
                <a:solidFill>
                  <a:schemeClr val="tx2"/>
                </a:solidFill>
                <a:latin typeface="Comic Sans MS" pitchFamily="66" charset="0"/>
              </a:rPr>
              <a:t>			A  </a:t>
            </a:r>
            <a:r>
              <a:rPr lang="en-US" sz="1600" b="1">
                <a:latin typeface="Comic Sans MS" pitchFamily="66" charset="0"/>
                <a:sym typeface="Wingdings 3" pitchFamily="18" charset="2"/>
              </a:rPr>
              <a:t>  BB	</a:t>
            </a:r>
          </a:p>
          <a:p>
            <a:r>
              <a:rPr lang="en-US" sz="1600" b="1">
                <a:latin typeface="Comic Sans MS" pitchFamily="66" charset="0"/>
                <a:sym typeface="Wingdings 3" pitchFamily="18" charset="2"/>
              </a:rPr>
              <a:t>			B    AB	</a:t>
            </a:r>
          </a:p>
        </p:txBody>
      </p:sp>
      <p:graphicFrame>
        <p:nvGraphicFramePr>
          <p:cNvPr id="9218" name="Object 8"/>
          <p:cNvGraphicFramePr>
            <a:graphicFrameLocks noChangeAspect="1"/>
          </p:cNvGraphicFramePr>
          <p:nvPr/>
        </p:nvGraphicFramePr>
        <p:xfrm>
          <a:off x="2819400" y="2819400"/>
          <a:ext cx="3429000" cy="412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66" name="Visio" r:id="rId3" imgW="2165040" imgH="259920" progId="Visio.Drawing.6">
                  <p:embed/>
                </p:oleObj>
              </mc:Choice>
              <mc:Fallback>
                <p:oleObj name="Visio" r:id="rId3" imgW="2165040" imgH="259920" progId="Visio.Drawing.6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9400" y="2819400"/>
                        <a:ext cx="3429000" cy="412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19" name="Object 9"/>
          <p:cNvGraphicFramePr>
            <a:graphicFrameLocks noChangeAspect="1"/>
          </p:cNvGraphicFramePr>
          <p:nvPr/>
        </p:nvGraphicFramePr>
        <p:xfrm>
          <a:off x="4267200" y="3581400"/>
          <a:ext cx="4495800" cy="213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67" name="Visio" r:id="rId5" imgW="3688920" imgH="1527480" progId="Visio.Drawing.6">
                  <p:embed/>
                </p:oleObj>
              </mc:Choice>
              <mc:Fallback>
                <p:oleObj name="Visio" r:id="rId5" imgW="3688920" imgH="1527480" progId="Visio.Drawing.6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67200" y="3581400"/>
                        <a:ext cx="4495800" cy="2133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4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/>
              <a:t>Pertemuan XII</a:t>
            </a:r>
          </a:p>
        </p:txBody>
      </p:sp>
      <p:sp>
        <p:nvSpPr>
          <p:cNvPr id="10245" name="Footer Placeholder 4"/>
          <p:cNvSpPr>
            <a:spLocks noGrp="1"/>
          </p:cNvSpPr>
          <p:nvPr>
            <p:ph type="ftr" sz="quarter" idx="4294967295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</p:spPr>
        <p:txBody>
          <a:bodyPr/>
          <a:lstStyle/>
          <a:p>
            <a:r>
              <a:rPr lang="en-US"/>
              <a:t>IFUPN</a:t>
            </a:r>
          </a:p>
        </p:txBody>
      </p:sp>
      <p:sp>
        <p:nvSpPr>
          <p:cNvPr id="1024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193FE3D4-7A34-4507-AB1E-B0B771DA3C83}" type="slidenum">
              <a:rPr lang="en-US"/>
              <a:pPr/>
              <a:t>25</a:t>
            </a:fld>
            <a:endParaRPr lang="en-US"/>
          </a:p>
        </p:txBody>
      </p:sp>
      <p:sp>
        <p:nvSpPr>
          <p:cNvPr id="10247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" y="0"/>
            <a:ext cx="8229600" cy="533400"/>
          </a:xfrm>
        </p:spPr>
        <p:txBody>
          <a:bodyPr>
            <a:normAutofit fontScale="90000"/>
          </a:bodyPr>
          <a:lstStyle/>
          <a:p>
            <a:pPr algn="l" eaLnBrk="1" hangingPunct="1"/>
            <a:r>
              <a:rPr lang="en-US" sz="3200" b="1">
                <a:latin typeface="Comic Sans MS" pitchFamily="66" charset="0"/>
              </a:rPr>
              <a:t>Membentuk PDA dari CFG</a:t>
            </a:r>
            <a:r>
              <a:rPr lang="en-US" sz="2000" b="1">
                <a:latin typeface="Comic Sans MS" pitchFamily="66" charset="0"/>
              </a:rPr>
              <a:t> </a:t>
            </a:r>
            <a:r>
              <a:rPr lang="en-US" sz="2400" b="1">
                <a:latin typeface="Comic Sans MS" pitchFamily="66" charset="0"/>
              </a:rPr>
              <a:t>(and vice versa) </a:t>
            </a:r>
            <a:r>
              <a:rPr lang="en-US" sz="2000" b="1">
                <a:latin typeface="Comic Sans MS" pitchFamily="66" charset="0"/>
              </a:rPr>
              <a:t>(3)</a:t>
            </a:r>
          </a:p>
        </p:txBody>
      </p:sp>
      <p:sp>
        <p:nvSpPr>
          <p:cNvPr id="10248" name="Line 3"/>
          <p:cNvSpPr>
            <a:spLocks noChangeShapeType="1"/>
          </p:cNvSpPr>
          <p:nvPr/>
        </p:nvSpPr>
        <p:spPr bwMode="auto">
          <a:xfrm>
            <a:off x="152400" y="609600"/>
            <a:ext cx="87630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249" name="Rectangle 5"/>
          <p:cNvSpPr>
            <a:spLocks noChangeArrowheads="1"/>
          </p:cNvSpPr>
          <p:nvPr/>
        </p:nvSpPr>
        <p:spPr bwMode="auto">
          <a:xfrm>
            <a:off x="152400" y="838200"/>
            <a:ext cx="4953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en-US" sz="1600" b="1">
                <a:solidFill>
                  <a:schemeClr val="tx2"/>
                </a:solidFill>
                <a:latin typeface="Comic Sans MS" pitchFamily="66" charset="0"/>
              </a:rPr>
              <a:t>Sedangkan untuk production :     S  </a:t>
            </a:r>
            <a:r>
              <a:rPr lang="en-US" sz="1600" b="1">
                <a:latin typeface="Comic Sans MS" pitchFamily="66" charset="0"/>
                <a:sym typeface="Wingdings 3" pitchFamily="18" charset="2"/>
              </a:rPr>
              <a:t>  a</a:t>
            </a:r>
            <a:endParaRPr lang="en-US" sz="1600" b="1">
              <a:solidFill>
                <a:schemeClr val="tx2"/>
              </a:solidFill>
              <a:latin typeface="Comic Sans MS" pitchFamily="66" charset="0"/>
            </a:endParaRPr>
          </a:p>
          <a:p>
            <a:r>
              <a:rPr lang="en-US" sz="1600" b="1">
                <a:solidFill>
                  <a:schemeClr val="tx2"/>
                </a:solidFill>
                <a:latin typeface="Comic Sans MS" pitchFamily="66" charset="0"/>
              </a:rPr>
              <a:t>			       A  </a:t>
            </a:r>
            <a:r>
              <a:rPr lang="en-US" sz="1600" b="1">
                <a:latin typeface="Comic Sans MS" pitchFamily="66" charset="0"/>
                <a:sym typeface="Wingdings 3" pitchFamily="18" charset="2"/>
              </a:rPr>
              <a:t>  a</a:t>
            </a:r>
          </a:p>
          <a:p>
            <a:r>
              <a:rPr lang="en-US" sz="1600" b="1">
                <a:latin typeface="Comic Sans MS" pitchFamily="66" charset="0"/>
                <a:sym typeface="Wingdings 3" pitchFamily="18" charset="2"/>
              </a:rPr>
              <a:t>			       B    b</a:t>
            </a:r>
          </a:p>
        </p:txBody>
      </p:sp>
      <p:sp>
        <p:nvSpPr>
          <p:cNvPr id="10250" name="Rectangle 9"/>
          <p:cNvSpPr>
            <a:spLocks noChangeArrowheads="1"/>
          </p:cNvSpPr>
          <p:nvPr/>
        </p:nvSpPr>
        <p:spPr bwMode="auto">
          <a:xfrm>
            <a:off x="4267200" y="2895600"/>
            <a:ext cx="4495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en-US" sz="1600" b="1">
                <a:solidFill>
                  <a:schemeClr val="tx2"/>
                </a:solidFill>
                <a:latin typeface="Comic Sans MS" pitchFamily="66" charset="0"/>
              </a:rPr>
              <a:t>Bentuk keseluruhan PDA tersebut adalah :</a:t>
            </a:r>
            <a:endParaRPr lang="en-US" sz="1600" b="1">
              <a:latin typeface="Comic Sans MS" pitchFamily="66" charset="0"/>
              <a:sym typeface="Wingdings 3" pitchFamily="18" charset="2"/>
            </a:endParaRPr>
          </a:p>
        </p:txBody>
      </p:sp>
      <p:graphicFrame>
        <p:nvGraphicFramePr>
          <p:cNvPr id="10242" name="Object 11"/>
          <p:cNvGraphicFramePr>
            <a:graphicFrameLocks noChangeAspect="1"/>
          </p:cNvGraphicFramePr>
          <p:nvPr/>
        </p:nvGraphicFramePr>
        <p:xfrm>
          <a:off x="76200" y="1797050"/>
          <a:ext cx="3886200" cy="2851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0" name="Visio" r:id="rId3" imgW="3002760" imgH="2202840" progId="Visio.Drawing.6">
                  <p:embed/>
                </p:oleObj>
              </mc:Choice>
              <mc:Fallback>
                <p:oleObj name="Visio" r:id="rId3" imgW="3002760" imgH="2202840" progId="Visio.Drawing.6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" y="1797050"/>
                        <a:ext cx="3886200" cy="2851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3" name="Object 12"/>
          <p:cNvGraphicFramePr>
            <a:graphicFrameLocks noChangeAspect="1"/>
          </p:cNvGraphicFramePr>
          <p:nvPr/>
        </p:nvGraphicFramePr>
        <p:xfrm>
          <a:off x="4267200" y="3468688"/>
          <a:ext cx="4800600" cy="26273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1" name="Visio" r:id="rId5" imgW="4026600" imgH="2202840" progId="Visio.Drawing.6">
                  <p:embed/>
                </p:oleObj>
              </mc:Choice>
              <mc:Fallback>
                <p:oleObj name="Visio" r:id="rId5" imgW="4026600" imgH="2202840" progId="Visio.Drawing.6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67200" y="3468688"/>
                        <a:ext cx="4800600" cy="26273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51" name="AutoShape 13">
            <a:hlinkClick r:id="rId7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534400" y="228600"/>
            <a:ext cx="304800" cy="228600"/>
          </a:xfrm>
          <a:prstGeom prst="actionButtonBackPrevious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D2A49CE-A2B1-4A10-AC7E-57D859E46CE7}" type="slidenum">
              <a:rPr lang="en-GB" smtClean="0">
                <a:latin typeface="Times New Roman" pitchFamily="18" charset="0"/>
              </a:rPr>
              <a:pPr/>
              <a:t>26</a:t>
            </a:fld>
            <a:endParaRPr lang="en-GB">
              <a:latin typeface="Times New Roman" pitchFamily="18" charset="0"/>
            </a:endParaRPr>
          </a:p>
        </p:txBody>
      </p:sp>
      <p:sp>
        <p:nvSpPr>
          <p:cNvPr id="20481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pPr eaLnBrk="1" hangingPunct="1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/>
              <a:t>Referensi</a:t>
            </a:r>
          </a:p>
        </p:txBody>
      </p:sp>
      <p:sp>
        <p:nvSpPr>
          <p:cNvPr id="19460" name="Rectangle 2"/>
          <p:cNvSpPr>
            <a:spLocks noChangeArrowheads="1"/>
          </p:cNvSpPr>
          <p:nvPr/>
        </p:nvSpPr>
        <p:spPr bwMode="auto">
          <a:xfrm>
            <a:off x="381000" y="1828800"/>
            <a:ext cx="8497888" cy="4191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marL="338138" indent="-338138" eaLnBrk="1" hangingPunct="1">
              <a:lnSpc>
                <a:spcPct val="80000"/>
              </a:lnSpc>
              <a:spcBef>
                <a:spcPts val="500"/>
              </a:spcBef>
              <a:buClr>
                <a:srgbClr val="666600"/>
              </a:buClr>
              <a:buSzPct val="75000"/>
              <a:buFont typeface="Wingdings" pitchFamily="2" charset="2"/>
              <a:buChar char=""/>
              <a:tabLst>
                <a:tab pos="338138" algn="l"/>
                <a:tab pos="795338" algn="l"/>
                <a:tab pos="1252538" algn="l"/>
                <a:tab pos="1709738" algn="l"/>
                <a:tab pos="2166938" algn="l"/>
                <a:tab pos="2624138" algn="l"/>
                <a:tab pos="3081338" algn="l"/>
                <a:tab pos="3538538" algn="l"/>
                <a:tab pos="3995738" algn="l"/>
                <a:tab pos="4452938" algn="l"/>
                <a:tab pos="4910138" algn="l"/>
                <a:tab pos="5367338" algn="l"/>
                <a:tab pos="5824538" algn="l"/>
                <a:tab pos="6281738" algn="l"/>
                <a:tab pos="6738938" algn="l"/>
                <a:tab pos="7196138" algn="l"/>
                <a:tab pos="7653338" algn="l"/>
                <a:tab pos="8110538" algn="l"/>
                <a:tab pos="8567738" algn="l"/>
                <a:tab pos="9024938" algn="l"/>
                <a:tab pos="9482138" algn="l"/>
              </a:tabLst>
            </a:pPr>
            <a:r>
              <a:rPr lang="en-GB" sz="2000">
                <a:solidFill>
                  <a:srgbClr val="000000"/>
                </a:solidFill>
                <a:latin typeface="Arial" charset="0"/>
              </a:rPr>
              <a:t>Utama</a:t>
            </a:r>
          </a:p>
          <a:p>
            <a:pPr marL="739775" lvl="1" indent="-280988" eaLnBrk="1" hangingPunct="1">
              <a:lnSpc>
                <a:spcPct val="80000"/>
              </a:lnSpc>
              <a:spcBef>
                <a:spcPts val="500"/>
              </a:spcBef>
              <a:buClrTx/>
              <a:buSzPct val="75000"/>
              <a:buFontTx/>
              <a:buNone/>
              <a:tabLst>
                <a:tab pos="338138" algn="l"/>
                <a:tab pos="795338" algn="l"/>
                <a:tab pos="1252538" algn="l"/>
                <a:tab pos="1709738" algn="l"/>
                <a:tab pos="2166938" algn="l"/>
                <a:tab pos="2624138" algn="l"/>
                <a:tab pos="3081338" algn="l"/>
                <a:tab pos="3538538" algn="l"/>
                <a:tab pos="3995738" algn="l"/>
                <a:tab pos="4452938" algn="l"/>
                <a:tab pos="4910138" algn="l"/>
                <a:tab pos="5367338" algn="l"/>
                <a:tab pos="5824538" algn="l"/>
                <a:tab pos="6281738" algn="l"/>
                <a:tab pos="6738938" algn="l"/>
                <a:tab pos="7196138" algn="l"/>
                <a:tab pos="7653338" algn="l"/>
                <a:tab pos="8110538" algn="l"/>
                <a:tab pos="8567738" algn="l"/>
                <a:tab pos="9024938" algn="l"/>
                <a:tab pos="9482138" algn="l"/>
              </a:tabLst>
            </a:pPr>
            <a:r>
              <a:rPr lang="en-GB" sz="2000">
                <a:solidFill>
                  <a:srgbClr val="000000"/>
                </a:solidFill>
                <a:latin typeface="Arial" charset="0"/>
              </a:rPr>
              <a:t>Firrar Utdirartatmo, </a:t>
            </a:r>
            <a:r>
              <a:rPr lang="en-GB" sz="2000" i="1">
                <a:solidFill>
                  <a:srgbClr val="000000"/>
                </a:solidFill>
                <a:latin typeface="Arial" charset="0"/>
              </a:rPr>
              <a:t>Teori Bahasa dan Otomata</a:t>
            </a:r>
            <a:r>
              <a:rPr lang="en-GB" sz="2000">
                <a:solidFill>
                  <a:srgbClr val="000000"/>
                </a:solidFill>
                <a:latin typeface="Arial" charset="0"/>
              </a:rPr>
              <a:t>, JJ Learning, 2001</a:t>
            </a:r>
          </a:p>
          <a:p>
            <a:pPr marL="739775" lvl="1" indent="-280988" eaLnBrk="1" hangingPunct="1">
              <a:lnSpc>
                <a:spcPct val="80000"/>
              </a:lnSpc>
              <a:spcBef>
                <a:spcPts val="500"/>
              </a:spcBef>
              <a:buClrTx/>
              <a:buSzPct val="75000"/>
              <a:buFontTx/>
              <a:buNone/>
              <a:tabLst>
                <a:tab pos="338138" algn="l"/>
                <a:tab pos="795338" algn="l"/>
                <a:tab pos="1252538" algn="l"/>
                <a:tab pos="1709738" algn="l"/>
                <a:tab pos="2166938" algn="l"/>
                <a:tab pos="2624138" algn="l"/>
                <a:tab pos="3081338" algn="l"/>
                <a:tab pos="3538538" algn="l"/>
                <a:tab pos="3995738" algn="l"/>
                <a:tab pos="4452938" algn="l"/>
                <a:tab pos="4910138" algn="l"/>
                <a:tab pos="5367338" algn="l"/>
                <a:tab pos="5824538" algn="l"/>
                <a:tab pos="6281738" algn="l"/>
                <a:tab pos="6738938" algn="l"/>
                <a:tab pos="7196138" algn="l"/>
                <a:tab pos="7653338" algn="l"/>
                <a:tab pos="8110538" algn="l"/>
                <a:tab pos="8567738" algn="l"/>
                <a:tab pos="9024938" algn="l"/>
                <a:tab pos="9482138" algn="l"/>
              </a:tabLst>
            </a:pPr>
            <a:r>
              <a:rPr lang="en-GB" sz="2000">
                <a:solidFill>
                  <a:srgbClr val="000000"/>
                </a:solidFill>
                <a:latin typeface="Arial" charset="0"/>
              </a:rPr>
              <a:t>Firrar Utdirartatmo, </a:t>
            </a:r>
            <a:r>
              <a:rPr lang="en-GB" sz="2000" i="1">
                <a:solidFill>
                  <a:srgbClr val="000000"/>
                </a:solidFill>
                <a:latin typeface="Arial" charset="0"/>
              </a:rPr>
              <a:t>Teknik Kompilasi</a:t>
            </a:r>
            <a:r>
              <a:rPr lang="en-GB" sz="2000">
                <a:solidFill>
                  <a:srgbClr val="000000"/>
                </a:solidFill>
                <a:latin typeface="Arial" charset="0"/>
              </a:rPr>
              <a:t>, JJ Learning, 2001</a:t>
            </a:r>
          </a:p>
          <a:p>
            <a:pPr marL="338138" indent="-338138" eaLnBrk="1" hangingPunct="1">
              <a:lnSpc>
                <a:spcPct val="80000"/>
              </a:lnSpc>
              <a:spcBef>
                <a:spcPts val="500"/>
              </a:spcBef>
              <a:buClr>
                <a:srgbClr val="666600"/>
              </a:buClr>
              <a:buSzPct val="75000"/>
              <a:buFont typeface="Wingdings" pitchFamily="2" charset="2"/>
              <a:buChar char=""/>
              <a:tabLst>
                <a:tab pos="338138" algn="l"/>
                <a:tab pos="795338" algn="l"/>
                <a:tab pos="1252538" algn="l"/>
                <a:tab pos="1709738" algn="l"/>
                <a:tab pos="2166938" algn="l"/>
                <a:tab pos="2624138" algn="l"/>
                <a:tab pos="3081338" algn="l"/>
                <a:tab pos="3538538" algn="l"/>
                <a:tab pos="3995738" algn="l"/>
                <a:tab pos="4452938" algn="l"/>
                <a:tab pos="4910138" algn="l"/>
                <a:tab pos="5367338" algn="l"/>
                <a:tab pos="5824538" algn="l"/>
                <a:tab pos="6281738" algn="l"/>
                <a:tab pos="6738938" algn="l"/>
                <a:tab pos="7196138" algn="l"/>
                <a:tab pos="7653338" algn="l"/>
                <a:tab pos="8110538" algn="l"/>
                <a:tab pos="8567738" algn="l"/>
                <a:tab pos="9024938" algn="l"/>
                <a:tab pos="9482138" algn="l"/>
              </a:tabLst>
            </a:pPr>
            <a:r>
              <a:rPr lang="en-GB" sz="2000">
                <a:solidFill>
                  <a:srgbClr val="000000"/>
                </a:solidFill>
                <a:latin typeface="Arial" charset="0"/>
              </a:rPr>
              <a:t>Pendamping </a:t>
            </a:r>
          </a:p>
          <a:p>
            <a:pPr marL="739775" lvl="1" indent="-280988" eaLnBrk="1" hangingPunct="1">
              <a:spcBef>
                <a:spcPts val="500"/>
              </a:spcBef>
              <a:buClrTx/>
              <a:buSzPct val="75000"/>
              <a:buFontTx/>
              <a:buNone/>
              <a:tabLst>
                <a:tab pos="338138" algn="l"/>
                <a:tab pos="795338" algn="l"/>
                <a:tab pos="1252538" algn="l"/>
                <a:tab pos="1709738" algn="l"/>
                <a:tab pos="2166938" algn="l"/>
                <a:tab pos="2624138" algn="l"/>
                <a:tab pos="3081338" algn="l"/>
                <a:tab pos="3538538" algn="l"/>
                <a:tab pos="3995738" algn="l"/>
                <a:tab pos="4452938" algn="l"/>
                <a:tab pos="4910138" algn="l"/>
                <a:tab pos="5367338" algn="l"/>
                <a:tab pos="5824538" algn="l"/>
                <a:tab pos="6281738" algn="l"/>
                <a:tab pos="6738938" algn="l"/>
                <a:tab pos="7196138" algn="l"/>
                <a:tab pos="7653338" algn="l"/>
                <a:tab pos="8110538" algn="l"/>
                <a:tab pos="8567738" algn="l"/>
                <a:tab pos="9024938" algn="l"/>
                <a:tab pos="9482138" algn="l"/>
              </a:tabLst>
            </a:pPr>
            <a:r>
              <a:rPr lang="en-GB" sz="2000">
                <a:solidFill>
                  <a:srgbClr val="000000"/>
                </a:solidFill>
                <a:latin typeface="Arial" charset="0"/>
              </a:rPr>
              <a:t>Aho, Ulman. </a:t>
            </a:r>
            <a:r>
              <a:rPr lang="en-GB" sz="2000" i="1">
                <a:solidFill>
                  <a:srgbClr val="000000"/>
                </a:solidFill>
                <a:latin typeface="Arial" charset="0"/>
              </a:rPr>
              <a:t>The Teory of Parsing Translation And Compiling</a:t>
            </a:r>
            <a:r>
              <a:rPr lang="en-GB" sz="2000">
                <a:solidFill>
                  <a:srgbClr val="000000"/>
                </a:solidFill>
                <a:latin typeface="Arial" charset="0"/>
              </a:rPr>
              <a:t>. Prentice-Hall. 1972</a:t>
            </a:r>
          </a:p>
          <a:p>
            <a:pPr marL="739775" lvl="1" indent="-280988" eaLnBrk="1" hangingPunct="1">
              <a:spcBef>
                <a:spcPts val="500"/>
              </a:spcBef>
              <a:buClrTx/>
              <a:buSzPct val="75000"/>
              <a:buFontTx/>
              <a:buNone/>
              <a:tabLst>
                <a:tab pos="338138" algn="l"/>
                <a:tab pos="795338" algn="l"/>
                <a:tab pos="1252538" algn="l"/>
                <a:tab pos="1709738" algn="l"/>
                <a:tab pos="2166938" algn="l"/>
                <a:tab pos="2624138" algn="l"/>
                <a:tab pos="3081338" algn="l"/>
                <a:tab pos="3538538" algn="l"/>
                <a:tab pos="3995738" algn="l"/>
                <a:tab pos="4452938" algn="l"/>
                <a:tab pos="4910138" algn="l"/>
                <a:tab pos="5367338" algn="l"/>
                <a:tab pos="5824538" algn="l"/>
                <a:tab pos="6281738" algn="l"/>
                <a:tab pos="6738938" algn="l"/>
                <a:tab pos="7196138" algn="l"/>
                <a:tab pos="7653338" algn="l"/>
                <a:tab pos="8110538" algn="l"/>
                <a:tab pos="8567738" algn="l"/>
                <a:tab pos="9024938" algn="l"/>
                <a:tab pos="9482138" algn="l"/>
              </a:tabLst>
            </a:pPr>
            <a:r>
              <a:rPr lang="en-GB" sz="2000">
                <a:solidFill>
                  <a:srgbClr val="000000"/>
                </a:solidFill>
                <a:latin typeface="Arial" charset="0"/>
              </a:rPr>
              <a:t>Grune , </a:t>
            </a:r>
            <a:r>
              <a:rPr lang="en-GB" sz="2000" i="1">
                <a:solidFill>
                  <a:srgbClr val="000000"/>
                </a:solidFill>
                <a:latin typeface="Arial" charset="0"/>
              </a:rPr>
              <a:t>Modern Compiler Design</a:t>
            </a:r>
            <a:r>
              <a:rPr lang="en-GB" sz="2000">
                <a:solidFill>
                  <a:srgbClr val="000000"/>
                </a:solidFill>
                <a:latin typeface="Arial" charset="0"/>
              </a:rPr>
              <a:t>, John Wiley and Sons ,2002</a:t>
            </a:r>
          </a:p>
          <a:p>
            <a:pPr marL="739775" lvl="1" indent="-280988" eaLnBrk="1" hangingPunct="1">
              <a:spcBef>
                <a:spcPts val="500"/>
              </a:spcBef>
              <a:buClrTx/>
              <a:buSzPct val="75000"/>
              <a:buFontTx/>
              <a:buNone/>
              <a:tabLst>
                <a:tab pos="338138" algn="l"/>
                <a:tab pos="795338" algn="l"/>
                <a:tab pos="1252538" algn="l"/>
                <a:tab pos="1709738" algn="l"/>
                <a:tab pos="2166938" algn="l"/>
                <a:tab pos="2624138" algn="l"/>
                <a:tab pos="3081338" algn="l"/>
                <a:tab pos="3538538" algn="l"/>
                <a:tab pos="3995738" algn="l"/>
                <a:tab pos="4452938" algn="l"/>
                <a:tab pos="4910138" algn="l"/>
                <a:tab pos="5367338" algn="l"/>
                <a:tab pos="5824538" algn="l"/>
                <a:tab pos="6281738" algn="l"/>
                <a:tab pos="6738938" algn="l"/>
                <a:tab pos="7196138" algn="l"/>
                <a:tab pos="7653338" algn="l"/>
                <a:tab pos="8110538" algn="l"/>
                <a:tab pos="8567738" algn="l"/>
                <a:tab pos="9024938" algn="l"/>
                <a:tab pos="9482138" algn="l"/>
              </a:tabLst>
            </a:pPr>
            <a:r>
              <a:rPr lang="en-GB" sz="2000">
                <a:solidFill>
                  <a:srgbClr val="000000"/>
                </a:solidFill>
                <a:latin typeface="Arial" charset="0"/>
              </a:rPr>
              <a:t>Peter Linz, </a:t>
            </a:r>
            <a:r>
              <a:rPr lang="en-GB" sz="2000" i="1">
                <a:solidFill>
                  <a:srgbClr val="000000"/>
                </a:solidFill>
                <a:latin typeface="Arial" charset="0"/>
              </a:rPr>
              <a:t>An Introduction to Formal Language and Automata</a:t>
            </a:r>
            <a:r>
              <a:rPr lang="en-GB" sz="2000">
                <a:solidFill>
                  <a:srgbClr val="000000"/>
                </a:solidFill>
                <a:latin typeface="Arial" charset="0"/>
              </a:rPr>
              <a:t>, DC Healt &amp; Co, 1990	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9205DCA-DBFE-47C1-9E34-8E51E87E3A18}" type="slidenum">
              <a:rPr lang="en-GB" smtClean="0">
                <a:latin typeface="Times New Roman" pitchFamily="18" charset="0"/>
              </a:rPr>
              <a:pPr/>
              <a:t>3</a:t>
            </a:fld>
            <a:endParaRPr lang="en-GB">
              <a:latin typeface="Times New Roman" pitchFamily="18" charset="0"/>
            </a:endParaRPr>
          </a:p>
        </p:txBody>
      </p:sp>
      <p:sp>
        <p:nvSpPr>
          <p:cNvPr id="5123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-99392"/>
            <a:ext cx="8280400" cy="1008112"/>
          </a:xfrm>
        </p:spPr>
        <p:txBody>
          <a:bodyPr>
            <a:normAutofit fontScale="90000"/>
          </a:bodyPr>
          <a:lstStyle/>
          <a:p>
            <a:pPr eaLnBrk="1" hangingPunct="1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4000" dirty="0"/>
              <a:t/>
            </a:r>
            <a:br>
              <a:rPr lang="en-GB" sz="4000" dirty="0"/>
            </a:br>
            <a:r>
              <a:rPr lang="en-GB" sz="4000" dirty="0" err="1"/>
              <a:t>Pendahuluan</a:t>
            </a:r>
            <a:r>
              <a:rPr lang="en-GB" sz="4000" dirty="0"/>
              <a:t> </a:t>
            </a:r>
          </a:p>
        </p:txBody>
      </p:sp>
      <p:sp>
        <p:nvSpPr>
          <p:cNvPr id="5124" name="Rectangle 2"/>
          <p:cNvSpPr>
            <a:spLocks noChangeArrowheads="1"/>
          </p:cNvSpPr>
          <p:nvPr/>
        </p:nvSpPr>
        <p:spPr bwMode="auto">
          <a:xfrm>
            <a:off x="250825" y="1484313"/>
            <a:ext cx="8642350" cy="4897437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r>
              <a:rPr lang="en-US" sz="2800" dirty="0">
                <a:solidFill>
                  <a:schemeClr val="tx1"/>
                </a:solidFill>
              </a:rPr>
              <a:t>PDA </a:t>
            </a:r>
            <a:r>
              <a:rPr lang="en-US" sz="2800" dirty="0" err="1">
                <a:solidFill>
                  <a:schemeClr val="tx1"/>
                </a:solidFill>
              </a:rPr>
              <a:t>merupakan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mesin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berbasis</a:t>
            </a:r>
            <a:r>
              <a:rPr lang="en-US" sz="2800" dirty="0">
                <a:solidFill>
                  <a:schemeClr val="tx1"/>
                </a:solidFill>
              </a:rPr>
              <a:t> CFG yang </a:t>
            </a:r>
            <a:r>
              <a:rPr lang="en-US" sz="2800" dirty="0" err="1">
                <a:solidFill>
                  <a:schemeClr val="tx1"/>
                </a:solidFill>
              </a:rPr>
              <a:t>memiliki</a:t>
            </a:r>
            <a:r>
              <a:rPr lang="en-US" sz="2800" dirty="0">
                <a:solidFill>
                  <a:schemeClr val="tx1"/>
                </a:solidFill>
              </a:rPr>
              <a:t> 7 tuple.</a:t>
            </a:r>
          </a:p>
          <a:p>
            <a:endParaRPr lang="en-US" sz="2800" dirty="0">
              <a:solidFill>
                <a:schemeClr val="tx1"/>
              </a:solidFill>
            </a:endParaRPr>
          </a:p>
          <a:p>
            <a:r>
              <a:rPr lang="en-US" sz="2800" dirty="0">
                <a:solidFill>
                  <a:schemeClr val="tx1"/>
                </a:solidFill>
              </a:rPr>
              <a:t>FA </a:t>
            </a:r>
            <a:r>
              <a:rPr lang="en-US" sz="2800" dirty="0" err="1">
                <a:solidFill>
                  <a:schemeClr val="tx1"/>
                </a:solidFill>
              </a:rPr>
              <a:t>mempunyai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memori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yg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terbatas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sebaliknya</a:t>
            </a:r>
            <a:r>
              <a:rPr lang="en-US" sz="2800" dirty="0">
                <a:solidFill>
                  <a:srgbClr val="FF0000"/>
                </a:solidFill>
              </a:rPr>
              <a:t> PDA </a:t>
            </a:r>
            <a:r>
              <a:rPr lang="en-US" sz="2800" dirty="0" err="1">
                <a:solidFill>
                  <a:srgbClr val="FF0000"/>
                </a:solidFill>
              </a:rPr>
              <a:t>mempunyai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memori</a:t>
            </a:r>
            <a:r>
              <a:rPr lang="en-US" sz="2800" dirty="0">
                <a:solidFill>
                  <a:srgbClr val="FF0000"/>
                </a:solidFill>
              </a:rPr>
              <a:t> yang </a:t>
            </a:r>
            <a:r>
              <a:rPr lang="en-US" sz="2800" dirty="0" err="1">
                <a:solidFill>
                  <a:srgbClr val="FF0000"/>
                </a:solidFill>
              </a:rPr>
              <a:t>tak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terbatas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disebut</a:t>
            </a:r>
            <a:r>
              <a:rPr lang="en-US" sz="2800" dirty="0">
                <a:solidFill>
                  <a:srgbClr val="FF0000"/>
                </a:solidFill>
              </a:rPr>
              <a:t> stack</a:t>
            </a:r>
          </a:p>
          <a:p>
            <a:endParaRPr lang="en-US" sz="2800" dirty="0">
              <a:solidFill>
                <a:schemeClr val="tx1"/>
              </a:solidFill>
            </a:endParaRPr>
          </a:p>
          <a:p>
            <a:r>
              <a:rPr lang="en-US" sz="2800" dirty="0">
                <a:solidFill>
                  <a:schemeClr val="tx1"/>
                </a:solidFill>
              </a:rPr>
              <a:t>Stack </a:t>
            </a:r>
            <a:r>
              <a:rPr lang="en-US" sz="2800" dirty="0" err="1">
                <a:solidFill>
                  <a:schemeClr val="tx1"/>
                </a:solidFill>
              </a:rPr>
              <a:t>adalah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suatu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tempat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penyimpanan</a:t>
            </a:r>
            <a:r>
              <a:rPr lang="en-US" sz="2800" dirty="0">
                <a:solidFill>
                  <a:schemeClr val="tx1"/>
                </a:solidFill>
              </a:rPr>
              <a:t> di PDA yang </a:t>
            </a:r>
            <a:r>
              <a:rPr lang="en-US" sz="2800" dirty="0" err="1">
                <a:solidFill>
                  <a:schemeClr val="tx1"/>
                </a:solidFill>
              </a:rPr>
              <a:t>berlaku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sifat</a:t>
            </a:r>
            <a:r>
              <a:rPr lang="en-US" sz="2800" dirty="0">
                <a:solidFill>
                  <a:schemeClr val="tx1"/>
                </a:solidFill>
              </a:rPr>
              <a:t> LIFO (last in first out)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7F6E2AF-F088-4CE5-BF87-6AC5FCD71687}" type="slidenum">
              <a:rPr lang="en-GB" smtClean="0">
                <a:latin typeface="Times New Roman" pitchFamily="18" charset="0"/>
              </a:rPr>
              <a:pPr/>
              <a:t>4</a:t>
            </a:fld>
            <a:endParaRPr lang="en-GB">
              <a:latin typeface="Times New Roman" pitchFamily="18" charset="0"/>
            </a:endParaRPr>
          </a:p>
        </p:txBody>
      </p:sp>
      <p:sp>
        <p:nvSpPr>
          <p:cNvPr id="6147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322263"/>
            <a:ext cx="8228013" cy="1047750"/>
          </a:xfrm>
        </p:spPr>
        <p:txBody>
          <a:bodyPr lIns="0" tIns="0" rIns="0" bIns="0" anchor="ctr"/>
          <a:lstStyle/>
          <a:p>
            <a:pPr eaLnBrk="1" hangingPunct="1">
              <a:lnSpc>
                <a:spcPct val="116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dirty="0"/>
              <a:t>PDA</a:t>
            </a:r>
          </a:p>
        </p:txBody>
      </p:sp>
      <p:sp>
        <p:nvSpPr>
          <p:cNvPr id="6148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600200"/>
            <a:ext cx="8228013" cy="5180013"/>
          </a:xfrm>
        </p:spPr>
        <p:txBody>
          <a:bodyPr lIns="0" tIns="0" rIns="0" bIns="0"/>
          <a:lstStyle/>
          <a:p>
            <a:r>
              <a:rPr lang="en-US" sz="2400" dirty="0" err="1"/>
              <a:t>Kalau</a:t>
            </a:r>
            <a:r>
              <a:rPr lang="en-US" sz="2400" dirty="0"/>
              <a:t> di FSA </a:t>
            </a:r>
            <a:r>
              <a:rPr lang="en-US" sz="2400" dirty="0" err="1"/>
              <a:t>kita</a:t>
            </a:r>
            <a:r>
              <a:rPr lang="en-US" sz="2400" dirty="0"/>
              <a:t> </a:t>
            </a:r>
            <a:r>
              <a:rPr lang="en-US" sz="2400" dirty="0" err="1"/>
              <a:t>mengenal</a:t>
            </a:r>
            <a:r>
              <a:rPr lang="en-US" sz="2400" dirty="0"/>
              <a:t> 5 </a:t>
            </a:r>
            <a:r>
              <a:rPr lang="en-US" sz="2400" dirty="0" err="1"/>
              <a:t>tupel</a:t>
            </a:r>
            <a:r>
              <a:rPr lang="en-US" sz="2400" dirty="0"/>
              <a:t>, </a:t>
            </a:r>
            <a:r>
              <a:rPr lang="en-US" sz="2400" dirty="0" err="1"/>
              <a:t>akan</a:t>
            </a:r>
            <a:r>
              <a:rPr lang="en-US" sz="2400" dirty="0"/>
              <a:t> </a:t>
            </a:r>
            <a:r>
              <a:rPr lang="en-US" sz="2400" dirty="0" err="1"/>
              <a:t>tetapi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PDA </a:t>
            </a:r>
            <a:r>
              <a:rPr lang="en-US" sz="2400" dirty="0" err="1"/>
              <a:t>ada</a:t>
            </a:r>
            <a:r>
              <a:rPr lang="en-US" sz="2400" dirty="0"/>
              <a:t> 7 </a:t>
            </a:r>
            <a:r>
              <a:rPr lang="en-US" sz="2400" dirty="0" err="1"/>
              <a:t>tupel</a:t>
            </a:r>
            <a:r>
              <a:rPr lang="en-US" sz="2400" dirty="0"/>
              <a:t> :</a:t>
            </a:r>
          </a:p>
          <a:p>
            <a:r>
              <a:rPr lang="en-US" sz="2400" dirty="0"/>
              <a:t>M=(Q,∑,</a:t>
            </a:r>
            <a:r>
              <a:rPr lang="el-GR" sz="2400" dirty="0"/>
              <a:t>δ</a:t>
            </a:r>
            <a:r>
              <a:rPr lang="en-US" sz="2400" dirty="0"/>
              <a:t>,</a:t>
            </a:r>
            <a:r>
              <a:rPr lang="az-Cyrl-AZ" sz="2400" dirty="0"/>
              <a:t>г</a:t>
            </a:r>
            <a:r>
              <a:rPr lang="en-US" sz="2400" dirty="0"/>
              <a:t>,S,F,Z), </a:t>
            </a:r>
            <a:r>
              <a:rPr lang="en-US" sz="2400" dirty="0" err="1"/>
              <a:t>dengan</a:t>
            </a:r>
            <a:endParaRPr lang="en-US" sz="2400" dirty="0"/>
          </a:p>
          <a:p>
            <a:pPr lvl="2"/>
            <a:r>
              <a:rPr lang="en-US" dirty="0"/>
              <a:t>Q: </a:t>
            </a:r>
            <a:r>
              <a:rPr lang="en-US" dirty="0" err="1"/>
              <a:t>kumpulan</a:t>
            </a:r>
            <a:r>
              <a:rPr lang="en-US" dirty="0"/>
              <a:t> state (</a:t>
            </a:r>
            <a:r>
              <a:rPr lang="en-US" dirty="0" err="1"/>
              <a:t>simbol</a:t>
            </a:r>
            <a:r>
              <a:rPr lang="en-US" dirty="0"/>
              <a:t> non terminal)</a:t>
            </a:r>
          </a:p>
          <a:p>
            <a:pPr lvl="2"/>
            <a:r>
              <a:rPr lang="en-US" dirty="0"/>
              <a:t>∑: input (</a:t>
            </a:r>
            <a:r>
              <a:rPr lang="en-US" dirty="0" err="1"/>
              <a:t>simbol</a:t>
            </a:r>
            <a:r>
              <a:rPr lang="en-US" dirty="0"/>
              <a:t> terminal)</a:t>
            </a:r>
          </a:p>
          <a:p>
            <a:pPr lvl="2"/>
            <a:r>
              <a:rPr lang="en-US" dirty="0"/>
              <a:t>δ: </a:t>
            </a:r>
            <a:r>
              <a:rPr lang="en-US" dirty="0" err="1"/>
              <a:t>tabel</a:t>
            </a:r>
            <a:r>
              <a:rPr lang="en-US" dirty="0"/>
              <a:t> </a:t>
            </a:r>
            <a:r>
              <a:rPr lang="en-US" dirty="0" err="1" smtClean="0"/>
              <a:t>transisi</a:t>
            </a:r>
            <a:r>
              <a:rPr lang="en-US" dirty="0" smtClean="0"/>
              <a:t>/</a:t>
            </a:r>
            <a:r>
              <a:rPr lang="en-US" dirty="0" err="1" smtClean="0"/>
              <a:t>produksi</a:t>
            </a:r>
            <a:endParaRPr lang="en-US" dirty="0"/>
          </a:p>
          <a:p>
            <a:pPr lvl="2"/>
            <a:r>
              <a:rPr lang="az-Cyrl-AZ" dirty="0">
                <a:solidFill>
                  <a:srgbClr val="FF0000"/>
                </a:solidFill>
              </a:rPr>
              <a:t>Г</a:t>
            </a:r>
            <a:r>
              <a:rPr lang="en-US" dirty="0">
                <a:solidFill>
                  <a:srgbClr val="FF0000"/>
                </a:solidFill>
              </a:rPr>
              <a:t>: </a:t>
            </a:r>
            <a:r>
              <a:rPr lang="en-US" dirty="0" err="1">
                <a:solidFill>
                  <a:srgbClr val="FF0000"/>
                </a:solidFill>
              </a:rPr>
              <a:t>simbol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kumpulan</a:t>
            </a:r>
            <a:r>
              <a:rPr lang="en-US" dirty="0">
                <a:solidFill>
                  <a:srgbClr val="FF0000"/>
                </a:solidFill>
              </a:rPr>
              <a:t> stack</a:t>
            </a:r>
          </a:p>
          <a:p>
            <a:pPr lvl="2"/>
            <a:r>
              <a:rPr lang="en-US" dirty="0"/>
              <a:t>S: initial state</a:t>
            </a:r>
          </a:p>
          <a:p>
            <a:pPr lvl="2"/>
            <a:r>
              <a:rPr lang="en-US" dirty="0"/>
              <a:t>F: final state</a:t>
            </a:r>
          </a:p>
          <a:p>
            <a:pPr lvl="2"/>
            <a:r>
              <a:rPr lang="en-US" dirty="0">
                <a:solidFill>
                  <a:srgbClr val="FF0000"/>
                </a:solidFill>
              </a:rPr>
              <a:t>Z: stack </a:t>
            </a:r>
            <a:r>
              <a:rPr lang="en-US" dirty="0" err="1">
                <a:solidFill>
                  <a:srgbClr val="FF0000"/>
                </a:solidFill>
              </a:rPr>
              <a:t>awal</a:t>
            </a:r>
            <a:endParaRPr lang="en-US" dirty="0">
              <a:solidFill>
                <a:srgbClr val="FF0000"/>
              </a:solidFill>
            </a:endParaRPr>
          </a:p>
          <a:p>
            <a:pPr eaLnBrk="1" hangingPunct="1">
              <a:lnSpc>
                <a:spcPct val="124000"/>
              </a:lnSpc>
              <a:buClr>
                <a:srgbClr val="666600"/>
              </a:buClr>
              <a:buSzPct val="75000"/>
              <a:buFont typeface="Wingdings" pitchFamily="2" charset="2"/>
              <a:buNone/>
            </a:pPr>
            <a:endParaRPr lang="en-GB" sz="2000" dirty="0"/>
          </a:p>
        </p:txBody>
      </p:sp>
      <p:sp>
        <p:nvSpPr>
          <p:cNvPr id="2" name="TextBox 1"/>
          <p:cNvSpPr txBox="1"/>
          <p:nvPr/>
        </p:nvSpPr>
        <p:spPr>
          <a:xfrm>
            <a:off x="5436096" y="3789040"/>
            <a:ext cx="288032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2400" dirty="0"/>
              <a:t>δ</a:t>
            </a:r>
            <a:r>
              <a:rPr lang="en-US" sz="2400" dirty="0"/>
              <a:t>(q1, </a:t>
            </a:r>
            <a:r>
              <a:rPr lang="en-US" sz="2400" dirty="0">
                <a:latin typeface="Arial" charset="0"/>
                <a:cs typeface="Arial" charset="0"/>
              </a:rPr>
              <a:t>ɛ, Z</a:t>
            </a:r>
            <a:r>
              <a:rPr lang="en-US" sz="2400" dirty="0"/>
              <a:t>)={(q2,Z)}</a:t>
            </a:r>
          </a:p>
          <a:p>
            <a:endParaRPr lang="en-US" dirty="0"/>
          </a:p>
        </p:txBody>
      </p:sp>
      <p:sp>
        <p:nvSpPr>
          <p:cNvPr id="7" name="Oval Callout 6"/>
          <p:cNvSpPr/>
          <p:nvPr/>
        </p:nvSpPr>
        <p:spPr>
          <a:xfrm>
            <a:off x="4499992" y="4722716"/>
            <a:ext cx="1642178" cy="648072"/>
          </a:xfrm>
          <a:prstGeom prst="wedgeEllipseCallout">
            <a:avLst>
              <a:gd name="adj1" fmla="val 45296"/>
              <a:gd name="adj2" fmla="val -12349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State </a:t>
            </a:r>
            <a:r>
              <a:rPr lang="en-US" dirty="0" err="1"/>
              <a:t>awal</a:t>
            </a:r>
            <a:endParaRPr lang="en-US" dirty="0"/>
          </a:p>
        </p:txBody>
      </p:sp>
      <p:sp>
        <p:nvSpPr>
          <p:cNvPr id="15" name="Oval Callout 14"/>
          <p:cNvSpPr/>
          <p:nvPr/>
        </p:nvSpPr>
        <p:spPr>
          <a:xfrm>
            <a:off x="5436096" y="5559976"/>
            <a:ext cx="1296144" cy="648072"/>
          </a:xfrm>
          <a:prstGeom prst="wedgeEllipseCallout">
            <a:avLst>
              <a:gd name="adj1" fmla="val 26907"/>
              <a:gd name="adj2" fmla="val -256034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input</a:t>
            </a:r>
          </a:p>
        </p:txBody>
      </p:sp>
      <p:sp>
        <p:nvSpPr>
          <p:cNvPr id="16" name="Oval Callout 15"/>
          <p:cNvSpPr/>
          <p:nvPr/>
        </p:nvSpPr>
        <p:spPr>
          <a:xfrm>
            <a:off x="6372200" y="4941168"/>
            <a:ext cx="1642178" cy="648072"/>
          </a:xfrm>
          <a:prstGeom prst="wedgeEllipseCallout">
            <a:avLst>
              <a:gd name="adj1" fmla="val -24729"/>
              <a:gd name="adj2" fmla="val -166246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Stack </a:t>
            </a:r>
            <a:r>
              <a:rPr lang="en-US" dirty="0" err="1"/>
              <a:t>awal</a:t>
            </a:r>
            <a:endParaRPr lang="en-US" dirty="0"/>
          </a:p>
        </p:txBody>
      </p:sp>
      <p:sp>
        <p:nvSpPr>
          <p:cNvPr id="17" name="Oval Callout 16"/>
          <p:cNvSpPr/>
          <p:nvPr/>
        </p:nvSpPr>
        <p:spPr>
          <a:xfrm>
            <a:off x="6732240" y="2809114"/>
            <a:ext cx="1642178" cy="648072"/>
          </a:xfrm>
          <a:prstGeom prst="wedgeEllipseCallout">
            <a:avLst>
              <a:gd name="adj1" fmla="val -5324"/>
              <a:gd name="adj2" fmla="val 115945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Next state</a:t>
            </a:r>
          </a:p>
        </p:txBody>
      </p:sp>
      <p:sp>
        <p:nvSpPr>
          <p:cNvPr id="18" name="Oval Callout 17"/>
          <p:cNvSpPr/>
          <p:nvPr/>
        </p:nvSpPr>
        <p:spPr>
          <a:xfrm>
            <a:off x="7740352" y="4396996"/>
            <a:ext cx="1403648" cy="648072"/>
          </a:xfrm>
          <a:prstGeom prst="wedgeEllipseCallout">
            <a:avLst>
              <a:gd name="adj1" fmla="val -43576"/>
              <a:gd name="adj2" fmla="val -82872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Next stack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F0B9A4A-531F-4600-8303-809FD0E5E294}" type="slidenum">
              <a:rPr lang="en-GB" smtClean="0">
                <a:latin typeface="Times New Roman" pitchFamily="18" charset="0"/>
              </a:rPr>
              <a:pPr/>
              <a:t>5</a:t>
            </a:fld>
            <a:endParaRPr lang="en-GB">
              <a:latin typeface="Times New Roman" pitchFamily="18" charset="0"/>
            </a:endParaRPr>
          </a:p>
        </p:txBody>
      </p:sp>
      <p:sp>
        <p:nvSpPr>
          <p:cNvPr id="7171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-708025"/>
            <a:ext cx="8228013" cy="3109913"/>
          </a:xfrm>
        </p:spPr>
        <p:txBody>
          <a:bodyPr lIns="0" tIns="0" rIns="0" bIns="0" anchor="ctr"/>
          <a:lstStyle/>
          <a:p>
            <a:pPr eaLnBrk="1" hangingPunct="1">
              <a:lnSpc>
                <a:spcPct val="116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dirty="0"/>
              <a:t>Cara </a:t>
            </a:r>
            <a:r>
              <a:rPr lang="en-US" dirty="0" err="1"/>
              <a:t>kerja</a:t>
            </a:r>
            <a:r>
              <a:rPr lang="en-US" dirty="0"/>
              <a:t> stack </a:t>
            </a:r>
            <a:r>
              <a:rPr lang="en-GB" dirty="0"/>
              <a:t/>
            </a:r>
            <a:br>
              <a:rPr lang="en-GB" dirty="0"/>
            </a:br>
            <a:endParaRPr lang="en-GB" dirty="0"/>
          </a:p>
        </p:txBody>
      </p:sp>
      <p:sp>
        <p:nvSpPr>
          <p:cNvPr id="7172" name="Content Placeholder 2"/>
          <p:cNvSpPr>
            <a:spLocks noGrp="1"/>
          </p:cNvSpPr>
          <p:nvPr>
            <p:ph idx="1"/>
          </p:nvPr>
        </p:nvSpPr>
        <p:spPr>
          <a:xfrm>
            <a:off x="1182688" y="1484313"/>
            <a:ext cx="7772400" cy="4648200"/>
          </a:xfrm>
        </p:spPr>
        <p:txBody>
          <a:bodyPr>
            <a:normAutofit/>
          </a:bodyPr>
          <a:lstStyle/>
          <a:p>
            <a:r>
              <a:rPr lang="en-US" dirty="0"/>
              <a:t>Stack </a:t>
            </a:r>
            <a:r>
              <a:rPr lang="en-US" dirty="0" err="1"/>
              <a:t>awal</a:t>
            </a:r>
            <a:r>
              <a:rPr lang="en-US" dirty="0"/>
              <a:t> 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  <a:p>
            <a:r>
              <a:rPr lang="en-US" dirty="0" err="1"/>
              <a:t>dipop</a:t>
            </a:r>
            <a:r>
              <a:rPr lang="en-US" dirty="0"/>
              <a:t> 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 err="1"/>
              <a:t>dipush</a:t>
            </a:r>
            <a:r>
              <a:rPr lang="en-US" dirty="0"/>
              <a:t>  D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3657600" y="1700213"/>
          <a:ext cx="1295400" cy="109714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954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</a:tblGrid>
              <a:tr h="365654"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>
                          <a:solidFill>
                            <a:srgbClr val="FF0000"/>
                          </a:solidFill>
                        </a:rPr>
                        <a:t>A</a:t>
                      </a:r>
                    </a:p>
                  </a:txBody>
                  <a:tcPr marT="45697" marB="45697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65654"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>
                          <a:solidFill>
                            <a:srgbClr val="FF0000"/>
                          </a:solidFill>
                        </a:rPr>
                        <a:t>B</a:t>
                      </a:r>
                    </a:p>
                  </a:txBody>
                  <a:tcPr marT="45697" marB="45697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65654"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>
                          <a:solidFill>
                            <a:srgbClr val="FF0000"/>
                          </a:solidFill>
                        </a:rPr>
                        <a:t>C</a:t>
                      </a:r>
                    </a:p>
                  </a:txBody>
                  <a:tcPr marT="45697" marB="45697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3657600" y="3141663"/>
          <a:ext cx="1295400" cy="109714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954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</a:tblGrid>
              <a:tr h="365654">
                <a:tc>
                  <a:txBody>
                    <a:bodyPr/>
                    <a:lstStyle/>
                    <a:p>
                      <a:pPr algn="ctr"/>
                      <a:endParaRPr lang="en-US" sz="1800" b="1" dirty="0">
                        <a:solidFill>
                          <a:srgbClr val="FF0000"/>
                        </a:solidFill>
                      </a:endParaRPr>
                    </a:p>
                  </a:txBody>
                  <a:tcPr marT="45697" marB="45697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65654"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rgbClr val="FF0000"/>
                          </a:solidFill>
                        </a:rPr>
                        <a:t>B</a:t>
                      </a:r>
                    </a:p>
                  </a:txBody>
                  <a:tcPr marT="45697" marB="45697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65654"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rgbClr val="FF0000"/>
                          </a:solidFill>
                        </a:rPr>
                        <a:t>C</a:t>
                      </a:r>
                    </a:p>
                  </a:txBody>
                  <a:tcPr marT="45697" marB="45697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  <p:graphicFrame>
        <p:nvGraphicFramePr>
          <p:cNvPr id="9" name="Table 8"/>
          <p:cNvGraphicFramePr>
            <a:graphicFrameLocks noGrp="1"/>
          </p:cNvGraphicFramePr>
          <p:nvPr/>
        </p:nvGraphicFramePr>
        <p:xfrm>
          <a:off x="3657600" y="4648200"/>
          <a:ext cx="1295400" cy="109714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954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</a:tblGrid>
              <a:tr h="365654"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rgbClr val="FF0000"/>
                          </a:solidFill>
                        </a:rPr>
                        <a:t>D</a:t>
                      </a:r>
                    </a:p>
                  </a:txBody>
                  <a:tcPr marT="45697" marB="45697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65654"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rgbClr val="FF0000"/>
                          </a:solidFill>
                        </a:rPr>
                        <a:t>B</a:t>
                      </a:r>
                    </a:p>
                  </a:txBody>
                  <a:tcPr marT="45697" marB="45697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65654"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rgbClr val="FF0000"/>
                          </a:solidFill>
                        </a:rPr>
                        <a:t>C</a:t>
                      </a:r>
                    </a:p>
                  </a:txBody>
                  <a:tcPr marT="45697" marB="45697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  <p:cxnSp>
        <p:nvCxnSpPr>
          <p:cNvPr id="7203" name="Curved Connector 12"/>
          <p:cNvCxnSpPr>
            <a:cxnSpLocks noChangeShapeType="1"/>
          </p:cNvCxnSpPr>
          <p:nvPr/>
        </p:nvCxnSpPr>
        <p:spPr bwMode="auto">
          <a:xfrm flipV="1">
            <a:off x="4787900" y="2997200"/>
            <a:ext cx="720725" cy="215900"/>
          </a:xfrm>
          <a:prstGeom prst="curvedConnector3">
            <a:avLst>
              <a:gd name="adj1" fmla="val -796"/>
            </a:avLst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</p:spPr>
      </p:cxnSp>
      <p:sp>
        <p:nvSpPr>
          <p:cNvPr id="7204" name="TextBox 18"/>
          <p:cNvSpPr txBox="1">
            <a:spLocks noChangeArrowheads="1"/>
          </p:cNvSpPr>
          <p:nvPr/>
        </p:nvSpPr>
        <p:spPr bwMode="auto">
          <a:xfrm>
            <a:off x="5724525" y="2781300"/>
            <a:ext cx="4064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rgbClr val="FF0000"/>
                </a:solidFill>
              </a:rPr>
              <a:t>A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Bagaimana</a:t>
            </a:r>
            <a:r>
              <a:rPr lang="en-US" dirty="0"/>
              <a:t> </a:t>
            </a:r>
            <a:r>
              <a:rPr lang="en-US" dirty="0" err="1"/>
              <a:t>kalau</a:t>
            </a:r>
            <a:r>
              <a:rPr lang="en-US" dirty="0"/>
              <a:t> LIFO di PDA?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83005114"/>
              </p:ext>
            </p:extLst>
          </p:nvPr>
        </p:nvGraphicFramePr>
        <p:xfrm>
          <a:off x="4198770" y="1690008"/>
          <a:ext cx="2317446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92088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802432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722926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C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539552" y="1601438"/>
            <a:ext cx="349800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/>
              <a:t>Kondisi</a:t>
            </a:r>
            <a:r>
              <a:rPr lang="en-US" sz="2400" dirty="0"/>
              <a:t> stack </a:t>
            </a:r>
            <a:r>
              <a:rPr lang="en-US" sz="2400" dirty="0" err="1" smtClean="0"/>
              <a:t>awal</a:t>
            </a:r>
            <a:r>
              <a:rPr lang="en-US" sz="2400" dirty="0" smtClean="0"/>
              <a:t>/existing</a:t>
            </a:r>
            <a:endParaRPr lang="en-US" sz="2400" dirty="0"/>
          </a:p>
        </p:txBody>
      </p:sp>
      <p:graphicFrame>
        <p:nvGraphicFramePr>
          <p:cNvPr id="6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76943967"/>
              </p:ext>
            </p:extLst>
          </p:nvPr>
        </p:nvGraphicFramePr>
        <p:xfrm>
          <a:off x="3563888" y="2780928"/>
          <a:ext cx="2317446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92088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802432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722926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FF0000"/>
                          </a:solidFill>
                        </a:rPr>
                        <a:t>C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624854" y="2679303"/>
            <a:ext cx="144943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/>
              <a:t>Dipush</a:t>
            </a:r>
            <a:r>
              <a:rPr lang="en-US" sz="2400" dirty="0"/>
              <a:t> B</a:t>
            </a:r>
            <a:r>
              <a:rPr lang="en-US" sz="2400" dirty="0">
                <a:solidFill>
                  <a:srgbClr val="FF0000"/>
                </a:solidFill>
              </a:rPr>
              <a:t>C</a:t>
            </a:r>
          </a:p>
        </p:txBody>
      </p:sp>
      <p:graphicFrame>
        <p:nvGraphicFramePr>
          <p:cNvPr id="8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16616243"/>
              </p:ext>
            </p:extLst>
          </p:nvPr>
        </p:nvGraphicFramePr>
        <p:xfrm>
          <a:off x="3563888" y="4005064"/>
          <a:ext cx="2317446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92088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802432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722926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C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611560" y="3861048"/>
            <a:ext cx="145264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/>
              <a:t>Dipush</a:t>
            </a:r>
            <a:r>
              <a:rPr lang="en-US" sz="2400" dirty="0"/>
              <a:t> B</a:t>
            </a:r>
            <a:r>
              <a:rPr lang="en-US" sz="2400" dirty="0">
                <a:solidFill>
                  <a:schemeClr val="accent6">
                    <a:lumMod val="50000"/>
                  </a:schemeClr>
                </a:solidFill>
              </a:rPr>
              <a:t>B</a:t>
            </a:r>
          </a:p>
        </p:txBody>
      </p:sp>
      <p:graphicFrame>
        <p:nvGraphicFramePr>
          <p:cNvPr id="10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38487352"/>
              </p:ext>
            </p:extLst>
          </p:nvPr>
        </p:nvGraphicFramePr>
        <p:xfrm>
          <a:off x="3563888" y="5013176"/>
          <a:ext cx="2317446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92088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802432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722926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C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</a:tbl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683568" y="4869160"/>
            <a:ext cx="99899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/>
              <a:t>Dipop</a:t>
            </a:r>
            <a:r>
              <a:rPr lang="en-US" sz="24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6636463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B94177C6-7988-4FB3-BF95-1C5BDE87A50A}" type="slidenum">
              <a:rPr lang="en-GB" smtClean="0">
                <a:latin typeface="Times New Roman" pitchFamily="18" charset="0"/>
              </a:rPr>
              <a:pPr/>
              <a:t>7</a:t>
            </a:fld>
            <a:endParaRPr lang="en-GB">
              <a:latin typeface="Times New Roman" pitchFamily="18" charset="0"/>
            </a:endParaRPr>
          </a:p>
        </p:txBody>
      </p:sp>
      <p:sp>
        <p:nvSpPr>
          <p:cNvPr id="9219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68263"/>
            <a:ext cx="8228013" cy="1554162"/>
          </a:xfrm>
        </p:spPr>
        <p:txBody>
          <a:bodyPr lIns="0" tIns="0" rIns="0" bIns="0" anchor="ctr"/>
          <a:lstStyle/>
          <a:p>
            <a:pPr eaLnBrk="1" hangingPunct="1">
              <a:lnSpc>
                <a:spcPct val="116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/>
              <a:t>Cara membaca stack </a:t>
            </a:r>
          </a:p>
        </p:txBody>
      </p:sp>
      <p:sp>
        <p:nvSpPr>
          <p:cNvPr id="9220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3227709"/>
            <a:ext cx="8228013" cy="4449763"/>
          </a:xfrm>
        </p:spPr>
        <p:txBody>
          <a:bodyPr lIns="0" tIns="0" rIns="0" bIns="0">
            <a:normAutofit/>
          </a:bodyPr>
          <a:lstStyle/>
          <a:p>
            <a:r>
              <a:rPr lang="el-GR" sz="2400" dirty="0" smtClean="0"/>
              <a:t>δ</a:t>
            </a:r>
            <a:r>
              <a:rPr lang="en-US" sz="2400" dirty="0"/>
              <a:t>(q1,</a:t>
            </a:r>
            <a:r>
              <a:rPr lang="en-US" sz="2400" dirty="0">
                <a:cs typeface="Arial" charset="0"/>
              </a:rPr>
              <a:t>ɛ,Z</a:t>
            </a:r>
            <a:r>
              <a:rPr lang="en-US" sz="2400" dirty="0"/>
              <a:t>)={(q2,Z)} </a:t>
            </a:r>
            <a:r>
              <a:rPr lang="en-US" sz="2400" dirty="0">
                <a:sym typeface="Wingdings" pitchFamily="2" charset="2"/>
              </a:rPr>
              <a:t> state q1 </a:t>
            </a:r>
            <a:r>
              <a:rPr lang="en-US" sz="2400" dirty="0" err="1">
                <a:sym typeface="Wingdings" pitchFamily="2" charset="2"/>
              </a:rPr>
              <a:t>dgn</a:t>
            </a:r>
            <a:r>
              <a:rPr lang="en-US" sz="2400" dirty="0">
                <a:sym typeface="Wingdings" pitchFamily="2" charset="2"/>
              </a:rPr>
              <a:t> stack </a:t>
            </a:r>
            <a:r>
              <a:rPr lang="en-US" sz="2400" dirty="0" err="1">
                <a:sym typeface="Wingdings" pitchFamily="2" charset="2"/>
              </a:rPr>
              <a:t>awal</a:t>
            </a:r>
            <a:r>
              <a:rPr lang="en-US" sz="2400" dirty="0">
                <a:sym typeface="Wingdings" pitchFamily="2" charset="2"/>
              </a:rPr>
              <a:t> Z, </a:t>
            </a:r>
            <a:r>
              <a:rPr lang="en-US" sz="2400" dirty="0" err="1">
                <a:sym typeface="Wingdings" pitchFamily="2" charset="2"/>
              </a:rPr>
              <a:t>membaca</a:t>
            </a:r>
            <a:r>
              <a:rPr lang="en-US" sz="2400" dirty="0">
                <a:sym typeface="Wingdings" pitchFamily="2" charset="2"/>
              </a:rPr>
              <a:t> input </a:t>
            </a:r>
            <a:r>
              <a:rPr lang="en-US" sz="2400" dirty="0">
                <a:cs typeface="Arial" charset="0"/>
              </a:rPr>
              <a:t>ɛ (</a:t>
            </a:r>
            <a:r>
              <a:rPr lang="en-US" sz="2400" dirty="0" err="1">
                <a:cs typeface="Arial" charset="0"/>
              </a:rPr>
              <a:t>tanpa</a:t>
            </a:r>
            <a:r>
              <a:rPr lang="en-US" sz="2400" dirty="0">
                <a:cs typeface="Arial" charset="0"/>
              </a:rPr>
              <a:t> </a:t>
            </a:r>
            <a:r>
              <a:rPr lang="en-US" sz="2400" dirty="0" err="1">
                <a:cs typeface="Arial" charset="0"/>
              </a:rPr>
              <a:t>membaca</a:t>
            </a:r>
            <a:r>
              <a:rPr lang="en-US" sz="2400" dirty="0">
                <a:cs typeface="Arial" charset="0"/>
              </a:rPr>
              <a:t> input) </a:t>
            </a:r>
            <a:r>
              <a:rPr lang="en-US" sz="2400" dirty="0" err="1">
                <a:cs typeface="Arial" charset="0"/>
              </a:rPr>
              <a:t>menghasilkan</a:t>
            </a:r>
            <a:r>
              <a:rPr lang="en-US" sz="2400" dirty="0">
                <a:cs typeface="Arial" charset="0"/>
              </a:rPr>
              <a:t> state q2 </a:t>
            </a:r>
            <a:r>
              <a:rPr lang="en-US" sz="2400" dirty="0" err="1">
                <a:cs typeface="Arial" charset="0"/>
              </a:rPr>
              <a:t>dengan</a:t>
            </a:r>
            <a:r>
              <a:rPr lang="en-US" sz="2400" dirty="0">
                <a:cs typeface="Arial" charset="0"/>
              </a:rPr>
              <a:t> top stack/stack </a:t>
            </a:r>
            <a:r>
              <a:rPr lang="en-US" sz="2400" dirty="0" err="1">
                <a:cs typeface="Arial" charset="0"/>
              </a:rPr>
              <a:t>awal</a:t>
            </a:r>
            <a:r>
              <a:rPr lang="en-US" sz="2400" dirty="0">
                <a:cs typeface="Arial" charset="0"/>
              </a:rPr>
              <a:t> Z</a:t>
            </a:r>
            <a:endParaRPr lang="en-US" sz="2400" dirty="0"/>
          </a:p>
          <a:p>
            <a:r>
              <a:rPr lang="el-GR" sz="2400" dirty="0"/>
              <a:t>δ</a:t>
            </a:r>
            <a:r>
              <a:rPr lang="en-US" sz="2400" dirty="0"/>
              <a:t>(q1,a</a:t>
            </a:r>
            <a:r>
              <a:rPr lang="en-US" sz="2400" dirty="0">
                <a:cs typeface="Arial" charset="0"/>
              </a:rPr>
              <a:t>,Z</a:t>
            </a:r>
            <a:r>
              <a:rPr lang="en-US" sz="2400" dirty="0"/>
              <a:t>)={(q1,AZ)}</a:t>
            </a:r>
            <a:r>
              <a:rPr lang="en-US" sz="2400" dirty="0">
                <a:sym typeface="Wingdings" pitchFamily="2" charset="2"/>
              </a:rPr>
              <a:t> state q1 </a:t>
            </a:r>
            <a:r>
              <a:rPr lang="en-US" sz="2400" dirty="0" err="1">
                <a:sym typeface="Wingdings" pitchFamily="2" charset="2"/>
              </a:rPr>
              <a:t>dgn</a:t>
            </a:r>
            <a:r>
              <a:rPr lang="en-US" sz="2400" dirty="0">
                <a:sym typeface="Wingdings" pitchFamily="2" charset="2"/>
              </a:rPr>
              <a:t> stack </a:t>
            </a:r>
            <a:r>
              <a:rPr lang="en-US" sz="2400" dirty="0" err="1">
                <a:sym typeface="Wingdings" pitchFamily="2" charset="2"/>
              </a:rPr>
              <a:t>awal</a:t>
            </a:r>
            <a:r>
              <a:rPr lang="en-US" sz="2400" dirty="0">
                <a:sym typeface="Wingdings" pitchFamily="2" charset="2"/>
              </a:rPr>
              <a:t> Z, </a:t>
            </a:r>
            <a:r>
              <a:rPr lang="en-US" sz="2400" dirty="0" err="1">
                <a:sym typeface="Wingdings" pitchFamily="2" charset="2"/>
              </a:rPr>
              <a:t>membaca</a:t>
            </a:r>
            <a:r>
              <a:rPr lang="en-US" sz="2400" dirty="0">
                <a:sym typeface="Wingdings" pitchFamily="2" charset="2"/>
              </a:rPr>
              <a:t> input a </a:t>
            </a:r>
            <a:r>
              <a:rPr lang="en-US" sz="2400" dirty="0" err="1">
                <a:sym typeface="Wingdings" pitchFamily="2" charset="2"/>
              </a:rPr>
              <a:t>menghasilkan</a:t>
            </a:r>
            <a:r>
              <a:rPr lang="en-US" sz="2400" dirty="0">
                <a:sym typeface="Wingdings" pitchFamily="2" charset="2"/>
              </a:rPr>
              <a:t> state q1 </a:t>
            </a:r>
            <a:r>
              <a:rPr lang="en-US" sz="2400" dirty="0" err="1">
                <a:sym typeface="Wingdings" pitchFamily="2" charset="2"/>
              </a:rPr>
              <a:t>dgn</a:t>
            </a:r>
            <a:r>
              <a:rPr lang="en-US" sz="2400" dirty="0">
                <a:sym typeface="Wingdings" pitchFamily="2" charset="2"/>
              </a:rPr>
              <a:t> top stack AZ (push A)</a:t>
            </a:r>
            <a:endParaRPr lang="en-US" sz="2400" dirty="0"/>
          </a:p>
          <a:p>
            <a:r>
              <a:rPr lang="el-GR" sz="2400" dirty="0"/>
              <a:t>δ</a:t>
            </a:r>
            <a:r>
              <a:rPr lang="en-US" sz="2400" dirty="0"/>
              <a:t>(q1,b</a:t>
            </a:r>
            <a:r>
              <a:rPr lang="en-US" sz="2400" dirty="0">
                <a:cs typeface="Arial" charset="0"/>
              </a:rPr>
              <a:t>,Z</a:t>
            </a:r>
            <a:r>
              <a:rPr lang="en-US" sz="2400" dirty="0"/>
              <a:t>)={(q1,BZ)} (push B)</a:t>
            </a:r>
          </a:p>
          <a:p>
            <a:r>
              <a:rPr lang="el-GR" sz="2400" dirty="0"/>
              <a:t>δ</a:t>
            </a:r>
            <a:r>
              <a:rPr lang="en-US" sz="2400" dirty="0"/>
              <a:t>(q1,b</a:t>
            </a:r>
            <a:r>
              <a:rPr lang="en-US" sz="2400" dirty="0">
                <a:cs typeface="Arial" charset="0"/>
              </a:rPr>
              <a:t>,A</a:t>
            </a:r>
            <a:r>
              <a:rPr lang="en-US" sz="2400" dirty="0"/>
              <a:t>)={(q1,</a:t>
            </a:r>
            <a:r>
              <a:rPr lang="en-US" sz="2400" dirty="0">
                <a:cs typeface="Arial" charset="0"/>
              </a:rPr>
              <a:t>ɛ</a:t>
            </a:r>
            <a:r>
              <a:rPr lang="en-US" sz="2400" dirty="0"/>
              <a:t>)}</a:t>
            </a:r>
            <a:r>
              <a:rPr lang="en-US" sz="2400" dirty="0">
                <a:sym typeface="Wingdings" pitchFamily="2" charset="2"/>
              </a:rPr>
              <a:t> state q1 </a:t>
            </a:r>
            <a:r>
              <a:rPr lang="en-US" sz="2400" dirty="0" err="1">
                <a:sym typeface="Wingdings" pitchFamily="2" charset="2"/>
              </a:rPr>
              <a:t>dgn</a:t>
            </a:r>
            <a:r>
              <a:rPr lang="en-US" sz="2400" dirty="0">
                <a:sym typeface="Wingdings" pitchFamily="2" charset="2"/>
              </a:rPr>
              <a:t> stack </a:t>
            </a:r>
            <a:r>
              <a:rPr lang="en-US" sz="2400" dirty="0" err="1">
                <a:sym typeface="Wingdings" pitchFamily="2" charset="2"/>
              </a:rPr>
              <a:t>awal</a:t>
            </a:r>
            <a:r>
              <a:rPr lang="en-US" sz="2400" dirty="0">
                <a:sym typeface="Wingdings" pitchFamily="2" charset="2"/>
              </a:rPr>
              <a:t> A, </a:t>
            </a:r>
            <a:r>
              <a:rPr lang="en-US" sz="2400" dirty="0" err="1">
                <a:sym typeface="Wingdings" pitchFamily="2" charset="2"/>
              </a:rPr>
              <a:t>membaca</a:t>
            </a:r>
            <a:r>
              <a:rPr lang="en-US" sz="2400" dirty="0">
                <a:sym typeface="Wingdings" pitchFamily="2" charset="2"/>
              </a:rPr>
              <a:t> input b, </a:t>
            </a:r>
            <a:r>
              <a:rPr lang="en-US" sz="2400" dirty="0" err="1">
                <a:sym typeface="Wingdings" pitchFamily="2" charset="2"/>
              </a:rPr>
              <a:t>menghasilkan</a:t>
            </a:r>
            <a:r>
              <a:rPr lang="en-US" sz="2400" dirty="0">
                <a:sym typeface="Wingdings" pitchFamily="2" charset="2"/>
              </a:rPr>
              <a:t> state q1 </a:t>
            </a:r>
            <a:r>
              <a:rPr lang="en-US" sz="2400" dirty="0" err="1">
                <a:sym typeface="Wingdings" pitchFamily="2" charset="2"/>
              </a:rPr>
              <a:t>dgn</a:t>
            </a:r>
            <a:r>
              <a:rPr lang="en-US" sz="2400" dirty="0">
                <a:sym typeface="Wingdings" pitchFamily="2" charset="2"/>
              </a:rPr>
              <a:t> stack di pop</a:t>
            </a:r>
            <a:endParaRPr lang="en-US" sz="2400" dirty="0"/>
          </a:p>
          <a:p>
            <a:pPr marL="0" indent="0">
              <a:buNone/>
            </a:pPr>
            <a:endParaRPr lang="en-US" sz="2400" dirty="0"/>
          </a:p>
        </p:txBody>
      </p:sp>
      <p:sp>
        <p:nvSpPr>
          <p:cNvPr id="2" name="Rectangle 1"/>
          <p:cNvSpPr/>
          <p:nvPr/>
        </p:nvSpPr>
        <p:spPr>
          <a:xfrm>
            <a:off x="539552" y="1124744"/>
            <a:ext cx="7848872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err="1"/>
              <a:t>Contoh</a:t>
            </a:r>
            <a:r>
              <a:rPr lang="en-US" sz="2000" dirty="0"/>
              <a:t> </a:t>
            </a:r>
            <a:r>
              <a:rPr lang="en-US" sz="2000" dirty="0" err="1"/>
              <a:t>transisi</a:t>
            </a:r>
            <a:r>
              <a:rPr lang="en-US" sz="2000" dirty="0"/>
              <a:t> PDA:</a:t>
            </a:r>
          </a:p>
          <a:p>
            <a:r>
              <a:rPr lang="el-GR" sz="2000" dirty="0"/>
              <a:t>δ</a:t>
            </a:r>
            <a:r>
              <a:rPr lang="en-US" sz="2000" dirty="0" smtClean="0"/>
              <a:t>:</a:t>
            </a:r>
            <a:r>
              <a:rPr lang="en-US" sz="2000" dirty="0"/>
              <a:t>	</a:t>
            </a:r>
            <a:r>
              <a:rPr lang="el-GR" sz="2000" dirty="0"/>
              <a:t>δ</a:t>
            </a:r>
            <a:r>
              <a:rPr lang="en-US" sz="2000" dirty="0"/>
              <a:t>(q1,</a:t>
            </a:r>
            <a:r>
              <a:rPr lang="en-US" sz="2000" dirty="0">
                <a:latin typeface="Arial" charset="0"/>
                <a:cs typeface="Arial" charset="0"/>
              </a:rPr>
              <a:t>ɛ,Z</a:t>
            </a:r>
            <a:r>
              <a:rPr lang="en-US" sz="2000" dirty="0"/>
              <a:t>)={(q2,Z)}</a:t>
            </a:r>
          </a:p>
          <a:p>
            <a:r>
              <a:rPr lang="en-US" sz="2000" dirty="0"/>
              <a:t>	</a:t>
            </a:r>
            <a:r>
              <a:rPr lang="el-GR" sz="2000" dirty="0"/>
              <a:t>δ</a:t>
            </a:r>
            <a:r>
              <a:rPr lang="en-US" sz="2000" dirty="0"/>
              <a:t>(q1,a</a:t>
            </a:r>
            <a:r>
              <a:rPr lang="en-US" sz="2000" dirty="0">
                <a:latin typeface="Arial" charset="0"/>
                <a:cs typeface="Arial" charset="0"/>
              </a:rPr>
              <a:t>,Z</a:t>
            </a:r>
            <a:r>
              <a:rPr lang="en-US" sz="2000" dirty="0"/>
              <a:t>)={(q1,AZ)}</a:t>
            </a:r>
          </a:p>
          <a:p>
            <a:r>
              <a:rPr lang="en-US" sz="2000" dirty="0"/>
              <a:t>	</a:t>
            </a:r>
            <a:r>
              <a:rPr lang="el-GR" sz="2000" dirty="0"/>
              <a:t>δ</a:t>
            </a:r>
            <a:r>
              <a:rPr lang="en-US" sz="2000" dirty="0"/>
              <a:t>(q1,b</a:t>
            </a:r>
            <a:r>
              <a:rPr lang="en-US" sz="2000" dirty="0">
                <a:latin typeface="Arial" charset="0"/>
                <a:cs typeface="Arial" charset="0"/>
              </a:rPr>
              <a:t>,Z</a:t>
            </a:r>
            <a:r>
              <a:rPr lang="en-US" sz="2000" dirty="0"/>
              <a:t>)={(q1,BZ</a:t>
            </a:r>
            <a:r>
              <a:rPr lang="en-US" sz="2000" dirty="0" smtClean="0"/>
              <a:t>)}</a:t>
            </a:r>
          </a:p>
          <a:p>
            <a:r>
              <a:rPr lang="en-US" sz="2000" dirty="0" smtClean="0"/>
              <a:t>	</a:t>
            </a:r>
            <a:r>
              <a:rPr lang="el-GR" sz="2000" dirty="0" smtClean="0"/>
              <a:t>δ</a:t>
            </a:r>
            <a:r>
              <a:rPr lang="en-US" sz="2000" dirty="0"/>
              <a:t>(q1,b</a:t>
            </a:r>
            <a:r>
              <a:rPr lang="en-US" sz="2000" dirty="0">
                <a:latin typeface="Arial" charset="0"/>
                <a:cs typeface="Arial" charset="0"/>
              </a:rPr>
              <a:t>,A</a:t>
            </a:r>
            <a:r>
              <a:rPr lang="en-US" sz="2000" dirty="0"/>
              <a:t>)={(q1,</a:t>
            </a:r>
            <a:r>
              <a:rPr lang="en-US" sz="2000" dirty="0">
                <a:latin typeface="Arial" charset="0"/>
                <a:cs typeface="Arial" charset="0"/>
              </a:rPr>
              <a:t>ɛ</a:t>
            </a:r>
            <a:r>
              <a:rPr lang="en-US" sz="2000" dirty="0" smtClean="0"/>
              <a:t>)}</a:t>
            </a:r>
          </a:p>
          <a:p>
            <a:r>
              <a:rPr lang="en-US" sz="2000" dirty="0" smtClean="0"/>
              <a:t>	</a:t>
            </a:r>
            <a:r>
              <a:rPr lang="el-GR" sz="2000" dirty="0" smtClean="0"/>
              <a:t>δ</a:t>
            </a:r>
            <a:r>
              <a:rPr lang="en-US" sz="2000" dirty="0"/>
              <a:t>(q1,b</a:t>
            </a:r>
            <a:r>
              <a:rPr lang="en-US" sz="2000" dirty="0">
                <a:latin typeface="Arial" charset="0"/>
                <a:cs typeface="Arial" charset="0"/>
              </a:rPr>
              <a:t>,A</a:t>
            </a:r>
            <a:r>
              <a:rPr lang="en-US" sz="2000" dirty="0"/>
              <a:t>)={(</a:t>
            </a:r>
            <a:r>
              <a:rPr lang="en-US" sz="2000" dirty="0" smtClean="0"/>
              <a:t>q1,</a:t>
            </a:r>
            <a:r>
              <a:rPr lang="en-US" sz="2000" dirty="0" smtClean="0">
                <a:latin typeface="Arial" charset="0"/>
                <a:cs typeface="Arial" charset="0"/>
              </a:rPr>
              <a:t>B</a:t>
            </a:r>
            <a:r>
              <a:rPr lang="en-US" sz="2000" dirty="0" smtClean="0"/>
              <a:t>)} = stack </a:t>
            </a:r>
            <a:r>
              <a:rPr lang="en-US" sz="2000" dirty="0" err="1" smtClean="0"/>
              <a:t>terkini</a:t>
            </a:r>
            <a:r>
              <a:rPr lang="en-US" sz="2000" dirty="0" smtClean="0"/>
              <a:t> </a:t>
            </a:r>
            <a:r>
              <a:rPr lang="en-US" sz="2000" dirty="0" err="1" smtClean="0"/>
              <a:t>sama</a:t>
            </a:r>
            <a:r>
              <a:rPr lang="en-US" sz="2000" dirty="0" smtClean="0"/>
              <a:t> </a:t>
            </a:r>
            <a:r>
              <a:rPr lang="en-US" sz="2000" dirty="0" err="1" smtClean="0"/>
              <a:t>spt</a:t>
            </a:r>
            <a:r>
              <a:rPr lang="en-US" sz="2000" dirty="0" smtClean="0"/>
              <a:t> stack </a:t>
            </a:r>
            <a:r>
              <a:rPr lang="en-US" sz="2000" dirty="0" err="1" smtClean="0"/>
              <a:t>sebelumnya</a:t>
            </a:r>
            <a:endParaRPr lang="en-US" sz="2000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E41644A-46B9-4CED-B776-D5AE782F2D31}" type="slidenum">
              <a:rPr lang="en-GB" smtClean="0">
                <a:latin typeface="Times New Roman" pitchFamily="18" charset="0"/>
              </a:rPr>
              <a:pPr/>
              <a:t>8</a:t>
            </a:fld>
            <a:endParaRPr lang="en-GB">
              <a:latin typeface="Times New Roman" pitchFamily="18" charset="0"/>
            </a:endParaRPr>
          </a:p>
        </p:txBody>
      </p:sp>
      <p:sp>
        <p:nvSpPr>
          <p:cNvPr id="10243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68263"/>
            <a:ext cx="8228013" cy="1554162"/>
          </a:xfrm>
        </p:spPr>
        <p:txBody>
          <a:bodyPr lIns="0" tIns="0" rIns="0" bIns="0" anchor="ctr"/>
          <a:lstStyle/>
          <a:p>
            <a:pPr eaLnBrk="1" hangingPunct="1">
              <a:lnSpc>
                <a:spcPct val="116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dirty="0" err="1"/>
              <a:t>Contoh</a:t>
            </a:r>
            <a:r>
              <a:rPr lang="en-GB" dirty="0"/>
              <a:t> </a:t>
            </a:r>
            <a:r>
              <a:rPr lang="en-GB" dirty="0" err="1"/>
              <a:t>soal</a:t>
            </a:r>
            <a:r>
              <a:rPr lang="en-GB" dirty="0"/>
              <a:t> : </a:t>
            </a:r>
            <a:r>
              <a:rPr lang="en-GB" dirty="0" err="1"/>
              <a:t>Diket</a:t>
            </a:r>
            <a:r>
              <a:rPr lang="en-GB" dirty="0"/>
              <a:t> PDA </a:t>
            </a:r>
            <a:r>
              <a:rPr lang="en-GB" dirty="0" err="1"/>
              <a:t>sbb</a:t>
            </a:r>
            <a:r>
              <a:rPr lang="en-GB" dirty="0"/>
              <a:t>:</a:t>
            </a:r>
          </a:p>
        </p:txBody>
      </p:sp>
      <p:sp>
        <p:nvSpPr>
          <p:cNvPr id="10244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600200"/>
            <a:ext cx="8228013" cy="4349750"/>
          </a:xfrm>
        </p:spPr>
        <p:txBody>
          <a:bodyPr lIns="0" tIns="0" rIns="0" bIns="0">
            <a:normAutofit lnSpcReduction="10000"/>
          </a:bodyPr>
          <a:lstStyle/>
          <a:p>
            <a:pPr lvl="2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</a:pPr>
            <a:r>
              <a:rPr lang="en-US" sz="2600" dirty="0"/>
              <a:t>Q ={q1,q2}</a:t>
            </a:r>
          </a:p>
          <a:p>
            <a:pPr lvl="2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</a:pPr>
            <a:r>
              <a:rPr lang="en-US" sz="2600" dirty="0"/>
              <a:t>∑={</a:t>
            </a:r>
            <a:r>
              <a:rPr lang="en-US" sz="2600" dirty="0" err="1"/>
              <a:t>a,b</a:t>
            </a:r>
            <a:r>
              <a:rPr lang="en-US" sz="2600" dirty="0"/>
              <a:t>}</a:t>
            </a:r>
          </a:p>
          <a:p>
            <a:pPr lvl="2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</a:pPr>
            <a:r>
              <a:rPr lang="az-Cyrl-AZ" sz="2600" dirty="0"/>
              <a:t>Г</a:t>
            </a:r>
            <a:r>
              <a:rPr lang="en-US" sz="2600" dirty="0"/>
              <a:t>={A,B,Z}</a:t>
            </a:r>
          </a:p>
          <a:p>
            <a:pPr lvl="2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</a:pPr>
            <a:r>
              <a:rPr lang="en-US" sz="2600" dirty="0"/>
              <a:t>S=q1</a:t>
            </a:r>
          </a:p>
          <a:p>
            <a:pPr lvl="2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</a:pPr>
            <a:r>
              <a:rPr lang="en-US" sz="2600" dirty="0"/>
              <a:t>F=q2</a:t>
            </a:r>
          </a:p>
          <a:p>
            <a:pPr lvl="2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</a:pPr>
            <a:r>
              <a:rPr lang="en-US" sz="2600" dirty="0"/>
              <a:t>Z=Z</a:t>
            </a:r>
          </a:p>
          <a:p>
            <a:pPr lvl="2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</a:pPr>
            <a:endParaRPr lang="en-US" dirty="0"/>
          </a:p>
          <a:p>
            <a:endParaRPr lang="en-US" dirty="0"/>
          </a:p>
          <a:p>
            <a:r>
              <a:rPr lang="en-US" smtClean="0"/>
              <a:t>Buktikan</a:t>
            </a:r>
            <a:r>
              <a:rPr lang="en-US" dirty="0" smtClean="0"/>
              <a:t> </a:t>
            </a:r>
            <a:r>
              <a:rPr lang="en-US" dirty="0"/>
              <a:t>string “</a:t>
            </a:r>
            <a:r>
              <a:rPr lang="en-US" dirty="0" err="1"/>
              <a:t>abba</a:t>
            </a:r>
            <a:r>
              <a:rPr lang="en-US" dirty="0"/>
              <a:t>” </a:t>
            </a:r>
            <a:r>
              <a:rPr lang="en-US" dirty="0" err="1"/>
              <a:t>dihasilkan</a:t>
            </a:r>
            <a:r>
              <a:rPr lang="en-US" dirty="0"/>
              <a:t> PDA </a:t>
            </a:r>
            <a:r>
              <a:rPr lang="en-US" dirty="0" err="1"/>
              <a:t>ini</a:t>
            </a:r>
            <a:r>
              <a:rPr lang="en-US" dirty="0"/>
              <a:t>…</a:t>
            </a:r>
          </a:p>
          <a:p>
            <a:endParaRPr lang="en-US" dirty="0"/>
          </a:p>
          <a:p>
            <a:pPr lvl="2"/>
            <a:endParaRPr lang="en-US" dirty="0"/>
          </a:p>
        </p:txBody>
      </p:sp>
      <p:sp>
        <p:nvSpPr>
          <p:cNvPr id="10245" name="TextBox 4"/>
          <p:cNvSpPr txBox="1">
            <a:spLocks noChangeArrowheads="1"/>
          </p:cNvSpPr>
          <p:nvPr/>
        </p:nvSpPr>
        <p:spPr bwMode="auto">
          <a:xfrm>
            <a:off x="4191000" y="1484784"/>
            <a:ext cx="3429000" cy="37856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dirty="0" err="1">
                <a:solidFill>
                  <a:schemeClr val="tx1"/>
                </a:solidFill>
              </a:rPr>
              <a:t>Dengan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fungsi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transisi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sbb</a:t>
            </a:r>
            <a:r>
              <a:rPr lang="en-US" sz="2000" dirty="0">
                <a:solidFill>
                  <a:schemeClr val="tx1"/>
                </a:solidFill>
              </a:rPr>
              <a:t>:</a:t>
            </a:r>
          </a:p>
          <a:p>
            <a:r>
              <a:rPr lang="el-GR" sz="2000" dirty="0">
                <a:solidFill>
                  <a:schemeClr val="tx1"/>
                </a:solidFill>
              </a:rPr>
              <a:t>δ</a:t>
            </a:r>
            <a:r>
              <a:rPr lang="en-US" sz="2000" dirty="0"/>
              <a:t>:</a:t>
            </a:r>
          </a:p>
          <a:p>
            <a:r>
              <a:rPr lang="en-US" sz="2000" dirty="0">
                <a:solidFill>
                  <a:schemeClr val="tx1"/>
                </a:solidFill>
              </a:rPr>
              <a:t>1.</a:t>
            </a:r>
            <a:r>
              <a:rPr lang="el-GR" sz="2000" dirty="0">
                <a:solidFill>
                  <a:schemeClr val="tx1"/>
                </a:solidFill>
              </a:rPr>
              <a:t>δ</a:t>
            </a:r>
            <a:r>
              <a:rPr lang="en-US" sz="2000" dirty="0">
                <a:solidFill>
                  <a:schemeClr val="tx1"/>
                </a:solidFill>
              </a:rPr>
              <a:t>(q1,</a:t>
            </a:r>
            <a:r>
              <a:rPr lang="en-US" sz="2000" dirty="0">
                <a:solidFill>
                  <a:schemeClr val="tx1"/>
                </a:solidFill>
                <a:latin typeface="Arial" charset="0"/>
                <a:cs typeface="Arial" charset="0"/>
              </a:rPr>
              <a:t>ɛ,Z</a:t>
            </a:r>
            <a:r>
              <a:rPr lang="en-US" sz="2000" dirty="0">
                <a:solidFill>
                  <a:schemeClr val="tx1"/>
                </a:solidFill>
              </a:rPr>
              <a:t>)={(q2,Z)}</a:t>
            </a:r>
          </a:p>
          <a:p>
            <a:r>
              <a:rPr lang="en-US" sz="2000" dirty="0">
                <a:solidFill>
                  <a:schemeClr val="tx1"/>
                </a:solidFill>
              </a:rPr>
              <a:t>2.</a:t>
            </a:r>
            <a:r>
              <a:rPr lang="el-GR" sz="2000" dirty="0">
                <a:solidFill>
                  <a:schemeClr val="tx1"/>
                </a:solidFill>
              </a:rPr>
              <a:t>δ</a:t>
            </a:r>
            <a:r>
              <a:rPr lang="en-US" sz="2000" dirty="0">
                <a:solidFill>
                  <a:schemeClr val="tx1"/>
                </a:solidFill>
              </a:rPr>
              <a:t>(q1,a</a:t>
            </a:r>
            <a:r>
              <a:rPr lang="en-US" sz="2000" dirty="0">
                <a:solidFill>
                  <a:schemeClr val="tx1"/>
                </a:solidFill>
                <a:latin typeface="Arial" charset="0"/>
                <a:cs typeface="Arial" charset="0"/>
              </a:rPr>
              <a:t>,Z</a:t>
            </a:r>
            <a:r>
              <a:rPr lang="en-US" sz="2000" dirty="0">
                <a:solidFill>
                  <a:schemeClr val="tx1"/>
                </a:solidFill>
              </a:rPr>
              <a:t>)={(q1,AZ)}</a:t>
            </a:r>
          </a:p>
          <a:p>
            <a:r>
              <a:rPr lang="en-US" sz="2000" dirty="0">
                <a:solidFill>
                  <a:schemeClr val="tx1"/>
                </a:solidFill>
              </a:rPr>
              <a:t>3.</a:t>
            </a:r>
            <a:r>
              <a:rPr lang="el-GR" sz="2000" dirty="0">
                <a:solidFill>
                  <a:schemeClr val="tx1"/>
                </a:solidFill>
              </a:rPr>
              <a:t>δ</a:t>
            </a:r>
            <a:r>
              <a:rPr lang="en-US" sz="2000" dirty="0">
                <a:solidFill>
                  <a:schemeClr val="tx1"/>
                </a:solidFill>
              </a:rPr>
              <a:t>(q1,b</a:t>
            </a:r>
            <a:r>
              <a:rPr lang="en-US" sz="2000" dirty="0">
                <a:solidFill>
                  <a:schemeClr val="tx1"/>
                </a:solidFill>
                <a:latin typeface="Arial" charset="0"/>
                <a:cs typeface="Arial" charset="0"/>
              </a:rPr>
              <a:t>,Z</a:t>
            </a:r>
            <a:r>
              <a:rPr lang="en-US" sz="2000" dirty="0">
                <a:solidFill>
                  <a:schemeClr val="tx1"/>
                </a:solidFill>
              </a:rPr>
              <a:t>)={(q1,BZ)}</a:t>
            </a:r>
          </a:p>
          <a:p>
            <a:r>
              <a:rPr lang="en-US" sz="2000" dirty="0">
                <a:solidFill>
                  <a:schemeClr val="tx1"/>
                </a:solidFill>
              </a:rPr>
              <a:t>4.</a:t>
            </a:r>
            <a:r>
              <a:rPr lang="el-GR" sz="2000" dirty="0">
                <a:solidFill>
                  <a:schemeClr val="tx1"/>
                </a:solidFill>
              </a:rPr>
              <a:t>δ</a:t>
            </a:r>
            <a:r>
              <a:rPr lang="en-US" sz="2000" dirty="0">
                <a:solidFill>
                  <a:schemeClr val="tx1"/>
                </a:solidFill>
              </a:rPr>
              <a:t>(q1,a</a:t>
            </a:r>
            <a:r>
              <a:rPr lang="en-US" sz="2000" dirty="0">
                <a:solidFill>
                  <a:schemeClr val="tx1"/>
                </a:solidFill>
                <a:latin typeface="Arial" charset="0"/>
                <a:cs typeface="Arial" charset="0"/>
              </a:rPr>
              <a:t>,A</a:t>
            </a:r>
            <a:r>
              <a:rPr lang="en-US" sz="2000" dirty="0">
                <a:solidFill>
                  <a:schemeClr val="tx1"/>
                </a:solidFill>
              </a:rPr>
              <a:t>)={(q1,AA)}</a:t>
            </a:r>
          </a:p>
          <a:p>
            <a:r>
              <a:rPr lang="en-US" sz="2000" dirty="0">
                <a:solidFill>
                  <a:schemeClr val="tx1"/>
                </a:solidFill>
              </a:rPr>
              <a:t>5.</a:t>
            </a:r>
            <a:r>
              <a:rPr lang="el-GR" sz="2000" dirty="0">
                <a:solidFill>
                  <a:schemeClr val="tx1"/>
                </a:solidFill>
              </a:rPr>
              <a:t>δ</a:t>
            </a:r>
            <a:r>
              <a:rPr lang="en-US" sz="2000" dirty="0">
                <a:solidFill>
                  <a:schemeClr val="tx1"/>
                </a:solidFill>
              </a:rPr>
              <a:t>(q1,b</a:t>
            </a:r>
            <a:r>
              <a:rPr lang="en-US" sz="2000" dirty="0">
                <a:solidFill>
                  <a:schemeClr val="tx1"/>
                </a:solidFill>
                <a:latin typeface="Arial" charset="0"/>
                <a:cs typeface="Arial" charset="0"/>
              </a:rPr>
              <a:t>,A</a:t>
            </a:r>
            <a:r>
              <a:rPr lang="en-US" sz="2000" dirty="0">
                <a:solidFill>
                  <a:schemeClr val="tx1"/>
                </a:solidFill>
              </a:rPr>
              <a:t>)={(q1,</a:t>
            </a:r>
            <a:r>
              <a:rPr lang="en-US" sz="2000" dirty="0">
                <a:solidFill>
                  <a:schemeClr val="tx1"/>
                </a:solidFill>
                <a:latin typeface="Arial" charset="0"/>
                <a:cs typeface="Arial" charset="0"/>
              </a:rPr>
              <a:t>ɛ</a:t>
            </a:r>
            <a:r>
              <a:rPr lang="en-US" sz="2000" dirty="0">
                <a:solidFill>
                  <a:schemeClr val="tx1"/>
                </a:solidFill>
              </a:rPr>
              <a:t>)}</a:t>
            </a:r>
          </a:p>
          <a:p>
            <a:r>
              <a:rPr lang="en-US" sz="2000" dirty="0">
                <a:solidFill>
                  <a:schemeClr val="tx1"/>
                </a:solidFill>
              </a:rPr>
              <a:t>6.</a:t>
            </a:r>
            <a:r>
              <a:rPr lang="el-GR" sz="2000" dirty="0">
                <a:solidFill>
                  <a:schemeClr val="tx1"/>
                </a:solidFill>
              </a:rPr>
              <a:t>δ</a:t>
            </a:r>
            <a:r>
              <a:rPr lang="en-US" sz="2000" dirty="0">
                <a:solidFill>
                  <a:schemeClr val="tx1"/>
                </a:solidFill>
              </a:rPr>
              <a:t>(q1,a</a:t>
            </a:r>
            <a:r>
              <a:rPr lang="en-US" sz="2000" dirty="0">
                <a:solidFill>
                  <a:schemeClr val="tx1"/>
                </a:solidFill>
                <a:latin typeface="Arial" charset="0"/>
                <a:cs typeface="Arial" charset="0"/>
              </a:rPr>
              <a:t>,B</a:t>
            </a:r>
            <a:r>
              <a:rPr lang="en-US" sz="2000" dirty="0">
                <a:solidFill>
                  <a:schemeClr val="tx1"/>
                </a:solidFill>
              </a:rPr>
              <a:t>)={(q1,</a:t>
            </a:r>
            <a:r>
              <a:rPr lang="en-US" sz="2000" dirty="0">
                <a:solidFill>
                  <a:schemeClr val="tx1"/>
                </a:solidFill>
                <a:latin typeface="Arial" charset="0"/>
                <a:cs typeface="Arial" charset="0"/>
              </a:rPr>
              <a:t>ɛ</a:t>
            </a:r>
            <a:r>
              <a:rPr lang="en-US" sz="2000" dirty="0">
                <a:solidFill>
                  <a:schemeClr val="tx1"/>
                </a:solidFill>
              </a:rPr>
              <a:t>)}</a:t>
            </a:r>
          </a:p>
          <a:p>
            <a:r>
              <a:rPr lang="en-US" sz="2000" dirty="0">
                <a:solidFill>
                  <a:schemeClr val="tx1"/>
                </a:solidFill>
              </a:rPr>
              <a:t>7.</a:t>
            </a:r>
            <a:r>
              <a:rPr lang="el-GR" sz="2000" dirty="0">
                <a:solidFill>
                  <a:schemeClr val="tx1"/>
                </a:solidFill>
              </a:rPr>
              <a:t>δ</a:t>
            </a:r>
            <a:r>
              <a:rPr lang="en-US" sz="2000" dirty="0">
                <a:solidFill>
                  <a:schemeClr val="tx1"/>
                </a:solidFill>
              </a:rPr>
              <a:t>(q1,b</a:t>
            </a:r>
            <a:r>
              <a:rPr lang="en-US" sz="2000" dirty="0">
                <a:solidFill>
                  <a:schemeClr val="tx1"/>
                </a:solidFill>
                <a:latin typeface="Arial" charset="0"/>
                <a:cs typeface="Arial" charset="0"/>
              </a:rPr>
              <a:t>,B</a:t>
            </a:r>
            <a:r>
              <a:rPr lang="en-US" sz="2000" dirty="0">
                <a:solidFill>
                  <a:schemeClr val="tx1"/>
                </a:solidFill>
              </a:rPr>
              <a:t>)={(q1,BB)}</a:t>
            </a:r>
          </a:p>
          <a:p>
            <a:endParaRPr lang="en-US" sz="2000" dirty="0">
              <a:solidFill>
                <a:schemeClr val="tx1"/>
              </a:solidFill>
            </a:endParaRPr>
          </a:p>
          <a:p>
            <a:endParaRPr lang="en-US" sz="2000" dirty="0">
              <a:solidFill>
                <a:schemeClr val="tx1"/>
              </a:solidFill>
            </a:endParaRPr>
          </a:p>
          <a:p>
            <a:endParaRPr lang="en-US" sz="20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7E63CF6-30C0-4C03-83F6-6C48078E702A}" type="slidenum">
              <a:rPr lang="en-GB" smtClean="0">
                <a:latin typeface="Times New Roman" pitchFamily="18" charset="0"/>
              </a:rPr>
              <a:pPr/>
              <a:t>9</a:t>
            </a:fld>
            <a:endParaRPr lang="en-GB">
              <a:latin typeface="Times New Roman" pitchFamily="18" charset="0"/>
            </a:endParaRPr>
          </a:p>
        </p:txBody>
      </p:sp>
      <p:sp>
        <p:nvSpPr>
          <p:cNvPr id="11267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322263"/>
            <a:ext cx="8229600" cy="1049337"/>
          </a:xfrm>
        </p:spPr>
        <p:txBody>
          <a:bodyPr lIns="0" tIns="0" rIns="0" bIns="0" anchor="ctr"/>
          <a:lstStyle/>
          <a:p>
            <a:pPr eaLnBrk="1" hangingPunct="1">
              <a:lnSpc>
                <a:spcPct val="116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/>
              <a:t>Jawaban :</a:t>
            </a:r>
          </a:p>
        </p:txBody>
      </p:sp>
      <p:sp>
        <p:nvSpPr>
          <p:cNvPr id="11268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600200"/>
            <a:ext cx="8229600" cy="4530725"/>
          </a:xfrm>
        </p:spPr>
        <p:txBody>
          <a:bodyPr>
            <a:normAutofit fontScale="92500" lnSpcReduction="10000"/>
          </a:bodyPr>
          <a:lstStyle/>
          <a:p>
            <a:r>
              <a:rPr lang="el-GR" dirty="0"/>
              <a:t>δ</a:t>
            </a:r>
            <a:r>
              <a:rPr lang="en-US" dirty="0"/>
              <a:t>(q1,abba</a:t>
            </a:r>
            <a:r>
              <a:rPr lang="en-US" dirty="0">
                <a:cs typeface="Arial" charset="0"/>
              </a:rPr>
              <a:t>,Z</a:t>
            </a:r>
            <a:r>
              <a:rPr lang="en-US" dirty="0"/>
              <a:t>) =(q1,bba,AZ)---(2)</a:t>
            </a:r>
          </a:p>
          <a:p>
            <a:pPr>
              <a:buFont typeface="Wingdings" pitchFamily="2" charset="2"/>
              <a:buNone/>
            </a:pPr>
            <a:r>
              <a:rPr lang="en-US" dirty="0"/>
              <a:t>				=(q1,ba,Z)---(5)</a:t>
            </a:r>
          </a:p>
          <a:p>
            <a:pPr>
              <a:buFont typeface="Wingdings" pitchFamily="2" charset="2"/>
              <a:buNone/>
            </a:pPr>
            <a:r>
              <a:rPr lang="en-US" dirty="0"/>
              <a:t>				=(q1,a,BZ)---(3)</a:t>
            </a:r>
          </a:p>
          <a:p>
            <a:pPr>
              <a:buFont typeface="Wingdings" pitchFamily="2" charset="2"/>
              <a:buNone/>
            </a:pPr>
            <a:r>
              <a:rPr lang="en-US" dirty="0"/>
              <a:t>				=(q1,</a:t>
            </a:r>
            <a:r>
              <a:rPr lang="en-US" dirty="0">
                <a:cs typeface="Arial" charset="0"/>
              </a:rPr>
              <a:t>ɛ,Z)---(6)</a:t>
            </a:r>
          </a:p>
          <a:p>
            <a:pPr>
              <a:buFont typeface="Wingdings" pitchFamily="2" charset="2"/>
              <a:buNone/>
            </a:pPr>
            <a:r>
              <a:rPr lang="en-US" dirty="0">
                <a:cs typeface="Arial" charset="0"/>
              </a:rPr>
              <a:t>				=(q2,Z)---(1)</a:t>
            </a:r>
            <a:endParaRPr lang="en-US" dirty="0"/>
          </a:p>
          <a:p>
            <a:endParaRPr lang="en-US" dirty="0"/>
          </a:p>
          <a:p>
            <a:r>
              <a:rPr lang="en-US" dirty="0"/>
              <a:t>State </a:t>
            </a:r>
            <a:r>
              <a:rPr lang="en-US" dirty="0" err="1"/>
              <a:t>terakhir</a:t>
            </a:r>
            <a:r>
              <a:rPr lang="en-US" dirty="0"/>
              <a:t> </a:t>
            </a:r>
            <a:r>
              <a:rPr lang="en-US" dirty="0" err="1"/>
              <a:t>ada</a:t>
            </a:r>
            <a:r>
              <a:rPr lang="en-US" dirty="0"/>
              <a:t> di q2 </a:t>
            </a:r>
            <a:r>
              <a:rPr lang="en-US" dirty="0" err="1"/>
              <a:t>dan</a:t>
            </a:r>
            <a:r>
              <a:rPr lang="en-US" dirty="0"/>
              <a:t> string </a:t>
            </a:r>
            <a:r>
              <a:rPr lang="en-US" dirty="0" err="1"/>
              <a:t>terserap</a:t>
            </a:r>
            <a:r>
              <a:rPr lang="en-US" dirty="0"/>
              <a:t> </a:t>
            </a:r>
            <a:r>
              <a:rPr lang="en-US" dirty="0" err="1"/>
              <a:t>habis</a:t>
            </a:r>
            <a:r>
              <a:rPr lang="en-US" dirty="0"/>
              <a:t>, </a:t>
            </a:r>
            <a:r>
              <a:rPr lang="en-US" dirty="0" err="1"/>
              <a:t>sehingga</a:t>
            </a:r>
            <a:r>
              <a:rPr lang="en-US" dirty="0"/>
              <a:t> string ‘</a:t>
            </a:r>
            <a:r>
              <a:rPr lang="en-US" dirty="0" err="1"/>
              <a:t>abba</a:t>
            </a:r>
            <a:r>
              <a:rPr lang="en-US" dirty="0"/>
              <a:t>’ </a:t>
            </a:r>
            <a:r>
              <a:rPr lang="en-US" dirty="0" err="1"/>
              <a:t>dihasilkan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PDA </a:t>
            </a:r>
            <a:r>
              <a:rPr lang="en-US" dirty="0" err="1"/>
              <a:t>diatas</a:t>
            </a:r>
            <a:r>
              <a:rPr lang="en-US" dirty="0"/>
              <a:t>, </a:t>
            </a:r>
            <a:r>
              <a:rPr lang="en-US" dirty="0" err="1"/>
              <a:t>dgn</a:t>
            </a:r>
            <a:r>
              <a:rPr lang="en-US" dirty="0"/>
              <a:t> </a:t>
            </a:r>
            <a:r>
              <a:rPr lang="en-US" b="1" dirty="0">
                <a:solidFill>
                  <a:srgbClr val="FF0000"/>
                </a:solidFill>
              </a:rPr>
              <a:t>stack </a:t>
            </a:r>
            <a:r>
              <a:rPr lang="en-US" b="1" dirty="0" err="1">
                <a:solidFill>
                  <a:srgbClr val="FF0000"/>
                </a:solidFill>
              </a:rPr>
              <a:t>sisa</a:t>
            </a:r>
            <a:r>
              <a:rPr lang="en-US" b="1" dirty="0">
                <a:solidFill>
                  <a:srgbClr val="FF0000"/>
                </a:solidFill>
              </a:rPr>
              <a:t> Z (top stack).</a:t>
            </a:r>
          </a:p>
          <a:p>
            <a:pPr eaLnBrk="1" hangingPunct="1"/>
            <a:endParaRPr lang="en-US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656</TotalTime>
  <Words>1203</Words>
  <Application>Microsoft Office PowerPoint</Application>
  <PresentationFormat>On-screen Show (4:3)</PresentationFormat>
  <Paragraphs>431</Paragraphs>
  <Slides>26</Slides>
  <Notes>13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28" baseType="lpstr">
      <vt:lpstr>Office Theme</vt:lpstr>
      <vt:lpstr>Visio</vt:lpstr>
      <vt:lpstr>Push Down Automata</vt:lpstr>
      <vt:lpstr>Tujuan Instruksional Khusus (TIK)‏</vt:lpstr>
      <vt:lpstr> Pendahuluan </vt:lpstr>
      <vt:lpstr>PDA</vt:lpstr>
      <vt:lpstr>Cara kerja stack  </vt:lpstr>
      <vt:lpstr>Bagaimana kalau LIFO di PDA?</vt:lpstr>
      <vt:lpstr>Cara membaca stack </vt:lpstr>
      <vt:lpstr>Contoh soal : Diket PDA sbb:</vt:lpstr>
      <vt:lpstr>Jawaban :</vt:lpstr>
      <vt:lpstr>PDA deterministik</vt:lpstr>
      <vt:lpstr>Bagaimana dengan PDA tanpa tujuan???</vt:lpstr>
      <vt:lpstr>Contoh lain :</vt:lpstr>
      <vt:lpstr>PDA Non-deterministik</vt:lpstr>
      <vt:lpstr>Termasuk dalam L (M) ???</vt:lpstr>
      <vt:lpstr>“aba”</vt:lpstr>
      <vt:lpstr>Komponen PDA  (1)</vt:lpstr>
      <vt:lpstr>Komponen PDA  (2)</vt:lpstr>
      <vt:lpstr>Komponen PDA  (3)</vt:lpstr>
      <vt:lpstr>Komponen PDA  (4)</vt:lpstr>
      <vt:lpstr>Komponen PDA  (5)</vt:lpstr>
      <vt:lpstr>Komponen PDA  (6)</vt:lpstr>
      <vt:lpstr>Komponen PDA  (7)</vt:lpstr>
      <vt:lpstr>Membentuk PDA dari CFG (and vice versa)  (1)</vt:lpstr>
      <vt:lpstr>Membentuk PDA dari CFG (and vice versa)   (2)</vt:lpstr>
      <vt:lpstr>Membentuk PDA dari CFG (and vice versa) (3)</vt:lpstr>
      <vt:lpstr>Referensi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UserUPN</dc:creator>
  <cp:lastModifiedBy>rifkiindra</cp:lastModifiedBy>
  <cp:revision>30</cp:revision>
  <dcterms:created xsi:type="dcterms:W3CDTF">2014-01-31T01:13:01Z</dcterms:created>
  <dcterms:modified xsi:type="dcterms:W3CDTF">2016-12-08T04:32:38Z</dcterms:modified>
</cp:coreProperties>
</file>