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1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3" autoAdjust="0"/>
    <p:restoredTop sz="94757" autoAdjust="0"/>
  </p:normalViewPr>
  <p:slideViewPr>
    <p:cSldViewPr snapToGrid="0">
      <p:cViewPr varScale="1">
        <p:scale>
          <a:sx n="88" d="100"/>
          <a:sy n="88" d="100"/>
        </p:scale>
        <p:origin x="269" y="72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85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41DB8-B66F-4DC8-A96E-33677E0F90FF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4A0D4-B89B-4ADD-AF9E-38636B40E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49C4A-65AC-492D-9701-81B46C3AD0E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69989-EB00-4EE7-BCB5-25BDC5BB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3714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642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8753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5710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5911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2551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7309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2973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0981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953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6" name="Straight Connector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Straight Connector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Group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Straight Connector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Straight Connector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Straight Connector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Group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Straight Connector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Straight Connector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3845" y="1909346"/>
            <a:ext cx="9604310" cy="3383280"/>
          </a:xfrm>
        </p:spPr>
        <p:txBody>
          <a:bodyPr anchor="b">
            <a:normAutofit/>
          </a:bodyPr>
          <a:lstStyle>
            <a:lvl1pPr algn="l">
              <a:lnSpc>
                <a:spcPct val="76000"/>
              </a:lnSpc>
              <a:defRPr sz="800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3845" y="5432564"/>
            <a:ext cx="9604310" cy="457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29A4-78C8-47AB-BA06-22CB45938951}" type="datetime1">
              <a:rPr lang="en-US" smtClean="0"/>
              <a:t>8/19/2018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09314" y="489856"/>
            <a:ext cx="1687286" cy="530134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9" y="489856"/>
            <a:ext cx="7587344" cy="530134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4ACF-2D82-46F2-A8E9-23963AA34E86}" type="datetime1">
              <a:rPr lang="en-US" smtClean="0"/>
              <a:t>8/19/2018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74B5B-21A0-4192-BF4C-38187F1A68D8}" type="datetime1">
              <a:rPr lang="en-US" smtClean="0"/>
              <a:t>8/19/2018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8" name="Straight Connector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Straight Connector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oup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Straight Connector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oup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41573"/>
            <a:ext cx="9601200" cy="2743200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5431536"/>
            <a:ext cx="9601200" cy="4572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5CF7C-B333-48E1-A4A6-83A3C8B73AC0}" type="datetime1">
              <a:rPr lang="en-US" smtClean="0"/>
              <a:t>8/19/2018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0762-5CBF-4210-AB54-376B091119F8}" type="datetime1">
              <a:rPr lang="en-US" smtClean="0"/>
              <a:t>8/19/2018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DB371-BF5F-4058-A212-1A908E4D2674}" type="datetime1">
              <a:rPr lang="en-US" smtClean="0"/>
              <a:t>8/19/2018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roup 160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62" name="Straight Connector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Group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Straight Connector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Group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Straight Connector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Connector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Straight Connector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oup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Straight Connector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oup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Straight Connector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Straight Connector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3" name="Footer Placeholder 2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12" name="Date Placeholder 2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083B-90AA-48CF-BAD5-00AA24D7F288}" type="datetime1">
              <a:rPr lang="en-US" smtClean="0"/>
              <a:t>8/19/2018</a:t>
            </a:fld>
            <a:endParaRPr lang="en-US"/>
          </a:p>
        </p:txBody>
      </p:sp>
      <p:sp>
        <p:nvSpPr>
          <p:cNvPr id="214" name="Slide Number Placeholder 2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0" name="Straight Connector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Straight Connector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oup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Straight Connector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oup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Rectangle 6"/>
          <p:cNvSpPr/>
          <p:nvPr userDrawn="1"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3152" y="571500"/>
            <a:ext cx="3657600" cy="219710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197" y="571500"/>
            <a:ext cx="6217920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13152" y="2995012"/>
            <a:ext cx="3657600" cy="228595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60" name="Straight Connector 59"/>
          <p:cNvCxnSpPr/>
          <p:nvPr userDrawn="1"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BAF629-ECA2-4CF3-B790-9D9BDED98269}" type="datetime1">
              <a:rPr lang="en-US" smtClean="0"/>
              <a:pPr/>
              <a:t>8/19/2018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" name="Straight Connector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Straight Connector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oup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Straight Connector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oup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Rectangle 59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Connector 58"/>
          <p:cNvCxnSpPr/>
          <p:nvPr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9560" y="576072"/>
            <a:ext cx="3657600" cy="219456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4412" y="-159"/>
            <a:ext cx="7315200" cy="68580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 95"/>
          <p:cNvGrpSpPr/>
          <p:nvPr userDrawn="1"/>
        </p:nvGrpSpPr>
        <p:grpSpPr bwMode="hidden">
          <a:xfrm>
            <a:off x="-1" y="-195943"/>
            <a:ext cx="12192002" cy="6858000"/>
            <a:chOff x="-1" y="0"/>
            <a:chExt cx="12192002" cy="6858000"/>
          </a:xfrm>
        </p:grpSpPr>
        <p:cxnSp>
          <p:nvCxnSpPr>
            <p:cNvPr id="97" name="Straight Connector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Group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Straight Connector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Group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Straight Connector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Straight Connector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Group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Straight Connector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Group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Straight Connector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Straight Connector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981201"/>
            <a:ext cx="96012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48" name="Straight Connector 147"/>
          <p:cNvCxnSpPr/>
          <p:nvPr userDrawn="1"/>
        </p:nvCxnSpPr>
        <p:spPr>
          <a:xfrm>
            <a:off x="609600" y="6172200"/>
            <a:ext cx="10972800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fld id="{B51B2453-8663-4C69-AF73-9FD7B1DEC5D0}" type="datetime1">
              <a:rPr lang="en-US" smtClean="0"/>
              <a:pPr/>
              <a:t>8/19/2018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9388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878012" indent="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1" y="4057650"/>
            <a:ext cx="9715500" cy="1234976"/>
          </a:xfrm>
        </p:spPr>
        <p:txBody>
          <a:bodyPr>
            <a:normAutofit/>
          </a:bodyPr>
          <a:lstStyle/>
          <a:p>
            <a:r>
              <a:rPr lang="en-US" sz="6000" dirty="0" smtClean="0"/>
              <a:t>Group formation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1" y="5432564"/>
            <a:ext cx="9715500" cy="785356"/>
          </a:xfrm>
        </p:spPr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UPN “Veteran” Yogyakarta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0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142" y="200296"/>
            <a:ext cx="10972800" cy="1236617"/>
          </a:xfrm>
        </p:spPr>
        <p:txBody>
          <a:bodyPr/>
          <a:lstStyle/>
          <a:p>
            <a:r>
              <a:rPr lang="en-US" dirty="0" smtClean="0"/>
              <a:t>Group 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142" y="1436913"/>
            <a:ext cx="10972800" cy="4487637"/>
          </a:xfrm>
        </p:spPr>
        <p:txBody>
          <a:bodyPr/>
          <a:lstStyle/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Activities in Homan’s theory, the physical movements and verbal and non verbal </a:t>
            </a:r>
            <a:r>
              <a:rPr lang="en-US" dirty="0" err="1" smtClean="0"/>
              <a:t>behaviours</a:t>
            </a:r>
            <a:r>
              <a:rPr lang="en-US" dirty="0" smtClean="0"/>
              <a:t> engaged in by group members</a:t>
            </a:r>
          </a:p>
          <a:p>
            <a:pPr algn="just"/>
            <a:r>
              <a:rPr lang="en-US" dirty="0" smtClean="0"/>
              <a:t>Interaction in Homan’s theory, the two way communications between group members.</a:t>
            </a:r>
          </a:p>
          <a:p>
            <a:pPr algn="just"/>
            <a:r>
              <a:rPr lang="en-US" dirty="0" smtClean="0"/>
              <a:t>Sentiments in Homan’s theory, the feelings, attitudes, and beliefs held by group members towards others.</a:t>
            </a:r>
            <a:endParaRPr lang="en-US" dirty="0"/>
          </a:p>
          <a:p>
            <a:pPr algn="just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142" y="1628775"/>
            <a:ext cx="10972800" cy="20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184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142" y="200296"/>
            <a:ext cx="10972800" cy="1236617"/>
          </a:xfrm>
        </p:spPr>
        <p:txBody>
          <a:bodyPr/>
          <a:lstStyle/>
          <a:p>
            <a:r>
              <a:rPr lang="en-US" dirty="0" smtClean="0"/>
              <a:t>Group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142" y="1436913"/>
            <a:ext cx="10972800" cy="4487637"/>
          </a:xfrm>
        </p:spPr>
        <p:txBody>
          <a:bodyPr/>
          <a:lstStyle/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.</a:t>
            </a:r>
            <a:endParaRPr lang="en-US" dirty="0"/>
          </a:p>
          <a:p>
            <a:pPr algn="just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142" y="1436913"/>
            <a:ext cx="10972800" cy="5421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515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142" y="200296"/>
            <a:ext cx="10972800" cy="1236617"/>
          </a:xfrm>
        </p:spPr>
        <p:txBody>
          <a:bodyPr/>
          <a:lstStyle/>
          <a:p>
            <a:r>
              <a:rPr lang="en-US" dirty="0" smtClean="0"/>
              <a:t>Group and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142" y="1436913"/>
            <a:ext cx="10972800" cy="4487637"/>
          </a:xfrm>
        </p:spPr>
        <p:txBody>
          <a:bodyPr/>
          <a:lstStyle/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.</a:t>
            </a:r>
            <a:endParaRPr lang="en-US" dirty="0"/>
          </a:p>
          <a:p>
            <a:pPr algn="just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142" y="1436912"/>
            <a:ext cx="10972800" cy="5249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085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295400" y="1981201"/>
            <a:ext cx="9601200" cy="3809999"/>
          </a:xfrm>
        </p:spPr>
        <p:txBody>
          <a:bodyPr/>
          <a:lstStyle/>
          <a:p>
            <a:r>
              <a:rPr lang="en-US" dirty="0" err="1" smtClean="0"/>
              <a:t>Huczynski</a:t>
            </a:r>
            <a:r>
              <a:rPr lang="en-US" dirty="0" smtClean="0"/>
              <a:t>, Buchanan, 2013 , </a:t>
            </a:r>
            <a:r>
              <a:rPr lang="en-US" i="1" dirty="0" smtClean="0"/>
              <a:t>Organizational </a:t>
            </a:r>
            <a:r>
              <a:rPr lang="en-US" i="1" dirty="0" err="1" smtClean="0"/>
              <a:t>Behaviour</a:t>
            </a:r>
            <a:r>
              <a:rPr lang="en-US" i="1" dirty="0" smtClean="0"/>
              <a:t>, </a:t>
            </a:r>
            <a:r>
              <a:rPr lang="en-US" dirty="0" smtClean="0"/>
              <a:t>Pearson</a:t>
            </a:r>
          </a:p>
          <a:p>
            <a:r>
              <a:rPr lang="en-US" dirty="0" err="1" smtClean="0"/>
              <a:t>Umam</a:t>
            </a:r>
            <a:r>
              <a:rPr lang="en-US" dirty="0" smtClean="0"/>
              <a:t>, </a:t>
            </a:r>
            <a:r>
              <a:rPr lang="en-US" dirty="0" err="1" smtClean="0"/>
              <a:t>Khaerul</a:t>
            </a:r>
            <a:r>
              <a:rPr lang="en-US" dirty="0" smtClean="0"/>
              <a:t>, 2012, </a:t>
            </a:r>
            <a:r>
              <a:rPr lang="en-US" i="1" dirty="0" err="1" smtClean="0"/>
              <a:t>Manajemen</a:t>
            </a:r>
            <a:r>
              <a:rPr lang="en-US" i="1" dirty="0" smtClean="0"/>
              <a:t> </a:t>
            </a:r>
            <a:r>
              <a:rPr lang="en-US" i="1" dirty="0" err="1" smtClean="0"/>
              <a:t>Organisasi</a:t>
            </a:r>
            <a:r>
              <a:rPr lang="en-US" dirty="0" smtClean="0"/>
              <a:t>, </a:t>
            </a:r>
            <a:r>
              <a:rPr lang="en-US" dirty="0" err="1" smtClean="0"/>
              <a:t>Pustaka</a:t>
            </a:r>
            <a:r>
              <a:rPr lang="en-US" dirty="0" smtClean="0"/>
              <a:t> </a:t>
            </a:r>
            <a:r>
              <a:rPr lang="en-US" dirty="0" err="1" smtClean="0"/>
              <a:t>Setia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Wardiah</a:t>
            </a:r>
            <a:r>
              <a:rPr lang="en-US" dirty="0" smtClean="0"/>
              <a:t>, Mia </a:t>
            </a:r>
            <a:r>
              <a:rPr lang="en-US" dirty="0" err="1" smtClean="0"/>
              <a:t>Lasmi</a:t>
            </a:r>
            <a:r>
              <a:rPr lang="en-US" dirty="0" smtClean="0"/>
              <a:t>, </a:t>
            </a:r>
            <a:r>
              <a:rPr lang="en-US" i="1" dirty="0" err="1" smtClean="0"/>
              <a:t>Teori</a:t>
            </a:r>
            <a:r>
              <a:rPr lang="en-US" i="1" dirty="0" smtClean="0"/>
              <a:t> </a:t>
            </a:r>
            <a:r>
              <a:rPr lang="en-US" i="1" dirty="0" err="1" smtClean="0"/>
              <a:t>perilaku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budaya</a:t>
            </a:r>
            <a:r>
              <a:rPr lang="en-US" i="1" dirty="0" smtClean="0"/>
              <a:t> </a:t>
            </a:r>
            <a:r>
              <a:rPr lang="en-US" i="1" dirty="0" err="1" smtClean="0"/>
              <a:t>organisasi</a:t>
            </a:r>
            <a:r>
              <a:rPr lang="en-US" dirty="0" smtClean="0"/>
              <a:t>, </a:t>
            </a:r>
            <a:r>
              <a:rPr lang="en-US" dirty="0" err="1" smtClean="0"/>
              <a:t>Pustaka</a:t>
            </a:r>
            <a:r>
              <a:rPr lang="en-US" dirty="0" smtClean="0"/>
              <a:t> </a:t>
            </a:r>
            <a:r>
              <a:rPr lang="en-US" dirty="0" err="1" smtClean="0"/>
              <a:t>Setia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627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142" y="200296"/>
            <a:ext cx="10972800" cy="1236617"/>
          </a:xfrm>
        </p:spPr>
        <p:txBody>
          <a:bodyPr/>
          <a:lstStyle/>
          <a:p>
            <a:r>
              <a:rPr lang="en-US" dirty="0" smtClean="0"/>
              <a:t>Why study groups?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142" y="1436913"/>
            <a:ext cx="10972800" cy="4563837"/>
          </a:xfrm>
        </p:spPr>
        <p:txBody>
          <a:bodyPr/>
          <a:lstStyle/>
          <a:p>
            <a:pPr algn="just"/>
            <a:r>
              <a:rPr lang="en-US" dirty="0" smtClean="0"/>
              <a:t>Work groups and teams have become a nearly ubiquitous part of contemporary management practice in the majority of prominent organizations in the world.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61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142" y="200296"/>
            <a:ext cx="10972800" cy="1236617"/>
          </a:xfrm>
        </p:spPr>
        <p:txBody>
          <a:bodyPr/>
          <a:lstStyle/>
          <a:p>
            <a:r>
              <a:rPr lang="en-US" dirty="0" smtClean="0"/>
              <a:t>Why study groups?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142" y="1436913"/>
            <a:ext cx="10972800" cy="4563837"/>
          </a:xfrm>
        </p:spPr>
        <p:txBody>
          <a:bodyPr/>
          <a:lstStyle/>
          <a:p>
            <a:pPr algn="just"/>
            <a:r>
              <a:rPr lang="en-US" dirty="0" smtClean="0"/>
              <a:t>Work groups and teams have become a nearly ubiquitous part of contemporary management practice in the majority of prominent organizations in the world.</a:t>
            </a:r>
            <a:endParaRPr lang="en-US" dirty="0"/>
          </a:p>
          <a:p>
            <a:pPr algn="just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142" y="195263"/>
            <a:ext cx="10972800" cy="5805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142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142" y="200296"/>
            <a:ext cx="10972800" cy="1236617"/>
          </a:xfrm>
        </p:spPr>
        <p:txBody>
          <a:bodyPr/>
          <a:lstStyle/>
          <a:p>
            <a:r>
              <a:rPr lang="en-US" dirty="0" smtClean="0"/>
              <a:t>Definitions of groups?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142" y="1436913"/>
            <a:ext cx="10972800" cy="4563837"/>
          </a:xfrm>
        </p:spPr>
        <p:txBody>
          <a:bodyPr/>
          <a:lstStyle/>
          <a:p>
            <a:pPr algn="just"/>
            <a:r>
              <a:rPr lang="en-US" dirty="0" smtClean="0"/>
              <a:t>Group two or more people, in face to face interaction, each aware of their group membership and interdependence, as they strive to achieve their goals.</a:t>
            </a:r>
          </a:p>
          <a:p>
            <a:pPr algn="just"/>
            <a:r>
              <a:rPr lang="en-US" dirty="0" smtClean="0"/>
              <a:t>Group dynamics the forces operating within groups that affect their performance and their member’s satisfaction.</a:t>
            </a:r>
          </a:p>
          <a:p>
            <a:pPr algn="just"/>
            <a:r>
              <a:rPr lang="en-US" dirty="0" smtClean="0"/>
              <a:t>Aggregate a collection of unrelated people who happen to be in close physical proximity for a short period of time.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772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142" y="200296"/>
            <a:ext cx="10972800" cy="1236617"/>
          </a:xfrm>
        </p:spPr>
        <p:txBody>
          <a:bodyPr/>
          <a:lstStyle/>
          <a:p>
            <a:r>
              <a:rPr lang="en-US" dirty="0" smtClean="0"/>
              <a:t>Definitions of groups?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142" y="1436913"/>
            <a:ext cx="10972800" cy="4563837"/>
          </a:xfrm>
        </p:spPr>
        <p:txBody>
          <a:bodyPr/>
          <a:lstStyle/>
          <a:p>
            <a:pPr algn="just"/>
            <a:r>
              <a:rPr lang="en-US" dirty="0" smtClean="0"/>
              <a:t>Group two or more people, in face to face interaction, each aware of their group membership and interdependence, as they strive to achieve their goals.</a:t>
            </a:r>
          </a:p>
          <a:p>
            <a:pPr algn="just"/>
            <a:r>
              <a:rPr lang="en-US" dirty="0" smtClean="0"/>
              <a:t>Group dynamics the forces operating within groups that affect their performance and their member’s satisfaction.</a:t>
            </a:r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142" y="590550"/>
            <a:ext cx="10972800" cy="527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27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142" y="200296"/>
            <a:ext cx="10972800" cy="1236617"/>
          </a:xfrm>
        </p:spPr>
        <p:txBody>
          <a:bodyPr/>
          <a:lstStyle/>
          <a:p>
            <a:r>
              <a:rPr lang="en-US" dirty="0" smtClean="0"/>
              <a:t>Definitions of groups?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142" y="1436913"/>
            <a:ext cx="10972800" cy="4563837"/>
          </a:xfrm>
        </p:spPr>
        <p:txBody>
          <a:bodyPr/>
          <a:lstStyle/>
          <a:p>
            <a:pPr algn="just"/>
            <a:r>
              <a:rPr lang="en-US" dirty="0" smtClean="0"/>
              <a:t>Group two or more people, in face to face interaction, each aware of their group membership and interdependence, as they strive to achieve their goals.</a:t>
            </a:r>
          </a:p>
          <a:p>
            <a:pPr algn="just"/>
            <a:r>
              <a:rPr lang="en-US" dirty="0" smtClean="0"/>
              <a:t>Group dynamics the forces operating within groups that affect their performance and their member’s satisfaction.</a:t>
            </a:r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142" y="133350"/>
            <a:ext cx="10972800" cy="672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119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142" y="200296"/>
            <a:ext cx="10972800" cy="1236617"/>
          </a:xfrm>
        </p:spPr>
        <p:txBody>
          <a:bodyPr/>
          <a:lstStyle/>
          <a:p>
            <a:r>
              <a:rPr lang="en-US" dirty="0" smtClean="0"/>
              <a:t>Types of group tasks?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142" y="1436913"/>
            <a:ext cx="10972800" cy="4563837"/>
          </a:xfrm>
        </p:spPr>
        <p:txBody>
          <a:bodyPr/>
          <a:lstStyle/>
          <a:p>
            <a:pPr algn="just"/>
            <a:r>
              <a:rPr lang="en-US" dirty="0" smtClean="0"/>
              <a:t>Additive task a task whose accomplishment depends on the sum of all group members efforts.</a:t>
            </a:r>
          </a:p>
          <a:p>
            <a:pPr algn="just"/>
            <a:r>
              <a:rPr lang="en-US" dirty="0" smtClean="0"/>
              <a:t>Conjunctive task a task whose accomplishment depends on the performance of the group’s least talented member</a:t>
            </a:r>
          </a:p>
          <a:p>
            <a:pPr algn="just"/>
            <a:r>
              <a:rPr lang="en-US" dirty="0" smtClean="0"/>
              <a:t>Disjunctive task a task whose accomplishment depends on the performance of the group’s most talented member</a:t>
            </a:r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870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142" y="200296"/>
            <a:ext cx="10972800" cy="1236617"/>
          </a:xfrm>
        </p:spPr>
        <p:txBody>
          <a:bodyPr/>
          <a:lstStyle/>
          <a:p>
            <a:r>
              <a:rPr lang="en-US" dirty="0" smtClean="0"/>
              <a:t>The Hawthorne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142" y="1436913"/>
            <a:ext cx="10972800" cy="4487637"/>
          </a:xfrm>
        </p:spPr>
        <p:txBody>
          <a:bodyPr/>
          <a:lstStyle/>
          <a:p>
            <a:pPr algn="just"/>
            <a:r>
              <a:rPr lang="en-US" dirty="0" smtClean="0"/>
              <a:t>Hawthorne effect the tendency of people being observed to behave differently than they otherwise would.</a:t>
            </a:r>
          </a:p>
          <a:p>
            <a:pPr algn="just"/>
            <a:r>
              <a:rPr lang="en-US" dirty="0" smtClean="0"/>
              <a:t>Human relations approach a school of management thought which emphasizes the importance of social processes at work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553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142" y="200296"/>
            <a:ext cx="10972800" cy="1236617"/>
          </a:xfrm>
        </p:spPr>
        <p:txBody>
          <a:bodyPr/>
          <a:lstStyle/>
          <a:p>
            <a:r>
              <a:rPr lang="en-US" dirty="0" smtClean="0"/>
              <a:t>Formal and informal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142" y="1436913"/>
            <a:ext cx="10972800" cy="4487637"/>
          </a:xfrm>
        </p:spPr>
        <p:txBody>
          <a:bodyPr/>
          <a:lstStyle/>
          <a:p>
            <a:pPr algn="just"/>
            <a:r>
              <a:rPr lang="en-US" dirty="0" smtClean="0"/>
              <a:t>Formal group a group that has been consciously created by management to accomplish a defined task that contributes to the </a:t>
            </a:r>
            <a:r>
              <a:rPr lang="en-US" dirty="0" err="1" smtClean="0"/>
              <a:t>organizational’s</a:t>
            </a:r>
            <a:r>
              <a:rPr lang="en-US" dirty="0" smtClean="0"/>
              <a:t> goal</a:t>
            </a:r>
          </a:p>
          <a:p>
            <a:pPr algn="just"/>
            <a:r>
              <a:rPr lang="en-US" dirty="0" smtClean="0"/>
              <a:t>Informal group collection of individuals who became a group when they develop interdependencies, influence, one another’s behavior, and contribute to mutual need satisfaction.</a:t>
            </a:r>
          </a:p>
          <a:p>
            <a:pPr algn="just"/>
            <a:r>
              <a:rPr lang="en-US" dirty="0" smtClean="0"/>
              <a:t>Group self organization the tendency of groups to form interests, develop autonomy and establish identities.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583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iamond Grid 16x9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siness diamond grid presentation (widescreen).potx" id="{B2221865-AD13-4DF0-B68E-BF08E8CC5659}" vid="{BAA0C488-98B6-4F47-8E1C-5C7CD9605F73}"/>
    </a:ext>
  </a:extLst>
</a:theme>
</file>

<file path=ppt/theme/theme2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diamond grid presentation (widescreen)</Template>
  <TotalTime>1644</TotalTime>
  <Words>500</Words>
  <Application>Microsoft Office PowerPoint</Application>
  <PresentationFormat>Widescreen</PresentationFormat>
  <Paragraphs>69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Arial</vt:lpstr>
      <vt:lpstr>Diamond Grid 16x9</vt:lpstr>
      <vt:lpstr>Group formation</vt:lpstr>
      <vt:lpstr>Why study groups?</vt:lpstr>
      <vt:lpstr>Why study groups?</vt:lpstr>
      <vt:lpstr>Definitions of groups?</vt:lpstr>
      <vt:lpstr>Definitions of groups?</vt:lpstr>
      <vt:lpstr>Definitions of groups?</vt:lpstr>
      <vt:lpstr>Types of group tasks?</vt:lpstr>
      <vt:lpstr>The Hawthorne studies</vt:lpstr>
      <vt:lpstr>Formal and informal groups</vt:lpstr>
      <vt:lpstr>Group formation</vt:lpstr>
      <vt:lpstr>Group Development</vt:lpstr>
      <vt:lpstr>Group and Teams</vt:lpstr>
      <vt:lpstr>Reference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Hari Prapcoyo</dc:creator>
  <cp:lastModifiedBy>Hari Prapcoyo</cp:lastModifiedBy>
  <cp:revision>87</cp:revision>
  <dcterms:created xsi:type="dcterms:W3CDTF">2018-07-28T17:33:13Z</dcterms:created>
  <dcterms:modified xsi:type="dcterms:W3CDTF">2018-08-19T14:09:25Z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