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9"/>
  </p:notesMasterIdLst>
  <p:sldIdLst>
    <p:sldId id="256" r:id="rId2"/>
    <p:sldId id="257" r:id="rId3"/>
    <p:sldId id="258" r:id="rId4"/>
    <p:sldId id="276" r:id="rId5"/>
    <p:sldId id="262" r:id="rId6"/>
    <p:sldId id="260" r:id="rId7"/>
    <p:sldId id="261" r:id="rId8"/>
    <p:sldId id="264" r:id="rId9"/>
    <p:sldId id="263" r:id="rId10"/>
    <p:sldId id="265" r:id="rId11"/>
    <p:sldId id="266" r:id="rId12"/>
    <p:sldId id="268" r:id="rId13"/>
    <p:sldId id="270" r:id="rId14"/>
    <p:sldId id="269" r:id="rId15"/>
    <p:sldId id="273" r:id="rId16"/>
    <p:sldId id="274" r:id="rId17"/>
    <p:sldId id="278" r:id="rId18"/>
    <p:sldId id="285" r:id="rId19"/>
    <p:sldId id="286" r:id="rId20"/>
    <p:sldId id="292" r:id="rId21"/>
    <p:sldId id="294" r:id="rId22"/>
    <p:sldId id="291" r:id="rId23"/>
    <p:sldId id="287" r:id="rId24"/>
    <p:sldId id="295" r:id="rId25"/>
    <p:sldId id="290" r:id="rId26"/>
    <p:sldId id="280" r:id="rId27"/>
    <p:sldId id="27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99FF99"/>
    <a:srgbClr val="00FF00"/>
    <a:srgbClr val="FFCC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54" autoAdjust="0"/>
    <p:restoredTop sz="94660"/>
  </p:normalViewPr>
  <p:slideViewPr>
    <p:cSldViewPr>
      <p:cViewPr>
        <p:scale>
          <a:sx n="64" d="100"/>
          <a:sy n="64" d="100"/>
        </p:scale>
        <p:origin x="-151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85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C93DAE-E770-4237-9465-A5F64D7C2EBE}" type="datetimeFigureOut">
              <a:rPr lang="en-GB" smtClean="0"/>
              <a:t>30/10/2016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179F40-D9A6-4239-B9F3-736F255246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543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79F40-D9A6-4239-B9F3-736F2552467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363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79F40-D9A6-4239-B9F3-736F2552467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482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79F40-D9A6-4239-B9F3-736F2552467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44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79F40-D9A6-4239-B9F3-736F2552467E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114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2BE16F-9D08-4E45-9A83-19DA92B0D8DC}" type="datetimeFigureOut">
              <a:rPr lang="en-GB" smtClean="0"/>
              <a:t>30/10/2016</a:t>
            </a:fld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4B1AA2-5028-4A0E-B482-B5D8C5532B3E}" type="slidenum">
              <a:rPr lang="en-GB" smtClean="0"/>
              <a:t>‹#›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2BE16F-9D08-4E45-9A83-19DA92B0D8DC}" type="datetimeFigureOut">
              <a:rPr lang="en-GB" smtClean="0"/>
              <a:t>30/10/2016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4B1AA2-5028-4A0E-B482-B5D8C5532B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2BE16F-9D08-4E45-9A83-19DA92B0D8DC}" type="datetimeFigureOut">
              <a:rPr lang="en-GB" smtClean="0"/>
              <a:t>30/10/2016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4B1AA2-5028-4A0E-B482-B5D8C5532B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2BE16F-9D08-4E45-9A83-19DA92B0D8DC}" type="datetimeFigureOut">
              <a:rPr lang="en-GB" smtClean="0"/>
              <a:t>30/10/2016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4B1AA2-5028-4A0E-B482-B5D8C5532B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2BE16F-9D08-4E45-9A83-19DA92B0D8DC}" type="datetimeFigureOut">
              <a:rPr lang="en-GB" smtClean="0"/>
              <a:t>30/10/2016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4B1AA2-5028-4A0E-B482-B5D8C5532B3E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2BE16F-9D08-4E45-9A83-19DA92B0D8DC}" type="datetimeFigureOut">
              <a:rPr lang="en-GB" smtClean="0"/>
              <a:t>30/10/2016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4B1AA2-5028-4A0E-B482-B5D8C5532B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2BE16F-9D08-4E45-9A83-19DA92B0D8DC}" type="datetimeFigureOut">
              <a:rPr lang="en-GB" smtClean="0"/>
              <a:t>30/10/2016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4B1AA2-5028-4A0E-B482-B5D8C5532B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2BE16F-9D08-4E45-9A83-19DA92B0D8DC}" type="datetimeFigureOut">
              <a:rPr lang="en-GB" smtClean="0"/>
              <a:t>30/10/2016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4B1AA2-5028-4A0E-B482-B5D8C5532B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2BE16F-9D08-4E45-9A83-19DA92B0D8DC}" type="datetimeFigureOut">
              <a:rPr lang="en-GB" smtClean="0"/>
              <a:t>30/10/2016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4B1AA2-5028-4A0E-B482-B5D8C5532B3E}" type="slidenum">
              <a:rPr lang="en-GB" smtClean="0"/>
              <a:t>‹#›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2BE16F-9D08-4E45-9A83-19DA92B0D8DC}" type="datetimeFigureOut">
              <a:rPr lang="en-GB" smtClean="0"/>
              <a:t>30/10/2016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4B1AA2-5028-4A0E-B482-B5D8C5532B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2BE16F-9D08-4E45-9A83-19DA92B0D8DC}" type="datetimeFigureOut">
              <a:rPr lang="en-GB" smtClean="0"/>
              <a:t>30/10/2016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4B1AA2-5028-4A0E-B482-B5D8C5532B3E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72BE16F-9D08-4E45-9A83-19DA92B0D8DC}" type="datetimeFigureOut">
              <a:rPr lang="en-GB" smtClean="0"/>
              <a:t>30/10/2016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E4B1AA2-5028-4A0E-B482-B5D8C5532B3E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8" y="548680"/>
            <a:ext cx="7200800" cy="1584176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GB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/>
              </a:rPr>
              <a:t>PENGELOLAAN </a:t>
            </a:r>
            <a:r>
              <a:rPr lang="en-GB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/>
              </a:rPr>
              <a:t>SUMBERDAYA MANUSIA </a:t>
            </a:r>
            <a:r>
              <a:rPr lang="en-GB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/>
              </a:rPr>
              <a:t> DALAM AGRIBISNIS</a:t>
            </a:r>
            <a:endParaRPr lang="en-GB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8224" y="4725144"/>
            <a:ext cx="1872208" cy="1368152"/>
          </a:xfrm>
        </p:spPr>
        <p:txBody>
          <a:bodyPr>
            <a:normAutofit/>
          </a:bodyPr>
          <a:lstStyle/>
          <a:p>
            <a:pPr algn="r"/>
            <a:endParaRPr lang="en-GB" sz="2000" dirty="0" smtClean="0"/>
          </a:p>
          <a:p>
            <a:pPr algn="r"/>
            <a:r>
              <a:rPr lang="en-GB" sz="2400" dirty="0" err="1" smtClean="0">
                <a:solidFill>
                  <a:schemeClr val="tx1"/>
                </a:solidFill>
              </a:rPr>
              <a:t>Oleh</a:t>
            </a:r>
            <a:r>
              <a:rPr lang="en-GB" sz="2400" dirty="0" smtClean="0">
                <a:solidFill>
                  <a:schemeClr val="tx1"/>
                </a:solidFill>
              </a:rPr>
              <a:t>:</a:t>
            </a:r>
          </a:p>
          <a:p>
            <a:pPr algn="r"/>
            <a:r>
              <a:rPr lang="en-GB" sz="2400" dirty="0" err="1" smtClean="0">
                <a:solidFill>
                  <a:schemeClr val="tx1"/>
                </a:solidFill>
              </a:rPr>
              <a:t>Juarini</a:t>
            </a:r>
            <a:endParaRPr lang="en-GB" sz="24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cybex.deptan.go.id/files/perencanaan%20sd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212976"/>
            <a:ext cx="3429000" cy="31527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147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674076" y="548680"/>
            <a:ext cx="6714348" cy="25922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1674076" y="4777961"/>
            <a:ext cx="7704856" cy="10337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2661" y="5229200"/>
            <a:ext cx="6779096" cy="11521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2000" dirty="0" err="1" smtClean="0"/>
              <a:t>Pembinaan</a:t>
            </a:r>
            <a:r>
              <a:rPr lang="en-GB" sz="2000" dirty="0" smtClean="0"/>
              <a:t> </a:t>
            </a:r>
            <a:r>
              <a:rPr lang="en-GB" sz="2000" dirty="0" err="1"/>
              <a:t>sumberdaya</a:t>
            </a:r>
            <a:r>
              <a:rPr lang="en-GB" sz="2000" dirty="0"/>
              <a:t> </a:t>
            </a:r>
            <a:r>
              <a:rPr lang="en-GB" sz="2000" dirty="0" err="1"/>
              <a:t>manusia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sektor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 </a:t>
            </a:r>
            <a:r>
              <a:rPr lang="en-GB" sz="2000" dirty="0" err="1"/>
              <a:t>saat</a:t>
            </a:r>
            <a:r>
              <a:rPr lang="en-GB" sz="2000" dirty="0"/>
              <a:t> </a:t>
            </a:r>
            <a:r>
              <a:rPr lang="en-GB" sz="2000" dirty="0" err="1"/>
              <a:t>ini</a:t>
            </a:r>
            <a:r>
              <a:rPr lang="en-GB" sz="2000" dirty="0"/>
              <a:t> </a:t>
            </a:r>
            <a:r>
              <a:rPr lang="en-GB" sz="2000" dirty="0" err="1"/>
              <a:t>merupakan</a:t>
            </a:r>
            <a:r>
              <a:rPr lang="en-GB" sz="2000" dirty="0"/>
              <a:t> </a:t>
            </a:r>
            <a:r>
              <a:rPr lang="en-GB" sz="2000" dirty="0" err="1"/>
              <a:t>konsekuensi</a:t>
            </a:r>
            <a:r>
              <a:rPr lang="en-GB" sz="2000" dirty="0"/>
              <a:t> </a:t>
            </a:r>
            <a:r>
              <a:rPr lang="en-GB" sz="2000" dirty="0" err="1"/>
              <a:t>dari</a:t>
            </a:r>
            <a:r>
              <a:rPr lang="en-GB" sz="2000" dirty="0"/>
              <a:t> </a:t>
            </a:r>
            <a:r>
              <a:rPr lang="en-GB" sz="2000" dirty="0" err="1"/>
              <a:t>semakin</a:t>
            </a:r>
            <a:r>
              <a:rPr lang="en-GB" sz="2000" dirty="0"/>
              <a:t> </a:t>
            </a:r>
            <a:r>
              <a:rPr lang="en-GB" sz="2000" dirty="0" err="1"/>
              <a:t>disadarinya</a:t>
            </a:r>
            <a:r>
              <a:rPr lang="en-GB" sz="2000" dirty="0"/>
              <a:t> </a:t>
            </a:r>
            <a:r>
              <a:rPr lang="en-GB" sz="2000" dirty="0" err="1"/>
              <a:t>ketertinggalan</a:t>
            </a:r>
            <a:r>
              <a:rPr lang="en-GB" sz="2000" dirty="0"/>
              <a:t> Indonesia 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hal</a:t>
            </a:r>
            <a:r>
              <a:rPr lang="en-GB" sz="2000" dirty="0"/>
              <a:t> </a:t>
            </a:r>
            <a:r>
              <a:rPr lang="en-GB" sz="2000" dirty="0" err="1"/>
              <a:t>mutu</a:t>
            </a:r>
            <a:r>
              <a:rPr lang="en-GB" sz="2000" dirty="0"/>
              <a:t> </a:t>
            </a:r>
            <a:r>
              <a:rPr lang="en-GB" sz="2000" dirty="0" err="1"/>
              <a:t>sumberdaya</a:t>
            </a:r>
            <a:r>
              <a:rPr lang="en-GB" sz="2000" dirty="0"/>
              <a:t> </a:t>
            </a:r>
            <a:r>
              <a:rPr lang="en-GB" sz="2000" dirty="0" err="1"/>
              <a:t>manusia</a:t>
            </a:r>
            <a:r>
              <a:rPr lang="en-GB" sz="2000" dirty="0"/>
              <a:t> (SDM).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31640" y="370344"/>
            <a:ext cx="6912768" cy="255454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000" dirty="0" err="1"/>
              <a:t>Permasalahan</a:t>
            </a:r>
            <a:r>
              <a:rPr lang="en-GB" sz="2000" dirty="0"/>
              <a:t> </a:t>
            </a:r>
            <a:r>
              <a:rPr lang="en-GB" sz="2000" dirty="0" err="1"/>
              <a:t>pokok</a:t>
            </a:r>
            <a:r>
              <a:rPr lang="en-GB" sz="2000" dirty="0"/>
              <a:t> </a:t>
            </a:r>
            <a:r>
              <a:rPr lang="en-GB" sz="2000" dirty="0" err="1"/>
              <a:t>berkaitan</a:t>
            </a:r>
            <a:r>
              <a:rPr lang="en-GB" sz="2000" dirty="0"/>
              <a:t> </a:t>
            </a: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penyuluhan</a:t>
            </a:r>
            <a:r>
              <a:rPr lang="en-GB" sz="2000" dirty="0"/>
              <a:t> </a:t>
            </a:r>
            <a:r>
              <a:rPr lang="en-GB" sz="2000" dirty="0" err="1"/>
              <a:t>pertanian</a:t>
            </a:r>
            <a:r>
              <a:rPr lang="fi-FI" sz="2000" dirty="0"/>
              <a:t> adalah</a:t>
            </a:r>
            <a:r>
              <a:rPr lang="en-GB" sz="2000" dirty="0"/>
              <a:t> :</a:t>
            </a:r>
            <a:r>
              <a:rPr lang="fi-FI" sz="2000" dirty="0"/>
              <a:t> </a:t>
            </a:r>
            <a:endParaRPr lang="fi-FI" sz="2000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fi-FI" sz="2000" dirty="0" smtClean="0"/>
              <a:t>Terbatasnya </a:t>
            </a:r>
            <a:r>
              <a:rPr lang="fi-FI" sz="2000" dirty="0"/>
              <a:t>jumlah </a:t>
            </a:r>
            <a:r>
              <a:rPr lang="en-GB" sz="2000" dirty="0" err="1"/>
              <a:t>tenaga</a:t>
            </a:r>
            <a:r>
              <a:rPr lang="en-GB" sz="2000" dirty="0"/>
              <a:t> </a:t>
            </a:r>
            <a:r>
              <a:rPr lang="fi-FI" sz="2000" dirty="0"/>
              <a:t>penyuluh </a:t>
            </a:r>
            <a:r>
              <a:rPr lang="en-GB" sz="2000" dirty="0"/>
              <a:t>(</a:t>
            </a:r>
            <a:r>
              <a:rPr lang="en-GB" sz="2000" dirty="0" err="1"/>
              <a:t>baik</a:t>
            </a:r>
            <a:r>
              <a:rPr lang="en-GB" sz="2000" dirty="0"/>
              <a:t> </a:t>
            </a:r>
            <a:r>
              <a:rPr lang="en-GB" sz="2000" dirty="0" err="1"/>
              <a:t>penyuluh</a:t>
            </a:r>
            <a:r>
              <a:rPr lang="en-GB" sz="2000" dirty="0"/>
              <a:t> PNS </a:t>
            </a:r>
            <a:r>
              <a:rPr lang="en-GB" sz="2000" dirty="0" err="1"/>
              <a:t>maupun</a:t>
            </a:r>
            <a:r>
              <a:rPr lang="en-GB" sz="2000" dirty="0"/>
              <a:t> </a:t>
            </a:r>
            <a:r>
              <a:rPr lang="fi-FI" sz="2000" dirty="0"/>
              <a:t>swadaya</a:t>
            </a:r>
            <a:r>
              <a:rPr lang="en-GB" sz="2000" dirty="0" smtClean="0"/>
              <a:t>)</a:t>
            </a:r>
            <a:endParaRPr lang="fi-FI" sz="2000" dirty="0"/>
          </a:p>
          <a:p>
            <a:pPr marL="342900" indent="-342900">
              <a:buFont typeface="Wingdings" pitchFamily="2" charset="2"/>
              <a:buChar char="§"/>
            </a:pPr>
            <a:r>
              <a:rPr lang="fi-FI" sz="2000" dirty="0" smtClean="0"/>
              <a:t>Minimnya </a:t>
            </a:r>
            <a:r>
              <a:rPr lang="fi-FI" sz="2000" dirty="0"/>
              <a:t>sarana </a:t>
            </a:r>
            <a:r>
              <a:rPr lang="fi-FI" sz="2000" dirty="0" smtClean="0"/>
              <a:t>penyuluhan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GB" sz="2000" dirty="0" err="1" smtClean="0"/>
              <a:t>Masih</a:t>
            </a:r>
            <a:r>
              <a:rPr lang="en-GB" sz="2000" dirty="0" smtClean="0"/>
              <a:t> </a:t>
            </a:r>
            <a:r>
              <a:rPr lang="en-GB" sz="2000" dirty="0" err="1"/>
              <a:t>rendahnya</a:t>
            </a:r>
            <a:r>
              <a:rPr lang="en-GB" sz="2000" dirty="0"/>
              <a:t> </a:t>
            </a:r>
            <a:r>
              <a:rPr lang="en-GB" sz="2000" dirty="0" err="1"/>
              <a:t>keterkaitan</a:t>
            </a:r>
            <a:r>
              <a:rPr lang="en-GB" sz="2000" dirty="0"/>
              <a:t> </a:t>
            </a:r>
            <a:r>
              <a:rPr lang="en-GB" sz="2000" dirty="0" err="1"/>
              <a:t>penyuluhan</a:t>
            </a:r>
            <a:r>
              <a:rPr lang="en-GB" sz="2000" dirty="0"/>
              <a:t> </a:t>
            </a: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aspek</a:t>
            </a:r>
            <a:r>
              <a:rPr lang="en-GB" sz="2000" dirty="0"/>
              <a:t> </a:t>
            </a:r>
            <a:r>
              <a:rPr lang="en-GB" sz="2000" dirty="0" err="1"/>
              <a:t>penelitian</a:t>
            </a:r>
            <a:r>
              <a:rPr lang="en-GB" sz="2000" dirty="0"/>
              <a:t> </a:t>
            </a:r>
            <a:r>
              <a:rPr lang="en-GB" sz="2000" dirty="0" err="1"/>
              <a:t>sebagai</a:t>
            </a:r>
            <a:r>
              <a:rPr lang="en-GB" sz="2000" dirty="0"/>
              <a:t> </a:t>
            </a:r>
            <a:r>
              <a:rPr lang="en-GB" sz="2000" dirty="0" err="1"/>
              <a:t>sumber</a:t>
            </a:r>
            <a:r>
              <a:rPr lang="en-GB" sz="2000" dirty="0"/>
              <a:t> </a:t>
            </a:r>
            <a:r>
              <a:rPr lang="en-GB" sz="2000" dirty="0" err="1"/>
              <a:t>teknologi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informasi</a:t>
            </a:r>
            <a:r>
              <a:rPr lang="en-GB" sz="2000" dirty="0"/>
              <a:t> </a:t>
            </a:r>
            <a:endParaRPr lang="fi-FI" sz="2000" dirty="0"/>
          </a:p>
          <a:p>
            <a:pPr marL="342900" indent="-342900">
              <a:buFont typeface="Wingdings" pitchFamily="2" charset="2"/>
              <a:buChar char="§"/>
            </a:pPr>
            <a:r>
              <a:rPr lang="fi-FI" sz="2000" dirty="0" smtClean="0"/>
              <a:t>Rendahnya </a:t>
            </a:r>
            <a:r>
              <a:rPr lang="fi-FI" sz="2000" dirty="0"/>
              <a:t>insentif bagi penyuluh</a:t>
            </a:r>
            <a:r>
              <a:rPr lang="fi-FI" sz="2000" dirty="0" smtClean="0"/>
              <a:t>.</a:t>
            </a:r>
            <a:endParaRPr lang="fi-FI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962108" y="3946964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smtClean="0"/>
              <a:t> </a:t>
            </a:r>
            <a:r>
              <a:rPr lang="en-GB" sz="2400" b="1" dirty="0"/>
              <a:t>PENGELOLAAN SUMBERDAYA MANUSIA </a:t>
            </a:r>
            <a:r>
              <a:rPr lang="en-GB" sz="2400" b="1" dirty="0" smtClean="0"/>
              <a:t> DALAM  AGRIBISNIS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7491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7664" y="6453336"/>
            <a:ext cx="7488832" cy="21602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704856" cy="482453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en-GB" sz="2000" dirty="0" smtClean="0"/>
              <a:t>Peter </a:t>
            </a:r>
            <a:r>
              <a:rPr lang="en-GB" sz="2000" dirty="0"/>
              <a:t>Thigpen (1991) 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Pfeffer</a:t>
            </a:r>
            <a:r>
              <a:rPr lang="en-GB" sz="2000" dirty="0"/>
              <a:t> (1996) </a:t>
            </a:r>
            <a:r>
              <a:rPr lang="en-GB" sz="2000" dirty="0" err="1"/>
              <a:t>Pembinaan</a:t>
            </a:r>
            <a:r>
              <a:rPr lang="en-GB" sz="2000" dirty="0"/>
              <a:t> </a:t>
            </a:r>
            <a:r>
              <a:rPr lang="en-GB" sz="2000" dirty="0" err="1"/>
              <a:t>mutu</a:t>
            </a:r>
            <a:r>
              <a:rPr lang="en-GB" sz="2000" dirty="0"/>
              <a:t> SDM </a:t>
            </a:r>
            <a:r>
              <a:rPr lang="en-GB" sz="2000" dirty="0" err="1" smtClean="0"/>
              <a:t>Agribisnis</a:t>
            </a:r>
            <a:r>
              <a:rPr lang="en-GB" sz="2000" dirty="0" smtClean="0"/>
              <a:t> </a:t>
            </a:r>
            <a:r>
              <a:rPr lang="en-GB" sz="2000" dirty="0" err="1" smtClean="0"/>
              <a:t>dapat</a:t>
            </a:r>
            <a:r>
              <a:rPr lang="en-GB" sz="2000" dirty="0" smtClean="0"/>
              <a:t> </a:t>
            </a:r>
            <a:r>
              <a:rPr lang="en-GB" sz="2000" dirty="0" err="1"/>
              <a:t>dilakukan</a:t>
            </a:r>
            <a:r>
              <a:rPr lang="en-GB" sz="2000" dirty="0"/>
              <a:t> </a:t>
            </a:r>
            <a:r>
              <a:rPr lang="en-GB" sz="2000" dirty="0" err="1" smtClean="0"/>
              <a:t>dengan</a:t>
            </a:r>
            <a:endParaRPr lang="en-GB" sz="2000" dirty="0" smtClean="0"/>
          </a:p>
          <a:p>
            <a:pPr marL="457200" indent="-457200" algn="just">
              <a:buClrTx/>
              <a:buFont typeface="+mj-lt"/>
              <a:buAutoNum type="alphaLcParenR"/>
            </a:pPr>
            <a:r>
              <a:rPr lang="en-GB" sz="2000" dirty="0" err="1" smtClean="0"/>
              <a:t>Pembinaan</a:t>
            </a:r>
            <a:r>
              <a:rPr lang="en-GB" sz="2000" dirty="0" smtClean="0"/>
              <a:t> </a:t>
            </a:r>
            <a:r>
              <a:rPr lang="en-GB" sz="2000" dirty="0" err="1"/>
              <a:t>unsur</a:t>
            </a:r>
            <a:r>
              <a:rPr lang="en-GB" sz="2000" dirty="0"/>
              <a:t> </a:t>
            </a:r>
            <a:r>
              <a:rPr lang="en-GB" sz="2000" dirty="0" err="1"/>
              <a:t>kognitif</a:t>
            </a:r>
            <a:r>
              <a:rPr lang="en-GB" sz="2000" dirty="0"/>
              <a:t> yang </a:t>
            </a:r>
            <a:r>
              <a:rPr lang="en-GB" sz="2000" dirty="0" err="1"/>
              <a:t>meliputi</a:t>
            </a:r>
            <a:r>
              <a:rPr lang="en-GB" sz="2000" dirty="0"/>
              <a:t> </a:t>
            </a:r>
            <a:r>
              <a:rPr lang="en-GB" sz="2000" dirty="0" err="1"/>
              <a:t>pengetahuan</a:t>
            </a:r>
            <a:r>
              <a:rPr lang="en-GB" sz="2000" dirty="0"/>
              <a:t> </a:t>
            </a:r>
            <a:r>
              <a:rPr lang="en-GB" sz="2000" dirty="0" err="1"/>
              <a:t>dasar</a:t>
            </a:r>
            <a:r>
              <a:rPr lang="en-GB" sz="2000" dirty="0"/>
              <a:t> </a:t>
            </a:r>
            <a:r>
              <a:rPr lang="en-GB" sz="2000" dirty="0" err="1"/>
              <a:t>tentang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, </a:t>
            </a:r>
            <a:r>
              <a:rPr lang="en-GB" sz="2000" dirty="0" err="1"/>
              <a:t>teknologi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,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manajerial</a:t>
            </a:r>
            <a:r>
              <a:rPr lang="en-GB" sz="2000" dirty="0"/>
              <a:t> </a:t>
            </a:r>
            <a:r>
              <a:rPr lang="en-GB" sz="2000" dirty="0" err="1"/>
              <a:t>dibidang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 </a:t>
            </a:r>
            <a:r>
              <a:rPr lang="en-GB" sz="2000" dirty="0" err="1"/>
              <a:t>serta</a:t>
            </a:r>
            <a:r>
              <a:rPr lang="en-GB" sz="2000" dirty="0"/>
              <a:t> </a:t>
            </a:r>
            <a:r>
              <a:rPr lang="en-GB" sz="2000" dirty="0" err="1"/>
              <a:t>bidang</a:t>
            </a:r>
            <a:r>
              <a:rPr lang="en-GB" sz="2000" dirty="0"/>
              <a:t> </a:t>
            </a:r>
            <a:r>
              <a:rPr lang="en-GB" sz="2000" dirty="0" err="1"/>
              <a:t>pendukungnya</a:t>
            </a:r>
            <a:r>
              <a:rPr lang="en-GB" sz="2000" dirty="0"/>
              <a:t> </a:t>
            </a:r>
            <a:r>
              <a:rPr lang="en-GB" sz="2000" dirty="0" err="1"/>
              <a:t>seperti</a:t>
            </a:r>
            <a:r>
              <a:rPr lang="en-GB" sz="2000" dirty="0"/>
              <a:t> </a:t>
            </a:r>
            <a:r>
              <a:rPr lang="en-GB" sz="2000" dirty="0" err="1"/>
              <a:t>keuangan</a:t>
            </a:r>
            <a:r>
              <a:rPr lang="en-GB" sz="2000" dirty="0"/>
              <a:t>, </a:t>
            </a:r>
            <a:r>
              <a:rPr lang="en-GB" sz="2000" dirty="0" err="1"/>
              <a:t>pemasaran</a:t>
            </a:r>
            <a:r>
              <a:rPr lang="en-GB" sz="2000" dirty="0"/>
              <a:t> </a:t>
            </a:r>
            <a:r>
              <a:rPr lang="en-GB" sz="2000" dirty="0" err="1"/>
              <a:t>operasi</a:t>
            </a:r>
            <a:r>
              <a:rPr lang="en-GB" sz="2000" dirty="0"/>
              <a:t> </a:t>
            </a:r>
            <a:r>
              <a:rPr lang="en-GB" sz="2000" dirty="0" err="1"/>
              <a:t>produksi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smtClean="0"/>
              <a:t>lain-lain</a:t>
            </a:r>
          </a:p>
          <a:p>
            <a:pPr marL="457200" indent="-457200" algn="just">
              <a:buClrTx/>
              <a:buFont typeface="+mj-lt"/>
              <a:buAutoNum type="alphaLcParenR"/>
            </a:pPr>
            <a:r>
              <a:rPr lang="en-GB" sz="2000" dirty="0" err="1"/>
              <a:t>Pembinaan</a:t>
            </a:r>
            <a:r>
              <a:rPr lang="en-GB" sz="2000" dirty="0"/>
              <a:t> </a:t>
            </a:r>
            <a:r>
              <a:rPr lang="en-GB" sz="2000" dirty="0" err="1"/>
              <a:t>unsur</a:t>
            </a:r>
            <a:r>
              <a:rPr lang="en-GB" sz="2000" dirty="0"/>
              <a:t> </a:t>
            </a:r>
            <a:r>
              <a:rPr lang="en-GB" sz="2000" dirty="0" err="1"/>
              <a:t>psikomotorik</a:t>
            </a:r>
            <a:r>
              <a:rPr lang="en-GB" sz="2000" dirty="0"/>
              <a:t> </a:t>
            </a:r>
            <a:r>
              <a:rPr lang="en-GB" sz="2000" dirty="0" err="1"/>
              <a:t>mencakup</a:t>
            </a:r>
            <a:r>
              <a:rPr lang="en-GB" sz="2000" dirty="0"/>
              <a:t> </a:t>
            </a:r>
            <a:r>
              <a:rPr lang="en-GB" sz="2000" dirty="0" err="1"/>
              <a:t>upaya-upaya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membina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meningkatkan</a:t>
            </a:r>
            <a:r>
              <a:rPr lang="en-GB" sz="2000" dirty="0"/>
              <a:t> </a:t>
            </a:r>
            <a:r>
              <a:rPr lang="en-GB" sz="2000" dirty="0" err="1"/>
              <a:t>keahlian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keterampilan</a:t>
            </a:r>
            <a:r>
              <a:rPr lang="en-GB" sz="2000" dirty="0"/>
              <a:t> </a:t>
            </a:r>
            <a:r>
              <a:rPr lang="en-GB" sz="2000" dirty="0" err="1"/>
              <a:t>spesifik</a:t>
            </a:r>
            <a:r>
              <a:rPr lang="en-GB" sz="2000" dirty="0"/>
              <a:t> </a:t>
            </a:r>
            <a:r>
              <a:rPr lang="en-GB" sz="2000" dirty="0" err="1"/>
              <a:t>dari</a:t>
            </a:r>
            <a:r>
              <a:rPr lang="en-GB" sz="2000" dirty="0"/>
              <a:t> </a:t>
            </a:r>
            <a:r>
              <a:rPr lang="en-GB" sz="2000" dirty="0" err="1"/>
              <a:t>penjabaran</a:t>
            </a:r>
            <a:r>
              <a:rPr lang="en-GB" sz="2000" dirty="0"/>
              <a:t> </a:t>
            </a:r>
            <a:r>
              <a:rPr lang="en-GB" sz="2000" dirty="0" err="1"/>
              <a:t>bidang-bidang</a:t>
            </a:r>
            <a:r>
              <a:rPr lang="en-GB" sz="2000" dirty="0"/>
              <a:t> </a:t>
            </a:r>
            <a:r>
              <a:rPr lang="en-GB" sz="2000" dirty="0" err="1"/>
              <a:t>kognitif</a:t>
            </a:r>
            <a:r>
              <a:rPr lang="en-GB" sz="2000" dirty="0"/>
              <a:t> </a:t>
            </a:r>
            <a:r>
              <a:rPr lang="en-GB" sz="2000" dirty="0" err="1"/>
              <a:t>seperti</a:t>
            </a:r>
            <a:r>
              <a:rPr lang="en-GB" sz="2000" dirty="0"/>
              <a:t> </a:t>
            </a:r>
            <a:r>
              <a:rPr lang="en-GB" sz="2000" dirty="0" err="1"/>
              <a:t>keterampilan</a:t>
            </a:r>
            <a:r>
              <a:rPr lang="en-GB" sz="2000" dirty="0"/>
              <a:t> </a:t>
            </a:r>
            <a:r>
              <a:rPr lang="en-GB" sz="2000" dirty="0" err="1"/>
              <a:t>bidang</a:t>
            </a:r>
            <a:r>
              <a:rPr lang="en-GB" sz="2000" dirty="0"/>
              <a:t> </a:t>
            </a:r>
            <a:r>
              <a:rPr lang="en-GB" sz="2000" dirty="0" err="1"/>
              <a:t>manejerial</a:t>
            </a:r>
            <a:r>
              <a:rPr lang="en-GB" sz="2000" dirty="0"/>
              <a:t>, </a:t>
            </a:r>
            <a:r>
              <a:rPr lang="en-GB" sz="2000" dirty="0" err="1"/>
              <a:t>keterampilan</a:t>
            </a:r>
            <a:r>
              <a:rPr lang="en-GB" sz="2000" dirty="0"/>
              <a:t> </a:t>
            </a:r>
            <a:r>
              <a:rPr lang="en-GB" sz="2000" dirty="0" err="1"/>
              <a:t>bidang</a:t>
            </a:r>
            <a:r>
              <a:rPr lang="en-GB" sz="2000" dirty="0"/>
              <a:t> </a:t>
            </a:r>
            <a:r>
              <a:rPr lang="en-GB" sz="2000" dirty="0" err="1"/>
              <a:t>produksi</a:t>
            </a:r>
            <a:r>
              <a:rPr lang="en-GB" sz="2000" dirty="0"/>
              <a:t>, </a:t>
            </a:r>
            <a:r>
              <a:rPr lang="en-GB" sz="2000" dirty="0" err="1"/>
              <a:t>keterampilan</a:t>
            </a:r>
            <a:r>
              <a:rPr lang="en-GB" sz="2000" dirty="0"/>
              <a:t> </a:t>
            </a:r>
            <a:r>
              <a:rPr lang="en-GB" sz="2000" dirty="0" err="1"/>
              <a:t>bidang</a:t>
            </a:r>
            <a:r>
              <a:rPr lang="en-GB" sz="2000" dirty="0"/>
              <a:t> </a:t>
            </a:r>
            <a:r>
              <a:rPr lang="en-GB" sz="2000" dirty="0" err="1"/>
              <a:t>tekhnologi</a:t>
            </a:r>
            <a:r>
              <a:rPr lang="en-GB" sz="2000" dirty="0"/>
              <a:t>; </a:t>
            </a:r>
          </a:p>
          <a:p>
            <a:pPr marL="457200" indent="-457200" algn="just">
              <a:buClrTx/>
              <a:buFont typeface="+mj-lt"/>
              <a:buAutoNum type="alphaLcParenR"/>
            </a:pPr>
            <a:r>
              <a:rPr lang="en-GB" sz="2000" dirty="0" err="1"/>
              <a:t>Pembinaan</a:t>
            </a:r>
            <a:r>
              <a:rPr lang="en-GB" sz="2000" dirty="0"/>
              <a:t> </a:t>
            </a:r>
            <a:r>
              <a:rPr lang="en-GB" sz="2000" dirty="0" err="1"/>
              <a:t>unsur</a:t>
            </a:r>
            <a:r>
              <a:rPr lang="en-GB" sz="2000" dirty="0"/>
              <a:t> </a:t>
            </a:r>
            <a:r>
              <a:rPr lang="en-GB" sz="2000" dirty="0" err="1"/>
              <a:t>afeksi</a:t>
            </a:r>
            <a:r>
              <a:rPr lang="en-GB" sz="2000" dirty="0"/>
              <a:t>, </a:t>
            </a:r>
            <a:r>
              <a:rPr lang="en-GB" sz="2000" dirty="0" err="1"/>
              <a:t>yakni</a:t>
            </a:r>
            <a:r>
              <a:rPr lang="en-GB" sz="2000" dirty="0"/>
              <a:t> </a:t>
            </a:r>
            <a:r>
              <a:rPr lang="en-GB" sz="2000" dirty="0" err="1"/>
              <a:t>sikap</a:t>
            </a:r>
            <a:r>
              <a:rPr lang="en-GB" sz="2000" dirty="0"/>
              <a:t> mental, moral,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etika</a:t>
            </a:r>
            <a:r>
              <a:rPr lang="en-GB" sz="2000" dirty="0"/>
              <a:t>.</a:t>
            </a:r>
          </a:p>
          <a:p>
            <a:pPr marL="457200" indent="-457200" algn="just">
              <a:buClrTx/>
              <a:buFont typeface="+mj-lt"/>
              <a:buAutoNum type="alphaLcParenR"/>
            </a:pPr>
            <a:r>
              <a:rPr lang="en-GB" sz="2000" dirty="0" err="1" smtClean="0"/>
              <a:t>Pembinaan</a:t>
            </a:r>
            <a:r>
              <a:rPr lang="en-GB" sz="2000" dirty="0" smtClean="0"/>
              <a:t> </a:t>
            </a:r>
            <a:r>
              <a:rPr lang="en-GB" sz="2000" dirty="0" err="1"/>
              <a:t>unsur</a:t>
            </a:r>
            <a:r>
              <a:rPr lang="en-GB" sz="2000" dirty="0"/>
              <a:t> </a:t>
            </a:r>
            <a:r>
              <a:rPr lang="en-GB" sz="2000" dirty="0" err="1"/>
              <a:t>intuisi</a:t>
            </a:r>
            <a:r>
              <a:rPr lang="en-GB" sz="2000" dirty="0"/>
              <a:t>, </a:t>
            </a:r>
            <a:r>
              <a:rPr lang="en-GB" sz="2000" dirty="0" err="1"/>
              <a:t>merupakan</a:t>
            </a:r>
            <a:r>
              <a:rPr lang="en-GB" sz="2000" dirty="0"/>
              <a:t> </a:t>
            </a:r>
            <a:r>
              <a:rPr lang="en-GB" sz="2000" dirty="0" err="1"/>
              <a:t>kombinasi</a:t>
            </a:r>
            <a:r>
              <a:rPr lang="en-GB" sz="2000" dirty="0"/>
              <a:t> </a:t>
            </a:r>
            <a:r>
              <a:rPr lang="en-GB" sz="2000" dirty="0" err="1"/>
              <a:t>antara</a:t>
            </a:r>
            <a:r>
              <a:rPr lang="en-GB" sz="2000" dirty="0"/>
              <a:t> </a:t>
            </a:r>
            <a:r>
              <a:rPr lang="en-GB" sz="2000" dirty="0" err="1"/>
              <a:t>unsur</a:t>
            </a:r>
            <a:r>
              <a:rPr lang="en-GB" sz="2000" dirty="0"/>
              <a:t> </a:t>
            </a:r>
            <a:r>
              <a:rPr lang="en-GB" sz="2000" dirty="0" err="1"/>
              <a:t>kognisi</a:t>
            </a:r>
            <a:r>
              <a:rPr lang="en-GB" sz="2000" dirty="0"/>
              <a:t>, </a:t>
            </a:r>
            <a:r>
              <a:rPr lang="en-GB" sz="2000" dirty="0" err="1"/>
              <a:t>psikomotor</a:t>
            </a:r>
            <a:r>
              <a:rPr lang="en-GB" sz="2000" dirty="0"/>
              <a:t>, </a:t>
            </a:r>
            <a:r>
              <a:rPr lang="en-GB" sz="2000" dirty="0" err="1"/>
              <a:t>serta</a:t>
            </a:r>
            <a:r>
              <a:rPr lang="en-GB" sz="2000" dirty="0"/>
              <a:t> </a:t>
            </a:r>
            <a:r>
              <a:rPr lang="en-GB" sz="2000" dirty="0" err="1"/>
              <a:t>afeksi</a:t>
            </a:r>
            <a:r>
              <a:rPr lang="en-GB" sz="2000" dirty="0"/>
              <a:t> yang </a:t>
            </a:r>
            <a:r>
              <a:rPr lang="en-GB" sz="2000" dirty="0" err="1"/>
              <a:t>dimilikinya</a:t>
            </a:r>
            <a:r>
              <a:rPr lang="en-GB" sz="2000" dirty="0"/>
              <a:t>. </a:t>
            </a:r>
            <a:endParaRPr lang="en-GB" sz="20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1839949" y="331228"/>
            <a:ext cx="5184576" cy="10156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000" dirty="0" err="1">
                <a:solidFill>
                  <a:schemeClr val="dk1"/>
                </a:solidFill>
                <a:effectLst/>
              </a:rPr>
              <a:t>Strategi</a:t>
            </a:r>
            <a:r>
              <a:rPr lang="en-GB" sz="2000" dirty="0">
                <a:solidFill>
                  <a:schemeClr val="dk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dk1"/>
                </a:solidFill>
                <a:effectLst/>
              </a:rPr>
              <a:t>Pembinaan</a:t>
            </a:r>
            <a:r>
              <a:rPr lang="en-GB" sz="2000" dirty="0">
                <a:solidFill>
                  <a:schemeClr val="dk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dk1"/>
                </a:solidFill>
                <a:effectLst/>
              </a:rPr>
              <a:t>mutu</a:t>
            </a:r>
            <a:r>
              <a:rPr lang="en-GB" sz="2000" dirty="0">
                <a:solidFill>
                  <a:schemeClr val="dk1"/>
                </a:solidFill>
                <a:effectLst/>
              </a:rPr>
              <a:t> SDM </a:t>
            </a:r>
            <a:r>
              <a:rPr lang="en-GB" sz="2000" dirty="0" err="1">
                <a:solidFill>
                  <a:schemeClr val="dk1"/>
                </a:solidFill>
                <a:effectLst/>
              </a:rPr>
              <a:t>agribisnis</a:t>
            </a:r>
            <a:r>
              <a:rPr lang="en-GB" sz="2000" dirty="0">
                <a:solidFill>
                  <a:schemeClr val="dk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dk1"/>
                </a:solidFill>
                <a:effectLst/>
              </a:rPr>
              <a:t>pada</a:t>
            </a:r>
            <a:r>
              <a:rPr lang="en-GB" sz="2000" dirty="0">
                <a:solidFill>
                  <a:schemeClr val="dk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dk1"/>
                </a:solidFill>
                <a:effectLst/>
              </a:rPr>
              <a:t>empat</a:t>
            </a:r>
            <a:r>
              <a:rPr lang="en-GB" sz="2000" dirty="0">
                <a:solidFill>
                  <a:schemeClr val="dk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dk1"/>
                </a:solidFill>
                <a:effectLst/>
              </a:rPr>
              <a:t>unsur</a:t>
            </a:r>
            <a:r>
              <a:rPr lang="en-GB" sz="2000" dirty="0">
                <a:solidFill>
                  <a:schemeClr val="dk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dk1"/>
                </a:solidFill>
                <a:effectLst/>
              </a:rPr>
              <a:t>utama</a:t>
            </a:r>
            <a:r>
              <a:rPr lang="en-GB" sz="2000" dirty="0">
                <a:solidFill>
                  <a:schemeClr val="dk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dk1"/>
                </a:solidFill>
                <a:effectLst/>
              </a:rPr>
              <a:t>yakni</a:t>
            </a:r>
            <a:r>
              <a:rPr lang="en-GB" sz="2000" dirty="0">
                <a:solidFill>
                  <a:schemeClr val="dk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dk1"/>
                </a:solidFill>
                <a:effectLst/>
              </a:rPr>
              <a:t>kognisi</a:t>
            </a:r>
            <a:r>
              <a:rPr lang="en-GB" sz="2000" dirty="0">
                <a:solidFill>
                  <a:schemeClr val="dk1"/>
                </a:solidFill>
                <a:effectLst/>
              </a:rPr>
              <a:t>, </a:t>
            </a:r>
            <a:r>
              <a:rPr lang="en-GB" sz="2000" dirty="0" err="1">
                <a:solidFill>
                  <a:schemeClr val="dk1"/>
                </a:solidFill>
                <a:effectLst/>
              </a:rPr>
              <a:t>psikomotor</a:t>
            </a:r>
            <a:r>
              <a:rPr lang="en-GB" sz="2000" dirty="0">
                <a:solidFill>
                  <a:schemeClr val="dk1"/>
                </a:solidFill>
                <a:effectLst/>
              </a:rPr>
              <a:t>, </a:t>
            </a:r>
            <a:r>
              <a:rPr lang="en-GB" sz="2000" dirty="0" err="1">
                <a:solidFill>
                  <a:schemeClr val="dk1"/>
                </a:solidFill>
                <a:effectLst/>
              </a:rPr>
              <a:t>afeksi</a:t>
            </a:r>
            <a:r>
              <a:rPr lang="en-GB" sz="2000" dirty="0">
                <a:solidFill>
                  <a:schemeClr val="dk1"/>
                </a:solidFill>
                <a:effectLst/>
              </a:rPr>
              <a:t>, </a:t>
            </a:r>
            <a:r>
              <a:rPr lang="en-GB" sz="2000" dirty="0" err="1">
                <a:solidFill>
                  <a:schemeClr val="dk1"/>
                </a:solidFill>
                <a:effectLst/>
              </a:rPr>
              <a:t>dan</a:t>
            </a:r>
            <a:r>
              <a:rPr lang="en-GB" sz="2000" dirty="0">
                <a:solidFill>
                  <a:schemeClr val="dk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dk1"/>
                </a:solidFill>
                <a:effectLst/>
              </a:rPr>
              <a:t>intuisi</a:t>
            </a:r>
            <a:r>
              <a:rPr lang="en-GB" sz="2000" dirty="0">
                <a:solidFill>
                  <a:schemeClr val="dk1"/>
                </a:solidFill>
                <a:effectLst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7051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2133" y="4581128"/>
            <a:ext cx="1895078" cy="189507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89830" y="2060849"/>
            <a:ext cx="2870002" cy="229141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0228" y="1772816"/>
            <a:ext cx="5462555" cy="3888432"/>
          </a:xfrm>
        </p:spPr>
        <p:txBody>
          <a:bodyPr>
            <a:noAutofit/>
          </a:bodyPr>
          <a:lstStyle/>
          <a:p>
            <a:pPr marL="457200" indent="-457200" algn="just">
              <a:buClrTx/>
              <a:buFont typeface="+mj-lt"/>
              <a:buAutoNum type="arabicParenR"/>
            </a:pPr>
            <a:r>
              <a:rPr lang="en-GB" sz="2000" dirty="0" err="1" smtClean="0"/>
              <a:t>Petani</a:t>
            </a:r>
            <a:r>
              <a:rPr lang="en-GB" sz="2000" dirty="0" smtClean="0"/>
              <a:t> </a:t>
            </a:r>
            <a:r>
              <a:rPr lang="en-GB" sz="2000" dirty="0"/>
              <a:t>yang </a:t>
            </a:r>
            <a:r>
              <a:rPr lang="en-GB" sz="2000" dirty="0" err="1"/>
              <a:t>merupakan</a:t>
            </a:r>
            <a:r>
              <a:rPr lang="en-GB" sz="2000" dirty="0"/>
              <a:t> </a:t>
            </a:r>
            <a:r>
              <a:rPr lang="en-GB" sz="2000" dirty="0" err="1"/>
              <a:t>pelaku</a:t>
            </a:r>
            <a:r>
              <a:rPr lang="en-GB" sz="2000" dirty="0"/>
              <a:t> </a:t>
            </a:r>
            <a:r>
              <a:rPr lang="en-GB" sz="2000" dirty="0" err="1"/>
              <a:t>utama</a:t>
            </a:r>
            <a:r>
              <a:rPr lang="en-GB" sz="2000" dirty="0"/>
              <a:t> </a:t>
            </a:r>
            <a:r>
              <a:rPr lang="en-GB" sz="2000" dirty="0" err="1"/>
              <a:t>usaha</a:t>
            </a:r>
            <a:r>
              <a:rPr lang="en-GB" sz="2000" dirty="0"/>
              <a:t> </a:t>
            </a:r>
            <a:r>
              <a:rPr lang="en-GB" sz="2000" dirty="0" err="1"/>
              <a:t>pertanian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kelembagaan</a:t>
            </a:r>
            <a:r>
              <a:rPr lang="en-GB" sz="2000" dirty="0"/>
              <a:t> </a:t>
            </a:r>
            <a:r>
              <a:rPr lang="en-GB" sz="2000" dirty="0" err="1"/>
              <a:t>ekonomi</a:t>
            </a:r>
            <a:r>
              <a:rPr lang="en-GB" sz="2000" dirty="0"/>
              <a:t> </a:t>
            </a:r>
            <a:r>
              <a:rPr lang="en-GB" sz="2000" dirty="0" err="1"/>
              <a:t>petani</a:t>
            </a:r>
            <a:r>
              <a:rPr lang="en-GB" sz="2000" dirty="0"/>
              <a:t>, </a:t>
            </a:r>
            <a:endParaRPr lang="en-GB" sz="2000" dirty="0" smtClean="0"/>
          </a:p>
          <a:p>
            <a:pPr marL="457200" indent="-457200" algn="just">
              <a:buClrTx/>
              <a:buFont typeface="+mj-lt"/>
              <a:buAutoNum type="arabicParenR"/>
            </a:pPr>
            <a:r>
              <a:rPr lang="en-GB" sz="2000" dirty="0" err="1" smtClean="0"/>
              <a:t>Pengusaha</a:t>
            </a:r>
            <a:r>
              <a:rPr lang="en-GB" sz="2000" dirty="0" smtClean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pedagang</a:t>
            </a:r>
            <a:r>
              <a:rPr lang="en-GB" sz="2000" dirty="0"/>
              <a:t> yang </a:t>
            </a:r>
            <a:r>
              <a:rPr lang="en-GB" sz="2000" dirty="0" err="1"/>
              <a:t>bergerak</a:t>
            </a:r>
            <a:r>
              <a:rPr lang="en-GB" sz="2000" dirty="0"/>
              <a:t> 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bidang</a:t>
            </a:r>
            <a:r>
              <a:rPr lang="en-GB" sz="2000" dirty="0"/>
              <a:t> </a:t>
            </a:r>
            <a:r>
              <a:rPr lang="en-GB" sz="2000" dirty="0" err="1"/>
              <a:t>pertanian</a:t>
            </a:r>
            <a:r>
              <a:rPr lang="en-GB" sz="2000" dirty="0"/>
              <a:t>, </a:t>
            </a:r>
            <a:r>
              <a:rPr lang="en-GB" sz="2000" dirty="0" err="1"/>
              <a:t>baik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agroinput</a:t>
            </a:r>
            <a:r>
              <a:rPr lang="en-GB" sz="2000" dirty="0"/>
              <a:t> (</a:t>
            </a:r>
            <a:r>
              <a:rPr lang="en-GB" sz="2000" dirty="0" err="1"/>
              <a:t>penyediaan</a:t>
            </a:r>
            <a:r>
              <a:rPr lang="en-GB" sz="2000" dirty="0"/>
              <a:t> </a:t>
            </a:r>
            <a:r>
              <a:rPr lang="en-GB" sz="2000" dirty="0" err="1"/>
              <a:t>sarana</a:t>
            </a:r>
            <a:r>
              <a:rPr lang="en-GB" sz="2000" dirty="0"/>
              <a:t> </a:t>
            </a:r>
            <a:r>
              <a:rPr lang="en-GB" sz="2000" dirty="0" err="1"/>
              <a:t>produksi</a:t>
            </a:r>
            <a:r>
              <a:rPr lang="en-GB" sz="2000" dirty="0"/>
              <a:t>) </a:t>
            </a:r>
            <a:r>
              <a:rPr lang="en-GB" sz="2000" dirty="0" err="1"/>
              <a:t>maupun</a:t>
            </a:r>
            <a:r>
              <a:rPr lang="en-GB" sz="2000" dirty="0"/>
              <a:t> agro-</a:t>
            </a:r>
            <a:r>
              <a:rPr lang="en-GB" sz="2000" dirty="0" err="1"/>
              <a:t>industri</a:t>
            </a:r>
            <a:r>
              <a:rPr lang="en-GB" sz="2000" dirty="0"/>
              <a:t> (</a:t>
            </a:r>
            <a:r>
              <a:rPr lang="en-GB" sz="2000" dirty="0" err="1"/>
              <a:t>pengolahan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pemasaran</a:t>
            </a:r>
            <a:r>
              <a:rPr lang="en-GB" sz="2000" dirty="0"/>
              <a:t> </a:t>
            </a:r>
            <a:r>
              <a:rPr lang="en-GB" sz="2000" dirty="0" err="1"/>
              <a:t>hasil</a:t>
            </a:r>
            <a:r>
              <a:rPr lang="en-GB" sz="2000" dirty="0"/>
              <a:t>); </a:t>
            </a:r>
            <a:r>
              <a:rPr lang="en-GB" sz="2000" dirty="0" smtClean="0"/>
              <a:t>  </a:t>
            </a:r>
          </a:p>
          <a:p>
            <a:pPr marL="457200" indent="-457200" algn="just">
              <a:buClrTx/>
              <a:buFont typeface="+mj-lt"/>
              <a:buAutoNum type="arabicParenR"/>
            </a:pPr>
            <a:r>
              <a:rPr lang="en-GB" sz="2000" dirty="0" err="1" smtClean="0"/>
              <a:t>Aparat</a:t>
            </a:r>
            <a:r>
              <a:rPr lang="en-GB" sz="2000" dirty="0" smtClean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kelembagaan</a:t>
            </a:r>
            <a:r>
              <a:rPr lang="en-GB" sz="2000" dirty="0"/>
              <a:t> </a:t>
            </a:r>
            <a:r>
              <a:rPr lang="en-GB" sz="2000" dirty="0" err="1"/>
              <a:t>pertanian</a:t>
            </a:r>
            <a:r>
              <a:rPr lang="en-GB" sz="2000" dirty="0"/>
              <a:t>, </a:t>
            </a:r>
            <a:r>
              <a:rPr lang="en-GB" sz="2000" dirty="0" err="1" smtClean="0"/>
              <a:t>baik</a:t>
            </a:r>
            <a:r>
              <a:rPr lang="en-GB" sz="2000" dirty="0" smtClean="0"/>
              <a:t> </a:t>
            </a:r>
            <a:r>
              <a:rPr lang="en-GB" sz="2000" dirty="0" err="1" smtClean="0"/>
              <a:t>struktural</a:t>
            </a:r>
            <a:r>
              <a:rPr lang="en-GB" sz="2000" dirty="0" smtClean="0"/>
              <a:t> </a:t>
            </a:r>
            <a:r>
              <a:rPr lang="en-GB" sz="2000" dirty="0"/>
              <a:t>(</a:t>
            </a:r>
            <a:r>
              <a:rPr lang="en-GB" sz="2000" dirty="0" err="1"/>
              <a:t>teknis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adminstrasi</a:t>
            </a:r>
            <a:r>
              <a:rPr lang="en-GB" sz="2000" dirty="0"/>
              <a:t>) </a:t>
            </a:r>
            <a:r>
              <a:rPr lang="en-GB" sz="2000" dirty="0" err="1"/>
              <a:t>maupun</a:t>
            </a:r>
            <a:r>
              <a:rPr lang="en-GB" sz="2000" dirty="0"/>
              <a:t> </a:t>
            </a:r>
            <a:r>
              <a:rPr lang="en-GB" sz="2000" dirty="0" err="1"/>
              <a:t>fungsional</a:t>
            </a:r>
            <a:r>
              <a:rPr lang="en-GB" sz="2000" dirty="0"/>
              <a:t> (</a:t>
            </a:r>
            <a:r>
              <a:rPr lang="en-GB" sz="2000" dirty="0" err="1"/>
              <a:t>penyuluh</a:t>
            </a:r>
            <a:r>
              <a:rPr lang="en-GB" sz="2000" dirty="0"/>
              <a:t>, </a:t>
            </a:r>
            <a:r>
              <a:rPr lang="en-GB" sz="2000" dirty="0" err="1"/>
              <a:t>peneliti</a:t>
            </a:r>
            <a:r>
              <a:rPr lang="en-GB" sz="2000" dirty="0"/>
              <a:t>, guru, </a:t>
            </a:r>
            <a:r>
              <a:rPr lang="en-GB" sz="2000" dirty="0" err="1"/>
              <a:t>dosen</a:t>
            </a:r>
            <a:r>
              <a:rPr lang="en-GB" sz="2000" dirty="0"/>
              <a:t>,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tenaga</a:t>
            </a:r>
            <a:r>
              <a:rPr lang="en-GB" sz="2000" dirty="0"/>
              <a:t> </a:t>
            </a:r>
            <a:r>
              <a:rPr lang="en-GB" sz="2000" dirty="0" err="1"/>
              <a:t>funsinal</a:t>
            </a:r>
            <a:r>
              <a:rPr lang="en-GB" sz="2000" dirty="0"/>
              <a:t> </a:t>
            </a:r>
            <a:r>
              <a:rPr lang="en-GB" sz="2000" dirty="0" err="1"/>
              <a:t>lainnya</a:t>
            </a:r>
            <a:r>
              <a:rPr lang="en-GB" sz="2000" dirty="0"/>
              <a:t>);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endParaRPr lang="en-GB" sz="2000" dirty="0" smtClean="0"/>
          </a:p>
          <a:p>
            <a:pPr marL="457200" indent="-457200" algn="just">
              <a:buClrTx/>
              <a:buFont typeface="+mj-lt"/>
              <a:buAutoNum type="arabicParenR"/>
            </a:pPr>
            <a:r>
              <a:rPr lang="en-GB" sz="2000" dirty="0" err="1" smtClean="0"/>
              <a:t>Kelembagaan</a:t>
            </a:r>
            <a:r>
              <a:rPr lang="en-GB" sz="2000" dirty="0" smtClean="0"/>
              <a:t> </a:t>
            </a:r>
            <a:r>
              <a:rPr lang="en-GB" sz="2000" dirty="0" err="1"/>
              <a:t>pertanian</a:t>
            </a:r>
            <a:r>
              <a:rPr lang="en-GB" sz="2000" dirty="0"/>
              <a:t> yang </a:t>
            </a:r>
            <a:r>
              <a:rPr lang="en-GB" sz="2000" dirty="0" err="1"/>
              <a:t>tangguh</a:t>
            </a:r>
            <a:r>
              <a:rPr lang="en-GB" sz="2000" dirty="0"/>
              <a:t> yang </a:t>
            </a:r>
            <a:r>
              <a:rPr lang="en-GB" sz="2000" dirty="0" err="1"/>
              <a:t>meliputi</a:t>
            </a:r>
            <a:r>
              <a:rPr lang="en-GB" sz="2000" dirty="0"/>
              <a:t> </a:t>
            </a:r>
            <a:r>
              <a:rPr lang="en-GB" sz="2000" dirty="0" err="1"/>
              <a:t>kelembagaan</a:t>
            </a:r>
            <a:r>
              <a:rPr lang="en-GB" sz="2000" dirty="0"/>
              <a:t> </a:t>
            </a:r>
            <a:r>
              <a:rPr lang="en-GB" sz="2000" dirty="0" err="1"/>
              <a:t>pengaturan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pelayanan</a:t>
            </a:r>
            <a:r>
              <a:rPr lang="en-GB" sz="2000" dirty="0"/>
              <a:t> </a:t>
            </a:r>
            <a:r>
              <a:rPr lang="en-GB" sz="2000" dirty="0" err="1"/>
              <a:t>termasuk</a:t>
            </a:r>
            <a:r>
              <a:rPr lang="en-GB" sz="2000" dirty="0"/>
              <a:t> </a:t>
            </a:r>
            <a:r>
              <a:rPr lang="en-GB" sz="2000" dirty="0" err="1"/>
              <a:t>penelitian</a:t>
            </a:r>
            <a:r>
              <a:rPr lang="en-GB" sz="2000" dirty="0"/>
              <a:t>, </a:t>
            </a:r>
            <a:r>
              <a:rPr lang="en-GB" sz="2000" dirty="0" err="1"/>
              <a:t>pedidikan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penyuluhan</a:t>
            </a:r>
            <a:endParaRPr lang="en-GB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619672" y="404664"/>
            <a:ext cx="7056784" cy="101566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000" dirty="0" err="1"/>
              <a:t>Empat</a:t>
            </a:r>
            <a:r>
              <a:rPr lang="en-GB" sz="2000" dirty="0"/>
              <a:t> </a:t>
            </a:r>
            <a:r>
              <a:rPr lang="en-GB" sz="2000" dirty="0" err="1"/>
              <a:t>komponen</a:t>
            </a:r>
            <a:r>
              <a:rPr lang="en-GB" sz="2000" dirty="0"/>
              <a:t> </a:t>
            </a:r>
            <a:r>
              <a:rPr lang="en-GB" sz="2000" dirty="0" err="1"/>
              <a:t>strategis</a:t>
            </a:r>
            <a:r>
              <a:rPr lang="en-GB" sz="2000" dirty="0"/>
              <a:t> yang </a:t>
            </a:r>
            <a:r>
              <a:rPr lang="en-GB" sz="2000" dirty="0" err="1"/>
              <a:t>bertindak</a:t>
            </a:r>
            <a:r>
              <a:rPr lang="en-GB" sz="2000" dirty="0"/>
              <a:t> </a:t>
            </a:r>
            <a:r>
              <a:rPr lang="en-GB" sz="2000" dirty="0" err="1"/>
              <a:t>sebagai</a:t>
            </a:r>
            <a:r>
              <a:rPr lang="en-GB" sz="2000" dirty="0"/>
              <a:t> </a:t>
            </a:r>
            <a:r>
              <a:rPr lang="en-GB" sz="2000" dirty="0" err="1"/>
              <a:t>subyek</a:t>
            </a:r>
            <a:r>
              <a:rPr lang="en-GB" sz="2000" dirty="0"/>
              <a:t> </a:t>
            </a:r>
            <a:r>
              <a:rPr lang="en-GB" sz="2000" dirty="0" err="1"/>
              <a:t>atau</a:t>
            </a:r>
            <a:r>
              <a:rPr lang="en-GB" sz="2000" dirty="0"/>
              <a:t> </a:t>
            </a:r>
            <a:r>
              <a:rPr lang="en-GB" sz="2000" dirty="0" err="1"/>
              <a:t>pelaku</a:t>
            </a:r>
            <a:r>
              <a:rPr lang="en-GB" sz="2000" dirty="0"/>
              <a:t> </a:t>
            </a:r>
            <a:r>
              <a:rPr lang="en-GB" sz="2000" dirty="0" err="1"/>
              <a:t>pembangunan</a:t>
            </a:r>
            <a:r>
              <a:rPr lang="en-GB" sz="2000" dirty="0"/>
              <a:t> </a:t>
            </a:r>
            <a:r>
              <a:rPr lang="en-GB" sz="2000" dirty="0" err="1"/>
              <a:t>pertanian</a:t>
            </a:r>
            <a:r>
              <a:rPr lang="en-GB" sz="2000" dirty="0"/>
              <a:t> yang </a:t>
            </a:r>
            <a:r>
              <a:rPr lang="en-GB" sz="2000" dirty="0" err="1"/>
              <a:t>ditingkatkan</a:t>
            </a:r>
            <a:r>
              <a:rPr lang="en-GB" sz="2000" dirty="0"/>
              <a:t> </a:t>
            </a:r>
            <a:r>
              <a:rPr lang="en-GB" sz="2000" dirty="0" err="1"/>
              <a:t>kualitasnya</a:t>
            </a:r>
            <a:r>
              <a:rPr lang="en-GB" sz="2000" dirty="0"/>
              <a:t> </a:t>
            </a:r>
            <a:r>
              <a:rPr lang="en-GB" sz="2000" dirty="0" err="1"/>
              <a:t>adalah</a:t>
            </a:r>
            <a:r>
              <a:rPr lang="en-GB" sz="2000" dirty="0"/>
              <a:t>: </a:t>
            </a:r>
          </a:p>
        </p:txBody>
      </p:sp>
      <p:pic>
        <p:nvPicPr>
          <p:cNvPr id="6146" name="Picture 2" descr="http://ainunzariyah712.files.wordpress.com/2013/01/petani.gif?w=68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133" y="4581128"/>
            <a:ext cx="1895078" cy="189507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1.bp.blogspot.com/-ZSvgOUWg5RE/UyV2TZXPryI/AAAAAAAAAUw/QTSph9gBbV0/s1600/komunikasi+kelompok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830" y="2060848"/>
            <a:ext cx="2859684" cy="229141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061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293096"/>
            <a:ext cx="9144000" cy="244827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329878" y="548680"/>
            <a:ext cx="6264696" cy="13234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000" dirty="0" err="1">
                <a:solidFill>
                  <a:sysClr val="windowText" lastClr="000000"/>
                </a:solidFill>
              </a:rPr>
              <a:t>Kondisi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dimana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pelaku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utama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pembangunan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pertanian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telah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berusia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lanjut</a:t>
            </a:r>
            <a:r>
              <a:rPr lang="en-GB" sz="2000" dirty="0">
                <a:solidFill>
                  <a:sysClr val="windowText" lastClr="000000"/>
                </a:solidFill>
              </a:rPr>
              <a:t>, </a:t>
            </a:r>
            <a:r>
              <a:rPr lang="en-GB" sz="2000" dirty="0" err="1">
                <a:solidFill>
                  <a:sysClr val="windowText" lastClr="000000"/>
                </a:solidFill>
              </a:rPr>
              <a:t>perlu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adanya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kaderisasi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dan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menumbuhkan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minat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generasi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muda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untuk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bekerja</a:t>
            </a:r>
            <a:r>
              <a:rPr lang="en-GB" sz="2000" dirty="0">
                <a:solidFill>
                  <a:sysClr val="windowText" lastClr="000000"/>
                </a:solidFill>
              </a:rPr>
              <a:t> di </a:t>
            </a:r>
            <a:r>
              <a:rPr lang="en-GB" sz="2000" dirty="0" err="1">
                <a:solidFill>
                  <a:sysClr val="windowText" lastClr="000000"/>
                </a:solidFill>
              </a:rPr>
              <a:t>sektor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pertanian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dan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sekaligus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mencegah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i="1" dirty="0">
                <a:solidFill>
                  <a:sysClr val="windowText" lastClr="000000"/>
                </a:solidFill>
              </a:rPr>
              <a:t>second lost </a:t>
            </a:r>
            <a:r>
              <a:rPr lang="en-GB" sz="2000" i="1" dirty="0" smtClean="0">
                <a:solidFill>
                  <a:sysClr val="windowText" lastClr="000000"/>
                </a:solidFill>
              </a:rPr>
              <a:t>generation</a:t>
            </a:r>
            <a:endParaRPr lang="en-GB" sz="2000" dirty="0">
              <a:solidFill>
                <a:sysClr val="windowText" lastClr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19028" y="2348880"/>
            <a:ext cx="6336704" cy="13234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000" dirty="0" err="1"/>
              <a:t>Petani</a:t>
            </a:r>
            <a:r>
              <a:rPr lang="en-GB" sz="2000" dirty="0"/>
              <a:t> </a:t>
            </a:r>
            <a:r>
              <a:rPr lang="en-GB" sz="2000" dirty="0" err="1" smtClean="0"/>
              <a:t>memerlukan</a:t>
            </a:r>
            <a:r>
              <a:rPr lang="en-GB" sz="2000" dirty="0" smtClean="0"/>
              <a:t> </a:t>
            </a:r>
            <a:r>
              <a:rPr lang="en-GB" sz="2000" dirty="0" err="1"/>
              <a:t>kemampuan</a:t>
            </a:r>
            <a:r>
              <a:rPr lang="en-GB" sz="2000" dirty="0"/>
              <a:t> yang </a:t>
            </a:r>
            <a:r>
              <a:rPr lang="en-GB" sz="2000" dirty="0" err="1"/>
              <a:t>memadai</a:t>
            </a:r>
            <a:r>
              <a:rPr lang="en-GB" sz="2000" dirty="0"/>
              <a:t> </a:t>
            </a:r>
            <a:r>
              <a:rPr lang="en-GB" sz="2000" dirty="0" err="1"/>
              <a:t>tentang</a:t>
            </a:r>
            <a:r>
              <a:rPr lang="en-GB" sz="2000" dirty="0"/>
              <a:t> </a:t>
            </a:r>
            <a:r>
              <a:rPr lang="en-GB" sz="2000" dirty="0" err="1"/>
              <a:t>pengetahuan</a:t>
            </a:r>
            <a:r>
              <a:rPr lang="en-GB" sz="2000" dirty="0"/>
              <a:t>, </a:t>
            </a:r>
            <a:r>
              <a:rPr lang="en-GB" sz="2000" dirty="0" err="1"/>
              <a:t>sikap</a:t>
            </a:r>
            <a:r>
              <a:rPr lang="en-GB" sz="2000" dirty="0"/>
              <a:t> </a:t>
            </a:r>
            <a:r>
              <a:rPr lang="en-GB" sz="2000" dirty="0" err="1"/>
              <a:t>maupun</a:t>
            </a:r>
            <a:r>
              <a:rPr lang="en-GB" sz="2000" dirty="0"/>
              <a:t> </a:t>
            </a:r>
            <a:r>
              <a:rPr lang="en-GB" sz="2000" dirty="0" err="1"/>
              <a:t>ketrampilan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mengantisipasi</a:t>
            </a:r>
            <a:r>
              <a:rPr lang="en-GB" sz="2000" dirty="0"/>
              <a:t> </a:t>
            </a:r>
            <a:r>
              <a:rPr lang="en-GB" sz="2000" dirty="0" err="1"/>
              <a:t>berbagai</a:t>
            </a:r>
            <a:r>
              <a:rPr lang="en-GB" sz="2000" dirty="0"/>
              <a:t> </a:t>
            </a:r>
            <a:r>
              <a:rPr lang="en-GB" sz="2000" dirty="0" err="1"/>
              <a:t>perubahan</a:t>
            </a:r>
            <a:r>
              <a:rPr lang="en-GB" sz="2000" dirty="0"/>
              <a:t> </a:t>
            </a:r>
            <a:r>
              <a:rPr lang="en-GB" sz="2000" dirty="0" err="1"/>
              <a:t>strategis</a:t>
            </a:r>
            <a:r>
              <a:rPr lang="en-GB" sz="2000" dirty="0"/>
              <a:t> </a:t>
            </a:r>
            <a:r>
              <a:rPr lang="en-GB" sz="2000" dirty="0" err="1"/>
              <a:t>baik</a:t>
            </a:r>
            <a:r>
              <a:rPr lang="en-GB" sz="2000" dirty="0"/>
              <a:t> </a:t>
            </a:r>
            <a:r>
              <a:rPr lang="en-GB" sz="2000" dirty="0" err="1"/>
              <a:t>ditingkat</a:t>
            </a:r>
            <a:r>
              <a:rPr lang="en-GB" sz="2000" dirty="0"/>
              <a:t> </a:t>
            </a:r>
            <a:r>
              <a:rPr lang="en-GB" sz="2000" dirty="0" err="1"/>
              <a:t>lapang</a:t>
            </a:r>
            <a:r>
              <a:rPr lang="en-GB" sz="2000" dirty="0"/>
              <a:t>, </a:t>
            </a:r>
            <a:r>
              <a:rPr lang="en-GB" sz="2000" dirty="0" err="1"/>
              <a:t>nasional</a:t>
            </a:r>
            <a:r>
              <a:rPr lang="en-GB" sz="2000" dirty="0"/>
              <a:t>, </a:t>
            </a:r>
            <a:r>
              <a:rPr lang="en-GB" sz="2000" dirty="0" err="1"/>
              <a:t>maupun</a:t>
            </a:r>
            <a:r>
              <a:rPr lang="en-GB" sz="2000" dirty="0"/>
              <a:t> </a:t>
            </a:r>
            <a:r>
              <a:rPr lang="en-GB" sz="2000" dirty="0" err="1"/>
              <a:t>internasional</a:t>
            </a:r>
            <a:r>
              <a:rPr lang="en-GB" sz="2000" dirty="0"/>
              <a:t>. </a:t>
            </a:r>
          </a:p>
        </p:txBody>
      </p:sp>
      <p:pic>
        <p:nvPicPr>
          <p:cNvPr id="9222" name="Picture 6" descr="http://1.bp.blogspot.com/-mW3M27EvC4w/U5oUBKroFvI/AAAAAAAABKg/UKXC9RUuMR0/s1600/kaderisas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46141"/>
            <a:ext cx="3193199" cy="219164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4" name="Picture 8" descr="http://www.sindotrijaya.com/uploads/news/resize2/petan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8172" y="4400244"/>
            <a:ext cx="3178324" cy="223754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6" name="Picture 10" descr="http://nungki-hariyati.blog.ugm.ac.id/files/2011/11/Untitled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09" r="5032" b="3968"/>
          <a:stretch/>
        </p:blipFill>
        <p:spPr bwMode="auto">
          <a:xfrm>
            <a:off x="3419872" y="4400244"/>
            <a:ext cx="2349307" cy="223754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Elbow Connector 4"/>
          <p:cNvCxnSpPr>
            <a:stCxn id="2" idx="1"/>
            <a:endCxn id="7" idx="1"/>
          </p:cNvCxnSpPr>
          <p:nvPr/>
        </p:nvCxnSpPr>
        <p:spPr>
          <a:xfrm rot="10800000" flipH="1" flipV="1">
            <a:off x="1329878" y="1210400"/>
            <a:ext cx="589150" cy="1800200"/>
          </a:xfrm>
          <a:prstGeom prst="bentConnector3">
            <a:avLst>
              <a:gd name="adj1" fmla="val -38802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296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385" y="476672"/>
            <a:ext cx="4425741" cy="266429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187624" y="3990543"/>
            <a:ext cx="7632848" cy="193899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000" dirty="0" err="1" smtClean="0"/>
              <a:t>Aktor</a:t>
            </a:r>
            <a:r>
              <a:rPr lang="en-GB" sz="2000" dirty="0" smtClean="0"/>
              <a:t> </a:t>
            </a:r>
            <a:r>
              <a:rPr lang="en-GB" sz="2000" dirty="0" err="1"/>
              <a:t>pendukung</a:t>
            </a:r>
            <a:r>
              <a:rPr lang="en-GB" sz="2000" dirty="0"/>
              <a:t> </a:t>
            </a:r>
            <a:r>
              <a:rPr lang="en-GB" sz="2000" dirty="0" err="1"/>
              <a:t>pembangunan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 </a:t>
            </a:r>
            <a:r>
              <a:rPr lang="en-GB" sz="2000" dirty="0" err="1"/>
              <a:t>perlu</a:t>
            </a:r>
            <a:r>
              <a:rPr lang="en-GB" sz="2000" dirty="0"/>
              <a:t> </a:t>
            </a:r>
            <a:r>
              <a:rPr lang="en-GB" sz="2000" dirty="0" smtClean="0"/>
              <a:t> </a:t>
            </a:r>
            <a:r>
              <a:rPr lang="en-GB" sz="2000" dirty="0" err="1"/>
              <a:t>pembinaan</a:t>
            </a:r>
            <a:r>
              <a:rPr lang="en-GB" sz="2000" dirty="0"/>
              <a:t> </a:t>
            </a:r>
            <a:r>
              <a:rPr lang="en-GB" sz="2000" dirty="0" err="1"/>
              <a:t>kemampuan</a:t>
            </a:r>
            <a:r>
              <a:rPr lang="en-GB" sz="2000" dirty="0"/>
              <a:t> </a:t>
            </a:r>
            <a:r>
              <a:rPr lang="en-GB" sz="2000" dirty="0" err="1"/>
              <a:t>aspek</a:t>
            </a:r>
            <a:r>
              <a:rPr lang="en-GB" sz="2000" dirty="0"/>
              <a:t> </a:t>
            </a:r>
            <a:r>
              <a:rPr lang="en-GB" sz="2000" dirty="0" err="1"/>
              <a:t>bisnis</a:t>
            </a:r>
            <a:r>
              <a:rPr lang="en-GB" sz="2000" dirty="0"/>
              <a:t>, </a:t>
            </a:r>
            <a:r>
              <a:rPr lang="en-GB" sz="2000" dirty="0" err="1"/>
              <a:t>manajerial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berorganisasi</a:t>
            </a:r>
            <a:r>
              <a:rPr lang="en-GB" sz="2000" dirty="0"/>
              <a:t> </a:t>
            </a:r>
            <a:r>
              <a:rPr lang="en-GB" sz="2000" dirty="0" err="1"/>
              <a:t>bisnis</a:t>
            </a:r>
            <a:r>
              <a:rPr lang="en-GB" sz="2000" dirty="0"/>
              <a:t> </a:t>
            </a:r>
            <a:r>
              <a:rPr lang="en-GB" sz="2000" dirty="0" err="1"/>
              <a:t>serta</a:t>
            </a:r>
            <a:r>
              <a:rPr lang="en-GB" sz="2000" dirty="0"/>
              <a:t> </a:t>
            </a:r>
            <a:r>
              <a:rPr lang="en-GB" sz="2000" dirty="0" err="1"/>
              <a:t>peningkatan</a:t>
            </a:r>
            <a:r>
              <a:rPr lang="en-GB" sz="2000" dirty="0"/>
              <a:t> </a:t>
            </a:r>
            <a:r>
              <a:rPr lang="en-GB" sz="2000" dirty="0" err="1"/>
              <a:t>wawasan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. 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hal</a:t>
            </a:r>
            <a:r>
              <a:rPr lang="en-GB" sz="2000" dirty="0"/>
              <a:t> </a:t>
            </a:r>
            <a:r>
              <a:rPr lang="en-GB" sz="2000" dirty="0" err="1"/>
              <a:t>ini</a:t>
            </a:r>
            <a:r>
              <a:rPr lang="en-GB" sz="2000" dirty="0"/>
              <a:t> </a:t>
            </a:r>
            <a:r>
              <a:rPr lang="en-GB" sz="2000" dirty="0" err="1"/>
              <a:t>perlu</a:t>
            </a:r>
            <a:r>
              <a:rPr lang="en-GB" sz="2000" dirty="0"/>
              <a:t> </a:t>
            </a:r>
            <a:r>
              <a:rPr lang="en-GB" sz="2000" dirty="0" err="1"/>
              <a:t>reorientasi</a:t>
            </a:r>
            <a:r>
              <a:rPr lang="en-GB" sz="2000" dirty="0"/>
              <a:t> </a:t>
            </a:r>
            <a:r>
              <a:rPr lang="en-GB" sz="2000" dirty="0" err="1"/>
              <a:t>peran</a:t>
            </a:r>
            <a:r>
              <a:rPr lang="en-GB" sz="2000" dirty="0"/>
              <a:t> </a:t>
            </a:r>
            <a:r>
              <a:rPr lang="en-GB" sz="2000" dirty="0" err="1"/>
              <a:t>penyuluhan</a:t>
            </a:r>
            <a:r>
              <a:rPr lang="en-GB" sz="2000" dirty="0"/>
              <a:t> </a:t>
            </a:r>
            <a:r>
              <a:rPr lang="en-GB" sz="2000" dirty="0" err="1"/>
              <a:t>pertanian</a:t>
            </a:r>
            <a:r>
              <a:rPr lang="en-GB" sz="2000" dirty="0"/>
              <a:t> yang </a:t>
            </a:r>
            <a:r>
              <a:rPr lang="en-GB" sz="2000" dirty="0" err="1"/>
              <a:t>merupakan</a:t>
            </a:r>
            <a:r>
              <a:rPr lang="en-GB" sz="2000" dirty="0"/>
              <a:t> </a:t>
            </a:r>
            <a:r>
              <a:rPr lang="en-GB" sz="2000" dirty="0" err="1"/>
              <a:t>lembaga</a:t>
            </a:r>
            <a:r>
              <a:rPr lang="en-GB" sz="2000" dirty="0"/>
              <a:t> </a:t>
            </a:r>
            <a:r>
              <a:rPr lang="en-GB" sz="2000" dirty="0" err="1"/>
              <a:t>pembinaan</a:t>
            </a:r>
            <a:r>
              <a:rPr lang="en-GB" sz="2000" dirty="0"/>
              <a:t> SDM </a:t>
            </a:r>
            <a:r>
              <a:rPr lang="en-GB" sz="2000" dirty="0" err="1"/>
              <a:t>petani</a:t>
            </a:r>
            <a:r>
              <a:rPr lang="en-GB" sz="2000" dirty="0"/>
              <a:t>. </a:t>
            </a:r>
            <a:r>
              <a:rPr lang="en-GB" sz="2000" dirty="0" err="1"/>
              <a:t>Oleh</a:t>
            </a:r>
            <a:r>
              <a:rPr lang="en-GB" sz="2000" dirty="0"/>
              <a:t> </a:t>
            </a:r>
            <a:r>
              <a:rPr lang="en-GB" sz="2000" dirty="0" err="1"/>
              <a:t>karena</a:t>
            </a:r>
            <a:r>
              <a:rPr lang="en-GB" sz="2000" dirty="0"/>
              <a:t> </a:t>
            </a:r>
            <a:r>
              <a:rPr lang="en-GB" sz="2000" dirty="0" err="1"/>
              <a:t>itu</a:t>
            </a:r>
            <a:r>
              <a:rPr lang="en-GB" sz="2000" dirty="0"/>
              <a:t> </a:t>
            </a:r>
            <a:r>
              <a:rPr lang="en-GB" sz="2000" dirty="0" err="1"/>
              <a:t>perlu</a:t>
            </a:r>
            <a:r>
              <a:rPr lang="en-GB" sz="2000" dirty="0"/>
              <a:t> </a:t>
            </a:r>
            <a:r>
              <a:rPr lang="en-GB" sz="2000" dirty="0" err="1"/>
              <a:t>peningkatan</a:t>
            </a:r>
            <a:r>
              <a:rPr lang="en-GB" sz="2000" dirty="0"/>
              <a:t> </a:t>
            </a:r>
            <a:r>
              <a:rPr lang="en-GB" sz="2000" dirty="0" err="1"/>
              <a:t>pendidikan</a:t>
            </a:r>
            <a:r>
              <a:rPr lang="en-GB" sz="2000" dirty="0"/>
              <a:t> </a:t>
            </a:r>
            <a:r>
              <a:rPr lang="en-GB" sz="2000" dirty="0" err="1"/>
              <a:t>penyuluh</a:t>
            </a:r>
            <a:r>
              <a:rPr lang="en-GB" sz="2000" dirty="0"/>
              <a:t> </a:t>
            </a:r>
            <a:r>
              <a:rPr lang="en-GB" sz="2000" dirty="0" err="1"/>
              <a:t>baik</a:t>
            </a:r>
            <a:r>
              <a:rPr lang="en-GB" sz="2000" dirty="0"/>
              <a:t> </a:t>
            </a:r>
            <a:r>
              <a:rPr lang="en-GB" sz="2000" dirty="0" err="1"/>
              <a:t>melalui</a:t>
            </a:r>
            <a:r>
              <a:rPr lang="en-GB" sz="2000" dirty="0"/>
              <a:t> </a:t>
            </a:r>
            <a:r>
              <a:rPr lang="en-GB" sz="2000" dirty="0" err="1"/>
              <a:t>pendidikan</a:t>
            </a:r>
            <a:r>
              <a:rPr lang="en-GB" sz="2000" dirty="0"/>
              <a:t> formal, </a:t>
            </a:r>
            <a:r>
              <a:rPr lang="en-GB" sz="2000" dirty="0" err="1"/>
              <a:t>kursus</a:t>
            </a:r>
            <a:r>
              <a:rPr lang="en-GB" sz="2000" dirty="0"/>
              <a:t> </a:t>
            </a:r>
            <a:r>
              <a:rPr lang="en-GB" sz="2000" dirty="0" err="1"/>
              <a:t>singkat</a:t>
            </a:r>
            <a:r>
              <a:rPr lang="en-GB" sz="2000" dirty="0"/>
              <a:t>, </a:t>
            </a:r>
            <a:r>
              <a:rPr lang="en-GB" sz="2000" dirty="0" err="1"/>
              <a:t>studi</a:t>
            </a:r>
            <a:r>
              <a:rPr lang="en-GB" sz="2000" dirty="0"/>
              <a:t> </a:t>
            </a:r>
            <a:r>
              <a:rPr lang="en-GB" sz="2000" dirty="0" smtClean="0"/>
              <a:t>banding</a:t>
            </a:r>
            <a:endParaRPr lang="en-GB" sz="2000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004048" y="1582124"/>
            <a:ext cx="3816424" cy="216024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en-GB" sz="2000" dirty="0" err="1" smtClean="0"/>
              <a:t>Petani</a:t>
            </a:r>
            <a:r>
              <a:rPr lang="en-GB" sz="2000" dirty="0" smtClean="0"/>
              <a:t> </a:t>
            </a:r>
            <a:r>
              <a:rPr lang="en-GB" sz="2000" dirty="0" err="1"/>
              <a:t>memerlukan</a:t>
            </a:r>
            <a:r>
              <a:rPr lang="en-GB" sz="2000" dirty="0"/>
              <a:t> </a:t>
            </a:r>
            <a:r>
              <a:rPr lang="en-GB" sz="2000" dirty="0" err="1"/>
              <a:t>penyesuaian</a:t>
            </a:r>
            <a:r>
              <a:rPr lang="en-GB" sz="2000" dirty="0"/>
              <a:t> </a:t>
            </a:r>
            <a:r>
              <a:rPr lang="en-GB" sz="2000" dirty="0" err="1"/>
              <a:t>substansi</a:t>
            </a:r>
            <a:r>
              <a:rPr lang="en-GB" sz="2000" dirty="0"/>
              <a:t> </a:t>
            </a:r>
            <a:r>
              <a:rPr lang="en-GB" sz="2000" dirty="0" err="1"/>
              <a:t>materi</a:t>
            </a:r>
            <a:r>
              <a:rPr lang="en-GB" sz="2000" dirty="0"/>
              <a:t> </a:t>
            </a:r>
            <a:r>
              <a:rPr lang="en-GB" sz="2000" dirty="0" err="1"/>
              <a:t>penyuluhan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mengantisipasi</a:t>
            </a:r>
            <a:r>
              <a:rPr lang="en-GB" sz="2000" dirty="0"/>
              <a:t> </a:t>
            </a:r>
            <a:r>
              <a:rPr lang="en-GB" sz="2000" dirty="0" err="1"/>
              <a:t>perkembangan</a:t>
            </a:r>
            <a:r>
              <a:rPr lang="en-GB" sz="2000" dirty="0"/>
              <a:t> </a:t>
            </a:r>
            <a:r>
              <a:rPr lang="en-GB" sz="2000" dirty="0" err="1"/>
              <a:t>ilmu</a:t>
            </a:r>
            <a:r>
              <a:rPr lang="en-GB" sz="2000" dirty="0"/>
              <a:t> </a:t>
            </a:r>
            <a:r>
              <a:rPr lang="en-GB" sz="2000" dirty="0" err="1"/>
              <a:t>pengetahuan</a:t>
            </a:r>
            <a:r>
              <a:rPr lang="en-GB" sz="2000" dirty="0"/>
              <a:t>, </a:t>
            </a:r>
            <a:r>
              <a:rPr lang="en-GB" sz="2000" i="1" dirty="0"/>
              <a:t>global warning</a:t>
            </a:r>
            <a:r>
              <a:rPr lang="en-GB" sz="2000" dirty="0"/>
              <a:t>, </a:t>
            </a:r>
            <a:r>
              <a:rPr lang="en-GB" sz="2000" dirty="0" err="1"/>
              <a:t>persaingan</a:t>
            </a:r>
            <a:r>
              <a:rPr lang="en-GB" sz="2000" dirty="0"/>
              <a:t> </a:t>
            </a:r>
            <a:r>
              <a:rPr lang="en-GB" sz="2000" dirty="0" err="1"/>
              <a:t>globalisasi</a:t>
            </a:r>
            <a:r>
              <a:rPr lang="en-GB" sz="2000" dirty="0"/>
              <a:t> (</a:t>
            </a:r>
            <a:r>
              <a:rPr lang="en-GB" sz="2000" dirty="0" err="1"/>
              <a:t>perdagangan</a:t>
            </a:r>
            <a:r>
              <a:rPr lang="en-GB" sz="2000" dirty="0"/>
              <a:t> </a:t>
            </a:r>
            <a:r>
              <a:rPr lang="en-GB" sz="2000" dirty="0" err="1"/>
              <a:t>bebas</a:t>
            </a:r>
            <a:r>
              <a:rPr lang="en-GB" sz="2000" dirty="0"/>
              <a:t>) </a:t>
            </a:r>
            <a:r>
              <a:rPr lang="en-GB" sz="2000" dirty="0" err="1"/>
              <a:t>atau</a:t>
            </a:r>
            <a:r>
              <a:rPr lang="en-GB" sz="2000" dirty="0"/>
              <a:t> </a:t>
            </a:r>
            <a:r>
              <a:rPr lang="en-GB" sz="2000" dirty="0" err="1"/>
              <a:t>perubahan</a:t>
            </a:r>
            <a:r>
              <a:rPr lang="en-GB" sz="2000" dirty="0"/>
              <a:t> </a:t>
            </a:r>
            <a:r>
              <a:rPr lang="en-GB" sz="2000" dirty="0" err="1" smtClean="0"/>
              <a:t>lingkungan</a:t>
            </a:r>
            <a:r>
              <a:rPr lang="en-GB" sz="2000" dirty="0"/>
              <a:t>.</a:t>
            </a: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8194" name="Picture 2" descr="http://2.bp.blogspot.com/-Rv2ROaxS0Lk/UYEemcC8oDI/AAAAAAAAAJ8/ugCAAyZUFsc/s1600/perdaganagab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385" y="476672"/>
            <a:ext cx="4425741" cy="26642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169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187624" y="5733256"/>
            <a:ext cx="864096" cy="86409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8028384" y="5733256"/>
            <a:ext cx="864096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412776"/>
            <a:ext cx="6984776" cy="4824536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nb-NO" sz="2000" dirty="0" smtClean="0"/>
              <a:t>meningkatkan </a:t>
            </a:r>
            <a:r>
              <a:rPr lang="nb-NO" sz="2000" dirty="0"/>
              <a:t>kapasitas kelembagaan petani mela</a:t>
            </a:r>
            <a:r>
              <a:rPr lang="id-ID" sz="2000" dirty="0"/>
              <a:t>l</a:t>
            </a:r>
            <a:r>
              <a:rPr lang="nb-NO" sz="2000" dirty="0"/>
              <a:t>ui pelatihan, magang, studi banding, dll,</a:t>
            </a:r>
            <a:endParaRPr lang="en-GB" sz="2000" dirty="0"/>
          </a:p>
          <a:p>
            <a:pPr lvl="0"/>
            <a:r>
              <a:rPr lang="nb-NO" sz="2000" dirty="0"/>
              <a:t>meningkatkan </a:t>
            </a:r>
            <a:r>
              <a:rPr lang="id-ID" sz="2000" dirty="0"/>
              <a:t>e</a:t>
            </a:r>
            <a:r>
              <a:rPr lang="nb-NO" sz="2000" dirty="0"/>
              <a:t>fektifitas kegiatan Kelompok Tani dengan memprioritaskan partisipasi petani,  </a:t>
            </a:r>
            <a:endParaRPr lang="en-GB" sz="2000" dirty="0"/>
          </a:p>
          <a:p>
            <a:pPr lvl="0"/>
            <a:r>
              <a:rPr lang="nb-NO" sz="2000" dirty="0"/>
              <a:t>meningkatkan kemitraan Kelompok Tani dengan para pelaku ekonomi lainnya untuk mewujudkan koordinasi vertikal dalam kegiatan agribisnis,</a:t>
            </a:r>
            <a:endParaRPr lang="en-GB" sz="2000" dirty="0"/>
          </a:p>
          <a:p>
            <a:pPr lvl="0"/>
            <a:r>
              <a:rPr lang="nb-NO" sz="2000" dirty="0"/>
              <a:t>mengarahkan organisasi ekonomi petani untuk turut serta melakukan kegiatan </a:t>
            </a:r>
            <a:r>
              <a:rPr lang="nb-NO" sz="2000" i="1" dirty="0"/>
              <a:t>off-farm</a:t>
            </a:r>
            <a:r>
              <a:rPr lang="nb-NO" sz="2000" dirty="0"/>
              <a:t>,</a:t>
            </a:r>
            <a:endParaRPr lang="en-GB" sz="2000" dirty="0"/>
          </a:p>
          <a:p>
            <a:pPr lvl="0"/>
            <a:r>
              <a:rPr lang="nb-NO" sz="2000" dirty="0"/>
              <a:t>mendorong penumbuhan Kelompok Tani, Koperasi atau kelembagaan petani lainnya pada wilayah-wilayah pengembangan baru</a:t>
            </a:r>
            <a:endParaRPr lang="en-GB" sz="2000" dirty="0"/>
          </a:p>
          <a:p>
            <a:pPr lvl="0"/>
            <a:r>
              <a:rPr lang="nb-NO" sz="2000" dirty="0"/>
              <a:t>meningkatkan posisi tawar kelompok tani agar lebih </a:t>
            </a:r>
            <a:r>
              <a:rPr lang="nb-NO" sz="2000" dirty="0" smtClean="0"/>
              <a:t>mandiri</a:t>
            </a: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403648" y="711210"/>
            <a:ext cx="64978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nb-NO" sz="2400" dirty="0"/>
              <a:t>Untuk mengatasi permasalah kelembagaan petani</a:t>
            </a:r>
            <a:r>
              <a:rPr lang="nb-NO" sz="2400" dirty="0" smtClean="0"/>
              <a:t>: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81134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115616" y="2467928"/>
            <a:ext cx="864096" cy="86409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7884368" y="2420888"/>
            <a:ext cx="864096" cy="864096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7143" y="3789040"/>
            <a:ext cx="6961802" cy="2808311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2000" dirty="0" err="1"/>
              <a:t>Berbagai</a:t>
            </a:r>
            <a:r>
              <a:rPr lang="en-GB" sz="2000" dirty="0"/>
              <a:t> </a:t>
            </a:r>
            <a:r>
              <a:rPr lang="en-GB" sz="2000" dirty="0" err="1"/>
              <a:t>kendala</a:t>
            </a:r>
            <a:r>
              <a:rPr lang="en-GB" sz="2000" dirty="0"/>
              <a:t> 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 </a:t>
            </a:r>
            <a:r>
              <a:rPr lang="en-GB" sz="2000" dirty="0" err="1"/>
              <a:t>selayaknya</a:t>
            </a:r>
            <a:r>
              <a:rPr lang="en-GB" sz="2000" dirty="0"/>
              <a:t> </a:t>
            </a:r>
            <a:r>
              <a:rPr lang="en-GB" sz="2000" dirty="0" err="1"/>
              <a:t>bisa</a:t>
            </a:r>
            <a:r>
              <a:rPr lang="en-GB" sz="2000" dirty="0"/>
              <a:t> </a:t>
            </a:r>
            <a:r>
              <a:rPr lang="en-GB" sz="2000" dirty="0" err="1"/>
              <a:t>diatasi</a:t>
            </a:r>
            <a:r>
              <a:rPr lang="en-GB" sz="2000" dirty="0"/>
              <a:t>,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itu</a:t>
            </a:r>
            <a:r>
              <a:rPr lang="en-GB" sz="2000" dirty="0"/>
              <a:t> </a:t>
            </a:r>
            <a:r>
              <a:rPr lang="en-GB" sz="2000" dirty="0" err="1"/>
              <a:t>diperlukan</a:t>
            </a:r>
            <a:r>
              <a:rPr lang="en-GB" sz="2000" dirty="0"/>
              <a:t> </a:t>
            </a:r>
            <a:r>
              <a:rPr lang="en-GB" sz="2000" dirty="0" err="1"/>
              <a:t>pengelolaan</a:t>
            </a:r>
            <a:r>
              <a:rPr lang="en-GB" sz="2000" dirty="0"/>
              <a:t> </a:t>
            </a:r>
            <a:r>
              <a:rPr lang="en-GB" sz="2000" dirty="0" err="1"/>
              <a:t>mutu</a:t>
            </a:r>
            <a:r>
              <a:rPr lang="en-GB" sz="2000" dirty="0"/>
              <a:t> SDM </a:t>
            </a:r>
            <a:r>
              <a:rPr lang="en-GB" sz="2000" dirty="0" err="1"/>
              <a:t>agribisnis</a:t>
            </a:r>
            <a:r>
              <a:rPr lang="en-GB" sz="2000" dirty="0"/>
              <a:t> </a:t>
            </a: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fokus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empat</a:t>
            </a:r>
            <a:r>
              <a:rPr lang="en-GB" sz="2000" dirty="0"/>
              <a:t> </a:t>
            </a:r>
            <a:r>
              <a:rPr lang="en-GB" sz="2000" dirty="0" err="1"/>
              <a:t>unsur</a:t>
            </a:r>
            <a:r>
              <a:rPr lang="en-GB" sz="2000" dirty="0"/>
              <a:t> </a:t>
            </a:r>
            <a:r>
              <a:rPr lang="en-GB" sz="2000" dirty="0" err="1"/>
              <a:t>utama</a:t>
            </a:r>
            <a:r>
              <a:rPr lang="en-GB" sz="2000" dirty="0"/>
              <a:t> </a:t>
            </a:r>
            <a:r>
              <a:rPr lang="en-GB" sz="2000" dirty="0" err="1"/>
              <a:t>yakni</a:t>
            </a:r>
            <a:r>
              <a:rPr lang="en-GB" sz="2000" dirty="0"/>
              <a:t> </a:t>
            </a:r>
            <a:r>
              <a:rPr lang="en-GB" sz="2000" dirty="0" err="1"/>
              <a:t>kognisi</a:t>
            </a:r>
            <a:r>
              <a:rPr lang="en-GB" sz="2000" dirty="0"/>
              <a:t>, </a:t>
            </a:r>
            <a:r>
              <a:rPr lang="en-GB" sz="2000" dirty="0" err="1"/>
              <a:t>psikomotor</a:t>
            </a:r>
            <a:r>
              <a:rPr lang="en-GB" sz="2000" dirty="0"/>
              <a:t>, </a:t>
            </a:r>
            <a:r>
              <a:rPr lang="en-GB" sz="2000" dirty="0" err="1"/>
              <a:t>afeksi</a:t>
            </a:r>
            <a:r>
              <a:rPr lang="en-GB" sz="2000" dirty="0"/>
              <a:t>,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intuisi</a:t>
            </a:r>
            <a:r>
              <a:rPr lang="en-GB" sz="2000" dirty="0"/>
              <a:t> </a:t>
            </a:r>
            <a:r>
              <a:rPr lang="en-GB" sz="2000" dirty="0" err="1"/>
              <a:t>disamping</a:t>
            </a:r>
            <a:r>
              <a:rPr lang="en-GB" sz="2000" dirty="0"/>
              <a:t> </a:t>
            </a:r>
            <a:r>
              <a:rPr lang="en-GB" sz="2000" dirty="0" err="1"/>
              <a:t>itu</a:t>
            </a:r>
            <a:r>
              <a:rPr lang="en-GB" sz="2000" dirty="0"/>
              <a:t> </a:t>
            </a:r>
            <a:r>
              <a:rPr lang="en-GB" sz="2000" dirty="0" err="1"/>
              <a:t>perlu</a:t>
            </a:r>
            <a:r>
              <a:rPr lang="en-GB" sz="2000" dirty="0"/>
              <a:t> </a:t>
            </a:r>
            <a:r>
              <a:rPr lang="en-GB" sz="2000" dirty="0" err="1"/>
              <a:t>adanya</a:t>
            </a:r>
            <a:r>
              <a:rPr lang="en-GB" sz="2000" dirty="0"/>
              <a:t> </a:t>
            </a:r>
            <a:r>
              <a:rPr lang="en-GB" sz="2000" dirty="0" err="1"/>
              <a:t>kordinasi</a:t>
            </a:r>
            <a:r>
              <a:rPr lang="en-GB" sz="2000" dirty="0"/>
              <a:t> </a:t>
            </a:r>
            <a:r>
              <a:rPr lang="en-GB" sz="2000" dirty="0" err="1"/>
              <a:t>lintas</a:t>
            </a:r>
            <a:r>
              <a:rPr lang="en-GB" sz="2000" dirty="0"/>
              <a:t> </a:t>
            </a:r>
            <a:r>
              <a:rPr lang="en-GB" sz="2000" dirty="0" err="1"/>
              <a:t>sektoral</a:t>
            </a:r>
            <a:r>
              <a:rPr lang="en-GB" sz="2000" dirty="0"/>
              <a:t>, </a:t>
            </a:r>
            <a:r>
              <a:rPr lang="en-GB" sz="2000" dirty="0" err="1"/>
              <a:t>baik</a:t>
            </a:r>
            <a:r>
              <a:rPr lang="en-GB" sz="2000" dirty="0"/>
              <a:t> </a:t>
            </a:r>
            <a:r>
              <a:rPr lang="en-GB" sz="2000" dirty="0" err="1"/>
              <a:t>antara</a:t>
            </a:r>
            <a:r>
              <a:rPr lang="en-GB" sz="2000" dirty="0"/>
              <a:t> </a:t>
            </a:r>
            <a:r>
              <a:rPr lang="en-GB" sz="2000" dirty="0" err="1"/>
              <a:t>Kementerian</a:t>
            </a:r>
            <a:r>
              <a:rPr lang="en-GB" sz="2000" dirty="0"/>
              <a:t> </a:t>
            </a:r>
            <a:r>
              <a:rPr lang="en-GB" sz="2000" dirty="0" err="1"/>
              <a:t>Pertanian</a:t>
            </a:r>
            <a:r>
              <a:rPr lang="en-GB" sz="2000" dirty="0"/>
              <a:t>, </a:t>
            </a:r>
            <a:r>
              <a:rPr lang="en-GB" sz="2000" dirty="0" err="1"/>
              <a:t>Perindustrian</a:t>
            </a:r>
            <a:r>
              <a:rPr lang="en-GB" sz="2000" dirty="0"/>
              <a:t>, </a:t>
            </a:r>
            <a:r>
              <a:rPr lang="en-GB" sz="2000" dirty="0" err="1"/>
              <a:t>Perdagangan</a:t>
            </a:r>
            <a:r>
              <a:rPr lang="en-GB" sz="2000" dirty="0"/>
              <a:t> </a:t>
            </a:r>
            <a:r>
              <a:rPr lang="en-GB" sz="2000" dirty="0" err="1"/>
              <a:t>atau</a:t>
            </a:r>
            <a:r>
              <a:rPr lang="en-GB" sz="2000" dirty="0"/>
              <a:t> </a:t>
            </a:r>
            <a:r>
              <a:rPr lang="en-GB" sz="2000" dirty="0" err="1"/>
              <a:t>Koperasi</a:t>
            </a:r>
            <a:r>
              <a:rPr lang="en-GB" sz="2000" dirty="0"/>
              <a:t> Usaha Kecil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Menengah</a:t>
            </a:r>
            <a:r>
              <a:rPr lang="en-GB" sz="2000" dirty="0"/>
              <a:t>. </a:t>
            </a:r>
            <a:r>
              <a:rPr lang="en-GB" sz="2000" dirty="0" err="1"/>
              <a:t>Begitu</a:t>
            </a:r>
            <a:r>
              <a:rPr lang="en-GB" sz="2000" dirty="0"/>
              <a:t> pula </a:t>
            </a: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Perguruan</a:t>
            </a:r>
            <a:r>
              <a:rPr lang="en-GB" sz="2000" dirty="0"/>
              <a:t> </a:t>
            </a:r>
            <a:r>
              <a:rPr lang="en-GB" sz="2000" dirty="0" err="1"/>
              <a:t>Tinggi</a:t>
            </a:r>
            <a:r>
              <a:rPr lang="en-GB" sz="2000" dirty="0"/>
              <a:t>, </a:t>
            </a:r>
            <a:r>
              <a:rPr lang="en-GB" sz="2000" dirty="0" err="1"/>
              <a:t>Lembaga</a:t>
            </a:r>
            <a:r>
              <a:rPr lang="en-GB" sz="2000" dirty="0"/>
              <a:t> </a:t>
            </a:r>
            <a:r>
              <a:rPr lang="en-GB" sz="2000" dirty="0" err="1"/>
              <a:t>Swadaya</a:t>
            </a:r>
            <a:r>
              <a:rPr lang="en-GB" sz="2000" dirty="0"/>
              <a:t> </a:t>
            </a:r>
            <a:r>
              <a:rPr lang="en-GB" sz="2000" dirty="0" err="1"/>
              <a:t>Masyarakat</a:t>
            </a:r>
            <a:r>
              <a:rPr lang="en-GB" sz="2000" dirty="0"/>
              <a:t> yang </a:t>
            </a:r>
            <a:r>
              <a:rPr lang="en-GB" sz="2000" dirty="0" err="1"/>
              <a:t>terkait</a:t>
            </a:r>
            <a:r>
              <a:rPr lang="en-GB" sz="2000" dirty="0"/>
              <a:t>, </a:t>
            </a:r>
            <a:r>
              <a:rPr lang="en-GB" sz="2000" dirty="0" err="1"/>
              <a:t>serta</a:t>
            </a:r>
            <a:r>
              <a:rPr lang="en-GB" sz="2000" dirty="0"/>
              <a:t> </a:t>
            </a:r>
            <a:r>
              <a:rPr lang="en-GB" sz="2000" dirty="0" err="1"/>
              <a:t>dunia</a:t>
            </a:r>
            <a:r>
              <a:rPr lang="en-GB" sz="2000" dirty="0"/>
              <a:t> </a:t>
            </a:r>
            <a:r>
              <a:rPr lang="en-GB" sz="2000" dirty="0" err="1"/>
              <a:t>usaha</a:t>
            </a:r>
            <a:r>
              <a:rPr lang="en-GB" sz="2000" dirty="0"/>
              <a:t> </a:t>
            </a:r>
            <a:r>
              <a:rPr lang="en-GB" sz="2000" dirty="0" err="1"/>
              <a:t>nasional</a:t>
            </a:r>
            <a:r>
              <a:rPr lang="en-GB" sz="2000" dirty="0"/>
              <a:t>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85621" y="635495"/>
            <a:ext cx="6735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nb-NO" sz="2400" dirty="0"/>
              <a:t>Untuk mengatasi permasalahan penyuluh pertanian</a:t>
            </a:r>
            <a:r>
              <a:rPr lang="nb-NO" sz="2400" dirty="0" smtClean="0"/>
              <a:t>:</a:t>
            </a:r>
            <a:endParaRPr lang="nb-NO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547664" y="1268760"/>
            <a:ext cx="6840760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lvl="0" indent="-285750">
              <a:buFont typeface="Wingdings" pitchFamily="2" charset="2"/>
              <a:buChar char="§"/>
            </a:pPr>
            <a:r>
              <a:rPr lang="nb-NO" sz="2000" dirty="0"/>
              <a:t>meningkatkan jumlah tenaga penyuluh secara bertahap, sehingga satu desa dilayani oleh satu orang penyuluh,</a:t>
            </a:r>
            <a:endParaRPr lang="en-GB" sz="2000" dirty="0"/>
          </a:p>
          <a:p>
            <a:pPr marL="285750" lvl="0" indent="-285750">
              <a:buFont typeface="Wingdings" pitchFamily="2" charset="2"/>
              <a:buChar char="§"/>
            </a:pPr>
            <a:r>
              <a:rPr lang="nb-NO" sz="2000" dirty="0"/>
              <a:t>meningkatkan  fasilitas yang dibutuhkan para  penyuluh, </a:t>
            </a:r>
            <a:endParaRPr lang="en-GB" sz="2000" dirty="0"/>
          </a:p>
          <a:p>
            <a:pPr marL="285750" lvl="0" indent="-285750">
              <a:buFont typeface="Wingdings" pitchFamily="2" charset="2"/>
              <a:buChar char="§"/>
            </a:pPr>
            <a:r>
              <a:rPr lang="nb-NO" sz="2000" dirty="0"/>
              <a:t>meningkatkan insentif penyuluh, dan </a:t>
            </a:r>
            <a:endParaRPr lang="en-GB" sz="2000" dirty="0"/>
          </a:p>
          <a:p>
            <a:pPr marL="285750" lvl="0" indent="-285750">
              <a:buFont typeface="Wingdings" pitchFamily="2" charset="2"/>
              <a:buChar char="§"/>
            </a:pPr>
            <a:r>
              <a:rPr lang="nb-NO" sz="2000" dirty="0"/>
              <a:t>mendorong peningkatan jumlah penyuluh swadaya</a:t>
            </a:r>
            <a:r>
              <a:rPr lang="nb-NO" sz="2000" dirty="0" smtClean="0"/>
              <a:t>.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nb-NO" sz="2000" dirty="0" smtClean="0"/>
              <a:t>Meningkatkan pendidikan penyuluh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190754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405581" y="2788676"/>
            <a:ext cx="7198867" cy="1323439"/>
          </a:xfrm>
          <a:prstGeom prst="rect">
            <a:avLst/>
          </a:prstGeom>
          <a:ln w="28575"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-684584" y="4293096"/>
            <a:ext cx="10225136" cy="237626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1008112"/>
          </a:xfrm>
        </p:spPr>
        <p:txBody>
          <a:bodyPr>
            <a:normAutofit/>
          </a:bodyPr>
          <a:lstStyle/>
          <a:p>
            <a:pPr marL="0" lvl="0" indent="0" algn="r">
              <a:buNone/>
            </a:pPr>
            <a:r>
              <a:rPr lang="en-GB" sz="2800" b="1" dirty="0"/>
              <a:t>MANAJEMEN AGRIBISNIS INTEGRASI VERTIKAL</a:t>
            </a:r>
          </a:p>
          <a:p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1544794" y="2788676"/>
            <a:ext cx="69857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000" dirty="0" smtClean="0"/>
              <a:t>Yang </a:t>
            </a:r>
            <a:r>
              <a:rPr lang="en-GB" sz="2000" dirty="0" err="1"/>
              <a:t>terpenting</a:t>
            </a:r>
            <a:r>
              <a:rPr lang="en-GB" sz="2000" dirty="0"/>
              <a:t> </a:t>
            </a:r>
            <a:r>
              <a:rPr lang="en-GB" sz="2000" dirty="0" err="1"/>
              <a:t>bukan</a:t>
            </a:r>
            <a:r>
              <a:rPr lang="en-GB" sz="2000" dirty="0"/>
              <a:t> </a:t>
            </a:r>
            <a:r>
              <a:rPr lang="en-GB" sz="2000" dirty="0" err="1"/>
              <a:t>hanya</a:t>
            </a:r>
            <a:r>
              <a:rPr lang="en-GB" sz="2000" dirty="0"/>
              <a:t> </a:t>
            </a:r>
            <a:r>
              <a:rPr lang="en-GB" sz="2000" dirty="0" err="1"/>
              <a:t>prinsip</a:t>
            </a:r>
            <a:r>
              <a:rPr lang="en-GB" sz="2000" dirty="0"/>
              <a:t> </a:t>
            </a:r>
            <a:r>
              <a:rPr lang="en-GB" sz="2000" i="1" dirty="0"/>
              <a:t>the </a:t>
            </a:r>
            <a:r>
              <a:rPr lang="en-GB" sz="2000" i="1" dirty="0" err="1"/>
              <a:t>rightman</a:t>
            </a:r>
            <a:r>
              <a:rPr lang="en-GB" sz="2000" i="1" dirty="0"/>
              <a:t> on the right place</a:t>
            </a:r>
            <a:r>
              <a:rPr lang="en-GB" sz="2000" dirty="0"/>
              <a:t>, </a:t>
            </a:r>
            <a:r>
              <a:rPr lang="en-GB" sz="2000" dirty="0" err="1"/>
              <a:t>tapi</a:t>
            </a:r>
            <a:r>
              <a:rPr lang="en-GB" sz="2000" dirty="0"/>
              <a:t> </a:t>
            </a:r>
            <a:r>
              <a:rPr lang="en-GB" sz="2000" dirty="0" err="1"/>
              <a:t>bagaimana</a:t>
            </a:r>
            <a:r>
              <a:rPr lang="en-GB" sz="2000" dirty="0"/>
              <a:t> </a:t>
            </a:r>
            <a:r>
              <a:rPr lang="en-GB" sz="2000" dirty="0" err="1"/>
              <a:t>membangun</a:t>
            </a:r>
            <a:r>
              <a:rPr lang="en-GB" sz="2000" dirty="0"/>
              <a:t> SDM yang </a:t>
            </a:r>
            <a:r>
              <a:rPr lang="en-GB" sz="2000" dirty="0" err="1"/>
              <a:t>ada</a:t>
            </a:r>
            <a:r>
              <a:rPr lang="en-GB" sz="2000" dirty="0"/>
              <a:t> </a:t>
            </a:r>
            <a:r>
              <a:rPr lang="en-GB" sz="2000" dirty="0" smtClean="0"/>
              <a:t>(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/>
              <a:t>latar</a:t>
            </a:r>
            <a:r>
              <a:rPr lang="en-GB" sz="2000" dirty="0"/>
              <a:t> </a:t>
            </a:r>
            <a:r>
              <a:rPr lang="en-GB" sz="2000" dirty="0" err="1"/>
              <a:t>belakang</a:t>
            </a:r>
            <a:r>
              <a:rPr lang="en-GB" sz="2000" dirty="0"/>
              <a:t> yang </a:t>
            </a:r>
            <a:r>
              <a:rPr lang="en-GB" sz="2000" dirty="0" err="1"/>
              <a:t>berbeda-beda</a:t>
            </a:r>
            <a:r>
              <a:rPr lang="en-GB" sz="2000" dirty="0"/>
              <a:t>) </a:t>
            </a:r>
            <a:r>
              <a:rPr lang="en-GB" sz="2000" dirty="0" err="1"/>
              <a:t>menjadi</a:t>
            </a:r>
            <a:r>
              <a:rPr lang="en-GB" sz="2000" dirty="0"/>
              <a:t> </a:t>
            </a:r>
            <a:r>
              <a:rPr lang="en-GB" sz="2000" dirty="0" err="1"/>
              <a:t>suatu</a:t>
            </a:r>
            <a:r>
              <a:rPr lang="en-GB" sz="2000" dirty="0"/>
              <a:t> </a:t>
            </a:r>
            <a:r>
              <a:rPr lang="en-GB" sz="2000" dirty="0" err="1"/>
              <a:t>kerjasama</a:t>
            </a:r>
            <a:r>
              <a:rPr lang="en-GB" sz="2000" dirty="0"/>
              <a:t> </a:t>
            </a:r>
            <a:r>
              <a:rPr lang="en-GB" sz="2000" dirty="0" err="1"/>
              <a:t>tim</a:t>
            </a:r>
            <a:r>
              <a:rPr lang="en-GB" sz="2000" dirty="0"/>
              <a:t> (</a:t>
            </a:r>
            <a:r>
              <a:rPr lang="en-GB" sz="2000" i="1" dirty="0"/>
              <a:t>team work</a:t>
            </a:r>
            <a:r>
              <a:rPr lang="en-GB" sz="2000" dirty="0"/>
              <a:t>) yang </a:t>
            </a:r>
            <a:r>
              <a:rPr lang="en-GB" sz="2000" dirty="0" err="1"/>
              <a:t>harmonis</a:t>
            </a:r>
            <a:r>
              <a:rPr lang="en-GB" sz="2000" dirty="0"/>
              <a:t>. </a:t>
            </a:r>
          </a:p>
        </p:txBody>
      </p:sp>
      <p:sp>
        <p:nvSpPr>
          <p:cNvPr id="4" name="Rounded Rectangle 3"/>
          <p:cNvSpPr/>
          <p:nvPr/>
        </p:nvSpPr>
        <p:spPr>
          <a:xfrm flipV="1">
            <a:off x="1547664" y="1484784"/>
            <a:ext cx="7704856" cy="67865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547604" y="1840971"/>
            <a:ext cx="3384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/>
              <a:t>Kunci</a:t>
            </a:r>
            <a:r>
              <a:rPr lang="en-GB" sz="2000" dirty="0"/>
              <a:t> </a:t>
            </a:r>
            <a:r>
              <a:rPr lang="en-GB" sz="2000" dirty="0" err="1"/>
              <a:t>utama</a:t>
            </a:r>
            <a:r>
              <a:rPr lang="en-GB" sz="2000" dirty="0"/>
              <a:t> </a:t>
            </a:r>
            <a:r>
              <a:rPr lang="en-GB" sz="2000" dirty="0" err="1"/>
              <a:t>dari</a:t>
            </a:r>
            <a:r>
              <a:rPr lang="en-GB" sz="2000" dirty="0"/>
              <a:t> </a:t>
            </a:r>
            <a:r>
              <a:rPr lang="en-GB" sz="2000" dirty="0" err="1"/>
              <a:t>manajemen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 </a:t>
            </a:r>
            <a:r>
              <a:rPr lang="en-GB" sz="2000" dirty="0" err="1"/>
              <a:t>integrasi</a:t>
            </a:r>
            <a:r>
              <a:rPr lang="en-GB" sz="2000" dirty="0"/>
              <a:t> </a:t>
            </a:r>
            <a:r>
              <a:rPr lang="en-GB" sz="2000" dirty="0" smtClean="0"/>
              <a:t>vertical</a:t>
            </a:r>
            <a:endParaRPr lang="en-GB" sz="2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95536" y="4365104"/>
            <a:ext cx="8568952" cy="2304256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>
              <a:buFont typeface="Wingdings 2"/>
              <a:buNone/>
            </a:pP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membangun</a:t>
            </a:r>
            <a:r>
              <a:rPr lang="en-GB" sz="2000" dirty="0" smtClean="0"/>
              <a:t> </a:t>
            </a:r>
            <a:r>
              <a:rPr lang="en-GB" sz="2000" dirty="0" err="1" smtClean="0"/>
              <a:t>suatu</a:t>
            </a:r>
            <a:r>
              <a:rPr lang="en-GB" sz="2000" dirty="0" smtClean="0"/>
              <a:t> </a:t>
            </a:r>
            <a:r>
              <a:rPr lang="en-GB" sz="2000" dirty="0" err="1" smtClean="0"/>
              <a:t>kerjasama</a:t>
            </a:r>
            <a:r>
              <a:rPr lang="en-GB" sz="2000" dirty="0" smtClean="0"/>
              <a:t> </a:t>
            </a:r>
            <a:r>
              <a:rPr lang="en-GB" sz="2000" dirty="0" err="1" smtClean="0"/>
              <a:t>tim</a:t>
            </a:r>
            <a:r>
              <a:rPr lang="en-GB" sz="2000" dirty="0" smtClean="0"/>
              <a:t> yang </a:t>
            </a:r>
            <a:r>
              <a:rPr lang="en-GB" sz="2000" dirty="0" err="1" smtClean="0"/>
              <a:t>harmonis</a:t>
            </a:r>
            <a:r>
              <a:rPr lang="en-GB" sz="2000" dirty="0" smtClean="0"/>
              <a:t> </a:t>
            </a:r>
            <a:r>
              <a:rPr lang="en-GB" sz="2000" dirty="0" err="1" smtClean="0"/>
              <a:t>setiap</a:t>
            </a:r>
            <a:r>
              <a:rPr lang="en-GB" sz="2000" dirty="0" smtClean="0"/>
              <a:t> SDM </a:t>
            </a:r>
            <a:r>
              <a:rPr lang="en-GB" sz="2000" dirty="0" err="1" smtClean="0"/>
              <a:t>harus</a:t>
            </a:r>
            <a:r>
              <a:rPr lang="en-GB" sz="2000" dirty="0" smtClean="0"/>
              <a:t> </a:t>
            </a:r>
            <a:r>
              <a:rPr lang="en-GB" sz="2000" dirty="0" err="1" smtClean="0"/>
              <a:t>mampu</a:t>
            </a:r>
            <a:r>
              <a:rPr lang="en-GB" sz="2000" dirty="0" smtClean="0"/>
              <a:t> </a:t>
            </a:r>
            <a:r>
              <a:rPr lang="en-GB" sz="2000" dirty="0" err="1" smtClean="0"/>
              <a:t>berpikir</a:t>
            </a:r>
            <a:r>
              <a:rPr lang="en-GB" sz="2000" dirty="0" smtClean="0"/>
              <a:t> </a:t>
            </a:r>
            <a:r>
              <a:rPr lang="en-GB" sz="2000" dirty="0" err="1" smtClean="0"/>
              <a:t>atau</a:t>
            </a:r>
            <a:r>
              <a:rPr lang="en-GB" sz="2000" dirty="0" smtClean="0"/>
              <a:t> </a:t>
            </a:r>
            <a:r>
              <a:rPr lang="en-GB" sz="2000" dirty="0" err="1" smtClean="0"/>
              <a:t>berwawasan</a:t>
            </a:r>
            <a:r>
              <a:rPr lang="en-GB" sz="2000" dirty="0" smtClean="0"/>
              <a:t> </a:t>
            </a:r>
            <a:r>
              <a:rPr lang="en-GB" sz="2000" dirty="0" err="1" smtClean="0"/>
              <a:t>secara</a:t>
            </a:r>
            <a:r>
              <a:rPr lang="en-GB" sz="2000" dirty="0" smtClean="0"/>
              <a:t> Cross-job,  </a:t>
            </a:r>
            <a:r>
              <a:rPr lang="en-GB" sz="2000" dirty="0" err="1" smtClean="0"/>
              <a:t>yakni</a:t>
            </a:r>
            <a:r>
              <a:rPr lang="en-GB" sz="2000" dirty="0" smtClean="0"/>
              <a:t> </a:t>
            </a:r>
            <a:r>
              <a:rPr lang="en-GB" sz="2000" dirty="0" err="1" smtClean="0"/>
              <a:t>memahami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baik</a:t>
            </a:r>
            <a:r>
              <a:rPr lang="en-GB" sz="2000" dirty="0" smtClean="0"/>
              <a:t> </a:t>
            </a:r>
            <a:r>
              <a:rPr lang="en-GB" sz="2000" dirty="0" err="1" smtClean="0"/>
              <a:t>apa</a:t>
            </a:r>
            <a:r>
              <a:rPr lang="en-GB" sz="2000" dirty="0" smtClean="0"/>
              <a:t> </a:t>
            </a:r>
            <a:r>
              <a:rPr lang="en-GB" sz="2000" dirty="0" err="1" smtClean="0"/>
              <a:t>peranan</a:t>
            </a:r>
            <a:r>
              <a:rPr lang="en-GB" sz="2000" dirty="0" smtClean="0"/>
              <a:t> </a:t>
            </a:r>
            <a:r>
              <a:rPr lang="en-GB" sz="2000" dirty="0" err="1" smtClean="0"/>
              <a:t>pekerjaannya</a:t>
            </a:r>
            <a:r>
              <a:rPr lang="en-GB" sz="2000" dirty="0" smtClean="0"/>
              <a:t> (</a:t>
            </a:r>
            <a:r>
              <a:rPr lang="en-GB" sz="2000" i="1" dirty="0" smtClean="0"/>
              <a:t>on-job description</a:t>
            </a:r>
            <a:r>
              <a:rPr lang="en-GB" sz="2000" dirty="0" smtClean="0"/>
              <a:t>) </a:t>
            </a: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apa</a:t>
            </a:r>
            <a:r>
              <a:rPr lang="en-GB" sz="2000" dirty="0" smtClean="0"/>
              <a:t> </a:t>
            </a:r>
            <a:r>
              <a:rPr lang="en-GB" sz="2000" dirty="0" err="1" smtClean="0"/>
              <a:t>implikasi</a:t>
            </a:r>
            <a:r>
              <a:rPr lang="en-GB" sz="2000" dirty="0" smtClean="0"/>
              <a:t> </a:t>
            </a:r>
            <a:r>
              <a:rPr lang="en-GB" sz="2000" dirty="0" err="1" smtClean="0"/>
              <a:t>kinerja</a:t>
            </a:r>
            <a:r>
              <a:rPr lang="en-GB" sz="2000" dirty="0" smtClean="0"/>
              <a:t> </a:t>
            </a:r>
            <a:r>
              <a:rPr lang="en-GB" sz="2000" dirty="0" err="1" smtClean="0"/>
              <a:t>pekerjaannya</a:t>
            </a:r>
            <a:r>
              <a:rPr lang="en-GB" sz="2000" dirty="0" smtClean="0"/>
              <a:t> </a:t>
            </a:r>
            <a:r>
              <a:rPr lang="en-GB" sz="2000" dirty="0" err="1" smtClean="0"/>
              <a:t>terhadap</a:t>
            </a:r>
            <a:r>
              <a:rPr lang="en-GB" sz="2000" dirty="0" smtClean="0"/>
              <a:t> </a:t>
            </a:r>
            <a:r>
              <a:rPr lang="en-GB" sz="2000" dirty="0" err="1" smtClean="0"/>
              <a:t>pekerjaan</a:t>
            </a:r>
            <a:r>
              <a:rPr lang="en-GB" sz="2000" dirty="0" smtClean="0"/>
              <a:t> orang lain.  </a:t>
            </a:r>
            <a:r>
              <a:rPr lang="en-GB" sz="2000" dirty="0" err="1" smtClean="0"/>
              <a:t>Wawasan</a:t>
            </a:r>
            <a:r>
              <a:rPr lang="en-GB" sz="2000" dirty="0" smtClean="0"/>
              <a:t> </a:t>
            </a:r>
            <a:r>
              <a:rPr lang="en-GB" sz="2000" dirty="0" err="1" smtClean="0"/>
              <a:t>seperti</a:t>
            </a:r>
            <a:r>
              <a:rPr lang="en-GB" sz="2000" dirty="0" smtClean="0"/>
              <a:t> </a:t>
            </a:r>
            <a:r>
              <a:rPr lang="en-GB" sz="2000" dirty="0" err="1" smtClean="0"/>
              <a:t>ini</a:t>
            </a:r>
            <a:r>
              <a:rPr lang="en-GB" sz="2000" dirty="0" smtClean="0"/>
              <a:t>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diperoleh</a:t>
            </a:r>
            <a:r>
              <a:rPr lang="en-GB" sz="2000" dirty="0" smtClean="0"/>
              <a:t> </a:t>
            </a:r>
            <a:r>
              <a:rPr lang="en-GB" sz="2000" dirty="0" err="1" smtClean="0"/>
              <a:t>setiap</a:t>
            </a:r>
            <a:r>
              <a:rPr lang="en-GB" sz="2000" dirty="0" smtClean="0"/>
              <a:t> SDM </a:t>
            </a: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i="1" dirty="0" smtClean="0"/>
              <a:t>on-job training</a:t>
            </a:r>
            <a:r>
              <a:rPr lang="en-GB" sz="2000" dirty="0" smtClean="0"/>
              <a:t> yang </a:t>
            </a:r>
            <a:r>
              <a:rPr lang="en-GB" sz="2000" dirty="0" err="1" smtClean="0"/>
              <a:t>biasa</a:t>
            </a:r>
            <a:r>
              <a:rPr lang="en-GB" sz="2000" dirty="0" smtClean="0"/>
              <a:t> </a:t>
            </a:r>
            <a:r>
              <a:rPr lang="en-GB" sz="2000" dirty="0" err="1" smtClean="0"/>
              <a:t>dilakukan</a:t>
            </a:r>
            <a:r>
              <a:rPr lang="en-GB" sz="2000" dirty="0" smtClean="0"/>
              <a:t>. </a:t>
            </a:r>
            <a:r>
              <a:rPr lang="en-GB" sz="2000" dirty="0" err="1" smtClean="0"/>
              <a:t>Oleh</a:t>
            </a:r>
            <a:r>
              <a:rPr lang="en-GB" sz="2000" dirty="0" smtClean="0"/>
              <a:t> </a:t>
            </a:r>
            <a:r>
              <a:rPr lang="en-GB" sz="2000" dirty="0" err="1" smtClean="0"/>
              <a:t>karena</a:t>
            </a:r>
            <a:r>
              <a:rPr lang="en-GB" sz="2000" dirty="0" smtClean="0"/>
              <a:t> </a:t>
            </a:r>
            <a:r>
              <a:rPr lang="en-GB" sz="2000" dirty="0" err="1" smtClean="0"/>
              <a:t>itu</a:t>
            </a:r>
            <a:r>
              <a:rPr lang="en-GB" sz="2000" dirty="0" smtClean="0"/>
              <a:t> </a:t>
            </a:r>
            <a:r>
              <a:rPr lang="en-GB" sz="2000" dirty="0" err="1" smtClean="0"/>
              <a:t>perlu</a:t>
            </a:r>
            <a:r>
              <a:rPr lang="en-GB" sz="2000" dirty="0" smtClean="0"/>
              <a:t> </a:t>
            </a:r>
            <a:r>
              <a:rPr lang="en-GB" sz="2000" dirty="0" err="1" smtClean="0"/>
              <a:t>dikembangkan</a:t>
            </a:r>
            <a:r>
              <a:rPr lang="en-GB" sz="2000" dirty="0" smtClean="0"/>
              <a:t> </a:t>
            </a:r>
            <a:r>
              <a:rPr lang="en-GB" sz="2000" dirty="0" err="1" smtClean="0"/>
              <a:t>metode</a:t>
            </a:r>
            <a:r>
              <a:rPr lang="en-GB" sz="2000" dirty="0" smtClean="0"/>
              <a:t> </a:t>
            </a:r>
            <a:r>
              <a:rPr lang="en-GB" sz="2000" dirty="0" err="1" smtClean="0"/>
              <a:t>pembinaan</a:t>
            </a:r>
            <a:r>
              <a:rPr lang="en-GB" sz="2000" dirty="0" smtClean="0"/>
              <a:t> </a:t>
            </a:r>
            <a:r>
              <a:rPr lang="en-GB" sz="2000" dirty="0" err="1" smtClean="0"/>
              <a:t>wawasan</a:t>
            </a:r>
            <a:r>
              <a:rPr lang="en-GB" sz="2000" dirty="0" smtClean="0"/>
              <a:t> SDM </a:t>
            </a:r>
            <a:r>
              <a:rPr lang="en-GB" sz="2000" dirty="0" err="1" smtClean="0"/>
              <a:t>secara</a:t>
            </a:r>
            <a:r>
              <a:rPr lang="en-GB" sz="2000" dirty="0" smtClean="0"/>
              <a:t> </a:t>
            </a:r>
            <a:r>
              <a:rPr lang="en-GB" sz="2000" i="1" dirty="0" smtClean="0"/>
              <a:t>cross-job</a:t>
            </a:r>
            <a:r>
              <a:rPr lang="en-GB" sz="2000" dirty="0" smtClean="0"/>
              <a:t> </a:t>
            </a:r>
            <a:r>
              <a:rPr lang="en-GB" sz="2000" dirty="0" err="1" smtClean="0"/>
              <a:t>melalui</a:t>
            </a:r>
            <a:r>
              <a:rPr lang="en-GB" sz="2000" dirty="0" smtClean="0"/>
              <a:t> </a:t>
            </a:r>
            <a:r>
              <a:rPr lang="en-GB" sz="2000" i="1" dirty="0" smtClean="0"/>
              <a:t>cross-job training exercise</a:t>
            </a:r>
            <a:endParaRPr lang="en-GB" sz="2000" dirty="0" smtClean="0"/>
          </a:p>
          <a:p>
            <a:pPr marL="82296" indent="0">
              <a:buFont typeface="Wingdings 2"/>
              <a:buNone/>
            </a:pPr>
            <a:endParaRPr lang="en-GB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5724128" y="1916832"/>
            <a:ext cx="11256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/>
              <a:t>SDM</a:t>
            </a:r>
          </a:p>
        </p:txBody>
      </p:sp>
      <p:sp>
        <p:nvSpPr>
          <p:cNvPr id="8" name="Right Arrow 7"/>
          <p:cNvSpPr/>
          <p:nvPr/>
        </p:nvSpPr>
        <p:spPr>
          <a:xfrm>
            <a:off x="4932040" y="2060848"/>
            <a:ext cx="648072" cy="288032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01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4860032" y="4425064"/>
            <a:ext cx="864096" cy="869367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710354" y="2559632"/>
            <a:ext cx="864096" cy="86936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267744" y="2559633"/>
            <a:ext cx="864096" cy="869367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483768" y="4987334"/>
            <a:ext cx="5992112" cy="1610018"/>
          </a:xfrm>
          <a:prstGeom prst="rect">
            <a:avLst/>
          </a:prstGeom>
          <a:ln w="38100">
            <a:solidFill>
              <a:srgbClr val="00FF00"/>
            </a:solidFill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907704" y="3043118"/>
            <a:ext cx="5992112" cy="1610018"/>
          </a:xfrm>
          <a:prstGeom prst="rect">
            <a:avLst/>
          </a:prstGeom>
          <a:ln w="38100">
            <a:solidFill>
              <a:srgbClr val="FF99CC"/>
            </a:solidFill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115616" y="1124744"/>
            <a:ext cx="7623650" cy="1609351"/>
          </a:xfrm>
          <a:prstGeom prst="rect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4216512" cy="648072"/>
          </a:xfrm>
        </p:spPr>
        <p:txBody>
          <a:bodyPr>
            <a:normAutofit/>
          </a:bodyPr>
          <a:lstStyle/>
          <a:p>
            <a:r>
              <a:rPr lang="en-GB" sz="3200" dirty="0" smtClean="0"/>
              <a:t>CROSS-JOB TRAINING</a:t>
            </a:r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331640" y="1236194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000" dirty="0"/>
              <a:t>Cross</a:t>
            </a:r>
            <a:r>
              <a:rPr lang="en-GB" sz="2000" dirty="0"/>
              <a:t>-job </a:t>
            </a:r>
            <a:r>
              <a:rPr lang="id-ID" sz="2000" dirty="0"/>
              <a:t>training melatih karyawan untuk melakukan </a:t>
            </a:r>
            <a:r>
              <a:rPr lang="en-GB" sz="2000" dirty="0" err="1"/>
              <a:t>pekerjaan</a:t>
            </a:r>
            <a:r>
              <a:rPr lang="id-ID" sz="2000" dirty="0"/>
              <a:t> yang berbeda dari pekerjaan organisasi. Pelatihan pekerja A untuk melakukan tugas yang </a:t>
            </a:r>
            <a:r>
              <a:rPr lang="en-GB" sz="2000" dirty="0" err="1"/>
              <a:t>dilakukan</a:t>
            </a:r>
            <a:r>
              <a:rPr lang="en-GB" sz="2000" dirty="0"/>
              <a:t> </a:t>
            </a:r>
            <a:r>
              <a:rPr lang="id-ID" sz="2000" dirty="0"/>
              <a:t>pekerja B dan pelatihan </a:t>
            </a:r>
            <a:r>
              <a:rPr lang="en-GB" sz="2000" dirty="0" err="1"/>
              <a:t>pekerja</a:t>
            </a:r>
            <a:r>
              <a:rPr lang="en-GB" sz="2000" dirty="0"/>
              <a:t> </a:t>
            </a:r>
            <a:r>
              <a:rPr lang="id-ID" sz="2000" dirty="0"/>
              <a:t>B untuk melakukan tugas </a:t>
            </a:r>
            <a:r>
              <a:rPr lang="en-GB" sz="2000" dirty="0"/>
              <a:t>yang </a:t>
            </a:r>
            <a:r>
              <a:rPr lang="en-GB" sz="2000" dirty="0" err="1"/>
              <a:t>dilakukan</a:t>
            </a:r>
            <a:r>
              <a:rPr lang="en-GB" sz="2000" dirty="0"/>
              <a:t> </a:t>
            </a:r>
            <a:r>
              <a:rPr lang="en-GB" sz="2000" dirty="0" err="1"/>
              <a:t>pekerja</a:t>
            </a:r>
            <a:r>
              <a:rPr lang="en-GB" sz="2000" dirty="0"/>
              <a:t> </a:t>
            </a:r>
            <a:r>
              <a:rPr lang="id-ID" sz="2000" dirty="0"/>
              <a:t>A</a:t>
            </a:r>
            <a:r>
              <a:rPr lang="en-GB" sz="2000" dirty="0"/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1720" y="3185681"/>
            <a:ext cx="57606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000" dirty="0"/>
              <a:t>Cross</a:t>
            </a:r>
            <a:r>
              <a:rPr lang="en-GB" sz="2000" dirty="0"/>
              <a:t> job </a:t>
            </a:r>
            <a:r>
              <a:rPr lang="id-ID" sz="2000" dirty="0"/>
              <a:t>training baik untuk manajer, karena memberikan lebih banyak fleksibilitas dalam mengelola tenaga kerja untuk me</a:t>
            </a:r>
            <a:r>
              <a:rPr lang="en-GB" sz="2000" dirty="0" err="1"/>
              <a:t>lakukan</a:t>
            </a:r>
            <a:r>
              <a:rPr lang="en-GB" sz="2000" dirty="0"/>
              <a:t> </a:t>
            </a:r>
            <a:r>
              <a:rPr lang="id-ID" sz="2000" dirty="0"/>
              <a:t> pekerjaan yang </a:t>
            </a:r>
            <a:r>
              <a:rPr lang="en-GB" sz="2000" dirty="0" err="1" smtClean="0"/>
              <a:t>berbeda</a:t>
            </a:r>
            <a:endParaRPr lang="en-GB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771800" y="5129897"/>
            <a:ext cx="54726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Cross-job training </a:t>
            </a:r>
            <a:r>
              <a:rPr lang="en-GB" sz="2000" dirty="0" err="1"/>
              <a:t>juga</a:t>
            </a:r>
            <a:r>
              <a:rPr lang="en-GB" sz="2000" dirty="0"/>
              <a:t> </a:t>
            </a:r>
            <a:r>
              <a:rPr lang="en-GB" sz="2000" dirty="0" err="1"/>
              <a:t>baik</a:t>
            </a:r>
            <a:r>
              <a:rPr lang="en-GB" sz="2000" dirty="0"/>
              <a:t> </a:t>
            </a:r>
            <a:r>
              <a:rPr lang="id-ID" sz="2000" dirty="0"/>
              <a:t>bagi karyawan karena membantu mereka </a:t>
            </a:r>
            <a:r>
              <a:rPr lang="id-ID" sz="2000" dirty="0" smtClean="0"/>
              <a:t>belajar</a:t>
            </a:r>
            <a:r>
              <a:rPr lang="en-GB" sz="2000" dirty="0" smtClean="0"/>
              <a:t> </a:t>
            </a:r>
            <a:r>
              <a:rPr lang="id-ID" sz="2000" dirty="0" smtClean="0"/>
              <a:t>keterampilan baru</a:t>
            </a:r>
            <a:r>
              <a:rPr lang="id-ID" sz="2000" dirty="0"/>
              <a:t>, meningkatkan nilai mereka untuk perusahaan dan </a:t>
            </a:r>
            <a:r>
              <a:rPr lang="en-GB" sz="2000" dirty="0" err="1"/>
              <a:t>mengurangi</a:t>
            </a:r>
            <a:r>
              <a:rPr lang="en-GB" sz="2000" dirty="0"/>
              <a:t> </a:t>
            </a:r>
            <a:r>
              <a:rPr lang="en-GB" sz="2000" dirty="0" err="1"/>
              <a:t>kebosanan</a:t>
            </a:r>
            <a:r>
              <a:rPr lang="id-ID" sz="2000" dirty="0" smtClean="0"/>
              <a:t>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297793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403648" y="1916832"/>
            <a:ext cx="7128792" cy="3672408"/>
          </a:xfrm>
          <a:prstGeom prst="roundRect">
            <a:avLst/>
          </a:prstGeom>
          <a:solidFill>
            <a:srgbClr val="CCFF99"/>
          </a:solidFill>
          <a:ln w="38100">
            <a:solidFill>
              <a:srgbClr val="FFCCFF"/>
            </a:solidFill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485800"/>
            <a:ext cx="6592776" cy="1143000"/>
          </a:xfrm>
        </p:spPr>
        <p:txBody>
          <a:bodyPr>
            <a:normAutofit/>
          </a:bodyPr>
          <a:lstStyle/>
          <a:p>
            <a:r>
              <a:rPr lang="id-ID" sz="3200" dirty="0">
                <a:effectLst/>
              </a:rPr>
              <a:t>Manfaat utama dari </a:t>
            </a:r>
            <a:r>
              <a:rPr lang="en-GB" sz="3200" dirty="0">
                <a:effectLst/>
              </a:rPr>
              <a:t>Cross-job Training</a:t>
            </a:r>
            <a:r>
              <a:rPr lang="id-ID" sz="3200" dirty="0">
                <a:effectLst/>
              </a:rPr>
              <a:t> </a:t>
            </a:r>
            <a:r>
              <a:rPr lang="id-ID" sz="3200" dirty="0" smtClean="0">
                <a:effectLst/>
              </a:rPr>
              <a:t>meliputi</a:t>
            </a:r>
            <a:r>
              <a:rPr lang="en-GB" sz="3200" dirty="0" smtClean="0">
                <a:effectLst/>
              </a:rPr>
              <a:t> :</a:t>
            </a:r>
            <a:endParaRPr lang="en-GB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1680" y="2060848"/>
            <a:ext cx="6664784" cy="3384376"/>
          </a:xfrm>
        </p:spPr>
        <p:txBody>
          <a:bodyPr>
            <a:normAutofit/>
          </a:bodyPr>
          <a:lstStyle/>
          <a:p>
            <a:pPr marL="596646" indent="-514350">
              <a:buClrTx/>
              <a:buFont typeface="+mj-lt"/>
              <a:buAutoNum type="arabicPeriod"/>
            </a:pPr>
            <a:r>
              <a:rPr lang="id-ID" sz="2000" dirty="0" smtClean="0"/>
              <a:t>Peningkatan </a:t>
            </a:r>
            <a:r>
              <a:rPr lang="id-ID" sz="2000" dirty="0"/>
              <a:t>kesadaran karyawan </a:t>
            </a:r>
            <a:r>
              <a:rPr lang="en-GB" sz="2000" dirty="0" err="1" smtClean="0"/>
              <a:t>terhadap</a:t>
            </a:r>
            <a:r>
              <a:rPr lang="id-ID" sz="2000" dirty="0" smtClean="0"/>
              <a:t> </a:t>
            </a:r>
            <a:r>
              <a:rPr lang="id-ID" sz="2000" dirty="0"/>
              <a:t>peran dan fungsi organisasi</a:t>
            </a:r>
            <a:r>
              <a:rPr lang="id-ID" sz="2000" dirty="0" smtClean="0"/>
              <a:t>.</a:t>
            </a:r>
            <a:endParaRPr lang="en-GB" sz="2000" dirty="0" smtClean="0"/>
          </a:p>
          <a:p>
            <a:pPr marL="596646" indent="-514350">
              <a:buClrTx/>
              <a:buFont typeface="+mj-lt"/>
              <a:buAutoNum type="arabicPeriod"/>
            </a:pPr>
            <a:r>
              <a:rPr lang="id-ID" sz="2000" dirty="0" smtClean="0"/>
              <a:t>Meningkatkan </a:t>
            </a:r>
            <a:r>
              <a:rPr lang="id-ID" sz="2000" dirty="0"/>
              <a:t>fleksibilitas untuk penjadwalan</a:t>
            </a:r>
            <a:r>
              <a:rPr lang="id-ID" sz="2000" dirty="0" smtClean="0"/>
              <a:t>.</a:t>
            </a:r>
            <a:endParaRPr lang="en-GB" sz="2000" dirty="0" smtClean="0"/>
          </a:p>
          <a:p>
            <a:pPr marL="596646" indent="-514350">
              <a:buClrTx/>
              <a:buFont typeface="+mj-lt"/>
              <a:buAutoNum type="arabicPeriod"/>
            </a:pPr>
            <a:r>
              <a:rPr lang="id-ID" sz="2000" dirty="0" smtClean="0"/>
              <a:t>Peningkatan </a:t>
            </a:r>
            <a:r>
              <a:rPr lang="id-ID" sz="2000" dirty="0"/>
              <a:t>peluang untuk kemajuan karyawan</a:t>
            </a:r>
            <a:r>
              <a:rPr lang="id-ID" sz="2000" dirty="0" smtClean="0"/>
              <a:t>.</a:t>
            </a:r>
            <a:endParaRPr lang="en-GB" sz="2000" dirty="0" smtClean="0"/>
          </a:p>
          <a:p>
            <a:pPr marL="596646" indent="-514350">
              <a:buClrTx/>
              <a:buFont typeface="+mj-lt"/>
              <a:buAutoNum type="arabicPeriod"/>
            </a:pPr>
            <a:r>
              <a:rPr lang="id-ID" sz="2000" dirty="0" smtClean="0"/>
              <a:t>Kemampuan </a:t>
            </a:r>
            <a:r>
              <a:rPr lang="id-ID" sz="2000" dirty="0"/>
              <a:t>untuk menjaga karyawan termotivasi dan "segar" melalui rotasi penugasan</a:t>
            </a:r>
            <a:r>
              <a:rPr lang="id-ID" sz="2000" dirty="0" smtClean="0"/>
              <a:t>.</a:t>
            </a:r>
            <a:endParaRPr lang="en-GB" sz="2000" dirty="0" smtClean="0"/>
          </a:p>
          <a:p>
            <a:pPr marL="596646" indent="-514350">
              <a:buClrTx/>
              <a:buFont typeface="+mj-lt"/>
              <a:buAutoNum type="arabicPeriod"/>
            </a:pPr>
            <a:r>
              <a:rPr lang="id-ID" sz="2000" dirty="0" smtClean="0"/>
              <a:t>Berpotensi </a:t>
            </a:r>
            <a:r>
              <a:rPr lang="id-ID" sz="2000" dirty="0"/>
              <a:t>mengurangi absensi dan turnover karyawan</a:t>
            </a:r>
            <a:r>
              <a:rPr lang="id-ID" sz="2000" dirty="0" smtClean="0"/>
              <a:t>.</a:t>
            </a:r>
            <a:endParaRPr lang="en-GB" sz="2000" dirty="0" smtClean="0"/>
          </a:p>
          <a:p>
            <a:pPr marL="596646" indent="-514350">
              <a:buClrTx/>
              <a:buFont typeface="+mj-lt"/>
              <a:buAutoNum type="arabicPeriod"/>
            </a:pPr>
            <a:r>
              <a:rPr lang="id-ID" sz="2000" dirty="0" smtClean="0"/>
              <a:t>Peningkatan </a:t>
            </a:r>
            <a:r>
              <a:rPr lang="id-ID" sz="2000" dirty="0"/>
              <a:t>kemampuan bagi para manajer untuk mengevaluasi karyawan di berbagai peran.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13015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6818576" y="1503241"/>
            <a:ext cx="1857880" cy="317719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3"/>
          <p:cNvSpPr/>
          <p:nvPr/>
        </p:nvSpPr>
        <p:spPr>
          <a:xfrm flipV="1">
            <a:off x="1547664" y="1264616"/>
            <a:ext cx="7704856" cy="67865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7320" y="5229200"/>
            <a:ext cx="7184550" cy="122413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2000" dirty="0" err="1" smtClean="0"/>
              <a:t>Jumlah</a:t>
            </a:r>
            <a:r>
              <a:rPr lang="en-GB" sz="2000" dirty="0" smtClean="0"/>
              <a:t> </a:t>
            </a:r>
            <a:r>
              <a:rPr lang="en-GB" sz="2000" dirty="0"/>
              <a:t>SDM yang </a:t>
            </a:r>
            <a:r>
              <a:rPr lang="en-GB" sz="2000" dirty="0" err="1"/>
              <a:t>besar</a:t>
            </a:r>
            <a:r>
              <a:rPr lang="en-GB" sz="2000" dirty="0"/>
              <a:t> </a:t>
            </a:r>
            <a:r>
              <a:rPr lang="en-GB" sz="2000" dirty="0" err="1"/>
              <a:t>hendaknya</a:t>
            </a:r>
            <a:r>
              <a:rPr lang="en-GB" sz="2000" dirty="0"/>
              <a:t> </a:t>
            </a:r>
            <a:r>
              <a:rPr lang="en-GB" sz="2000" dirty="0" err="1"/>
              <a:t>dijadikan</a:t>
            </a:r>
            <a:r>
              <a:rPr lang="en-GB" sz="2000" dirty="0"/>
              <a:t> </a:t>
            </a:r>
            <a:r>
              <a:rPr lang="en-GB" sz="2000" dirty="0" err="1"/>
              <a:t>sebagai</a:t>
            </a:r>
            <a:r>
              <a:rPr lang="en-GB" sz="2000" dirty="0"/>
              <a:t> </a:t>
            </a:r>
            <a:r>
              <a:rPr lang="en-GB" sz="2000" dirty="0" err="1"/>
              <a:t>keunggulan</a:t>
            </a:r>
            <a:r>
              <a:rPr lang="en-GB" sz="2000" dirty="0"/>
              <a:t> </a:t>
            </a:r>
            <a:r>
              <a:rPr lang="en-GB" sz="2000" dirty="0" smtClean="0">
                <a:sym typeface="Wingdings" pitchFamily="2" charset="2"/>
              </a:rPr>
              <a:t></a:t>
            </a:r>
            <a:r>
              <a:rPr lang="en-GB" sz="2000" dirty="0" smtClean="0"/>
              <a:t>modal </a:t>
            </a:r>
            <a:r>
              <a:rPr lang="en-GB" sz="2000" dirty="0" err="1"/>
              <a:t>pembangunan</a:t>
            </a:r>
            <a:r>
              <a:rPr lang="en-GB" sz="2000" dirty="0"/>
              <a:t> yang </a:t>
            </a:r>
            <a:r>
              <a:rPr lang="en-GB" sz="2000" dirty="0" err="1"/>
              <a:t>besar</a:t>
            </a:r>
            <a:r>
              <a:rPr lang="en-GB" sz="2000" dirty="0"/>
              <a:t> yang </a:t>
            </a:r>
            <a:r>
              <a:rPr lang="en-GB" sz="2000" dirty="0" err="1"/>
              <a:t>sangat</a:t>
            </a:r>
            <a:r>
              <a:rPr lang="en-GB" sz="2000" dirty="0"/>
              <a:t> </a:t>
            </a:r>
            <a:r>
              <a:rPr lang="en-GB" sz="2000" dirty="0" err="1"/>
              <a:t>menguntungkan</a:t>
            </a:r>
            <a:r>
              <a:rPr lang="en-GB" sz="2000" dirty="0"/>
              <a:t> </a:t>
            </a:r>
            <a:r>
              <a:rPr lang="en-GB" sz="2000" dirty="0" err="1"/>
              <a:t>bagi</a:t>
            </a:r>
            <a:r>
              <a:rPr lang="en-GB" sz="2000" dirty="0"/>
              <a:t> </a:t>
            </a:r>
            <a:r>
              <a:rPr lang="en-GB" sz="2000" dirty="0" err="1"/>
              <a:t>usaha-usaha</a:t>
            </a:r>
            <a:r>
              <a:rPr lang="en-GB" sz="2000" dirty="0"/>
              <a:t> </a:t>
            </a:r>
            <a:r>
              <a:rPr lang="en-GB" sz="2000" dirty="0" err="1"/>
              <a:t>disegala</a:t>
            </a:r>
            <a:r>
              <a:rPr lang="en-GB" sz="2000" dirty="0"/>
              <a:t> </a:t>
            </a:r>
            <a:r>
              <a:rPr lang="en-GB" sz="2000" dirty="0" err="1"/>
              <a:t>bidang</a:t>
            </a: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907704" y="332656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b="1" dirty="0" smtClean="0"/>
              <a:t>PENDAHULUAN</a:t>
            </a:r>
            <a:endParaRPr lang="en-GB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537320" y="1916832"/>
            <a:ext cx="4191980" cy="132343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000" dirty="0"/>
              <a:t>Pembangunan </a:t>
            </a:r>
            <a:r>
              <a:rPr lang="en-GB" sz="2000" dirty="0" err="1"/>
              <a:t>suatu</a:t>
            </a:r>
            <a:r>
              <a:rPr lang="en-GB" sz="2000" dirty="0"/>
              <a:t> </a:t>
            </a:r>
            <a:r>
              <a:rPr lang="en-GB" sz="2000" dirty="0" err="1"/>
              <a:t>bangsa</a:t>
            </a:r>
            <a:r>
              <a:rPr lang="en-GB" sz="2000" dirty="0"/>
              <a:t> </a:t>
            </a:r>
            <a:r>
              <a:rPr lang="en-GB" sz="2000" dirty="0" err="1"/>
              <a:t>memerlukan</a:t>
            </a:r>
            <a:r>
              <a:rPr lang="en-GB" sz="2000" dirty="0"/>
              <a:t> </a:t>
            </a:r>
            <a:r>
              <a:rPr lang="en-GB" sz="2000" dirty="0" err="1"/>
              <a:t>aspek</a:t>
            </a:r>
            <a:r>
              <a:rPr lang="en-GB" sz="2000" dirty="0"/>
              <a:t> </a:t>
            </a:r>
            <a:r>
              <a:rPr lang="en-GB" sz="2000" dirty="0" err="1" smtClean="0"/>
              <a:t>pokok</a:t>
            </a:r>
            <a:r>
              <a:rPr lang="en-GB" sz="2000" dirty="0" smtClean="0"/>
              <a:t> :</a:t>
            </a:r>
          </a:p>
          <a:p>
            <a:r>
              <a:rPr lang="en-GB" sz="2000" dirty="0" smtClean="0"/>
              <a:t>- SDA</a:t>
            </a:r>
          </a:p>
          <a:p>
            <a:r>
              <a:rPr lang="en-GB" sz="2000" dirty="0" smtClean="0"/>
              <a:t>- SDM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86608" y="3628601"/>
            <a:ext cx="4094339" cy="101566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mendukung</a:t>
            </a:r>
            <a:r>
              <a:rPr lang="en-GB" sz="2000" dirty="0"/>
              <a:t> </a:t>
            </a:r>
            <a:r>
              <a:rPr lang="en-GB" sz="2000" dirty="0" err="1"/>
              <a:t>suatu</a:t>
            </a:r>
            <a:r>
              <a:rPr lang="en-GB" sz="2000" dirty="0"/>
              <a:t> </a:t>
            </a:r>
            <a:r>
              <a:rPr lang="en-GB" sz="2000" dirty="0" err="1"/>
              <a:t>pembangunan</a:t>
            </a:r>
            <a:r>
              <a:rPr lang="en-GB" sz="2000" dirty="0"/>
              <a:t>, SDM </a:t>
            </a:r>
            <a:r>
              <a:rPr lang="en-GB" sz="2000" dirty="0" err="1"/>
              <a:t>adalah</a:t>
            </a:r>
            <a:r>
              <a:rPr lang="en-GB" sz="2000" dirty="0"/>
              <a:t> yang </a:t>
            </a:r>
            <a:r>
              <a:rPr lang="en-GB" sz="2000" dirty="0" err="1"/>
              <a:t>terpenting</a:t>
            </a:r>
            <a:r>
              <a:rPr lang="en-GB" sz="2000" dirty="0"/>
              <a:t>. </a:t>
            </a:r>
          </a:p>
        </p:txBody>
      </p:sp>
      <p:cxnSp>
        <p:nvCxnSpPr>
          <p:cNvPr id="8" name="Elbow Connector 7"/>
          <p:cNvCxnSpPr>
            <a:stCxn id="5" idx="1"/>
            <a:endCxn id="6" idx="1"/>
          </p:cNvCxnSpPr>
          <p:nvPr/>
        </p:nvCxnSpPr>
        <p:spPr>
          <a:xfrm rot="10800000" flipH="1" flipV="1">
            <a:off x="1537320" y="2578551"/>
            <a:ext cx="1049288" cy="1557881"/>
          </a:xfrm>
          <a:prstGeom prst="bentConnector3">
            <a:avLst>
              <a:gd name="adj1" fmla="val -21786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stCxn id="6" idx="2"/>
            <a:endCxn id="3" idx="0"/>
          </p:cNvCxnSpPr>
          <p:nvPr/>
        </p:nvCxnSpPr>
        <p:spPr>
          <a:xfrm rot="16200000" flipH="1">
            <a:off x="4589218" y="4688823"/>
            <a:ext cx="584936" cy="495817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50" name="Picture 2" descr="http://4.bp.blogspot.com/-cFhc_0HgylI/Tsems8HmR6I/AAAAAAAAAEA/cMSunBVPfvs/s1600/sawah-pertanian-agen-pupuk-organi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8576" y="1503241"/>
            <a:ext cx="1842843" cy="184284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gonahwan.blog.perbanas.ac.id/files/2011/09/social-meda-project-management-300x22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240271"/>
            <a:ext cx="1903294" cy="14401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883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4130020" y="3789040"/>
            <a:ext cx="4834468" cy="27363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79513" y="3789040"/>
            <a:ext cx="4032724" cy="27363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3084425" y="1772816"/>
            <a:ext cx="5880063" cy="1584176"/>
          </a:xfrm>
          <a:prstGeom prst="roundRect">
            <a:avLst/>
          </a:prstGeom>
          <a:ln w="28575">
            <a:prstDash val="dashDot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7984" y="274638"/>
            <a:ext cx="4505704" cy="1143000"/>
          </a:xfrm>
        </p:spPr>
        <p:txBody>
          <a:bodyPr>
            <a:normAutofit/>
          </a:bodyPr>
          <a:lstStyle/>
          <a:p>
            <a:pPr algn="r"/>
            <a:r>
              <a:rPr lang="en-US" sz="2800" b="1" i="1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JOB DESIGN </a:t>
            </a:r>
            <a:r>
              <a:rPr lang="en-US" sz="2800" b="1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2800" b="1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2800" b="1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sz="2800" b="1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Perancangan</a:t>
            </a:r>
            <a:r>
              <a:rPr lang="en-US" sz="2800" b="1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Pekerjaan</a:t>
            </a:r>
            <a:r>
              <a:rPr lang="en-US" sz="2800" b="1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GB" sz="2800" b="1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1840" y="1863546"/>
            <a:ext cx="5729840" cy="1368152"/>
          </a:xfrm>
        </p:spPr>
        <p:txBody>
          <a:bodyPr>
            <a:normAutofit/>
          </a:bodyPr>
          <a:lstStyle/>
          <a:p>
            <a:pPr marL="82296" indent="0" algn="just">
              <a:buNone/>
              <a:defRPr/>
            </a:pPr>
            <a:r>
              <a:rPr lang="en-US" sz="2000" dirty="0" smtClean="0">
                <a:solidFill>
                  <a:srgbClr val="080808"/>
                </a:solidFill>
              </a:rPr>
              <a:t>Proses </a:t>
            </a:r>
            <a:r>
              <a:rPr lang="en-US" sz="2000" dirty="0" err="1">
                <a:solidFill>
                  <a:srgbClr val="080808"/>
                </a:solidFill>
              </a:rPr>
              <a:t>penentuan</a:t>
            </a:r>
            <a:r>
              <a:rPr lang="en-US" sz="2000" dirty="0">
                <a:solidFill>
                  <a:srgbClr val="080808"/>
                </a:solidFill>
              </a:rPr>
              <a:t> tugas2 yang </a:t>
            </a:r>
            <a:r>
              <a:rPr lang="en-US" sz="2000" dirty="0" err="1">
                <a:solidFill>
                  <a:srgbClr val="080808"/>
                </a:solidFill>
              </a:rPr>
              <a:t>akan</a:t>
            </a:r>
            <a:r>
              <a:rPr lang="en-US" sz="2000" dirty="0">
                <a:solidFill>
                  <a:srgbClr val="080808"/>
                </a:solidFill>
              </a:rPr>
              <a:t>  </a:t>
            </a:r>
            <a:r>
              <a:rPr lang="en-US" sz="2000" dirty="0" err="1">
                <a:solidFill>
                  <a:srgbClr val="080808"/>
                </a:solidFill>
              </a:rPr>
              <a:t>dilaksanakan</a:t>
            </a:r>
            <a:r>
              <a:rPr lang="en-US" sz="2000" dirty="0">
                <a:solidFill>
                  <a:srgbClr val="080808"/>
                </a:solidFill>
              </a:rPr>
              <a:t>, metode2 yang </a:t>
            </a:r>
            <a:r>
              <a:rPr lang="en-US" sz="2000" dirty="0" err="1">
                <a:solidFill>
                  <a:srgbClr val="080808"/>
                </a:solidFill>
              </a:rPr>
              <a:t>digunakan</a:t>
            </a:r>
            <a:r>
              <a:rPr lang="en-US" sz="2000" dirty="0">
                <a:solidFill>
                  <a:srgbClr val="080808"/>
                </a:solidFill>
              </a:rPr>
              <a:t> </a:t>
            </a:r>
            <a:r>
              <a:rPr lang="en-US" sz="2000" dirty="0" err="1">
                <a:solidFill>
                  <a:srgbClr val="080808"/>
                </a:solidFill>
              </a:rPr>
              <a:t>untuk</a:t>
            </a:r>
            <a:r>
              <a:rPr lang="en-US" sz="2000" dirty="0">
                <a:solidFill>
                  <a:srgbClr val="080808"/>
                </a:solidFill>
              </a:rPr>
              <a:t> </a:t>
            </a:r>
            <a:r>
              <a:rPr lang="en-US" sz="2000" dirty="0" err="1">
                <a:solidFill>
                  <a:srgbClr val="080808"/>
                </a:solidFill>
              </a:rPr>
              <a:t>melaksanakan</a:t>
            </a:r>
            <a:r>
              <a:rPr lang="en-US" sz="2000" dirty="0">
                <a:solidFill>
                  <a:srgbClr val="080808"/>
                </a:solidFill>
              </a:rPr>
              <a:t> tugas2 </a:t>
            </a:r>
            <a:r>
              <a:rPr lang="en-US" sz="2000" dirty="0" err="1">
                <a:solidFill>
                  <a:srgbClr val="080808"/>
                </a:solidFill>
              </a:rPr>
              <a:t>tersebut</a:t>
            </a:r>
            <a:r>
              <a:rPr lang="en-US" sz="2000" dirty="0">
                <a:solidFill>
                  <a:srgbClr val="080808"/>
                </a:solidFill>
              </a:rPr>
              <a:t> </a:t>
            </a:r>
            <a:r>
              <a:rPr lang="en-US" sz="2000" dirty="0" err="1">
                <a:solidFill>
                  <a:srgbClr val="080808"/>
                </a:solidFill>
              </a:rPr>
              <a:t>dan</a:t>
            </a:r>
            <a:r>
              <a:rPr lang="en-US" sz="2000" dirty="0">
                <a:solidFill>
                  <a:srgbClr val="080808"/>
                </a:solidFill>
              </a:rPr>
              <a:t> </a:t>
            </a:r>
            <a:r>
              <a:rPr lang="en-US" sz="2000" dirty="0" err="1">
                <a:solidFill>
                  <a:srgbClr val="080808"/>
                </a:solidFill>
              </a:rPr>
              <a:t>bagaimana</a:t>
            </a:r>
            <a:r>
              <a:rPr lang="en-US" sz="2000" dirty="0">
                <a:solidFill>
                  <a:srgbClr val="080808"/>
                </a:solidFill>
              </a:rPr>
              <a:t> </a:t>
            </a:r>
            <a:r>
              <a:rPr lang="en-US" sz="2000" dirty="0" err="1">
                <a:solidFill>
                  <a:srgbClr val="080808"/>
                </a:solidFill>
              </a:rPr>
              <a:t>pekerjaan</a:t>
            </a:r>
            <a:r>
              <a:rPr lang="en-US" sz="2000" dirty="0">
                <a:solidFill>
                  <a:srgbClr val="080808"/>
                </a:solidFill>
              </a:rPr>
              <a:t> </a:t>
            </a:r>
            <a:r>
              <a:rPr lang="en-US" sz="2000" dirty="0" err="1">
                <a:solidFill>
                  <a:srgbClr val="080808"/>
                </a:solidFill>
              </a:rPr>
              <a:t>tsb</a:t>
            </a:r>
            <a:r>
              <a:rPr lang="en-US" sz="2000" dirty="0">
                <a:solidFill>
                  <a:srgbClr val="080808"/>
                </a:solidFill>
              </a:rPr>
              <a:t> </a:t>
            </a:r>
            <a:r>
              <a:rPr lang="en-US" sz="2000" dirty="0" err="1">
                <a:solidFill>
                  <a:srgbClr val="080808"/>
                </a:solidFill>
              </a:rPr>
              <a:t>berkaitan</a:t>
            </a:r>
            <a:r>
              <a:rPr lang="en-US" sz="2000" dirty="0">
                <a:solidFill>
                  <a:srgbClr val="080808"/>
                </a:solidFill>
              </a:rPr>
              <a:t> </a:t>
            </a:r>
            <a:r>
              <a:rPr lang="en-US" sz="2000" dirty="0" err="1">
                <a:solidFill>
                  <a:srgbClr val="080808"/>
                </a:solidFill>
              </a:rPr>
              <a:t>dengan</a:t>
            </a:r>
            <a:r>
              <a:rPr lang="en-US" sz="2000" dirty="0">
                <a:solidFill>
                  <a:srgbClr val="080808"/>
                </a:solidFill>
              </a:rPr>
              <a:t> </a:t>
            </a:r>
            <a:r>
              <a:rPr lang="en-US" sz="2000" dirty="0" err="1">
                <a:solidFill>
                  <a:srgbClr val="080808"/>
                </a:solidFill>
              </a:rPr>
              <a:t>pekerjaan</a:t>
            </a:r>
            <a:r>
              <a:rPr lang="en-US" sz="2000" dirty="0">
                <a:solidFill>
                  <a:srgbClr val="080808"/>
                </a:solidFill>
              </a:rPr>
              <a:t> </a:t>
            </a:r>
            <a:r>
              <a:rPr lang="en-US" sz="2000" dirty="0" err="1">
                <a:solidFill>
                  <a:srgbClr val="080808"/>
                </a:solidFill>
              </a:rPr>
              <a:t>lainnya</a:t>
            </a:r>
            <a:r>
              <a:rPr lang="en-US" sz="2000" dirty="0">
                <a:solidFill>
                  <a:srgbClr val="080808"/>
                </a:solidFill>
              </a:rPr>
              <a:t> di </a:t>
            </a:r>
            <a:r>
              <a:rPr lang="en-US" sz="2000" dirty="0" err="1">
                <a:solidFill>
                  <a:srgbClr val="080808"/>
                </a:solidFill>
              </a:rPr>
              <a:t>dalam</a:t>
            </a:r>
            <a:r>
              <a:rPr lang="en-US" sz="2000" dirty="0">
                <a:solidFill>
                  <a:srgbClr val="080808"/>
                </a:solidFill>
              </a:rPr>
              <a:t> </a:t>
            </a:r>
            <a:r>
              <a:rPr lang="en-US" sz="2000" dirty="0" err="1">
                <a:solidFill>
                  <a:srgbClr val="080808"/>
                </a:solidFill>
              </a:rPr>
              <a:t>perusahaan</a:t>
            </a:r>
            <a:endParaRPr lang="en-US" sz="2000" dirty="0">
              <a:solidFill>
                <a:srgbClr val="080808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 flipV="1">
            <a:off x="1547664" y="1484784"/>
            <a:ext cx="7704856" cy="67865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95536" y="4509120"/>
            <a:ext cx="3600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en-US" sz="2000" dirty="0" err="1" smtClean="0">
                <a:solidFill>
                  <a:srgbClr val="080808"/>
                </a:solidFill>
              </a:rPr>
              <a:t>Efektivitas</a:t>
            </a:r>
            <a:r>
              <a:rPr lang="en-US" sz="2000" dirty="0" smtClean="0">
                <a:solidFill>
                  <a:srgbClr val="080808"/>
                </a:solidFill>
              </a:rPr>
              <a:t> </a:t>
            </a:r>
            <a:r>
              <a:rPr lang="en-US" sz="2000" dirty="0" err="1">
                <a:solidFill>
                  <a:srgbClr val="080808"/>
                </a:solidFill>
              </a:rPr>
              <a:t>dan</a:t>
            </a:r>
            <a:r>
              <a:rPr lang="en-US" sz="2000" dirty="0">
                <a:solidFill>
                  <a:srgbClr val="080808"/>
                </a:solidFill>
              </a:rPr>
              <a:t> </a:t>
            </a:r>
            <a:r>
              <a:rPr lang="en-US" sz="2000" dirty="0" err="1">
                <a:solidFill>
                  <a:srgbClr val="080808"/>
                </a:solidFill>
              </a:rPr>
              <a:t>produktivitas</a:t>
            </a:r>
            <a:r>
              <a:rPr lang="en-US" sz="2000" dirty="0">
                <a:solidFill>
                  <a:srgbClr val="080808"/>
                </a:solidFill>
              </a:rPr>
              <a:t> </a:t>
            </a:r>
            <a:r>
              <a:rPr lang="en-US" sz="2000" dirty="0" err="1" smtClean="0">
                <a:solidFill>
                  <a:srgbClr val="080808"/>
                </a:solidFill>
              </a:rPr>
              <a:t>organisasi</a:t>
            </a:r>
            <a:endParaRPr lang="en-US" sz="2000" dirty="0" smtClean="0">
              <a:solidFill>
                <a:srgbClr val="080808"/>
              </a:solidFill>
            </a:endParaRP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en-US" sz="2000" dirty="0" err="1" smtClean="0">
                <a:solidFill>
                  <a:srgbClr val="080808"/>
                </a:solidFill>
              </a:rPr>
              <a:t>Kualitas</a:t>
            </a:r>
            <a:r>
              <a:rPr lang="en-US" sz="2000" dirty="0" smtClean="0">
                <a:solidFill>
                  <a:srgbClr val="080808"/>
                </a:solidFill>
              </a:rPr>
              <a:t> </a:t>
            </a:r>
            <a:r>
              <a:rPr lang="en-US" sz="2000" dirty="0" err="1">
                <a:solidFill>
                  <a:srgbClr val="080808"/>
                </a:solidFill>
              </a:rPr>
              <a:t>kehidupan</a:t>
            </a:r>
            <a:r>
              <a:rPr lang="en-US" sz="2000" dirty="0">
                <a:solidFill>
                  <a:srgbClr val="080808"/>
                </a:solidFill>
              </a:rPr>
              <a:t> </a:t>
            </a:r>
            <a:r>
              <a:rPr lang="en-US" sz="2000" dirty="0" err="1">
                <a:solidFill>
                  <a:srgbClr val="080808"/>
                </a:solidFill>
              </a:rPr>
              <a:t>kerja</a:t>
            </a:r>
            <a:r>
              <a:rPr lang="en-US" sz="2000" dirty="0">
                <a:solidFill>
                  <a:srgbClr val="080808"/>
                </a:solidFill>
              </a:rPr>
              <a:t> SDM</a:t>
            </a:r>
            <a:endParaRPr lang="en-US" sz="2000" dirty="0">
              <a:solidFill>
                <a:srgbClr val="080808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0943" y="4005064"/>
            <a:ext cx="18968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u="sng" dirty="0" err="1">
                <a:solidFill>
                  <a:srgbClr val="080808"/>
                </a:solidFill>
              </a:rPr>
              <a:t>Pentingnya</a:t>
            </a:r>
            <a:r>
              <a:rPr lang="en-US" sz="2200" u="sng" dirty="0">
                <a:solidFill>
                  <a:srgbClr val="080808"/>
                </a:solidFill>
              </a:rPr>
              <a:t> JD </a:t>
            </a:r>
            <a:r>
              <a:rPr lang="en-US" sz="2200" u="sng" dirty="0" smtClean="0">
                <a:solidFill>
                  <a:srgbClr val="080808"/>
                </a:solidFill>
              </a:rPr>
              <a:t>:</a:t>
            </a:r>
            <a:endParaRPr lang="en-US" sz="2200" u="sng" dirty="0">
              <a:solidFill>
                <a:srgbClr val="080808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380192" y="4462623"/>
            <a:ext cx="4368272" cy="170268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000" dirty="0" err="1" smtClean="0">
                <a:solidFill>
                  <a:srgbClr val="080808"/>
                </a:solidFill>
              </a:rPr>
              <a:t>Pemahaman</a:t>
            </a:r>
            <a:r>
              <a:rPr lang="en-US" sz="2000" dirty="0" smtClean="0">
                <a:solidFill>
                  <a:srgbClr val="080808"/>
                </a:solidFill>
              </a:rPr>
              <a:t> Job </a:t>
            </a:r>
            <a:r>
              <a:rPr lang="en-US" sz="2000" dirty="0" err="1" smtClean="0">
                <a:solidFill>
                  <a:srgbClr val="080808"/>
                </a:solidFill>
              </a:rPr>
              <a:t>menyusut</a:t>
            </a:r>
            <a:endParaRPr lang="en-US" sz="2000" dirty="0">
              <a:solidFill>
                <a:srgbClr val="080808"/>
              </a:solidFill>
            </a:endParaRPr>
          </a:p>
          <a:p>
            <a:pPr algn="just"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rgbClr val="080808"/>
                </a:solidFill>
              </a:rPr>
              <a:t>Job yang </a:t>
            </a:r>
            <a:r>
              <a:rPr lang="en-US" sz="2000" dirty="0" err="1" smtClean="0">
                <a:solidFill>
                  <a:srgbClr val="080808"/>
                </a:solidFill>
              </a:rPr>
              <a:t>menantang</a:t>
            </a:r>
            <a:r>
              <a:rPr lang="en-US" sz="2000" dirty="0" smtClean="0">
                <a:solidFill>
                  <a:srgbClr val="080808"/>
                </a:solidFill>
              </a:rPr>
              <a:t> </a:t>
            </a:r>
            <a:r>
              <a:rPr lang="en-US" sz="2000" dirty="0" err="1" smtClean="0">
                <a:solidFill>
                  <a:srgbClr val="080808"/>
                </a:solidFill>
              </a:rPr>
              <a:t>turun</a:t>
            </a:r>
            <a:endParaRPr lang="en-US" sz="2000" dirty="0">
              <a:solidFill>
                <a:srgbClr val="080808"/>
              </a:solidFill>
            </a:endParaRPr>
          </a:p>
          <a:p>
            <a:pPr algn="just"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rgbClr val="080808"/>
                </a:solidFill>
              </a:rPr>
              <a:t>SDM </a:t>
            </a:r>
            <a:r>
              <a:rPr lang="en-US" sz="2000" dirty="0" err="1" smtClean="0">
                <a:solidFill>
                  <a:srgbClr val="080808"/>
                </a:solidFill>
              </a:rPr>
              <a:t>ditempatkan</a:t>
            </a:r>
            <a:r>
              <a:rPr lang="en-US" sz="2000" dirty="0" smtClean="0">
                <a:solidFill>
                  <a:srgbClr val="080808"/>
                </a:solidFill>
              </a:rPr>
              <a:t> </a:t>
            </a:r>
            <a:r>
              <a:rPr lang="en-US" sz="2000" dirty="0" err="1" smtClean="0">
                <a:solidFill>
                  <a:srgbClr val="080808"/>
                </a:solidFill>
              </a:rPr>
              <a:t>pada</a:t>
            </a:r>
            <a:r>
              <a:rPr lang="en-US" sz="2000" dirty="0" smtClean="0">
                <a:solidFill>
                  <a:srgbClr val="080808"/>
                </a:solidFill>
              </a:rPr>
              <a:t> job yang </a:t>
            </a:r>
            <a:r>
              <a:rPr lang="en-US" sz="2000" dirty="0" err="1" smtClean="0">
                <a:solidFill>
                  <a:srgbClr val="080808"/>
                </a:solidFill>
              </a:rPr>
              <a:t>dibawah</a:t>
            </a:r>
            <a:r>
              <a:rPr lang="en-US" sz="2000" dirty="0" smtClean="0">
                <a:solidFill>
                  <a:srgbClr val="080808"/>
                </a:solidFill>
              </a:rPr>
              <a:t> </a:t>
            </a:r>
            <a:r>
              <a:rPr lang="en-US" sz="2000" dirty="0" err="1" smtClean="0">
                <a:solidFill>
                  <a:srgbClr val="080808"/>
                </a:solidFill>
              </a:rPr>
              <a:t>kemampuan</a:t>
            </a:r>
            <a:r>
              <a:rPr lang="en-US" sz="2000" dirty="0">
                <a:solidFill>
                  <a:srgbClr val="080808"/>
                </a:solidFill>
              </a:rPr>
              <a:t> </a:t>
            </a:r>
            <a:r>
              <a:rPr lang="en-US" sz="2000" dirty="0" smtClean="0">
                <a:solidFill>
                  <a:srgbClr val="080808"/>
                </a:solidFill>
                <a:sym typeface="Wingdings" pitchFamily="2" charset="2"/>
              </a:rPr>
              <a:t> </a:t>
            </a:r>
            <a:r>
              <a:rPr lang="en-US" sz="2000" dirty="0" err="1" smtClean="0">
                <a:solidFill>
                  <a:srgbClr val="080808"/>
                </a:solidFill>
                <a:sym typeface="Wingdings" pitchFamily="2" charset="2"/>
              </a:rPr>
              <a:t>Perlu</a:t>
            </a:r>
            <a:r>
              <a:rPr lang="en-US" sz="2000" dirty="0" smtClean="0">
                <a:solidFill>
                  <a:srgbClr val="080808"/>
                </a:solidFill>
                <a:sym typeface="Wingdings" pitchFamily="2" charset="2"/>
              </a:rPr>
              <a:t> </a:t>
            </a:r>
            <a:r>
              <a:rPr lang="en-US" sz="2000" dirty="0" err="1" smtClean="0">
                <a:solidFill>
                  <a:srgbClr val="080808"/>
                </a:solidFill>
                <a:sym typeface="Wingdings" pitchFamily="2" charset="2"/>
              </a:rPr>
              <a:t>dilakukan</a:t>
            </a:r>
            <a:r>
              <a:rPr lang="en-US" sz="2000" dirty="0" smtClean="0">
                <a:solidFill>
                  <a:srgbClr val="080808"/>
                </a:solidFill>
                <a:sym typeface="Wingdings" pitchFamily="2" charset="2"/>
              </a:rPr>
              <a:t>  JD/JRD</a:t>
            </a:r>
            <a:endParaRPr lang="en-US" sz="2000" dirty="0" smtClean="0">
              <a:solidFill>
                <a:srgbClr val="080808"/>
              </a:solidFill>
            </a:endParaRPr>
          </a:p>
          <a:p>
            <a:pPr>
              <a:buClr>
                <a:schemeClr val="tx1"/>
              </a:buClr>
            </a:pPr>
            <a:endParaRPr lang="en-GB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4458158" y="4005064"/>
            <a:ext cx="241809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u="sng" dirty="0" err="1">
                <a:solidFill>
                  <a:srgbClr val="080808"/>
                </a:solidFill>
              </a:rPr>
              <a:t>Realita</a:t>
            </a:r>
            <a:r>
              <a:rPr lang="en-US" sz="2200" u="sng" dirty="0">
                <a:solidFill>
                  <a:srgbClr val="080808"/>
                </a:solidFill>
              </a:rPr>
              <a:t> di </a:t>
            </a:r>
            <a:r>
              <a:rPr lang="en-US" sz="2200" u="sng" dirty="0" err="1">
                <a:solidFill>
                  <a:srgbClr val="080808"/>
                </a:solidFill>
              </a:rPr>
              <a:t>lapangan</a:t>
            </a:r>
            <a:r>
              <a:rPr lang="en-US" sz="2200" u="sng" dirty="0">
                <a:solidFill>
                  <a:srgbClr val="080808"/>
                </a:solidFill>
              </a:rPr>
              <a:t> </a:t>
            </a:r>
            <a:r>
              <a:rPr lang="en-US" sz="2200" u="sng" dirty="0">
                <a:solidFill>
                  <a:srgbClr val="080808"/>
                </a:solidFill>
              </a:rPr>
              <a:t>:</a:t>
            </a:r>
            <a:endParaRPr lang="en-US" sz="2200" u="sng" dirty="0">
              <a:solidFill>
                <a:srgbClr val="080808"/>
              </a:solidFill>
            </a:endParaRPr>
          </a:p>
        </p:txBody>
      </p:sp>
      <p:sp>
        <p:nvSpPr>
          <p:cNvPr id="11" name="Striped Right Arrow 10"/>
          <p:cNvSpPr/>
          <p:nvPr/>
        </p:nvSpPr>
        <p:spPr>
          <a:xfrm>
            <a:off x="755576" y="2024844"/>
            <a:ext cx="2128947" cy="1080120"/>
          </a:xfrm>
          <a:prstGeom prst="stripedRightArrow">
            <a:avLst>
              <a:gd name="adj1" fmla="val 66654"/>
              <a:gd name="adj2" fmla="val 50000"/>
            </a:avLst>
          </a:prstGeom>
          <a:solidFill>
            <a:srgbClr val="99FF99"/>
          </a:solidFill>
          <a:ln>
            <a:solidFill>
              <a:srgbClr val="FFCCFF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>
                <a:solidFill>
                  <a:srgbClr val="080808"/>
                </a:solidFill>
              </a:rPr>
              <a:t>Job Design</a:t>
            </a:r>
            <a:r>
              <a:rPr lang="en-US" sz="2800" dirty="0">
                <a:solidFill>
                  <a:srgbClr val="080808"/>
                </a:solidFill>
              </a:rPr>
              <a:t>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61342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508104" y="3789040"/>
            <a:ext cx="648072" cy="107256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855437" y="2060847"/>
            <a:ext cx="324036" cy="316835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3419872" y="2060848"/>
            <a:ext cx="648072" cy="10725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547664" y="4570040"/>
            <a:ext cx="6264696" cy="165618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699792" y="2708920"/>
            <a:ext cx="3827091" cy="144016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595119" y="1124262"/>
            <a:ext cx="2788172" cy="115261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62074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80808"/>
                </a:solidFill>
                <a:effectLst/>
                <a:latin typeface="+mn-lt"/>
                <a:ea typeface="+mn-ea"/>
                <a:cs typeface="+mn-cs"/>
              </a:rPr>
              <a:t>Faktor2 Yang </a:t>
            </a:r>
            <a:r>
              <a:rPr lang="en-US" sz="2800" dirty="0" err="1" smtClean="0">
                <a:solidFill>
                  <a:srgbClr val="080808"/>
                </a:solidFill>
                <a:effectLst/>
                <a:latin typeface="+mn-lt"/>
                <a:ea typeface="+mn-ea"/>
                <a:cs typeface="+mn-cs"/>
              </a:rPr>
              <a:t>Dipertimbangkan</a:t>
            </a:r>
            <a:r>
              <a:rPr lang="en-US" sz="2800" dirty="0" smtClean="0">
                <a:solidFill>
                  <a:srgbClr val="080808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800" dirty="0" err="1" smtClean="0">
                <a:solidFill>
                  <a:srgbClr val="080808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2800" dirty="0" smtClean="0">
                <a:solidFill>
                  <a:srgbClr val="080808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800" dirty="0" err="1" smtClean="0">
                <a:solidFill>
                  <a:srgbClr val="080808"/>
                </a:solidFill>
                <a:effectLst/>
                <a:latin typeface="+mn-lt"/>
                <a:ea typeface="+mn-ea"/>
                <a:cs typeface="+mn-cs"/>
              </a:rPr>
              <a:t>Jd</a:t>
            </a:r>
            <a:r>
              <a:rPr lang="en-US" sz="2800" dirty="0">
                <a:solidFill>
                  <a:srgbClr val="080808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800" dirty="0" smtClean="0">
                <a:solidFill>
                  <a:srgbClr val="080808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GB" sz="2800" dirty="0">
              <a:solidFill>
                <a:srgbClr val="080808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4714056"/>
            <a:ext cx="6264696" cy="1595264"/>
          </a:xfrm>
        </p:spPr>
        <p:txBody>
          <a:bodyPr>
            <a:normAutofit/>
          </a:bodyPr>
          <a:lstStyle/>
          <a:p>
            <a:pPr marL="530225" indent="-447675">
              <a:lnSpc>
                <a:spcPct val="90000"/>
              </a:lnSpc>
              <a:buNone/>
              <a:defRPr/>
            </a:pPr>
            <a:r>
              <a:rPr lang="en-US" sz="2000" dirty="0" smtClean="0">
                <a:solidFill>
                  <a:srgbClr val="080808"/>
                </a:solidFill>
              </a:rPr>
              <a:t>c</a:t>
            </a:r>
            <a:r>
              <a:rPr lang="en-US" sz="2000" dirty="0">
                <a:solidFill>
                  <a:srgbClr val="080808"/>
                </a:solidFill>
              </a:rPr>
              <a:t>. </a:t>
            </a:r>
            <a:r>
              <a:rPr lang="en-US" sz="2000" dirty="0" smtClean="0">
                <a:solidFill>
                  <a:srgbClr val="080808"/>
                </a:solidFill>
              </a:rPr>
              <a:t> </a:t>
            </a:r>
            <a:r>
              <a:rPr lang="en-US" sz="2000" dirty="0" err="1" smtClean="0">
                <a:solidFill>
                  <a:srgbClr val="080808"/>
                </a:solidFill>
              </a:rPr>
              <a:t>Faktor</a:t>
            </a:r>
            <a:r>
              <a:rPr lang="en-US" sz="2000" dirty="0" smtClean="0">
                <a:solidFill>
                  <a:srgbClr val="080808"/>
                </a:solidFill>
              </a:rPr>
              <a:t> </a:t>
            </a:r>
            <a:r>
              <a:rPr lang="en-US" sz="2000" dirty="0" err="1">
                <a:solidFill>
                  <a:srgbClr val="080808"/>
                </a:solidFill>
              </a:rPr>
              <a:t>Perilaku</a:t>
            </a:r>
            <a:r>
              <a:rPr lang="en-US" sz="2000" dirty="0">
                <a:solidFill>
                  <a:srgbClr val="080808"/>
                </a:solidFill>
              </a:rPr>
              <a:t> : </a:t>
            </a:r>
            <a:endParaRPr lang="en-US" sz="2000" dirty="0" smtClean="0">
              <a:solidFill>
                <a:srgbClr val="080808"/>
              </a:solidFill>
            </a:endParaRPr>
          </a:p>
          <a:p>
            <a:pPr marL="719138" indent="-358775">
              <a:lnSpc>
                <a:spcPct val="90000"/>
              </a:lnSpc>
              <a:buClr>
                <a:schemeClr val="tx1"/>
              </a:buClr>
              <a:buFont typeface="+mj-lt"/>
              <a:buAutoNum type="arabicParenR"/>
              <a:defRPr/>
            </a:pPr>
            <a:r>
              <a:rPr lang="en-US" sz="2000" i="1" dirty="0" smtClean="0">
                <a:solidFill>
                  <a:srgbClr val="080808"/>
                </a:solidFill>
              </a:rPr>
              <a:t>Labor </a:t>
            </a:r>
            <a:r>
              <a:rPr lang="en-US" sz="2000" i="1" dirty="0">
                <a:solidFill>
                  <a:srgbClr val="080808"/>
                </a:solidFill>
              </a:rPr>
              <a:t>pool skill mix </a:t>
            </a:r>
            <a:r>
              <a:rPr lang="en-US" sz="2000" dirty="0" smtClean="0">
                <a:solidFill>
                  <a:srgbClr val="080808"/>
                </a:solidFill>
              </a:rPr>
              <a:t>(</a:t>
            </a:r>
            <a:r>
              <a:rPr lang="en-US" sz="2000" dirty="0" err="1" smtClean="0">
                <a:solidFill>
                  <a:srgbClr val="080808"/>
                </a:solidFill>
              </a:rPr>
              <a:t>Bauran</a:t>
            </a:r>
            <a:r>
              <a:rPr lang="en-US" sz="2000" dirty="0" smtClean="0">
                <a:solidFill>
                  <a:srgbClr val="080808"/>
                </a:solidFill>
              </a:rPr>
              <a:t> </a:t>
            </a:r>
            <a:r>
              <a:rPr lang="en-US" sz="2000" dirty="0" err="1" smtClean="0">
                <a:solidFill>
                  <a:srgbClr val="080808"/>
                </a:solidFill>
              </a:rPr>
              <a:t>keahlian</a:t>
            </a:r>
            <a:r>
              <a:rPr lang="en-US" sz="2000" dirty="0" smtClean="0">
                <a:solidFill>
                  <a:srgbClr val="080808"/>
                </a:solidFill>
              </a:rPr>
              <a:t> </a:t>
            </a:r>
            <a:r>
              <a:rPr lang="en-US" sz="2000" dirty="0" err="1" smtClean="0">
                <a:solidFill>
                  <a:srgbClr val="080808"/>
                </a:solidFill>
              </a:rPr>
              <a:t>kumpulan</a:t>
            </a:r>
            <a:r>
              <a:rPr lang="en-US" sz="2000" dirty="0" smtClean="0">
                <a:solidFill>
                  <a:srgbClr val="080808"/>
                </a:solidFill>
              </a:rPr>
              <a:t> TK), </a:t>
            </a:r>
            <a:endParaRPr lang="en-US" sz="2000" dirty="0" smtClean="0">
              <a:solidFill>
                <a:srgbClr val="080808"/>
              </a:solidFill>
            </a:endParaRPr>
          </a:p>
          <a:p>
            <a:pPr marL="719138" indent="-358775">
              <a:lnSpc>
                <a:spcPct val="90000"/>
              </a:lnSpc>
              <a:buClr>
                <a:schemeClr val="tx1"/>
              </a:buClr>
              <a:buFont typeface="+mj-lt"/>
              <a:buAutoNum type="arabicParenR"/>
              <a:defRPr/>
            </a:pPr>
            <a:r>
              <a:rPr lang="en-US" sz="2000" dirty="0" err="1" smtClean="0">
                <a:solidFill>
                  <a:srgbClr val="080808"/>
                </a:solidFill>
              </a:rPr>
              <a:t>Penciptaan</a:t>
            </a:r>
            <a:r>
              <a:rPr lang="en-US" sz="2000" dirty="0" smtClean="0">
                <a:solidFill>
                  <a:srgbClr val="080808"/>
                </a:solidFill>
              </a:rPr>
              <a:t> </a:t>
            </a:r>
            <a:r>
              <a:rPr lang="en-US" sz="2000" dirty="0" err="1">
                <a:solidFill>
                  <a:srgbClr val="080808"/>
                </a:solidFill>
              </a:rPr>
              <a:t>pekerjaan</a:t>
            </a:r>
            <a:r>
              <a:rPr lang="en-US" sz="2000" dirty="0">
                <a:solidFill>
                  <a:srgbClr val="080808"/>
                </a:solidFill>
              </a:rPr>
              <a:t> </a:t>
            </a:r>
            <a:r>
              <a:rPr lang="en-US" sz="2000" dirty="0" err="1">
                <a:solidFill>
                  <a:srgbClr val="080808"/>
                </a:solidFill>
              </a:rPr>
              <a:t>untuk</a:t>
            </a:r>
            <a:r>
              <a:rPr lang="en-US" sz="2000" dirty="0">
                <a:solidFill>
                  <a:srgbClr val="080808"/>
                </a:solidFill>
              </a:rPr>
              <a:t> </a:t>
            </a:r>
            <a:r>
              <a:rPr lang="en-US" sz="2000" dirty="0" err="1">
                <a:solidFill>
                  <a:srgbClr val="080808"/>
                </a:solidFill>
              </a:rPr>
              <a:t>memenuhi</a:t>
            </a:r>
            <a:r>
              <a:rPr lang="en-US" sz="2000" dirty="0">
                <a:solidFill>
                  <a:srgbClr val="080808"/>
                </a:solidFill>
              </a:rPr>
              <a:t> </a:t>
            </a:r>
            <a:r>
              <a:rPr lang="en-US" sz="2000" dirty="0" err="1">
                <a:solidFill>
                  <a:srgbClr val="080808"/>
                </a:solidFill>
              </a:rPr>
              <a:t>kebutuhan</a:t>
            </a:r>
            <a:r>
              <a:rPr lang="en-US" sz="2000" dirty="0">
                <a:solidFill>
                  <a:srgbClr val="080808"/>
                </a:solidFill>
              </a:rPr>
              <a:t> </a:t>
            </a:r>
            <a:r>
              <a:rPr lang="en-US" sz="2000" dirty="0" err="1">
                <a:solidFill>
                  <a:srgbClr val="080808"/>
                </a:solidFill>
              </a:rPr>
              <a:t>karyawan</a:t>
            </a:r>
            <a:r>
              <a:rPr lang="en-US" sz="2000" dirty="0" smtClean="0">
                <a:solidFill>
                  <a:srgbClr val="080808"/>
                </a:solidFill>
              </a:rPr>
              <a:t>/ </a:t>
            </a:r>
            <a:r>
              <a:rPr lang="en-US" sz="2000" dirty="0" err="1" smtClean="0">
                <a:solidFill>
                  <a:srgbClr val="080808"/>
                </a:solidFill>
              </a:rPr>
              <a:t>teknologi</a:t>
            </a:r>
            <a:r>
              <a:rPr lang="en-US" sz="2000" dirty="0" smtClean="0">
                <a:solidFill>
                  <a:srgbClr val="080808"/>
                </a:solidFill>
              </a:rPr>
              <a:t> </a:t>
            </a:r>
            <a:r>
              <a:rPr lang="en-US" sz="2000" dirty="0">
                <a:solidFill>
                  <a:srgbClr val="080808"/>
                </a:solidFill>
              </a:rPr>
              <a:t>(Sociotechnical system)</a:t>
            </a:r>
          </a:p>
          <a:p>
            <a:pPr marL="82296" indent="0">
              <a:buNone/>
            </a:pP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691680" y="1196752"/>
            <a:ext cx="28803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eriod"/>
            </a:pPr>
            <a:r>
              <a:rPr lang="en-US" sz="2000" dirty="0" err="1" smtClean="0">
                <a:solidFill>
                  <a:schemeClr val="bg1"/>
                </a:solidFill>
              </a:rPr>
              <a:t>Faktor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Lingkungan</a:t>
            </a:r>
            <a:r>
              <a:rPr lang="en-US" sz="2000" dirty="0">
                <a:solidFill>
                  <a:schemeClr val="bg1"/>
                </a:solidFill>
              </a:rPr>
              <a:t> : 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719138" indent="-365125">
              <a:buAutoNum type="arabicParenR"/>
            </a:pPr>
            <a:r>
              <a:rPr lang="en-US" sz="2000" dirty="0" err="1" smtClean="0">
                <a:solidFill>
                  <a:schemeClr val="bg1"/>
                </a:solidFill>
              </a:rPr>
              <a:t>Sistem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politik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719138" indent="-365125">
              <a:buAutoNum type="arabicParenR"/>
            </a:pPr>
            <a:r>
              <a:rPr lang="en-US" sz="2000" dirty="0" err="1" smtClean="0">
                <a:solidFill>
                  <a:schemeClr val="bg1"/>
                </a:solidFill>
              </a:rPr>
              <a:t>Harapan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sosial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43808" y="2769123"/>
            <a:ext cx="36830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80808"/>
                </a:solidFill>
              </a:rPr>
              <a:t>b. </a:t>
            </a:r>
            <a:r>
              <a:rPr lang="en-US" sz="2000" dirty="0" smtClean="0">
                <a:solidFill>
                  <a:srgbClr val="080808"/>
                </a:solidFill>
              </a:rPr>
              <a:t>  </a:t>
            </a:r>
            <a:r>
              <a:rPr lang="en-US" sz="2000" dirty="0" err="1" smtClean="0">
                <a:solidFill>
                  <a:srgbClr val="080808"/>
                </a:solidFill>
              </a:rPr>
              <a:t>Faktor</a:t>
            </a:r>
            <a:r>
              <a:rPr lang="en-US" sz="2000" dirty="0" smtClean="0">
                <a:solidFill>
                  <a:srgbClr val="080808"/>
                </a:solidFill>
              </a:rPr>
              <a:t> </a:t>
            </a:r>
            <a:r>
              <a:rPr lang="en-US" sz="2000" dirty="0" err="1">
                <a:solidFill>
                  <a:srgbClr val="080808"/>
                </a:solidFill>
              </a:rPr>
              <a:t>Organisasi</a:t>
            </a:r>
            <a:r>
              <a:rPr lang="en-US" sz="2000" dirty="0">
                <a:solidFill>
                  <a:srgbClr val="080808"/>
                </a:solidFill>
              </a:rPr>
              <a:t> : </a:t>
            </a:r>
            <a:endParaRPr lang="en-US" sz="2000" dirty="0" smtClean="0">
              <a:solidFill>
                <a:srgbClr val="080808"/>
              </a:solidFill>
            </a:endParaRPr>
          </a:p>
          <a:p>
            <a:pPr marL="719138" indent="-365125">
              <a:buAutoNum type="arabicParenR"/>
            </a:pPr>
            <a:r>
              <a:rPr lang="en-US" sz="2000" dirty="0" err="1" smtClean="0">
                <a:solidFill>
                  <a:srgbClr val="080808"/>
                </a:solidFill>
              </a:rPr>
              <a:t>Otomatisasi</a:t>
            </a:r>
            <a:r>
              <a:rPr lang="en-US" sz="2000" dirty="0" smtClean="0">
                <a:solidFill>
                  <a:srgbClr val="080808"/>
                </a:solidFill>
              </a:rPr>
              <a:t> </a:t>
            </a:r>
          </a:p>
          <a:p>
            <a:pPr marL="719138" indent="-365125">
              <a:buAutoNum type="arabicParenR"/>
            </a:pPr>
            <a:r>
              <a:rPr lang="en-US" sz="2000" dirty="0" err="1" smtClean="0">
                <a:solidFill>
                  <a:srgbClr val="080808"/>
                </a:solidFill>
              </a:rPr>
              <a:t>Teknologi</a:t>
            </a:r>
            <a:r>
              <a:rPr lang="en-US" sz="2000" dirty="0" smtClean="0">
                <a:solidFill>
                  <a:srgbClr val="080808"/>
                </a:solidFill>
              </a:rPr>
              <a:t> </a:t>
            </a:r>
          </a:p>
          <a:p>
            <a:pPr marL="719138" indent="-365125">
              <a:buAutoNum type="arabicParenR"/>
            </a:pPr>
            <a:r>
              <a:rPr lang="en-US" sz="2000" i="1" dirty="0" smtClean="0">
                <a:solidFill>
                  <a:srgbClr val="080808"/>
                </a:solidFill>
              </a:rPr>
              <a:t>Cross </a:t>
            </a:r>
            <a:r>
              <a:rPr lang="en-US" sz="2000" i="1" dirty="0">
                <a:solidFill>
                  <a:srgbClr val="080808"/>
                </a:solidFill>
              </a:rPr>
              <a:t>Functional </a:t>
            </a:r>
            <a:r>
              <a:rPr lang="en-US" sz="2000" i="1" dirty="0" smtClean="0">
                <a:solidFill>
                  <a:srgbClr val="080808"/>
                </a:solidFill>
              </a:rPr>
              <a:t>Integration</a:t>
            </a:r>
            <a:endParaRPr lang="en-US" sz="2000" i="1" dirty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98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323528" y="1556792"/>
            <a:ext cx="8676456" cy="3600400"/>
          </a:xfrm>
          <a:prstGeom prst="roundRect">
            <a:avLst/>
          </a:prstGeom>
          <a:ln w="38100">
            <a:solidFill>
              <a:srgbClr val="00B050"/>
            </a:solidFill>
            <a:prstDash val="dash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1880" y="274638"/>
            <a:ext cx="5441808" cy="706090"/>
          </a:xfrm>
        </p:spPr>
        <p:txBody>
          <a:bodyPr>
            <a:normAutofit/>
          </a:bodyPr>
          <a:lstStyle/>
          <a:p>
            <a:pPr algn="r"/>
            <a:r>
              <a:rPr lang="en-US" sz="2800" b="1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JOB DESIGN APPROACHS</a:t>
            </a:r>
            <a:endParaRPr lang="en-GB" sz="2800" b="1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7306" y="1628800"/>
            <a:ext cx="4806023" cy="432048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en-US" sz="2800" dirty="0"/>
              <a:t>Individual &amp; group </a:t>
            </a:r>
            <a:r>
              <a:rPr lang="en-US" sz="2800" dirty="0" smtClean="0"/>
              <a:t>JD</a:t>
            </a:r>
            <a:endParaRPr lang="en-US" sz="2800" dirty="0"/>
          </a:p>
        </p:txBody>
      </p:sp>
      <p:sp>
        <p:nvSpPr>
          <p:cNvPr id="10" name="Rounded Rectangle 9"/>
          <p:cNvSpPr/>
          <p:nvPr/>
        </p:nvSpPr>
        <p:spPr>
          <a:xfrm flipV="1">
            <a:off x="1547664" y="984871"/>
            <a:ext cx="7704856" cy="67865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ight Arrow Callout 3"/>
          <p:cNvSpPr/>
          <p:nvPr/>
        </p:nvSpPr>
        <p:spPr>
          <a:xfrm>
            <a:off x="755576" y="2894408"/>
            <a:ext cx="2438640" cy="1440160"/>
          </a:xfrm>
          <a:prstGeom prst="rightArrowCallout">
            <a:avLst>
              <a:gd name="adj1" fmla="val 33466"/>
              <a:gd name="adj2" fmla="val 22884"/>
              <a:gd name="adj3" fmla="val 31349"/>
              <a:gd name="adj4" fmla="val 75862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000" i="1" dirty="0" smtClean="0"/>
              <a:t>Job Rotation</a:t>
            </a:r>
          </a:p>
          <a:p>
            <a:r>
              <a:rPr lang="en-GB" sz="2000" i="1" dirty="0" smtClean="0"/>
              <a:t>Job Enlargement</a:t>
            </a:r>
          </a:p>
          <a:p>
            <a:r>
              <a:rPr lang="en-GB" sz="2000" i="1" dirty="0" smtClean="0"/>
              <a:t>Job Enrichment</a:t>
            </a:r>
            <a:endParaRPr lang="en-GB" sz="2000" i="1" dirty="0"/>
          </a:p>
        </p:txBody>
      </p:sp>
      <p:sp>
        <p:nvSpPr>
          <p:cNvPr id="5" name="Left Arrow Callout 4"/>
          <p:cNvSpPr/>
          <p:nvPr/>
        </p:nvSpPr>
        <p:spPr>
          <a:xfrm>
            <a:off x="4860540" y="2894408"/>
            <a:ext cx="3743908" cy="1440160"/>
          </a:xfrm>
          <a:prstGeom prst="leftArrowCallout">
            <a:avLst>
              <a:gd name="adj1" fmla="val 25000"/>
              <a:gd name="adj2" fmla="val 21614"/>
              <a:gd name="adj3" fmla="val 25847"/>
              <a:gd name="adj4" fmla="val 81812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 smtClean="0"/>
              <a:t>Work Team</a:t>
            </a:r>
          </a:p>
          <a:p>
            <a:pPr algn="r"/>
            <a:r>
              <a:rPr lang="en-GB" sz="2000" dirty="0" smtClean="0"/>
              <a:t>Autonomous work Group</a:t>
            </a:r>
          </a:p>
          <a:p>
            <a:pPr algn="r"/>
            <a:r>
              <a:rPr lang="en-GB" sz="2000" dirty="0" smtClean="0"/>
              <a:t>Quality circles</a:t>
            </a:r>
            <a:endParaRPr lang="en-GB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3338232" y="3414433"/>
            <a:ext cx="14597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JD approach</a:t>
            </a:r>
            <a:endParaRPr lang="en-GB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966466" y="2348880"/>
            <a:ext cx="12392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Individual</a:t>
            </a:r>
            <a:endParaRPr lang="en-GB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6509554" y="2388950"/>
            <a:ext cx="8659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Group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7342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67544" y="3006799"/>
            <a:ext cx="8376652" cy="3590553"/>
          </a:xfrm>
          <a:prstGeom prst="rect">
            <a:avLst/>
          </a:prstGeom>
          <a:ln w="38100">
            <a:solidFill>
              <a:schemeClr val="accent3">
                <a:lumMod val="20000"/>
                <a:lumOff val="80000"/>
              </a:schemeClr>
            </a:solidFill>
            <a:prstDash val="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JOB DESIGN APPROACH </a:t>
            </a:r>
            <a:r>
              <a:rPr lang="en-GB" sz="28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Individual</a:t>
            </a:r>
            <a:endParaRPr lang="en-GB" sz="28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908720"/>
            <a:ext cx="7498080" cy="1584176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GB" sz="2000" dirty="0" smtClean="0"/>
              <a:t>Job Rotation: </a:t>
            </a:r>
            <a:r>
              <a:rPr lang="en-GB" sz="2000" dirty="0" err="1" smtClean="0"/>
              <a:t>Perpindahan</a:t>
            </a:r>
            <a:r>
              <a:rPr lang="en-GB" sz="2000" dirty="0" smtClean="0"/>
              <a:t> </a:t>
            </a:r>
            <a:r>
              <a:rPr lang="en-GB" sz="2000" dirty="0" err="1" smtClean="0"/>
              <a:t>karyawan</a:t>
            </a:r>
            <a:r>
              <a:rPr lang="en-GB" sz="2000" dirty="0" smtClean="0"/>
              <a:t> </a:t>
            </a:r>
            <a:r>
              <a:rPr lang="en-GB" sz="2000" dirty="0" err="1" smtClean="0"/>
              <a:t>dari</a:t>
            </a:r>
            <a:r>
              <a:rPr lang="en-GB" sz="2000" dirty="0" smtClean="0"/>
              <a:t> </a:t>
            </a:r>
            <a:r>
              <a:rPr lang="en-GB" sz="2000" dirty="0" err="1" smtClean="0"/>
              <a:t>satu</a:t>
            </a:r>
            <a:r>
              <a:rPr lang="en-GB" sz="2000" dirty="0" smtClean="0"/>
              <a:t> </a:t>
            </a:r>
            <a:r>
              <a:rPr lang="en-GB" sz="2000" dirty="0" err="1" smtClean="0"/>
              <a:t>pekerjaan</a:t>
            </a:r>
            <a:r>
              <a:rPr lang="en-GB" sz="2000" dirty="0" smtClean="0"/>
              <a:t> (</a:t>
            </a:r>
            <a:r>
              <a:rPr lang="en-GB" sz="2000" dirty="0" err="1" smtClean="0"/>
              <a:t>posisi</a:t>
            </a:r>
            <a:r>
              <a:rPr lang="en-GB" sz="2000" dirty="0" smtClean="0"/>
              <a:t>) </a:t>
            </a:r>
            <a:r>
              <a:rPr lang="en-GB" sz="2000" dirty="0" err="1" smtClean="0"/>
              <a:t>ke</a:t>
            </a:r>
            <a:r>
              <a:rPr lang="en-GB" sz="2000" dirty="0" smtClean="0"/>
              <a:t> </a:t>
            </a:r>
            <a:r>
              <a:rPr lang="en-GB" sz="2000" dirty="0" err="1" smtClean="0"/>
              <a:t>pekerjaan</a:t>
            </a:r>
            <a:r>
              <a:rPr lang="en-GB" sz="2000" dirty="0" smtClean="0"/>
              <a:t> (</a:t>
            </a:r>
            <a:r>
              <a:rPr lang="en-GB" sz="2000" dirty="0" err="1" smtClean="0"/>
              <a:t>posisi</a:t>
            </a:r>
            <a:r>
              <a:rPr lang="en-GB" sz="2000" dirty="0" smtClean="0"/>
              <a:t>) lain </a:t>
            </a: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 smtClean="0"/>
              <a:t>waktu</a:t>
            </a:r>
            <a:r>
              <a:rPr lang="en-GB" sz="2000" dirty="0" smtClean="0"/>
              <a:t> </a:t>
            </a:r>
            <a:r>
              <a:rPr lang="en-GB" sz="2000" dirty="0" err="1" smtClean="0"/>
              <a:t>tertentu</a:t>
            </a:r>
            <a:endParaRPr lang="en-GB" sz="2000" dirty="0" smtClean="0"/>
          </a:p>
          <a:p>
            <a:pPr>
              <a:buClr>
                <a:schemeClr val="tx1"/>
              </a:buClr>
            </a:pPr>
            <a:r>
              <a:rPr lang="en-GB" sz="2000" dirty="0" smtClean="0"/>
              <a:t>Job </a:t>
            </a:r>
            <a:r>
              <a:rPr lang="en-GB" sz="2000" dirty="0"/>
              <a:t>enlargement is the horizontal expansion of the </a:t>
            </a:r>
            <a:r>
              <a:rPr lang="en-GB" sz="2000" dirty="0" smtClean="0"/>
              <a:t>job</a:t>
            </a:r>
          </a:p>
          <a:p>
            <a:pPr>
              <a:buClr>
                <a:schemeClr val="tx1"/>
              </a:buClr>
            </a:pPr>
            <a:r>
              <a:rPr lang="en-GB" sz="2000" dirty="0"/>
              <a:t>Job enrichment </a:t>
            </a:r>
            <a:r>
              <a:rPr lang="en-GB" sz="2000" dirty="0" smtClean="0"/>
              <a:t>is the </a:t>
            </a:r>
            <a:r>
              <a:rPr lang="en-GB" sz="2000" dirty="0"/>
              <a:t>vertical expansion of the </a:t>
            </a:r>
            <a:r>
              <a:rPr lang="en-GB" sz="2000" dirty="0" smtClean="0"/>
              <a:t>job</a:t>
            </a:r>
          </a:p>
          <a:p>
            <a:pPr>
              <a:buClr>
                <a:schemeClr val="tx1"/>
              </a:buClr>
            </a:pPr>
            <a:endParaRPr lang="en-GB" sz="2000" dirty="0" smtClean="0"/>
          </a:p>
          <a:p>
            <a:pPr>
              <a:buClr>
                <a:schemeClr val="tx1"/>
              </a:buClr>
            </a:pPr>
            <a:endParaRPr lang="en-GB" sz="2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3568" y="3006799"/>
            <a:ext cx="7674056" cy="638225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GB" sz="2800" dirty="0" smtClean="0">
                <a:effectLst/>
              </a:rPr>
              <a:t/>
            </a:r>
            <a:br>
              <a:rPr lang="en-GB" sz="2800" dirty="0" smtClean="0">
                <a:effectLst/>
              </a:rPr>
            </a:br>
            <a:r>
              <a:rPr lang="en-GB" sz="28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JOB DESIGN APPROACH : </a:t>
            </a:r>
            <a:r>
              <a:rPr lang="en-US" sz="28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Group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GB" sz="28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70343" y="3717032"/>
            <a:ext cx="8073853" cy="2880320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Clr>
                <a:schemeClr val="tx1"/>
              </a:buClr>
            </a:pPr>
            <a:r>
              <a:rPr lang="en-US" sz="2000" dirty="0" smtClean="0"/>
              <a:t>Work Team: </a:t>
            </a:r>
            <a:r>
              <a:rPr lang="en-US" sz="2000" dirty="0" err="1" smtClean="0"/>
              <a:t>Perluasan</a:t>
            </a:r>
            <a:r>
              <a:rPr lang="en-US" sz="2000" dirty="0" smtClean="0"/>
              <a:t> </a:t>
            </a:r>
            <a:r>
              <a:rPr lang="en-US" sz="2000" dirty="0" err="1" smtClean="0"/>
              <a:t>kerja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tingkat</a:t>
            </a:r>
            <a:r>
              <a:rPr lang="en-US" sz="2000" dirty="0" smtClean="0"/>
              <a:t> </a:t>
            </a:r>
            <a:r>
              <a:rPr lang="en-US" sz="2000" dirty="0" err="1" smtClean="0"/>
              <a:t>kelompok</a:t>
            </a:r>
            <a:r>
              <a:rPr lang="en-US" sz="2000" dirty="0" smtClean="0">
                <a:sym typeface="Wingdings" pitchFamily="2" charset="2"/>
              </a:rPr>
              <a:t> </a:t>
            </a:r>
            <a:r>
              <a:rPr lang="en-US" sz="2000" dirty="0" err="1" smtClean="0">
                <a:sym typeface="Wingdings" pitchFamily="2" charset="2"/>
              </a:rPr>
              <a:t>mempunyai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seorang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penyelia</a:t>
            </a:r>
            <a:r>
              <a:rPr lang="en-US" sz="2000" dirty="0" smtClean="0">
                <a:sym typeface="Wingdings" pitchFamily="2" charset="2"/>
              </a:rPr>
              <a:t> yang </a:t>
            </a:r>
            <a:r>
              <a:rPr lang="en-US" sz="2000" dirty="0" err="1" smtClean="0">
                <a:sym typeface="Wingdings" pitchFamily="2" charset="2"/>
              </a:rPr>
              <a:t>yang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mengawasi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dan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melatih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serta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menjaga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fokus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tim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pada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tujuan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keseluruhan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organisasi</a:t>
            </a:r>
            <a:endParaRPr lang="en-US" sz="2000" dirty="0" smtClean="0"/>
          </a:p>
          <a:p>
            <a:pPr>
              <a:buClr>
                <a:schemeClr val="tx1"/>
              </a:buClr>
            </a:pPr>
            <a:r>
              <a:rPr lang="en-US" sz="2000" dirty="0" smtClean="0"/>
              <a:t>Autonomous work Group: </a:t>
            </a:r>
            <a:r>
              <a:rPr lang="en-US" sz="2000" dirty="0" err="1" smtClean="0"/>
              <a:t>Kelompok</a:t>
            </a:r>
            <a:r>
              <a:rPr lang="en-US" sz="2000" dirty="0" smtClean="0"/>
              <a:t> </a:t>
            </a:r>
            <a:r>
              <a:rPr lang="en-US" sz="2000" dirty="0" err="1" smtClean="0"/>
              <a:t>kerja</a:t>
            </a:r>
            <a:r>
              <a:rPr lang="en-US" sz="2000" dirty="0" smtClean="0"/>
              <a:t> yang </a:t>
            </a:r>
            <a:r>
              <a:rPr lang="en-US" sz="2000" dirty="0" err="1" smtClean="0"/>
              <a:t>mandiri</a:t>
            </a:r>
            <a:r>
              <a:rPr lang="en-US" sz="2000" dirty="0" smtClean="0"/>
              <a:t>, </a:t>
            </a:r>
            <a:r>
              <a:rPr lang="en-US" sz="2000" dirty="0" err="1" smtClean="0"/>
              <a:t>diberi</a:t>
            </a:r>
            <a:r>
              <a:rPr lang="en-US" sz="2000" dirty="0" smtClean="0"/>
              <a:t> </a:t>
            </a:r>
            <a:r>
              <a:rPr lang="en-US" sz="2000" dirty="0" err="1" smtClean="0"/>
              <a:t>kewenangan</a:t>
            </a:r>
            <a:r>
              <a:rPr lang="en-US" sz="2000" dirty="0" smtClean="0"/>
              <a:t> </a:t>
            </a:r>
            <a:r>
              <a:rPr lang="en-US" sz="2000" dirty="0" err="1" smtClean="0"/>
              <a:t>penuh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tugas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pekerjaannya</a:t>
            </a:r>
            <a:r>
              <a:rPr lang="en-US" sz="2000" dirty="0" smtClean="0"/>
              <a:t> </a:t>
            </a:r>
            <a:r>
              <a:rPr lang="en-US" sz="2000" dirty="0" smtClean="0">
                <a:sym typeface="Wingdings" pitchFamily="2" charset="2"/>
              </a:rPr>
              <a:t> </a:t>
            </a:r>
            <a:r>
              <a:rPr lang="en-US" sz="2000" dirty="0" err="1" smtClean="0">
                <a:sym typeface="Wingdings" pitchFamily="2" charset="2"/>
              </a:rPr>
              <a:t>pemerkayaan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pekerjaan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pada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jenjang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kelompok</a:t>
            </a:r>
            <a:endParaRPr lang="en-US" sz="2000" dirty="0" smtClean="0"/>
          </a:p>
          <a:p>
            <a:pPr>
              <a:buClr>
                <a:schemeClr val="tx1"/>
              </a:buClr>
            </a:pPr>
            <a:r>
              <a:rPr lang="en-US" sz="2000" dirty="0" smtClean="0"/>
              <a:t>Quality circles: </a:t>
            </a:r>
            <a:r>
              <a:rPr lang="en-US" sz="2000" dirty="0" err="1" smtClean="0"/>
              <a:t>terutama</a:t>
            </a:r>
            <a:r>
              <a:rPr lang="en-US" sz="2000" dirty="0" smtClean="0"/>
              <a:t> </a:t>
            </a:r>
            <a:r>
              <a:rPr lang="en-US" sz="2000" dirty="0" err="1" smtClean="0"/>
              <a:t>terfokus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pemeliharaan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peningkatan</a:t>
            </a:r>
            <a:r>
              <a:rPr lang="en-US" sz="2000" dirty="0" smtClean="0"/>
              <a:t> </a:t>
            </a:r>
            <a:r>
              <a:rPr lang="en-US" sz="2000" dirty="0" err="1" smtClean="0"/>
              <a:t>mutu</a:t>
            </a:r>
            <a:r>
              <a:rPr lang="en-US" sz="2000" dirty="0" smtClean="0"/>
              <a:t> </a:t>
            </a:r>
            <a:r>
              <a:rPr lang="en-US" sz="2000" dirty="0" err="1" smtClean="0"/>
              <a:t>sebuah</a:t>
            </a:r>
            <a:r>
              <a:rPr lang="en-US" sz="2000" dirty="0" smtClean="0"/>
              <a:t> </a:t>
            </a:r>
            <a:r>
              <a:rPr lang="en-US" sz="2000" dirty="0" err="1" smtClean="0"/>
              <a:t>produk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998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331640" y="764704"/>
            <a:ext cx="2367880" cy="54375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403920" y="3645024"/>
            <a:ext cx="2367880" cy="54375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403920" y="4188778"/>
            <a:ext cx="7264424" cy="240857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331640" y="1339607"/>
            <a:ext cx="8064896" cy="21279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912" y="130622"/>
            <a:ext cx="5152616" cy="634082"/>
          </a:xfrm>
        </p:spPr>
        <p:txBody>
          <a:bodyPr>
            <a:normAutofit/>
          </a:bodyPr>
          <a:lstStyle/>
          <a:p>
            <a:pPr algn="r"/>
            <a:r>
              <a:rPr lang="en-GB" sz="2800" dirty="0" err="1" smtClean="0">
                <a:effectLst/>
              </a:rPr>
              <a:t>Keuntungan</a:t>
            </a:r>
            <a:r>
              <a:rPr lang="en-GB" sz="2800" dirty="0" smtClean="0">
                <a:effectLst/>
              </a:rPr>
              <a:t> Job Design Approach</a:t>
            </a:r>
            <a:endParaRPr lang="en-GB" sz="28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451293"/>
            <a:ext cx="7272808" cy="2088232"/>
          </a:xfrm>
        </p:spPr>
        <p:txBody>
          <a:bodyPr>
            <a:normAutofit/>
          </a:bodyPr>
          <a:lstStyle/>
          <a:p>
            <a:pPr marL="596646" indent="-514350">
              <a:buClr>
                <a:schemeClr val="tx1"/>
              </a:buClr>
              <a:buAutoNum type="arabicPeriod"/>
            </a:pPr>
            <a:r>
              <a:rPr lang="en-GB" sz="2000" dirty="0" err="1" smtClean="0"/>
              <a:t>Menghilangkan</a:t>
            </a:r>
            <a:r>
              <a:rPr lang="en-GB" sz="2000" dirty="0" smtClean="0"/>
              <a:t> </a:t>
            </a:r>
            <a:r>
              <a:rPr lang="en-GB" sz="2000" dirty="0" err="1" smtClean="0"/>
              <a:t>monotoni</a:t>
            </a:r>
            <a:r>
              <a:rPr lang="en-GB" sz="2000" dirty="0" smtClean="0"/>
              <a:t> </a:t>
            </a:r>
            <a:r>
              <a:rPr lang="en-GB" sz="2000" dirty="0" err="1" smtClean="0"/>
              <a:t>pekerjaan</a:t>
            </a:r>
            <a:r>
              <a:rPr lang="en-GB" sz="2000" dirty="0" smtClean="0"/>
              <a:t> yang </a:t>
            </a:r>
            <a:r>
              <a:rPr lang="en-GB" sz="2000" dirty="0" err="1" smtClean="0"/>
              <a:t>sangat</a:t>
            </a:r>
            <a:r>
              <a:rPr lang="en-GB" sz="2000" dirty="0" smtClean="0"/>
              <a:t> </a:t>
            </a:r>
            <a:r>
              <a:rPr lang="en-GB" sz="2000" dirty="0" err="1" smtClean="0"/>
              <a:t>terspesialisasi</a:t>
            </a:r>
            <a:r>
              <a:rPr lang="en-GB" sz="2000" dirty="0" smtClean="0"/>
              <a:t> </a:t>
            </a:r>
            <a:r>
              <a:rPr lang="en-GB" sz="2000" dirty="0" err="1" smtClean="0"/>
              <a:t>denganmenuntuk</a:t>
            </a:r>
            <a:r>
              <a:rPr lang="en-GB" sz="2000" dirty="0" smtClean="0"/>
              <a:t> </a:t>
            </a:r>
            <a:r>
              <a:rPr lang="en-GB" sz="2000" dirty="0" err="1" smtClean="0"/>
              <a:t>keahlian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kemampuan</a:t>
            </a:r>
            <a:r>
              <a:rPr lang="en-GB" sz="2000" dirty="0" smtClean="0"/>
              <a:t> yang </a:t>
            </a:r>
            <a:r>
              <a:rPr lang="en-GB" sz="2000" dirty="0" err="1" smtClean="0"/>
              <a:t>berbeda</a:t>
            </a:r>
            <a:endParaRPr lang="en-GB" sz="2000" dirty="0" smtClean="0"/>
          </a:p>
          <a:p>
            <a:pPr marL="596646" indent="-514350">
              <a:buClr>
                <a:schemeClr val="tx1"/>
              </a:buClr>
              <a:buAutoNum type="arabicPeriod"/>
            </a:pPr>
            <a:r>
              <a:rPr lang="en-GB" sz="2000" dirty="0" err="1" smtClean="0"/>
              <a:t>Menguasai</a:t>
            </a:r>
            <a:r>
              <a:rPr lang="en-GB" sz="2000" dirty="0" smtClean="0"/>
              <a:t> </a:t>
            </a:r>
            <a:r>
              <a:rPr lang="en-GB" sz="2000" dirty="0" err="1" smtClean="0"/>
              <a:t>beberapa</a:t>
            </a:r>
            <a:r>
              <a:rPr lang="en-GB" sz="2000" dirty="0" smtClean="0"/>
              <a:t> </a:t>
            </a:r>
            <a:r>
              <a:rPr lang="en-GB" sz="2000" dirty="0" err="1" smtClean="0"/>
              <a:t>pekerjaan</a:t>
            </a:r>
            <a:r>
              <a:rPr lang="en-GB" sz="2000" dirty="0" smtClean="0"/>
              <a:t> </a:t>
            </a:r>
            <a:r>
              <a:rPr lang="en-GB" sz="2000" dirty="0" err="1" smtClean="0"/>
              <a:t>membantu</a:t>
            </a:r>
            <a:r>
              <a:rPr lang="en-GB" sz="2000" dirty="0" smtClean="0"/>
              <a:t> </a:t>
            </a:r>
            <a:r>
              <a:rPr lang="en-GB" sz="2000" dirty="0" err="1" smtClean="0"/>
              <a:t>citra</a:t>
            </a:r>
            <a:r>
              <a:rPr lang="en-GB" sz="2000" dirty="0" smtClean="0"/>
              <a:t> </a:t>
            </a:r>
            <a:r>
              <a:rPr lang="en-GB" sz="2000" dirty="0" err="1" smtClean="0"/>
              <a:t>diri</a:t>
            </a:r>
            <a:r>
              <a:rPr lang="en-GB" sz="2000" dirty="0" smtClean="0"/>
              <a:t> </a:t>
            </a:r>
            <a:r>
              <a:rPr lang="en-GB" sz="2000" dirty="0" err="1" smtClean="0"/>
              <a:t>karyawan</a:t>
            </a:r>
            <a:endParaRPr lang="en-GB" sz="2000" dirty="0" smtClean="0"/>
          </a:p>
          <a:p>
            <a:pPr marL="596646" indent="-514350">
              <a:buClr>
                <a:schemeClr val="tx1"/>
              </a:buClr>
              <a:buAutoNum type="arabicPeriod"/>
            </a:pPr>
            <a:r>
              <a:rPr lang="en-GB" sz="2000" dirty="0" err="1" smtClean="0"/>
              <a:t>Menggairahkan</a:t>
            </a:r>
            <a:r>
              <a:rPr lang="en-GB" sz="2000" dirty="0" smtClean="0"/>
              <a:t> </a:t>
            </a:r>
            <a:r>
              <a:rPr lang="en-GB" sz="2000" dirty="0" err="1" smtClean="0"/>
              <a:t>pertumbuhan</a:t>
            </a:r>
            <a:r>
              <a:rPr lang="en-GB" sz="2000" dirty="0" smtClean="0"/>
              <a:t> </a:t>
            </a:r>
            <a:r>
              <a:rPr lang="en-GB" sz="2000" dirty="0" err="1" smtClean="0"/>
              <a:t>pribadi</a:t>
            </a:r>
            <a:r>
              <a:rPr lang="en-GB" sz="2000" dirty="0" smtClean="0"/>
              <a:t> </a:t>
            </a:r>
          </a:p>
          <a:p>
            <a:pPr marL="596646" indent="-514350">
              <a:buClr>
                <a:schemeClr val="tx1"/>
              </a:buClr>
              <a:buAutoNum type="arabicPeriod"/>
            </a:pPr>
            <a:r>
              <a:rPr lang="en-GB" sz="2000" dirty="0" err="1" smtClean="0"/>
              <a:t>Membuat</a:t>
            </a:r>
            <a:r>
              <a:rPr lang="en-GB" sz="2000" dirty="0" smtClean="0"/>
              <a:t> </a:t>
            </a:r>
            <a:r>
              <a:rPr lang="en-GB" sz="2000" dirty="0" err="1" smtClean="0"/>
              <a:t>karyawan</a:t>
            </a:r>
            <a:r>
              <a:rPr lang="en-GB" sz="2000" dirty="0" smtClean="0"/>
              <a:t> </a:t>
            </a:r>
            <a:r>
              <a:rPr lang="en-GB" sz="2000" dirty="0" err="1" smtClean="0"/>
              <a:t>lebih</a:t>
            </a:r>
            <a:r>
              <a:rPr lang="en-GB" sz="2000" dirty="0" smtClean="0"/>
              <a:t> </a:t>
            </a:r>
            <a:r>
              <a:rPr lang="en-GB" sz="2000" dirty="0" err="1" smtClean="0"/>
              <a:t>bernilai</a:t>
            </a:r>
            <a:r>
              <a:rPr lang="en-GB" sz="2000" dirty="0" smtClean="0"/>
              <a:t> </a:t>
            </a:r>
            <a:r>
              <a:rPr lang="en-GB" sz="2000" dirty="0" err="1" smtClean="0"/>
              <a:t>bagi</a:t>
            </a:r>
            <a:r>
              <a:rPr lang="en-GB" sz="2000" dirty="0" smtClean="0"/>
              <a:t> </a:t>
            </a:r>
            <a:r>
              <a:rPr lang="en-GB" sz="2000" dirty="0" err="1" smtClean="0"/>
              <a:t>organisasi</a:t>
            </a:r>
            <a:endParaRPr lang="en-GB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436700" y="836712"/>
            <a:ext cx="19111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u="sng" dirty="0" err="1"/>
              <a:t>Bagi</a:t>
            </a:r>
            <a:r>
              <a:rPr lang="en-GB" sz="2200" u="sng" dirty="0"/>
              <a:t> </a:t>
            </a:r>
            <a:r>
              <a:rPr lang="en-GB" sz="2200" u="sng" dirty="0" err="1"/>
              <a:t>Karyawan</a:t>
            </a:r>
            <a:r>
              <a:rPr lang="en-GB" sz="2200" u="sng" dirty="0" smtClean="0"/>
              <a:t>:</a:t>
            </a:r>
            <a:endParaRPr lang="en-GB" sz="2200" u="sng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9552" y="4310623"/>
            <a:ext cx="7498080" cy="2286729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96646" indent="-514350">
              <a:buClr>
                <a:schemeClr val="tx1"/>
              </a:buClr>
              <a:buFont typeface="Wingdings 2"/>
              <a:buAutoNum type="arabicPeriod"/>
            </a:pPr>
            <a:r>
              <a:rPr lang="en-GB" sz="2000" dirty="0" err="1" smtClean="0"/>
              <a:t>Mempermudah</a:t>
            </a:r>
            <a:r>
              <a:rPr lang="en-GB" sz="2000" dirty="0" smtClean="0"/>
              <a:t> </a:t>
            </a:r>
            <a:r>
              <a:rPr lang="en-GB" sz="2000" dirty="0" err="1" smtClean="0"/>
              <a:t>promosi</a:t>
            </a:r>
            <a:r>
              <a:rPr lang="en-GB" sz="2000" dirty="0" smtClean="0"/>
              <a:t> </a:t>
            </a:r>
            <a:r>
              <a:rPr lang="en-GB" sz="2000" dirty="0" err="1" smtClean="0"/>
              <a:t>karyawan</a:t>
            </a:r>
            <a:endParaRPr lang="en-GB" sz="2000" dirty="0" smtClean="0"/>
          </a:p>
          <a:p>
            <a:pPr marL="596646" indent="-514350">
              <a:buClr>
                <a:schemeClr val="tx1"/>
              </a:buClr>
              <a:buFont typeface="Wingdings 2"/>
              <a:buAutoNum type="arabicPeriod"/>
            </a:pPr>
            <a:r>
              <a:rPr lang="en-GB" sz="2000" dirty="0" err="1" smtClean="0"/>
              <a:t>Ekspansi</a:t>
            </a:r>
            <a:r>
              <a:rPr lang="en-GB" sz="2000" dirty="0" smtClean="0"/>
              <a:t> </a:t>
            </a:r>
            <a:r>
              <a:rPr lang="en-GB" sz="2000" dirty="0" err="1" smtClean="0"/>
              <a:t>ke</a:t>
            </a:r>
            <a:r>
              <a:rPr lang="en-GB" sz="2000" dirty="0" smtClean="0"/>
              <a:t> </a:t>
            </a:r>
            <a:r>
              <a:rPr lang="en-GB" sz="2000" dirty="0" err="1" smtClean="0"/>
              <a:t>luar</a:t>
            </a:r>
            <a:r>
              <a:rPr lang="en-GB" sz="2000" dirty="0" smtClean="0"/>
              <a:t> </a:t>
            </a:r>
            <a:r>
              <a:rPr lang="en-GB" sz="2000" dirty="0" err="1" smtClean="0"/>
              <a:t>daerah</a:t>
            </a:r>
            <a:r>
              <a:rPr lang="en-GB" sz="2000" dirty="0" smtClean="0"/>
              <a:t>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masalah</a:t>
            </a:r>
            <a:endParaRPr lang="en-GB" sz="2000" dirty="0" smtClean="0"/>
          </a:p>
          <a:p>
            <a:pPr marL="596646" indent="-514350">
              <a:buClr>
                <a:schemeClr val="tx1"/>
              </a:buClr>
              <a:buFont typeface="Wingdings 2"/>
              <a:buAutoNum type="arabicPeriod"/>
            </a:pPr>
            <a:r>
              <a:rPr lang="en-GB" sz="2000" dirty="0" err="1" smtClean="0"/>
              <a:t>Fleksibilitas</a:t>
            </a:r>
            <a:r>
              <a:rPr lang="en-GB" sz="2000" dirty="0" smtClean="0"/>
              <a:t> </a:t>
            </a:r>
            <a:r>
              <a:rPr lang="en-GB" sz="2000" dirty="0" err="1" smtClean="0"/>
              <a:t>organisasi</a:t>
            </a:r>
            <a:r>
              <a:rPr lang="en-GB" sz="2000" dirty="0" smtClean="0"/>
              <a:t> </a:t>
            </a:r>
            <a:r>
              <a:rPr lang="en-GB" sz="2000" dirty="0" err="1" smtClean="0"/>
              <a:t>akan</a:t>
            </a:r>
            <a:r>
              <a:rPr lang="en-GB" sz="2000" dirty="0" smtClean="0"/>
              <a:t> </a:t>
            </a:r>
            <a:r>
              <a:rPr lang="en-GB" sz="2000" dirty="0" err="1" smtClean="0"/>
              <a:t>bertambah</a:t>
            </a:r>
            <a:r>
              <a:rPr lang="en-GB" sz="2000" dirty="0" smtClean="0"/>
              <a:t> </a:t>
            </a:r>
            <a:r>
              <a:rPr lang="en-GB" sz="2000" dirty="0" err="1" smtClean="0"/>
              <a:t>karena</a:t>
            </a:r>
            <a:r>
              <a:rPr lang="en-GB" sz="2000" dirty="0" smtClean="0"/>
              <a:t> skill </a:t>
            </a:r>
            <a:r>
              <a:rPr lang="en-GB" sz="2000" dirty="0" err="1" smtClean="0"/>
              <a:t>karyawan</a:t>
            </a:r>
            <a:r>
              <a:rPr lang="en-GB" sz="2000" dirty="0" smtClean="0"/>
              <a:t> </a:t>
            </a:r>
            <a:r>
              <a:rPr lang="en-GB" sz="2000" dirty="0" err="1" smtClean="0"/>
              <a:t>bertambah</a:t>
            </a:r>
            <a:endParaRPr lang="en-GB" sz="2000" dirty="0" smtClean="0"/>
          </a:p>
          <a:p>
            <a:pPr marL="596646" indent="-514350">
              <a:buClr>
                <a:schemeClr val="tx1"/>
              </a:buClr>
              <a:buFont typeface="Wingdings 2"/>
              <a:buAutoNum type="arabicPeriod"/>
            </a:pPr>
            <a:r>
              <a:rPr lang="en-GB" sz="2000" dirty="0" err="1" smtClean="0"/>
              <a:t>Alat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menghadapi</a:t>
            </a:r>
            <a:r>
              <a:rPr lang="en-GB" sz="2000" dirty="0" smtClean="0"/>
              <a:t> </a:t>
            </a:r>
            <a:r>
              <a:rPr lang="en-GB" sz="2000" dirty="0" err="1" smtClean="0"/>
              <a:t>ketidakhadiran</a:t>
            </a:r>
            <a:r>
              <a:rPr lang="en-GB" sz="2000" dirty="0" smtClean="0"/>
              <a:t> yang </a:t>
            </a:r>
            <a:r>
              <a:rPr lang="en-GB" sz="2000" dirty="0" err="1" smtClean="0"/>
              <a:t>sering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perputaran</a:t>
            </a:r>
            <a:r>
              <a:rPr lang="en-GB" sz="2000" dirty="0" smtClean="0"/>
              <a:t> </a:t>
            </a:r>
            <a:r>
              <a:rPr lang="en-GB" sz="2000" dirty="0" err="1" smtClean="0"/>
              <a:t>karyawan</a:t>
            </a:r>
            <a:endParaRPr lang="en-GB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63436" y="3717032"/>
            <a:ext cx="206434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u="sng" dirty="0" err="1"/>
              <a:t>Bagi</a:t>
            </a:r>
            <a:r>
              <a:rPr lang="en-GB" sz="2200" u="sng" dirty="0"/>
              <a:t> Perusahaan</a:t>
            </a:r>
            <a:r>
              <a:rPr lang="en-GB" sz="2200" u="sng" dirty="0" smtClean="0"/>
              <a:t>:</a:t>
            </a:r>
            <a:endParaRPr lang="en-GB" sz="2200" u="sng" dirty="0"/>
          </a:p>
        </p:txBody>
      </p:sp>
    </p:spTree>
    <p:extLst>
      <p:ext uri="{BB962C8B-B14F-4D97-AF65-F5344CB8AC3E}">
        <p14:creationId xmlns:p14="http://schemas.microsoft.com/office/powerpoint/2010/main" val="151729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ounded Rectangle 57"/>
          <p:cNvSpPr/>
          <p:nvPr/>
        </p:nvSpPr>
        <p:spPr>
          <a:xfrm>
            <a:off x="179512" y="1501254"/>
            <a:ext cx="8703483" cy="52401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1143000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  <a:effectLst/>
                <a:latin typeface="Cooper Black" pitchFamily="18" charset="0"/>
              </a:rPr>
              <a:t>STRATEGIC GUIDELINES FOR JD</a:t>
            </a:r>
            <a:br>
              <a:rPr lang="en-US" sz="2400" dirty="0">
                <a:solidFill>
                  <a:schemeClr val="tx1"/>
                </a:solidFill>
                <a:effectLst/>
                <a:latin typeface="Cooper Black" pitchFamily="18" charset="0"/>
              </a:rPr>
            </a:br>
            <a:r>
              <a:rPr lang="en-US" sz="2400" dirty="0">
                <a:solidFill>
                  <a:schemeClr val="tx1"/>
                </a:solidFill>
                <a:effectLst/>
                <a:latin typeface="Cooper Black" pitchFamily="18" charset="0"/>
              </a:rPr>
              <a:t>(Hackman-Oldham’s Job Characteristics Model)</a:t>
            </a:r>
            <a:endParaRPr lang="en-GB" sz="2400" dirty="0">
              <a:solidFill>
                <a:schemeClr val="tx1"/>
              </a:solidFill>
              <a:effectLst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14043" y="1928208"/>
            <a:ext cx="8568952" cy="4463335"/>
            <a:chOff x="314043" y="1928208"/>
            <a:chExt cx="8568952" cy="4463335"/>
          </a:xfrm>
        </p:grpSpPr>
        <p:sp>
          <p:nvSpPr>
            <p:cNvPr id="4" name="TextBox 3"/>
            <p:cNvSpPr txBox="1"/>
            <p:nvPr/>
          </p:nvSpPr>
          <p:spPr>
            <a:xfrm>
              <a:off x="386051" y="1928208"/>
              <a:ext cx="20162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 smtClean="0"/>
                <a:t>Core Job</a:t>
              </a:r>
            </a:p>
            <a:p>
              <a:r>
                <a:rPr lang="en-GB" sz="2000" dirty="0" smtClean="0"/>
                <a:t>Characteristic</a:t>
              </a:r>
              <a:endParaRPr lang="en-GB" sz="20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050347" y="1933487"/>
              <a:ext cx="20162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 smtClean="0"/>
                <a:t>Psychological</a:t>
              </a:r>
            </a:p>
            <a:p>
              <a:r>
                <a:rPr lang="en-GB" sz="2000" dirty="0" smtClean="0"/>
                <a:t>States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02675" y="1928208"/>
              <a:ext cx="20162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 smtClean="0"/>
                <a:t>Personal &amp; Work</a:t>
              </a:r>
            </a:p>
            <a:p>
              <a:r>
                <a:rPr lang="en-GB" sz="2000" dirty="0" smtClean="0"/>
                <a:t>Outcome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14043" y="3109112"/>
              <a:ext cx="187220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 smtClean="0"/>
                <a:t>Task Identity</a:t>
              </a:r>
            </a:p>
            <a:p>
              <a:r>
                <a:rPr lang="en-GB" sz="2000" dirty="0" smtClean="0"/>
                <a:t>Task Significance</a:t>
              </a:r>
            </a:p>
            <a:p>
              <a:r>
                <a:rPr lang="en-GB" sz="2000" dirty="0" smtClean="0"/>
                <a:t>Skill Variety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39115" y="4376480"/>
              <a:ext cx="14870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 smtClean="0"/>
                <a:t>Autonomy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194363" y="3109112"/>
              <a:ext cx="201622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 err="1" smtClean="0"/>
                <a:t>Pengalaman</a:t>
              </a:r>
              <a:r>
                <a:rPr lang="en-GB" sz="2000" dirty="0" smtClean="0"/>
                <a:t> </a:t>
              </a:r>
              <a:r>
                <a:rPr lang="en-GB" sz="2000" dirty="0" err="1" smtClean="0"/>
                <a:t>yg</a:t>
              </a:r>
              <a:r>
                <a:rPr lang="en-GB" sz="2000" dirty="0" smtClean="0"/>
                <a:t> </a:t>
              </a:r>
              <a:r>
                <a:rPr lang="en-GB" sz="2000" dirty="0" err="1" smtClean="0"/>
                <a:t>berharga</a:t>
              </a:r>
              <a:r>
                <a:rPr lang="en-GB" sz="2000" dirty="0" smtClean="0"/>
                <a:t> </a:t>
              </a:r>
              <a:r>
                <a:rPr lang="en-GB" sz="2000" dirty="0" err="1" smtClean="0"/>
                <a:t>dlm</a:t>
              </a:r>
              <a:r>
                <a:rPr lang="en-GB" sz="2000" dirty="0" smtClean="0"/>
                <a:t> </a:t>
              </a:r>
              <a:r>
                <a:rPr lang="en-GB" sz="2000" dirty="0" err="1" smtClean="0"/>
                <a:t>bekerja</a:t>
              </a:r>
              <a:endParaRPr lang="en-GB" sz="2000" dirty="0" smtClean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02675" y="3773121"/>
              <a:ext cx="288032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 smtClean="0"/>
                <a:t>High Internal Motivation</a:t>
              </a:r>
            </a:p>
            <a:p>
              <a:r>
                <a:rPr lang="en-GB" sz="2000" dirty="0" smtClean="0"/>
                <a:t>High Satisfaction</a:t>
              </a:r>
            </a:p>
            <a:p>
              <a:r>
                <a:rPr lang="en-GB" sz="2000" dirty="0" smtClean="0"/>
                <a:t>High Work Quality</a:t>
              </a:r>
            </a:p>
            <a:p>
              <a:r>
                <a:rPr lang="en-GB" sz="2000" dirty="0" smtClean="0"/>
                <a:t>Low absent &amp; TO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338379" y="5960656"/>
              <a:ext cx="284302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/>
                <a:t>Growth Need Strength</a:t>
              </a:r>
              <a:endParaRPr lang="en-GB" sz="22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42484" y="5128498"/>
              <a:ext cx="148372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 smtClean="0"/>
                <a:t>Feedback</a:t>
              </a:r>
              <a:endParaRPr lang="en-GB" sz="2000" dirty="0"/>
            </a:p>
          </p:txBody>
        </p:sp>
        <p:sp>
          <p:nvSpPr>
            <p:cNvPr id="10" name="Right Brace 9"/>
            <p:cNvSpPr/>
            <p:nvPr/>
          </p:nvSpPr>
          <p:spPr>
            <a:xfrm>
              <a:off x="1970227" y="3309308"/>
              <a:ext cx="504056" cy="707132"/>
            </a:xfrm>
            <a:prstGeom prst="rightBrace">
              <a:avLst>
                <a:gd name="adj1" fmla="val 11259"/>
                <a:gd name="adj2" fmla="val 50000"/>
              </a:avLst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3122355" y="3224352"/>
              <a:ext cx="0" cy="815467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3194363" y="4376480"/>
              <a:ext cx="20162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 err="1" smtClean="0"/>
                <a:t>Tanggung</a:t>
              </a:r>
              <a:r>
                <a:rPr lang="en-GB" sz="2000" dirty="0" smtClean="0"/>
                <a:t> </a:t>
              </a:r>
              <a:r>
                <a:rPr lang="en-GB" sz="2000" dirty="0" err="1" smtClean="0"/>
                <a:t>jawab</a:t>
              </a:r>
              <a:endParaRPr lang="en-GB" sz="2000" dirty="0" smtClean="0"/>
            </a:p>
          </p:txBody>
        </p:sp>
        <p:cxnSp>
          <p:nvCxnSpPr>
            <p:cNvPr id="45" name="Straight Arrow Connector 44"/>
            <p:cNvCxnSpPr>
              <a:stCxn id="16" idx="3"/>
              <a:endCxn id="43" idx="1"/>
            </p:cNvCxnSpPr>
            <p:nvPr/>
          </p:nvCxnSpPr>
          <p:spPr>
            <a:xfrm>
              <a:off x="1826211" y="4576535"/>
              <a:ext cx="136815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3194363" y="4974610"/>
              <a:ext cx="208823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 err="1"/>
                <a:t>Pemahaman</a:t>
              </a:r>
              <a:r>
                <a:rPr lang="en-GB" sz="2000" dirty="0"/>
                <a:t> </a:t>
              </a:r>
              <a:r>
                <a:rPr lang="en-GB" sz="2000" dirty="0" err="1"/>
                <a:t>atas</a:t>
              </a:r>
              <a:r>
                <a:rPr lang="en-GB" sz="2000" dirty="0"/>
                <a:t> </a:t>
              </a:r>
              <a:r>
                <a:rPr lang="en-GB" sz="2000" dirty="0" err="1" smtClean="0"/>
                <a:t>hasil</a:t>
              </a:r>
              <a:endParaRPr lang="en-GB" sz="2000" dirty="0"/>
            </a:p>
          </p:txBody>
        </p:sp>
        <p:cxnSp>
          <p:nvCxnSpPr>
            <p:cNvPr id="49" name="Straight Arrow Connector 48"/>
            <p:cNvCxnSpPr>
              <a:stCxn id="8" idx="3"/>
              <a:endCxn id="47" idx="1"/>
            </p:cNvCxnSpPr>
            <p:nvPr/>
          </p:nvCxnSpPr>
          <p:spPr>
            <a:xfrm>
              <a:off x="1826211" y="5328553"/>
              <a:ext cx="136815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52" name="Right Brace 51"/>
            <p:cNvSpPr/>
            <p:nvPr/>
          </p:nvSpPr>
          <p:spPr>
            <a:xfrm>
              <a:off x="5066571" y="3309308"/>
              <a:ext cx="792088" cy="2219300"/>
            </a:xfrm>
            <a:prstGeom prst="rightBrac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Curved Right Arrow 52"/>
            <p:cNvSpPr/>
            <p:nvPr/>
          </p:nvSpPr>
          <p:spPr>
            <a:xfrm flipH="1">
              <a:off x="6233167" y="5165032"/>
              <a:ext cx="564756" cy="1154520"/>
            </a:xfrm>
            <a:prstGeom prst="curvedRightArrow">
              <a:avLst>
                <a:gd name="adj1" fmla="val 0"/>
                <a:gd name="adj2" fmla="val 42481"/>
                <a:gd name="adj3" fmla="val 5158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5" name="Curved Right Arrow 54"/>
            <p:cNvSpPr/>
            <p:nvPr/>
          </p:nvSpPr>
          <p:spPr>
            <a:xfrm>
              <a:off x="2757428" y="5539579"/>
              <a:ext cx="508943" cy="781117"/>
            </a:xfrm>
            <a:prstGeom prst="curvedRightArrow">
              <a:avLst>
                <a:gd name="adj1" fmla="val 0"/>
                <a:gd name="adj2" fmla="val 42481"/>
                <a:gd name="adj3" fmla="val 5158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0515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123728" y="2564905"/>
            <a:ext cx="5904656" cy="1296144"/>
          </a:xfrm>
          <a:prstGeom prst="rect">
            <a:avLst/>
          </a:prstGeom>
          <a:ln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539552" y="4149080"/>
            <a:ext cx="8208912" cy="187220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403648" y="476672"/>
            <a:ext cx="8208912" cy="187220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6408" y="548680"/>
            <a:ext cx="7498080" cy="1800200"/>
          </a:xfrm>
        </p:spPr>
        <p:txBody>
          <a:bodyPr>
            <a:normAutofit/>
          </a:bodyPr>
          <a:lstStyle/>
          <a:p>
            <a:pPr marL="82296" lvl="0" indent="0">
              <a:buNone/>
            </a:pP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terjadinya</a:t>
            </a:r>
            <a:r>
              <a:rPr lang="en-GB" sz="2000" dirty="0"/>
              <a:t> </a:t>
            </a:r>
            <a:r>
              <a:rPr lang="en-GB" sz="2000" dirty="0" err="1"/>
              <a:t>berbagai</a:t>
            </a:r>
            <a:r>
              <a:rPr lang="en-GB" sz="2000" dirty="0"/>
              <a:t> </a:t>
            </a:r>
            <a:r>
              <a:rPr lang="en-GB" sz="2000" dirty="0" err="1"/>
              <a:t>perubahan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lingkungan</a:t>
            </a:r>
            <a:r>
              <a:rPr lang="en-GB" sz="2000" dirty="0"/>
              <a:t> </a:t>
            </a:r>
            <a:r>
              <a:rPr lang="en-GB" sz="2000" dirty="0" err="1"/>
              <a:t>ekonomi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 (</a:t>
            </a:r>
            <a:r>
              <a:rPr lang="en-GB" sz="2000" dirty="0" err="1"/>
              <a:t>deregulasi</a:t>
            </a:r>
            <a:r>
              <a:rPr lang="en-GB" sz="2000" dirty="0"/>
              <a:t>, </a:t>
            </a:r>
            <a:r>
              <a:rPr lang="en-GB" sz="2000" dirty="0" smtClean="0"/>
              <a:t> </a:t>
            </a:r>
            <a:r>
              <a:rPr lang="en-GB" sz="2000" dirty="0" err="1" smtClean="0"/>
              <a:t>liberalisasi</a:t>
            </a:r>
            <a:r>
              <a:rPr lang="en-GB" sz="2000" dirty="0" smtClean="0"/>
              <a:t> </a:t>
            </a:r>
            <a:r>
              <a:rPr lang="en-GB" sz="2000" dirty="0" err="1"/>
              <a:t>ekonomi</a:t>
            </a:r>
            <a:r>
              <a:rPr lang="en-GB" sz="2000" dirty="0"/>
              <a:t>) </a:t>
            </a:r>
            <a:r>
              <a:rPr lang="en-GB" sz="2000" dirty="0" err="1"/>
              <a:t>baik</a:t>
            </a:r>
            <a:r>
              <a:rPr lang="en-GB" sz="2000" dirty="0"/>
              <a:t> </a:t>
            </a:r>
            <a:r>
              <a:rPr lang="en-GB" sz="2000" dirty="0" err="1"/>
              <a:t>domistik</a:t>
            </a:r>
            <a:r>
              <a:rPr lang="en-GB" sz="2000" dirty="0"/>
              <a:t> </a:t>
            </a:r>
            <a:r>
              <a:rPr lang="en-GB" sz="2000" dirty="0" err="1"/>
              <a:t>maupun</a:t>
            </a:r>
            <a:r>
              <a:rPr lang="en-GB" sz="2000" dirty="0"/>
              <a:t> </a:t>
            </a:r>
            <a:r>
              <a:rPr lang="en-GB" sz="2000" dirty="0" err="1"/>
              <a:t>secara</a:t>
            </a:r>
            <a:r>
              <a:rPr lang="en-GB" sz="2000" dirty="0"/>
              <a:t> </a:t>
            </a:r>
            <a:r>
              <a:rPr lang="en-GB" sz="2000" dirty="0" err="1"/>
              <a:t>internasional</a:t>
            </a:r>
            <a:r>
              <a:rPr lang="en-GB" sz="2000" dirty="0"/>
              <a:t>, </a:t>
            </a:r>
            <a:r>
              <a:rPr lang="en-GB" sz="2000" dirty="0" smtClean="0"/>
              <a:t> SDM </a:t>
            </a:r>
            <a:r>
              <a:rPr lang="en-GB" sz="2000" dirty="0" err="1"/>
              <a:t>agribisnis</a:t>
            </a:r>
            <a:r>
              <a:rPr lang="en-GB" sz="2000" dirty="0"/>
              <a:t> </a:t>
            </a:r>
            <a:r>
              <a:rPr lang="en-GB" sz="2000" dirty="0" err="1"/>
              <a:t>perlu</a:t>
            </a:r>
            <a:r>
              <a:rPr lang="en-GB" sz="2000" dirty="0"/>
              <a:t> </a:t>
            </a:r>
            <a:r>
              <a:rPr lang="en-GB" sz="2000" dirty="0" err="1"/>
              <a:t>memiliki</a:t>
            </a:r>
            <a:r>
              <a:rPr lang="en-GB" sz="2000" dirty="0"/>
              <a:t> </a:t>
            </a:r>
            <a:r>
              <a:rPr lang="en-GB" sz="2000" dirty="0" err="1"/>
              <a:t>wawasan</a:t>
            </a:r>
            <a:r>
              <a:rPr lang="en-GB" sz="2000" dirty="0"/>
              <a:t> yang </a:t>
            </a:r>
            <a:r>
              <a:rPr lang="en-GB" sz="2000" dirty="0" err="1"/>
              <a:t>luas</a:t>
            </a:r>
            <a:r>
              <a:rPr lang="en-GB" sz="2000" dirty="0"/>
              <a:t> </a:t>
            </a:r>
            <a:r>
              <a:rPr lang="en-GB" sz="2000" dirty="0" err="1"/>
              <a:t>baik</a:t>
            </a:r>
            <a:r>
              <a:rPr lang="en-GB" sz="2000" dirty="0"/>
              <a:t> </a:t>
            </a:r>
            <a:r>
              <a:rPr lang="en-GB" sz="2000" i="1" dirty="0"/>
              <a:t>micro-behaviour</a:t>
            </a:r>
            <a:r>
              <a:rPr lang="en-GB" sz="2000" dirty="0"/>
              <a:t>, </a:t>
            </a:r>
            <a:r>
              <a:rPr lang="en-GB" sz="2000" dirty="0" smtClean="0"/>
              <a:t> </a:t>
            </a:r>
            <a:r>
              <a:rPr lang="en-GB" sz="2000" i="1" dirty="0" smtClean="0"/>
              <a:t>macro-behaviour</a:t>
            </a:r>
            <a:r>
              <a:rPr lang="en-GB" sz="2000" dirty="0" smtClean="0"/>
              <a:t> </a:t>
            </a:r>
            <a:r>
              <a:rPr lang="en-GB" sz="2000" dirty="0" err="1"/>
              <a:t>maupun</a:t>
            </a:r>
            <a:r>
              <a:rPr lang="en-GB" sz="2000" dirty="0"/>
              <a:t> </a:t>
            </a:r>
            <a:r>
              <a:rPr lang="en-GB" sz="2000" i="1" dirty="0"/>
              <a:t>global behaviour</a:t>
            </a:r>
            <a:r>
              <a:rPr lang="en-GB" sz="2000" dirty="0"/>
              <a:t> </a:t>
            </a:r>
            <a:r>
              <a:rPr lang="en-GB" sz="2000" dirty="0" err="1"/>
              <a:t>dari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.</a:t>
            </a:r>
          </a:p>
          <a:p>
            <a:pPr marL="82296" indent="0">
              <a:buNone/>
            </a:pPr>
            <a:endParaRPr lang="en-GB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478417" y="4365104"/>
            <a:ext cx="6765991" cy="158417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>
              <a:buNone/>
            </a:pPr>
            <a:r>
              <a:rPr lang="en-GB" sz="2000" dirty="0" err="1" smtClean="0"/>
              <a:t>Melalui</a:t>
            </a:r>
            <a:r>
              <a:rPr lang="en-GB" sz="2000" dirty="0" smtClean="0"/>
              <a:t> </a:t>
            </a:r>
            <a:r>
              <a:rPr lang="en-GB" sz="2000" dirty="0" err="1" smtClean="0"/>
              <a:t>pendampingan</a:t>
            </a:r>
            <a:r>
              <a:rPr lang="en-GB" sz="2000" dirty="0" smtClean="0"/>
              <a:t> model incubator </a:t>
            </a:r>
            <a:r>
              <a:rPr lang="en-GB" sz="2000" dirty="0" err="1" smtClean="0"/>
              <a:t>agribisnis</a:t>
            </a:r>
            <a:r>
              <a:rPr lang="en-GB" sz="2000" dirty="0" smtClean="0"/>
              <a:t> </a:t>
            </a:r>
            <a:r>
              <a:rPr lang="en-GB" sz="2000" dirty="0" err="1" smtClean="0"/>
              <a:t>diharapkan</a:t>
            </a:r>
            <a:r>
              <a:rPr lang="en-GB" sz="2000" dirty="0" smtClean="0"/>
              <a:t> </a:t>
            </a:r>
            <a:r>
              <a:rPr lang="en-GB" sz="2000" dirty="0" err="1" smtClean="0"/>
              <a:t>para</a:t>
            </a:r>
            <a:r>
              <a:rPr lang="en-GB" sz="2000" dirty="0" smtClean="0"/>
              <a:t> </a:t>
            </a:r>
            <a:r>
              <a:rPr lang="en-GB" sz="2000" dirty="0" err="1" smtClean="0"/>
              <a:t>petani</a:t>
            </a:r>
            <a:r>
              <a:rPr lang="en-GB" sz="2000" dirty="0" smtClean="0"/>
              <a:t> yang </a:t>
            </a:r>
            <a:r>
              <a:rPr lang="en-GB" sz="2000" dirty="0" err="1" smtClean="0"/>
              <a:t>sampai</a:t>
            </a:r>
            <a:r>
              <a:rPr lang="en-GB" sz="2000" dirty="0" smtClean="0"/>
              <a:t> </a:t>
            </a:r>
            <a:r>
              <a:rPr lang="en-GB" sz="2000" dirty="0" err="1" smtClean="0"/>
              <a:t>saat</a:t>
            </a:r>
            <a:r>
              <a:rPr lang="en-GB" sz="2000" dirty="0" smtClean="0"/>
              <a:t> </a:t>
            </a:r>
            <a:r>
              <a:rPr lang="en-GB" sz="2000" dirty="0" err="1" smtClean="0"/>
              <a:t>ini</a:t>
            </a:r>
            <a:r>
              <a:rPr lang="en-GB" sz="2000" dirty="0" smtClean="0"/>
              <a:t> </a:t>
            </a:r>
            <a:r>
              <a:rPr lang="en-GB" sz="2000" dirty="0" err="1" smtClean="0"/>
              <a:t>baru</a:t>
            </a:r>
            <a:r>
              <a:rPr lang="en-GB" sz="2000" dirty="0" smtClean="0"/>
              <a:t> </a:t>
            </a:r>
            <a:r>
              <a:rPr lang="en-GB" sz="2000" dirty="0" err="1" smtClean="0"/>
              <a:t>menguasai</a:t>
            </a:r>
            <a:r>
              <a:rPr lang="en-GB" sz="2000" dirty="0" smtClean="0"/>
              <a:t> </a:t>
            </a:r>
            <a:r>
              <a:rPr lang="en-GB" sz="2000" dirty="0" err="1" smtClean="0"/>
              <a:t>agribisnis</a:t>
            </a:r>
            <a:r>
              <a:rPr lang="en-GB" sz="2000" dirty="0" smtClean="0"/>
              <a:t> </a:t>
            </a:r>
            <a:r>
              <a:rPr lang="en-GB" sz="2000" dirty="0" err="1" smtClean="0"/>
              <a:t>usahatani</a:t>
            </a:r>
            <a:r>
              <a:rPr lang="en-GB" sz="2000" dirty="0" smtClean="0"/>
              <a:t> </a:t>
            </a:r>
            <a:r>
              <a:rPr lang="en-GB" sz="2000" dirty="0" err="1" smtClean="0"/>
              <a:t>dapat</a:t>
            </a:r>
            <a:r>
              <a:rPr lang="en-GB" sz="2000" dirty="0" smtClean="0"/>
              <a:t> </a:t>
            </a:r>
            <a:r>
              <a:rPr lang="en-GB" sz="2000" dirty="0" err="1" smtClean="0"/>
              <a:t>ditransformasi</a:t>
            </a:r>
            <a:r>
              <a:rPr lang="en-GB" sz="2000" dirty="0" smtClean="0"/>
              <a:t> </a:t>
            </a:r>
            <a:r>
              <a:rPr lang="en-GB" sz="2000" dirty="0" err="1" smtClean="0"/>
              <a:t>menjadi</a:t>
            </a:r>
            <a:r>
              <a:rPr lang="en-GB" sz="2000" dirty="0" smtClean="0"/>
              <a:t> </a:t>
            </a:r>
            <a:r>
              <a:rPr lang="en-GB" sz="2000" dirty="0" err="1" smtClean="0"/>
              <a:t>pengusaha</a:t>
            </a:r>
            <a:r>
              <a:rPr lang="en-GB" sz="2000" dirty="0" smtClean="0"/>
              <a:t> </a:t>
            </a:r>
            <a:r>
              <a:rPr lang="en-GB" sz="2000" dirty="0" err="1" smtClean="0"/>
              <a:t>agribisnis</a:t>
            </a:r>
            <a:r>
              <a:rPr lang="en-GB" sz="2000" dirty="0" smtClean="0"/>
              <a:t> </a:t>
            </a:r>
            <a:r>
              <a:rPr lang="en-GB" sz="2000" dirty="0" err="1" smtClean="0"/>
              <a:t>lengkap</a:t>
            </a:r>
            <a:r>
              <a:rPr lang="en-GB" sz="2000" dirty="0" smtClean="0"/>
              <a:t> </a:t>
            </a:r>
            <a:r>
              <a:rPr lang="en-GB" sz="2000" dirty="0" err="1" smtClean="0"/>
              <a:t>malalui</a:t>
            </a:r>
            <a:r>
              <a:rPr lang="en-GB" sz="2000" dirty="0" smtClean="0"/>
              <a:t> </a:t>
            </a:r>
            <a:r>
              <a:rPr lang="en-GB" sz="2000" dirty="0" err="1" smtClean="0"/>
              <a:t>pengembangan</a:t>
            </a:r>
            <a:r>
              <a:rPr lang="en-GB" sz="2000" dirty="0" smtClean="0"/>
              <a:t> </a:t>
            </a:r>
            <a:r>
              <a:rPr lang="en-GB" sz="2000" dirty="0" err="1" smtClean="0"/>
              <a:t>koperasi</a:t>
            </a:r>
            <a:r>
              <a:rPr lang="en-GB" sz="2000" dirty="0" smtClean="0"/>
              <a:t> </a:t>
            </a:r>
            <a:r>
              <a:rPr lang="en-GB" sz="2000" dirty="0" err="1" smtClean="0"/>
              <a:t>agribisnis</a:t>
            </a:r>
            <a:endParaRPr lang="en-GB" sz="20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267744" y="2701369"/>
            <a:ext cx="56166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menuju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 </a:t>
            </a:r>
            <a:r>
              <a:rPr lang="en-GB" sz="2000" dirty="0" err="1"/>
              <a:t>integrasi</a:t>
            </a:r>
            <a:r>
              <a:rPr lang="en-GB" sz="2000" dirty="0"/>
              <a:t> vertical </a:t>
            </a:r>
            <a:r>
              <a:rPr lang="en-GB" sz="2000" dirty="0" err="1"/>
              <a:t>diperlukan</a:t>
            </a:r>
            <a:r>
              <a:rPr lang="en-GB" sz="2000" dirty="0"/>
              <a:t> </a:t>
            </a:r>
            <a:r>
              <a:rPr lang="en-GB" sz="2000" dirty="0" err="1"/>
              <a:t>pengembangan</a:t>
            </a:r>
            <a:r>
              <a:rPr lang="en-GB" sz="2000" dirty="0"/>
              <a:t> incubator </a:t>
            </a:r>
            <a:r>
              <a:rPr lang="en-GB" sz="2000" dirty="0" err="1"/>
              <a:t>agribisnis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klinik</a:t>
            </a:r>
            <a:r>
              <a:rPr lang="en-GB" sz="2000" dirty="0"/>
              <a:t> </a:t>
            </a:r>
            <a:r>
              <a:rPr lang="en-GB" sz="2000" dirty="0" err="1"/>
              <a:t>kosultasi</a:t>
            </a:r>
            <a:r>
              <a:rPr lang="en-GB" sz="2000" dirty="0"/>
              <a:t> </a:t>
            </a:r>
            <a:r>
              <a:rPr lang="en-GB" sz="2000" dirty="0" err="1" smtClean="0"/>
              <a:t>agribisnis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62398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http://stat.ks.kidsklik.com/statics/files/2012/05/1338343327195408228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5" t="2602" r="2346" b="11532"/>
          <a:stretch/>
        </p:blipFill>
        <p:spPr bwMode="auto">
          <a:xfrm>
            <a:off x="0" y="0"/>
            <a:ext cx="917432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088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628223" y="5013176"/>
            <a:ext cx="4107424" cy="13681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8183" y="4509120"/>
            <a:ext cx="4467463" cy="2039100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2000" dirty="0" smtClean="0"/>
              <a:t>SDM </a:t>
            </a:r>
            <a:r>
              <a:rPr lang="en-GB" sz="2000" dirty="0" err="1"/>
              <a:t>agribisnis</a:t>
            </a:r>
            <a:r>
              <a:rPr lang="en-GB" sz="2000" dirty="0"/>
              <a:t> 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hal</a:t>
            </a:r>
            <a:r>
              <a:rPr lang="en-GB" sz="2000" dirty="0"/>
              <a:t> </a:t>
            </a:r>
            <a:r>
              <a:rPr lang="en-GB" sz="2000" dirty="0" err="1"/>
              <a:t>ini</a:t>
            </a:r>
            <a:r>
              <a:rPr lang="en-GB" sz="2000" dirty="0"/>
              <a:t> </a:t>
            </a:r>
            <a:r>
              <a:rPr lang="en-GB" sz="2000" dirty="0" err="1" smtClean="0"/>
              <a:t>mencakup</a:t>
            </a:r>
            <a:r>
              <a:rPr lang="en-GB" sz="2000" dirty="0" smtClean="0"/>
              <a:t>:</a:t>
            </a:r>
          </a:p>
          <a:p>
            <a:pPr marL="633413" indent="-190500" algn="just"/>
            <a:r>
              <a:rPr lang="en-GB" sz="2000" dirty="0" smtClean="0"/>
              <a:t>SDM </a:t>
            </a:r>
            <a:r>
              <a:rPr lang="en-GB" sz="2000" dirty="0" err="1"/>
              <a:t>agribisnis</a:t>
            </a:r>
            <a:r>
              <a:rPr lang="en-GB" sz="2000" dirty="0"/>
              <a:t> </a:t>
            </a:r>
            <a:r>
              <a:rPr lang="en-GB" sz="2000" dirty="0" err="1"/>
              <a:t>pelaku</a:t>
            </a:r>
            <a:r>
              <a:rPr lang="en-GB" sz="2000" dirty="0"/>
              <a:t> </a:t>
            </a:r>
            <a:r>
              <a:rPr lang="en-GB" sz="2000" dirty="0" err="1"/>
              <a:t>langsung</a:t>
            </a:r>
            <a:r>
              <a:rPr lang="en-GB" sz="2000" dirty="0"/>
              <a:t> </a:t>
            </a:r>
            <a:endParaRPr lang="en-GB" sz="2000" dirty="0" smtClean="0"/>
          </a:p>
          <a:p>
            <a:pPr marL="633413" indent="-190500" algn="just"/>
            <a:r>
              <a:rPr lang="en-GB" sz="2000" dirty="0" smtClean="0"/>
              <a:t>SDM </a:t>
            </a:r>
            <a:r>
              <a:rPr lang="en-GB" sz="2000" dirty="0" err="1"/>
              <a:t>pendukung</a:t>
            </a:r>
            <a:r>
              <a:rPr lang="en-GB" sz="2000" dirty="0"/>
              <a:t> </a:t>
            </a:r>
            <a:r>
              <a:rPr lang="en-GB" sz="2000" dirty="0" err="1"/>
              <a:t>sistem</a:t>
            </a:r>
            <a:r>
              <a:rPr lang="en-GB" sz="2000" dirty="0"/>
              <a:t> </a:t>
            </a:r>
            <a:r>
              <a:rPr lang="en-GB" sz="2000" dirty="0" err="1" smtClean="0"/>
              <a:t>agribisnis</a:t>
            </a:r>
            <a:endParaRPr lang="en-GB" sz="2000" dirty="0" smtClean="0"/>
          </a:p>
          <a:p>
            <a:pPr marL="633413" indent="-190500" algn="just"/>
            <a:r>
              <a:rPr lang="en-GB" sz="2000" dirty="0" smtClean="0"/>
              <a:t>SDM </a:t>
            </a:r>
            <a:r>
              <a:rPr lang="en-GB" sz="2000" dirty="0" err="1" smtClean="0"/>
              <a:t>perbankan</a:t>
            </a:r>
            <a:endParaRPr lang="en-GB" sz="2000" dirty="0" smtClean="0"/>
          </a:p>
          <a:p>
            <a:pPr marL="633413" indent="-190500" algn="just"/>
            <a:r>
              <a:rPr lang="en-GB" sz="2000" dirty="0" smtClean="0"/>
              <a:t>SDM </a:t>
            </a:r>
            <a:r>
              <a:rPr lang="en-GB" sz="2000" dirty="0" err="1" smtClean="0"/>
              <a:t>penyedia</a:t>
            </a:r>
            <a:r>
              <a:rPr lang="en-GB" sz="2000" dirty="0" smtClean="0"/>
              <a:t> </a:t>
            </a:r>
            <a:r>
              <a:rPr lang="en-GB" sz="2000" dirty="0" err="1" smtClean="0"/>
              <a:t>jasa</a:t>
            </a:r>
            <a:r>
              <a:rPr lang="en-GB" sz="2000" dirty="0" smtClean="0"/>
              <a:t> </a:t>
            </a:r>
            <a:r>
              <a:rPr lang="en-GB" sz="2000" dirty="0" err="1" smtClean="0"/>
              <a:t>agribisnis</a:t>
            </a:r>
            <a:endParaRPr lang="en-GB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475215" y="692696"/>
            <a:ext cx="6048672" cy="10156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000" dirty="0"/>
              <a:t>Salah </a:t>
            </a:r>
            <a:r>
              <a:rPr lang="en-GB" sz="2000" dirty="0" err="1"/>
              <a:t>satu</a:t>
            </a:r>
            <a:r>
              <a:rPr lang="en-GB" sz="2000" dirty="0"/>
              <a:t> </a:t>
            </a:r>
            <a:r>
              <a:rPr lang="en-GB" sz="2000" dirty="0" err="1"/>
              <a:t>kebijakan</a:t>
            </a:r>
            <a:r>
              <a:rPr lang="en-GB" sz="2000" dirty="0"/>
              <a:t> 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mensukseskan</a:t>
            </a:r>
            <a:r>
              <a:rPr lang="en-GB" sz="2000" dirty="0"/>
              <a:t> </a:t>
            </a:r>
            <a:r>
              <a:rPr lang="en-GB" sz="2000" dirty="0" err="1"/>
              <a:t>pembangunan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 </a:t>
            </a:r>
            <a:r>
              <a:rPr lang="en-GB" sz="2000" dirty="0" err="1"/>
              <a:t>adalah</a:t>
            </a:r>
            <a:r>
              <a:rPr lang="en-GB" sz="2000" dirty="0"/>
              <a:t> </a:t>
            </a:r>
            <a:r>
              <a:rPr lang="en-GB" sz="2000" dirty="0" err="1"/>
              <a:t>pengembangan</a:t>
            </a:r>
            <a:r>
              <a:rPr lang="en-GB" sz="2000" dirty="0"/>
              <a:t> </a:t>
            </a:r>
            <a:r>
              <a:rPr lang="en-GB" sz="2000" dirty="0" err="1"/>
              <a:t>sumberdaya</a:t>
            </a:r>
            <a:r>
              <a:rPr lang="en-GB" sz="2000" dirty="0"/>
              <a:t> </a:t>
            </a:r>
            <a:r>
              <a:rPr lang="en-GB" sz="2000" dirty="0" err="1"/>
              <a:t>manusia</a:t>
            </a:r>
            <a:r>
              <a:rPr lang="en-GB" sz="2000" dirty="0"/>
              <a:t> (SDM). </a:t>
            </a:r>
          </a:p>
        </p:txBody>
      </p:sp>
      <p:cxnSp>
        <p:nvCxnSpPr>
          <p:cNvPr id="5" name="Elbow Connector 4"/>
          <p:cNvCxnSpPr>
            <a:endCxn id="2" idx="3"/>
          </p:cNvCxnSpPr>
          <p:nvPr/>
        </p:nvCxnSpPr>
        <p:spPr>
          <a:xfrm rot="5400000">
            <a:off x="7342201" y="82295"/>
            <a:ext cx="1299920" cy="936547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8" name="Chevron 7"/>
          <p:cNvSpPr/>
          <p:nvPr/>
        </p:nvSpPr>
        <p:spPr>
          <a:xfrm rot="5400000">
            <a:off x="3016043" y="1392106"/>
            <a:ext cx="871110" cy="1503617"/>
          </a:xfrm>
          <a:prstGeom prst="chevron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074" name="Picture 2" descr="http://fatma24034.blog.teknikindustri.ft.mercubuana.ac.id/wp-content/uploads/sites/313/2014/03/trainingsd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0213" y="4509120"/>
            <a:ext cx="2340259" cy="2039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1.bp.blogspot.com/-dVSI6Lu2FXA/T9QqRvN4IDI/AAAAAAAAA4Y/y_uSQrcyLFY/s400/index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1189" y="1837810"/>
            <a:ext cx="3076299" cy="23042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hevron 8"/>
          <p:cNvSpPr/>
          <p:nvPr/>
        </p:nvSpPr>
        <p:spPr>
          <a:xfrm rot="5400000">
            <a:off x="3016044" y="2238130"/>
            <a:ext cx="871110" cy="1503617"/>
          </a:xfrm>
          <a:prstGeom prst="chevro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Chevron 10"/>
          <p:cNvSpPr/>
          <p:nvPr/>
        </p:nvSpPr>
        <p:spPr>
          <a:xfrm rot="5400000">
            <a:off x="3003629" y="3109241"/>
            <a:ext cx="871110" cy="1503617"/>
          </a:xfrm>
          <a:prstGeom prst="chevron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40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691680" y="1763524"/>
            <a:ext cx="7147732" cy="414395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422588" y="404664"/>
            <a:ext cx="7416824" cy="83099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987425" indent="-987425">
              <a:spcBef>
                <a:spcPct val="0"/>
              </a:spcBef>
              <a:buNone/>
              <a:defRPr kumimoji="0" sz="2400">
                <a:solidFill>
                  <a:schemeClr val="tx2">
                    <a:satMod val="13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 err="1" smtClean="0">
                <a:solidFill>
                  <a:schemeClr val="tx1"/>
                </a:solidFill>
              </a:rPr>
              <a:t>Tabel</a:t>
            </a:r>
            <a:r>
              <a:rPr lang="en-US" dirty="0" smtClean="0">
                <a:solidFill>
                  <a:schemeClr val="tx1"/>
                </a:solidFill>
              </a:rPr>
              <a:t> 1. </a:t>
            </a:r>
            <a:r>
              <a:rPr lang="en-US" dirty="0" err="1" smtClean="0">
                <a:solidFill>
                  <a:schemeClr val="tx1"/>
                </a:solidFill>
              </a:rPr>
              <a:t>Penduduk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Usia</a:t>
            </a:r>
            <a:r>
              <a:rPr lang="en-US" dirty="0">
                <a:solidFill>
                  <a:schemeClr val="tx1"/>
                </a:solidFill>
              </a:rPr>
              <a:t> &gt;15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 yang </a:t>
            </a:r>
            <a:r>
              <a:rPr lang="en-US" dirty="0" err="1">
                <a:solidFill>
                  <a:schemeClr val="tx1"/>
                </a:solidFill>
              </a:rPr>
              <a:t>Bekerja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Sektor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Pertanian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5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2588" y="1403484"/>
            <a:ext cx="7200900" cy="440849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70040" y="6228020"/>
            <a:ext cx="5768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Sumber</a:t>
            </a:r>
            <a:r>
              <a:rPr lang="en-GB" dirty="0" smtClean="0"/>
              <a:t> :  </a:t>
            </a:r>
            <a:r>
              <a:rPr lang="en-GB" i="1" dirty="0" smtClean="0"/>
              <a:t>blog.ub.ac.id/</a:t>
            </a:r>
            <a:r>
              <a:rPr lang="en-GB" i="1" dirty="0" err="1" smtClean="0"/>
              <a:t>andimudj</a:t>
            </a:r>
            <a:r>
              <a:rPr lang="en-GB" i="1" dirty="0" smtClean="0"/>
              <a:t>/files/2012/02/MA-M</a:t>
            </a:r>
            <a:r>
              <a:rPr lang="en-GB" b="1" i="1" dirty="0" smtClean="0"/>
              <a:t>SDM</a:t>
            </a:r>
            <a:r>
              <a:rPr lang="en-GB" i="1" dirty="0" smtClean="0"/>
              <a:t>.ppt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441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63688" y="1556792"/>
            <a:ext cx="6984776" cy="392793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365504" cy="936104"/>
          </a:xfrm>
        </p:spPr>
        <p:txBody>
          <a:bodyPr>
            <a:normAutofit/>
          </a:bodyPr>
          <a:lstStyle/>
          <a:p>
            <a:pPr marL="987425" indent="-987425"/>
            <a:r>
              <a:rPr lang="en-GB" sz="2400" dirty="0" err="1" smtClean="0">
                <a:effectLst/>
              </a:rPr>
              <a:t>Tabel</a:t>
            </a:r>
            <a:r>
              <a:rPr lang="en-GB" sz="2400" dirty="0" smtClean="0">
                <a:effectLst/>
              </a:rPr>
              <a:t> </a:t>
            </a:r>
            <a:r>
              <a:rPr lang="en-GB" sz="2400" dirty="0">
                <a:effectLst/>
              </a:rPr>
              <a:t>2</a:t>
            </a:r>
            <a:r>
              <a:rPr lang="en-GB" sz="2400" dirty="0" smtClean="0">
                <a:effectLst/>
              </a:rPr>
              <a:t>. </a:t>
            </a:r>
            <a:r>
              <a:rPr lang="en-GB" sz="2400" dirty="0" err="1" smtClean="0">
                <a:effectLst/>
              </a:rPr>
              <a:t>Jumlah</a:t>
            </a:r>
            <a:r>
              <a:rPr lang="en-GB" sz="2400" dirty="0" smtClean="0">
                <a:effectLst/>
              </a:rPr>
              <a:t> </a:t>
            </a:r>
            <a:r>
              <a:rPr lang="en-GB" sz="2400" dirty="0" err="1" smtClean="0">
                <a:effectLst/>
              </a:rPr>
              <a:t>Tenaga</a:t>
            </a:r>
            <a:r>
              <a:rPr lang="en-GB" sz="2400" dirty="0" smtClean="0">
                <a:effectLst/>
              </a:rPr>
              <a:t> </a:t>
            </a:r>
            <a:r>
              <a:rPr lang="en-GB" sz="2400" dirty="0" err="1" smtClean="0">
                <a:effectLst/>
              </a:rPr>
              <a:t>Kerja</a:t>
            </a:r>
            <a:r>
              <a:rPr lang="en-GB" sz="2400" dirty="0" smtClean="0">
                <a:effectLst/>
              </a:rPr>
              <a:t> </a:t>
            </a:r>
            <a:r>
              <a:rPr lang="en-GB" sz="2400" dirty="0" err="1" smtClean="0">
                <a:effectLst/>
              </a:rPr>
              <a:t>Pertanian</a:t>
            </a:r>
            <a:r>
              <a:rPr lang="en-GB" sz="2400" dirty="0" smtClean="0">
                <a:effectLst/>
              </a:rPr>
              <a:t> (</a:t>
            </a:r>
            <a:r>
              <a:rPr lang="en-GB" sz="2400" dirty="0" err="1" smtClean="0">
                <a:effectLst/>
              </a:rPr>
              <a:t>Pelaku</a:t>
            </a:r>
            <a:r>
              <a:rPr lang="en-GB" sz="2400" dirty="0" smtClean="0">
                <a:effectLst/>
              </a:rPr>
              <a:t> </a:t>
            </a:r>
            <a:r>
              <a:rPr lang="en-GB" sz="2400" dirty="0" err="1" smtClean="0">
                <a:effectLst/>
              </a:rPr>
              <a:t>utama</a:t>
            </a:r>
            <a:r>
              <a:rPr lang="en-GB" sz="2400" dirty="0" smtClean="0">
                <a:effectLst/>
              </a:rPr>
              <a:t>/</a:t>
            </a:r>
            <a:r>
              <a:rPr lang="en-GB" sz="2400" dirty="0" err="1" smtClean="0">
                <a:effectLst/>
              </a:rPr>
              <a:t>Petani</a:t>
            </a:r>
            <a:r>
              <a:rPr lang="en-GB" sz="2400" dirty="0" smtClean="0">
                <a:effectLst/>
              </a:rPr>
              <a:t>)</a:t>
            </a:r>
            <a:endParaRPr lang="en-GB" sz="2400" dirty="0">
              <a:effectLst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9185208"/>
              </p:ext>
            </p:extLst>
          </p:nvPr>
        </p:nvGraphicFramePr>
        <p:xfrm>
          <a:off x="1403648" y="1401150"/>
          <a:ext cx="7200800" cy="3870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168352"/>
                <a:gridCol w="2736304"/>
                <a:gridCol w="1296144"/>
              </a:tblGrid>
              <a:tr h="34023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/>
                        <a:t>Sektor</a:t>
                      </a:r>
                      <a:r>
                        <a:rPr lang="en-GB" sz="2000" dirty="0" smtClean="0"/>
                        <a:t>/Sub </a:t>
                      </a:r>
                      <a:r>
                        <a:rPr lang="en-GB" sz="2000" dirty="0" err="1" smtClean="0"/>
                        <a:t>Sektor</a:t>
                      </a:r>
                      <a:endParaRPr lang="en-GB" sz="2000" dirty="0"/>
                    </a:p>
                  </a:txBody>
                  <a:tcPr marL="91441" marR="914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/>
                        <a:t>Jumlah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petani</a:t>
                      </a:r>
                      <a:r>
                        <a:rPr lang="en-GB" sz="2000" dirty="0" smtClean="0"/>
                        <a:t> (orang)</a:t>
                      </a:r>
                      <a:endParaRPr lang="en-GB" sz="2000" dirty="0"/>
                    </a:p>
                  </a:txBody>
                  <a:tcPr marL="91441" marR="914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%</a:t>
                      </a:r>
                      <a:endParaRPr lang="en-GB" sz="2000" dirty="0"/>
                    </a:p>
                  </a:txBody>
                  <a:tcPr marL="91441" marR="91441" anchor="ctr"/>
                </a:tc>
              </a:tr>
              <a:tr h="340234"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Pertanian</a:t>
                      </a:r>
                      <a:r>
                        <a:rPr lang="en-GB" sz="2000" dirty="0" smtClean="0"/>
                        <a:t> (</a:t>
                      </a:r>
                      <a:r>
                        <a:rPr lang="en-GB" sz="2000" dirty="0" err="1" smtClean="0"/>
                        <a:t>thd</a:t>
                      </a:r>
                      <a:r>
                        <a:rPr lang="en-GB" sz="2000" dirty="0" smtClean="0"/>
                        <a:t> TK </a:t>
                      </a:r>
                      <a:r>
                        <a:rPr lang="en-GB" sz="2000" dirty="0" err="1" smtClean="0"/>
                        <a:t>Nasional</a:t>
                      </a:r>
                      <a:r>
                        <a:rPr lang="en-GB" sz="2000" dirty="0" smtClean="0"/>
                        <a:t>)</a:t>
                      </a:r>
                      <a:endParaRPr lang="en-GB" sz="20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39.035.692</a:t>
                      </a:r>
                      <a:endParaRPr lang="en-GB" sz="20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37,22</a:t>
                      </a:r>
                      <a:endParaRPr lang="en-GB" sz="2000" dirty="0"/>
                    </a:p>
                  </a:txBody>
                  <a:tcPr marL="91441" marR="91441"/>
                </a:tc>
              </a:tr>
              <a:tr h="340234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-    </a:t>
                      </a:r>
                      <a:r>
                        <a:rPr lang="en-GB" sz="2000" dirty="0" err="1" smtClean="0"/>
                        <a:t>Tanaman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Pangan</a:t>
                      </a:r>
                      <a:endParaRPr lang="en-GB" sz="20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19.421.893</a:t>
                      </a:r>
                      <a:endParaRPr lang="en-GB" sz="20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49,75</a:t>
                      </a:r>
                      <a:endParaRPr lang="en-GB" sz="2000" dirty="0"/>
                    </a:p>
                  </a:txBody>
                  <a:tcPr marL="91441" marR="91441"/>
                </a:tc>
              </a:tr>
              <a:tr h="340234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GB" sz="2000" baseline="0" dirty="0" smtClean="0"/>
                        <a:t>Perkebunan</a:t>
                      </a:r>
                      <a:endParaRPr lang="en-GB" sz="20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12.108.179</a:t>
                      </a:r>
                      <a:endParaRPr lang="en-GB" sz="20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31,02</a:t>
                      </a:r>
                      <a:endParaRPr lang="en-GB" sz="2000" dirty="0"/>
                    </a:p>
                  </a:txBody>
                  <a:tcPr marL="91441" marR="91441"/>
                </a:tc>
              </a:tr>
              <a:tr h="340234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GB" sz="2000" dirty="0" err="1" smtClean="0"/>
                        <a:t>Peternakan</a:t>
                      </a:r>
                      <a:endParaRPr lang="en-GB" sz="20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  4.135.545</a:t>
                      </a:r>
                      <a:endParaRPr lang="en-GB" sz="20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10,50</a:t>
                      </a:r>
                      <a:endParaRPr lang="en-GB" sz="2000" dirty="0"/>
                    </a:p>
                  </a:txBody>
                  <a:tcPr marL="91441" marR="91441"/>
                </a:tc>
              </a:tr>
              <a:tr h="340234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GB" sz="2000" dirty="0" err="1" smtClean="0"/>
                        <a:t>Hortikultura</a:t>
                      </a:r>
                      <a:endParaRPr lang="en-GB" sz="20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   3.001.077</a:t>
                      </a:r>
                      <a:endParaRPr lang="en-GB" sz="20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  7,69</a:t>
                      </a:r>
                      <a:endParaRPr lang="en-GB" sz="2000" dirty="0"/>
                    </a:p>
                  </a:txBody>
                  <a:tcPr marL="91441" marR="91441"/>
                </a:tc>
              </a:tr>
              <a:tr h="340234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-    </a:t>
                      </a:r>
                      <a:r>
                        <a:rPr lang="en-GB" sz="2000" dirty="0" err="1" smtClean="0"/>
                        <a:t>Jasa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Pertanian</a:t>
                      </a:r>
                      <a:r>
                        <a:rPr lang="en-GB" sz="2000" dirty="0" smtClean="0"/>
                        <a:t> </a:t>
                      </a:r>
                      <a:endParaRPr lang="en-GB" sz="20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      197.978</a:t>
                      </a:r>
                      <a:endParaRPr lang="en-GB" sz="20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  0,51</a:t>
                      </a:r>
                      <a:endParaRPr lang="en-GB" sz="2000" dirty="0"/>
                    </a:p>
                  </a:txBody>
                  <a:tcPr marL="91441" marR="91441"/>
                </a:tc>
              </a:tr>
              <a:tr h="340234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GB" sz="2000" dirty="0" err="1" smtClean="0"/>
                        <a:t>Campuran</a:t>
                      </a:r>
                      <a:r>
                        <a:rPr lang="en-GB" sz="2000" dirty="0" smtClean="0"/>
                        <a:t> </a:t>
                      </a:r>
                      <a:endParaRPr lang="en-GB" sz="20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      171.020</a:t>
                      </a:r>
                      <a:endParaRPr lang="en-GB" sz="20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  0,44</a:t>
                      </a:r>
                      <a:endParaRPr lang="en-GB" sz="2000" dirty="0"/>
                    </a:p>
                  </a:txBody>
                  <a:tcPr marL="91441" marR="91441"/>
                </a:tc>
              </a:tr>
              <a:tr h="340234"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Tenaga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kerja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Nasional</a:t>
                      </a:r>
                      <a:endParaRPr lang="en-GB" sz="20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104.870.663</a:t>
                      </a:r>
                      <a:endParaRPr lang="en-GB" sz="20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 marL="91441" marR="91441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03648" y="5741272"/>
            <a:ext cx="7070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/>
              <a:t>Sumber</a:t>
            </a:r>
            <a:r>
              <a:rPr lang="en-GB" sz="2000" dirty="0" smtClean="0"/>
              <a:t>: BPS, 2010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9298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998984" y="2204864"/>
            <a:ext cx="864096" cy="86409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7812360" y="2204864"/>
            <a:ext cx="864096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1691680" y="4097978"/>
            <a:ext cx="7704856" cy="97559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4581128"/>
            <a:ext cx="4824536" cy="19442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GB" sz="2000" dirty="0" err="1" smtClean="0"/>
              <a:t>Mutu</a:t>
            </a:r>
            <a:r>
              <a:rPr lang="en-GB" sz="2000" dirty="0" smtClean="0"/>
              <a:t> SDM </a:t>
            </a:r>
            <a:r>
              <a:rPr lang="en-GB" sz="2000" dirty="0" err="1" smtClean="0"/>
              <a:t>agribisnis</a:t>
            </a:r>
            <a:r>
              <a:rPr lang="en-GB" sz="2000" dirty="0" smtClean="0"/>
              <a:t> Indonesia </a:t>
            </a:r>
            <a:r>
              <a:rPr lang="en-GB" sz="2000" dirty="0" err="1" smtClean="0"/>
              <a:t>masih</a:t>
            </a:r>
            <a:r>
              <a:rPr lang="en-GB" sz="2000" dirty="0" smtClean="0"/>
              <a:t> </a:t>
            </a:r>
            <a:r>
              <a:rPr lang="en-GB" sz="2000" dirty="0" err="1" smtClean="0"/>
              <a:t>memiliki</a:t>
            </a:r>
            <a:r>
              <a:rPr lang="en-GB" sz="2000" dirty="0" smtClean="0"/>
              <a:t> </a:t>
            </a:r>
            <a:r>
              <a:rPr lang="en-GB" sz="2000" dirty="0" err="1" smtClean="0"/>
              <a:t>keterbatasan</a:t>
            </a:r>
            <a:r>
              <a:rPr lang="en-GB" sz="2000" dirty="0" smtClean="0"/>
              <a:t> yang </a:t>
            </a:r>
            <a:r>
              <a:rPr lang="en-GB" sz="2000" dirty="0" err="1" smtClean="0"/>
              <a:t>nyata</a:t>
            </a:r>
            <a:r>
              <a:rPr lang="en-GB" sz="2000" dirty="0" smtClean="0"/>
              <a:t>. </a:t>
            </a:r>
            <a:r>
              <a:rPr lang="en-GB" sz="2000" dirty="0" err="1" smtClean="0"/>
              <a:t>Menurut</a:t>
            </a:r>
            <a:r>
              <a:rPr lang="en-GB" sz="2000" dirty="0" smtClean="0"/>
              <a:t> </a:t>
            </a:r>
            <a:r>
              <a:rPr lang="en-GB" sz="2000" dirty="0" err="1" smtClean="0"/>
              <a:t>Nuhung</a:t>
            </a:r>
            <a:r>
              <a:rPr lang="en-GB" sz="2000" dirty="0" smtClean="0"/>
              <a:t> (2006), </a:t>
            </a:r>
            <a:r>
              <a:rPr lang="en-GB" sz="2000" dirty="0" err="1" smtClean="0"/>
              <a:t>persentase</a:t>
            </a:r>
            <a:r>
              <a:rPr lang="en-GB" sz="2000" dirty="0" smtClean="0"/>
              <a:t> </a:t>
            </a:r>
            <a:r>
              <a:rPr lang="en-GB" sz="2000" dirty="0" err="1" smtClean="0"/>
              <a:t>penduduk</a:t>
            </a:r>
            <a:r>
              <a:rPr lang="en-GB" sz="2000" dirty="0" smtClean="0"/>
              <a:t> </a:t>
            </a:r>
            <a:r>
              <a:rPr lang="en-GB" sz="2000" dirty="0" err="1" smtClean="0"/>
              <a:t>setengah</a:t>
            </a:r>
            <a:r>
              <a:rPr lang="en-GB" sz="2000" dirty="0" smtClean="0"/>
              <a:t> </a:t>
            </a:r>
            <a:r>
              <a:rPr lang="en-GB" sz="2000" dirty="0" err="1" smtClean="0"/>
              <a:t>pengganguran</a:t>
            </a:r>
            <a:r>
              <a:rPr lang="en-GB" sz="2000" dirty="0" smtClean="0"/>
              <a:t> 70,2 % </a:t>
            </a:r>
            <a:r>
              <a:rPr lang="en-GB" sz="2000" dirty="0" err="1" smtClean="0"/>
              <a:t>berada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sektor</a:t>
            </a:r>
            <a:r>
              <a:rPr lang="en-GB" sz="2000" dirty="0" smtClean="0"/>
              <a:t> </a:t>
            </a:r>
            <a:r>
              <a:rPr lang="en-GB" sz="2000" dirty="0" err="1" smtClean="0"/>
              <a:t>pertanian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29, 8 % </a:t>
            </a:r>
            <a:r>
              <a:rPr lang="en-GB" sz="2000" dirty="0" err="1" smtClean="0"/>
              <a:t>berada</a:t>
            </a:r>
            <a:r>
              <a:rPr lang="en-GB" sz="2000" dirty="0" smtClean="0"/>
              <a:t> di </a:t>
            </a:r>
            <a:r>
              <a:rPr lang="en-GB" sz="2000" dirty="0" err="1" smtClean="0"/>
              <a:t>sektor</a:t>
            </a:r>
            <a:r>
              <a:rPr lang="en-GB" sz="2000" dirty="0" smtClean="0"/>
              <a:t> non </a:t>
            </a:r>
            <a:r>
              <a:rPr lang="en-GB" sz="2000" dirty="0" err="1" smtClean="0"/>
              <a:t>pertanian</a:t>
            </a:r>
            <a:endParaRPr lang="en-GB" sz="2000" dirty="0" smtClean="0"/>
          </a:p>
          <a:p>
            <a:pPr marL="0" indent="0" algn="just">
              <a:buNone/>
            </a:pPr>
            <a:endParaRPr lang="en-GB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403648" y="404663"/>
            <a:ext cx="6912768" cy="224676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54013" indent="-354013" algn="just">
              <a:buFont typeface="Wingdings" pitchFamily="2" charset="2"/>
              <a:buChar char="v"/>
            </a:pPr>
            <a:r>
              <a:rPr lang="en-GB" sz="2000" dirty="0" err="1"/>
              <a:t>Pangsa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 </a:t>
            </a:r>
            <a:r>
              <a:rPr lang="en-GB" sz="2000" dirty="0" err="1"/>
              <a:t>dalam</a:t>
            </a:r>
            <a:r>
              <a:rPr lang="en-GB" sz="2000" dirty="0"/>
              <a:t> GDP </a:t>
            </a:r>
            <a:r>
              <a:rPr lang="en-GB" sz="2000" dirty="0" err="1"/>
              <a:t>meliputi</a:t>
            </a:r>
            <a:r>
              <a:rPr lang="en-GB" sz="2000" dirty="0"/>
              <a:t> </a:t>
            </a:r>
            <a:r>
              <a:rPr lang="en-GB" sz="2000" dirty="0" err="1"/>
              <a:t>pangsa</a:t>
            </a:r>
            <a:r>
              <a:rPr lang="en-GB" sz="2000" dirty="0"/>
              <a:t> </a:t>
            </a:r>
            <a:r>
              <a:rPr lang="en-GB" sz="2000" dirty="0" err="1"/>
              <a:t>sektor</a:t>
            </a:r>
            <a:r>
              <a:rPr lang="en-GB" sz="2000" dirty="0"/>
              <a:t> </a:t>
            </a:r>
            <a:r>
              <a:rPr lang="en-GB" sz="2000" dirty="0" err="1"/>
              <a:t>pertanian</a:t>
            </a:r>
            <a:r>
              <a:rPr lang="en-GB" sz="2000" dirty="0"/>
              <a:t> </a:t>
            </a:r>
            <a:r>
              <a:rPr lang="en-GB" sz="2000" dirty="0" err="1"/>
              <a:t>ditambah</a:t>
            </a:r>
            <a:r>
              <a:rPr lang="en-GB" sz="2000" dirty="0"/>
              <a:t> </a:t>
            </a: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pangsa</a:t>
            </a:r>
            <a:r>
              <a:rPr lang="en-GB" sz="2000" dirty="0"/>
              <a:t> </a:t>
            </a:r>
            <a:r>
              <a:rPr lang="en-GB" sz="2000" dirty="0" err="1"/>
              <a:t>industri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jasa</a:t>
            </a:r>
            <a:r>
              <a:rPr lang="en-GB" sz="2000" dirty="0"/>
              <a:t> </a:t>
            </a:r>
            <a:r>
              <a:rPr lang="en-GB" sz="2000" dirty="0" err="1"/>
              <a:t>pertanian</a:t>
            </a:r>
            <a:r>
              <a:rPr lang="en-GB" sz="2000" dirty="0"/>
              <a:t>. </a:t>
            </a:r>
          </a:p>
          <a:p>
            <a:pPr marL="354013" indent="-354013" algn="just"/>
            <a:endParaRPr lang="en-GB" sz="2000" dirty="0"/>
          </a:p>
          <a:p>
            <a:pPr marL="354013" indent="-354013" algn="just">
              <a:buFont typeface="Wingdings" pitchFamily="2" charset="2"/>
              <a:buChar char="v"/>
            </a:pPr>
            <a:r>
              <a:rPr lang="en-GB" sz="2000" dirty="0" err="1"/>
              <a:t>Sektor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 di Indonesia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negara-negara</a:t>
            </a:r>
            <a:r>
              <a:rPr lang="en-GB" sz="2000" dirty="0"/>
              <a:t> </a:t>
            </a:r>
            <a:r>
              <a:rPr lang="en-GB" sz="2000" dirty="0" err="1"/>
              <a:t>berkembang</a:t>
            </a:r>
            <a:r>
              <a:rPr lang="en-GB" sz="2000" dirty="0"/>
              <a:t> </a:t>
            </a:r>
            <a:r>
              <a:rPr lang="en-GB" sz="2000" dirty="0" err="1"/>
              <a:t>lainnya</a:t>
            </a:r>
            <a:r>
              <a:rPr lang="en-GB" sz="2000" dirty="0"/>
              <a:t> </a:t>
            </a:r>
            <a:r>
              <a:rPr lang="en-GB" sz="2000" dirty="0" err="1"/>
              <a:t>dapat</a:t>
            </a:r>
            <a:r>
              <a:rPr lang="en-GB" sz="2000" dirty="0"/>
              <a:t> </a:t>
            </a:r>
            <a:r>
              <a:rPr lang="en-GB" sz="2000" dirty="0" err="1"/>
              <a:t>dijadikan</a:t>
            </a:r>
            <a:r>
              <a:rPr lang="en-GB" sz="2000" dirty="0"/>
              <a:t> </a:t>
            </a:r>
            <a:r>
              <a:rPr lang="en-GB" sz="2000" dirty="0" err="1"/>
              <a:t>sebagai</a:t>
            </a:r>
            <a:r>
              <a:rPr lang="en-GB" sz="2000" dirty="0"/>
              <a:t> motor </a:t>
            </a:r>
            <a:r>
              <a:rPr lang="en-GB" sz="2000" dirty="0" err="1"/>
              <a:t>pertumbuhan</a:t>
            </a:r>
            <a:r>
              <a:rPr lang="en-GB" sz="2000" dirty="0"/>
              <a:t> </a:t>
            </a:r>
            <a:r>
              <a:rPr lang="en-GB" sz="2000" dirty="0" err="1"/>
              <a:t>ekonomi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penyedia</a:t>
            </a:r>
            <a:r>
              <a:rPr lang="en-GB" sz="2000" dirty="0"/>
              <a:t> </a:t>
            </a:r>
            <a:r>
              <a:rPr lang="en-GB" sz="2000" dirty="0" err="1"/>
              <a:t>lapangan</a:t>
            </a:r>
            <a:r>
              <a:rPr lang="en-GB" sz="2000" dirty="0"/>
              <a:t> </a:t>
            </a:r>
            <a:r>
              <a:rPr lang="en-GB" sz="2000" dirty="0" err="1"/>
              <a:t>kerja</a:t>
            </a:r>
            <a:r>
              <a:rPr lang="en-GB" sz="2000" dirty="0"/>
              <a:t>, </a:t>
            </a:r>
            <a:r>
              <a:rPr lang="en-GB" sz="2000" dirty="0" err="1"/>
              <a:t>serta</a:t>
            </a:r>
            <a:r>
              <a:rPr lang="en-GB" sz="2000" dirty="0"/>
              <a:t> </a:t>
            </a:r>
            <a:r>
              <a:rPr lang="en-GB" sz="2000" dirty="0" err="1"/>
              <a:t>memberi</a:t>
            </a:r>
            <a:r>
              <a:rPr lang="en-GB" sz="2000" dirty="0"/>
              <a:t> </a:t>
            </a:r>
            <a:r>
              <a:rPr lang="en-GB" sz="2000" dirty="0" err="1"/>
              <a:t>sumbangan</a:t>
            </a:r>
            <a:r>
              <a:rPr lang="en-GB" sz="2000" dirty="0"/>
              <a:t> </a:t>
            </a:r>
            <a:r>
              <a:rPr lang="en-GB" sz="2000" dirty="0" err="1"/>
              <a:t>besar</a:t>
            </a:r>
            <a:r>
              <a:rPr lang="en-GB" sz="2000" dirty="0"/>
              <a:t> </a:t>
            </a:r>
            <a:r>
              <a:rPr lang="en-GB" sz="2000" dirty="0" err="1"/>
              <a:t>terhadap</a:t>
            </a:r>
            <a:r>
              <a:rPr lang="en-GB" sz="2000" dirty="0"/>
              <a:t> </a:t>
            </a:r>
            <a:r>
              <a:rPr lang="en-GB" sz="2000" dirty="0" err="1"/>
              <a:t>penurunan</a:t>
            </a:r>
            <a:r>
              <a:rPr lang="en-GB" sz="2000" dirty="0"/>
              <a:t> </a:t>
            </a:r>
            <a:r>
              <a:rPr lang="en-GB" sz="2000" dirty="0" err="1"/>
              <a:t>tingkat</a:t>
            </a:r>
            <a:r>
              <a:rPr lang="en-GB" sz="2000" dirty="0"/>
              <a:t> </a:t>
            </a:r>
            <a:r>
              <a:rPr lang="en-GB" sz="2000" dirty="0" err="1"/>
              <a:t>kemiskinan</a:t>
            </a:r>
            <a:r>
              <a:rPr lang="en-GB" sz="2000" dirty="0"/>
              <a:t> di </a:t>
            </a:r>
            <a:r>
              <a:rPr lang="en-GB" sz="2000" dirty="0" err="1" smtClean="0"/>
              <a:t>daerah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699792" y="3266981"/>
            <a:ext cx="60486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/>
              <a:t>PERMASALAHAN SUMBERDAYA MANUSIA DALAM </a:t>
            </a:r>
            <a:r>
              <a:rPr lang="en-GB" sz="2400" b="1" dirty="0" smtClean="0"/>
              <a:t>AGRIBISNIS</a:t>
            </a:r>
            <a:endParaRPr lang="en-GB" sz="2400" b="1" dirty="0"/>
          </a:p>
        </p:txBody>
      </p:sp>
      <p:sp>
        <p:nvSpPr>
          <p:cNvPr id="8" name="Bent-Up Arrow 7"/>
          <p:cNvSpPr/>
          <p:nvPr/>
        </p:nvSpPr>
        <p:spPr>
          <a:xfrm rot="5400000" flipV="1">
            <a:off x="6516216" y="4653136"/>
            <a:ext cx="1296144" cy="1008112"/>
          </a:xfrm>
          <a:prstGeom prst="bentUp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9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483768" y="1988840"/>
            <a:ext cx="5616624" cy="266429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620688"/>
            <a:ext cx="7293496" cy="936104"/>
          </a:xfrm>
        </p:spPr>
        <p:txBody>
          <a:bodyPr>
            <a:normAutofit/>
          </a:bodyPr>
          <a:lstStyle/>
          <a:p>
            <a:pPr marL="987425" indent="-987425">
              <a:buNone/>
            </a:pPr>
            <a:r>
              <a:rPr lang="en-GB" sz="2400" dirty="0" err="1" smtClean="0"/>
              <a:t>Tabel</a:t>
            </a:r>
            <a:r>
              <a:rPr lang="en-GB" sz="2400" dirty="0" smtClean="0"/>
              <a:t> 3. </a:t>
            </a:r>
            <a:r>
              <a:rPr lang="en-GB" sz="2400" dirty="0" err="1" smtClean="0"/>
              <a:t>Potret</a:t>
            </a:r>
            <a:r>
              <a:rPr lang="en-GB" sz="2400" dirty="0" smtClean="0"/>
              <a:t> SDM </a:t>
            </a:r>
            <a:r>
              <a:rPr lang="en-GB" sz="2400" dirty="0" err="1" smtClean="0"/>
              <a:t>Setengah</a:t>
            </a:r>
            <a:r>
              <a:rPr lang="en-GB" sz="2400" dirty="0" smtClean="0"/>
              <a:t> </a:t>
            </a:r>
            <a:r>
              <a:rPr lang="en-GB" sz="2400" dirty="0" err="1" smtClean="0"/>
              <a:t>Pengangguran</a:t>
            </a:r>
            <a:r>
              <a:rPr lang="en-GB" sz="2400" dirty="0" smtClean="0"/>
              <a:t> </a:t>
            </a:r>
            <a:r>
              <a:rPr lang="en-GB" sz="2400" dirty="0" err="1" smtClean="0"/>
              <a:t>Sektor</a:t>
            </a:r>
            <a:r>
              <a:rPr lang="en-GB" sz="2400" dirty="0" smtClean="0"/>
              <a:t> </a:t>
            </a:r>
            <a:r>
              <a:rPr lang="en-GB" sz="2400" dirty="0" err="1" smtClean="0"/>
              <a:t>Pertanian</a:t>
            </a:r>
            <a:r>
              <a:rPr lang="en-GB" sz="2400" dirty="0" smtClean="0"/>
              <a:t> (70,2 %) </a:t>
            </a:r>
            <a:r>
              <a:rPr lang="en-GB" sz="2400" dirty="0" err="1" smtClean="0"/>
              <a:t>Berdasar</a:t>
            </a:r>
            <a:r>
              <a:rPr lang="en-GB" sz="2400" dirty="0" smtClean="0"/>
              <a:t> Tingkat </a:t>
            </a:r>
            <a:r>
              <a:rPr lang="en-GB" sz="2400" dirty="0" err="1" smtClean="0"/>
              <a:t>Pendidikan</a:t>
            </a: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413315"/>
              </p:ext>
            </p:extLst>
          </p:nvPr>
        </p:nvGraphicFramePr>
        <p:xfrm>
          <a:off x="2195736" y="1772816"/>
          <a:ext cx="5760640" cy="2700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44416"/>
                <a:gridCol w="2016224"/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Tingkat </a:t>
                      </a:r>
                      <a:r>
                        <a:rPr lang="en-GB" sz="2000" dirty="0" err="1" smtClean="0"/>
                        <a:t>Pendidikan</a:t>
                      </a:r>
                      <a:r>
                        <a:rPr lang="en-GB" sz="2000" dirty="0" smtClean="0"/>
                        <a:t> Formal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/>
                        <a:t>Perentase</a:t>
                      </a:r>
                      <a:r>
                        <a:rPr lang="en-GB" sz="2000" dirty="0" smtClean="0"/>
                        <a:t> (%)</a:t>
                      </a:r>
                      <a:endParaRPr lang="en-GB" sz="2000" dirty="0"/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SD </a:t>
                      </a:r>
                      <a:r>
                        <a:rPr lang="en-GB" sz="2000" dirty="0" err="1" smtClean="0"/>
                        <a:t>ke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bawah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35,5</a:t>
                      </a:r>
                      <a:endParaRPr lang="en-GB" sz="2000" dirty="0"/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SLTP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23,5</a:t>
                      </a:r>
                      <a:endParaRPr lang="en-GB" sz="2000" dirty="0"/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SLTA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35,5</a:t>
                      </a:r>
                      <a:endParaRPr lang="en-GB" sz="2000" dirty="0"/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PT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5,7</a:t>
                      </a:r>
                      <a:endParaRPr lang="en-GB" sz="2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128448" y="4973106"/>
            <a:ext cx="25875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err="1" smtClean="0"/>
              <a:t>Sumber</a:t>
            </a:r>
            <a:r>
              <a:rPr lang="en-GB" sz="2000" dirty="0" smtClean="0"/>
              <a:t> : </a:t>
            </a:r>
            <a:r>
              <a:rPr lang="en-GB" sz="2000" dirty="0" err="1" smtClean="0"/>
              <a:t>Nuhung</a:t>
            </a:r>
            <a:r>
              <a:rPr lang="en-GB" sz="2000" dirty="0" smtClean="0"/>
              <a:t>, 2006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79244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79512" y="260648"/>
            <a:ext cx="2339752" cy="32403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7380312" y="3974969"/>
            <a:ext cx="2088232" cy="39604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973144" y="2669140"/>
            <a:ext cx="1584176" cy="39604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7668344" y="476672"/>
            <a:ext cx="1584176" cy="39604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3861048"/>
            <a:ext cx="6696744" cy="280831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fi-FI" sz="2000" dirty="0" smtClean="0"/>
              <a:t>Dari </a:t>
            </a:r>
            <a:r>
              <a:rPr lang="fi-FI" sz="2000" dirty="0"/>
              <a:t>segi kelembagaan petani terdapat</a:t>
            </a:r>
            <a:r>
              <a:rPr lang="id-ID" sz="2000" dirty="0"/>
              <a:t> beberapa</a:t>
            </a:r>
            <a:r>
              <a:rPr lang="fi-FI" sz="2000" dirty="0"/>
              <a:t> permasalahan, yaitu</a:t>
            </a:r>
            <a:r>
              <a:rPr lang="id-ID" sz="2000" dirty="0"/>
              <a:t> : </a:t>
            </a:r>
            <a:endParaRPr lang="en-GB" sz="2000" dirty="0" smtClean="0"/>
          </a:p>
          <a:p>
            <a:pPr marL="342900" indent="-342900" algn="just">
              <a:buClr>
                <a:schemeClr val="tx1"/>
              </a:buClr>
              <a:buFont typeface="Arial" pitchFamily="34" charset="0"/>
              <a:buChar char="•"/>
            </a:pPr>
            <a:r>
              <a:rPr lang="en-GB" sz="2000" dirty="0"/>
              <a:t>M</a:t>
            </a:r>
            <a:r>
              <a:rPr lang="id-ID" sz="2000" dirty="0" smtClean="0"/>
              <a:t>asih </a:t>
            </a:r>
            <a:r>
              <a:rPr lang="id-ID" sz="2000" dirty="0"/>
              <a:t>lemahnya kapasitas dan </a:t>
            </a:r>
            <a:r>
              <a:rPr lang="fi-FI" sz="2000" dirty="0"/>
              <a:t>belum efektifnya kinerja </a:t>
            </a:r>
            <a:r>
              <a:rPr lang="id-ID" sz="2000" dirty="0"/>
              <a:t>kelembagaan </a:t>
            </a:r>
            <a:r>
              <a:rPr lang="fi-FI" sz="2000" dirty="0"/>
              <a:t> kelompok tani</a:t>
            </a:r>
            <a:r>
              <a:rPr lang="id-ID" sz="2000" dirty="0"/>
              <a:t>,</a:t>
            </a:r>
            <a:r>
              <a:rPr lang="fi-FI" sz="2000" dirty="0"/>
              <a:t> </a:t>
            </a:r>
            <a:endParaRPr lang="fi-FI" sz="2000" dirty="0" smtClean="0"/>
          </a:p>
          <a:p>
            <a:pPr marL="342900" indent="-342900" algn="just">
              <a:buClr>
                <a:schemeClr val="tx1"/>
              </a:buClr>
              <a:buFont typeface="Arial" pitchFamily="34" charset="0"/>
              <a:buChar char="•"/>
            </a:pPr>
            <a:r>
              <a:rPr lang="fi-FI" sz="2000" dirty="0"/>
              <a:t>B</a:t>
            </a:r>
            <a:r>
              <a:rPr lang="fi-FI" sz="2000" dirty="0" smtClean="0"/>
              <a:t>elum </a:t>
            </a:r>
            <a:r>
              <a:rPr lang="fi-FI" sz="2000" dirty="0"/>
              <a:t>berkembangnya </a:t>
            </a:r>
            <a:r>
              <a:rPr lang="id-ID" sz="2000" dirty="0" smtClean="0"/>
              <a:t>kele</a:t>
            </a:r>
            <a:r>
              <a:rPr lang="en-GB" sz="2000" dirty="0" smtClean="0"/>
              <a:t>m</a:t>
            </a:r>
            <a:r>
              <a:rPr lang="id-ID" sz="2000" dirty="0" smtClean="0"/>
              <a:t>bagaan </a:t>
            </a:r>
            <a:r>
              <a:rPr lang="id-ID" sz="2000" dirty="0"/>
              <a:t>yang berorientasi kepada aspek </a:t>
            </a:r>
            <a:r>
              <a:rPr lang="fi-FI" sz="2000" dirty="0"/>
              <a:t>ekonomi </a:t>
            </a:r>
            <a:r>
              <a:rPr lang="fi-FI" sz="2000" dirty="0" smtClean="0"/>
              <a:t>petani</a:t>
            </a:r>
            <a:endParaRPr lang="en-GB" sz="2000" dirty="0"/>
          </a:p>
          <a:p>
            <a:pPr marL="342900" indent="-342900" algn="just">
              <a:buClr>
                <a:schemeClr val="tx1"/>
              </a:buClr>
              <a:buFont typeface="Arial" pitchFamily="34" charset="0"/>
              <a:buChar char="•"/>
            </a:pPr>
            <a:r>
              <a:rPr lang="en-GB" sz="2000" dirty="0"/>
              <a:t>M</a:t>
            </a:r>
            <a:r>
              <a:rPr lang="id-ID" sz="2000" dirty="0" smtClean="0"/>
              <a:t>asih </a:t>
            </a:r>
            <a:r>
              <a:rPr lang="id-ID" sz="2000" dirty="0"/>
              <a:t>rendahnya minat untuk membangun dan mengembangkan kelembagaan petani</a:t>
            </a:r>
            <a:r>
              <a:rPr lang="fi-FI" sz="2000" dirty="0"/>
              <a:t>. </a:t>
            </a:r>
            <a:endParaRPr lang="en-GB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2987824" y="260648"/>
            <a:ext cx="4896544" cy="19389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GB" sz="2000" dirty="0" err="1" smtClean="0"/>
              <a:t>Intan</a:t>
            </a:r>
            <a:r>
              <a:rPr lang="en-GB" sz="2000" dirty="0" smtClean="0"/>
              <a:t> (1997), </a:t>
            </a:r>
            <a:r>
              <a:rPr lang="en-GB" sz="2000" dirty="0" err="1" smtClean="0"/>
              <a:t>Mutu</a:t>
            </a:r>
            <a:r>
              <a:rPr lang="en-GB" sz="2000" dirty="0" smtClean="0"/>
              <a:t> </a:t>
            </a:r>
            <a:r>
              <a:rPr lang="en-GB" sz="2000" dirty="0" err="1" smtClean="0"/>
              <a:t>sumberdaya</a:t>
            </a:r>
            <a:r>
              <a:rPr lang="en-GB" sz="2000" dirty="0" smtClean="0"/>
              <a:t> </a:t>
            </a:r>
            <a:r>
              <a:rPr lang="en-GB" sz="2000" dirty="0" err="1"/>
              <a:t>manusia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 Indonesia </a:t>
            </a:r>
            <a:r>
              <a:rPr lang="en-GB" sz="2000" dirty="0" err="1" smtClean="0"/>
              <a:t>masih</a:t>
            </a:r>
            <a:r>
              <a:rPr lang="en-GB" sz="2000" dirty="0" smtClean="0"/>
              <a:t> </a:t>
            </a:r>
            <a:r>
              <a:rPr lang="en-GB" sz="2000" dirty="0" err="1"/>
              <a:t>terdapat</a:t>
            </a:r>
            <a:r>
              <a:rPr lang="en-GB" sz="2000" dirty="0"/>
              <a:t> </a:t>
            </a:r>
            <a:r>
              <a:rPr lang="en-GB" sz="2000" dirty="0" err="1"/>
              <a:t>kendala</a:t>
            </a:r>
            <a:r>
              <a:rPr lang="en-GB" sz="2000" dirty="0"/>
              <a:t> </a:t>
            </a: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/>
              <a:t>hal</a:t>
            </a:r>
            <a:r>
              <a:rPr lang="en-GB" sz="2000" dirty="0"/>
              <a:t> </a:t>
            </a:r>
            <a:r>
              <a:rPr lang="en-GB" sz="2000" dirty="0" err="1"/>
              <a:t>sikap</a:t>
            </a:r>
            <a:r>
              <a:rPr lang="en-GB" sz="2000" dirty="0"/>
              <a:t> mental yang </a:t>
            </a:r>
            <a:r>
              <a:rPr lang="en-GB" sz="2000" dirty="0" err="1"/>
              <a:t>menghambat</a:t>
            </a:r>
            <a:r>
              <a:rPr lang="en-GB" sz="2000" dirty="0"/>
              <a:t>, </a:t>
            </a:r>
            <a:r>
              <a:rPr lang="en-GB" sz="2000" dirty="0" err="1"/>
              <a:t>terutama</a:t>
            </a:r>
            <a:r>
              <a:rPr lang="en-GB" sz="2000" dirty="0"/>
              <a:t> 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hal</a:t>
            </a:r>
            <a:r>
              <a:rPr lang="en-GB" sz="2000" dirty="0"/>
              <a:t> </a:t>
            </a:r>
            <a:r>
              <a:rPr lang="en-GB" sz="2000" dirty="0" err="1"/>
              <a:t>sikap</a:t>
            </a:r>
            <a:r>
              <a:rPr lang="en-GB" sz="2000" dirty="0"/>
              <a:t> </a:t>
            </a:r>
            <a:r>
              <a:rPr lang="en-GB" sz="2000" dirty="0" err="1" smtClean="0"/>
              <a:t>malas</a:t>
            </a:r>
            <a:r>
              <a:rPr lang="en-GB" sz="2000" dirty="0" smtClean="0"/>
              <a:t> / </a:t>
            </a:r>
            <a:r>
              <a:rPr lang="en-GB" sz="2000" dirty="0" err="1" smtClean="0"/>
              <a:t>enggan</a:t>
            </a:r>
            <a:r>
              <a:rPr lang="en-GB" sz="2000" dirty="0" smtClean="0"/>
              <a:t> / </a:t>
            </a:r>
            <a:r>
              <a:rPr lang="en-GB" sz="2000" dirty="0" err="1" smtClean="0"/>
              <a:t>lamban</a:t>
            </a:r>
            <a:r>
              <a:rPr lang="en-GB" sz="2000" dirty="0"/>
              <a:t>, </a:t>
            </a:r>
            <a:r>
              <a:rPr lang="en-GB" sz="2000" dirty="0" err="1"/>
              <a:t>masa</a:t>
            </a:r>
            <a:r>
              <a:rPr lang="en-GB" sz="2000" dirty="0"/>
              <a:t> </a:t>
            </a:r>
            <a:r>
              <a:rPr lang="en-GB" sz="2000" dirty="0" err="1" smtClean="0"/>
              <a:t>bodoh</a:t>
            </a:r>
            <a:r>
              <a:rPr lang="en-GB" sz="2000" dirty="0"/>
              <a:t> </a:t>
            </a:r>
            <a:r>
              <a:rPr lang="en-GB" sz="2000" dirty="0" err="1" smtClean="0"/>
              <a:t>dan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err="1"/>
              <a:t>tidak</a:t>
            </a:r>
            <a:r>
              <a:rPr lang="en-GB" sz="2000" dirty="0"/>
              <a:t> </a:t>
            </a:r>
            <a:r>
              <a:rPr lang="en-GB" sz="2000" dirty="0" err="1"/>
              <a:t>peduli</a:t>
            </a:r>
            <a:r>
              <a:rPr lang="en-GB" sz="2000" dirty="0"/>
              <a:t>, </a:t>
            </a:r>
            <a:r>
              <a:rPr lang="en-GB" sz="2000" dirty="0" err="1" smtClean="0"/>
              <a:t>suka</a:t>
            </a:r>
            <a:r>
              <a:rPr lang="en-GB" sz="2000" dirty="0" smtClean="0"/>
              <a:t> </a:t>
            </a:r>
            <a:r>
              <a:rPr lang="en-GB" sz="2000" dirty="0" err="1"/>
              <a:t>menunda</a:t>
            </a:r>
            <a:r>
              <a:rPr lang="en-GB" sz="2000" dirty="0"/>
              <a:t>, </a:t>
            </a:r>
            <a:r>
              <a:rPr lang="en-GB" sz="2000" dirty="0" err="1"/>
              <a:t>kerja</a:t>
            </a:r>
            <a:r>
              <a:rPr lang="en-GB" sz="2000" dirty="0"/>
              <a:t> </a:t>
            </a:r>
            <a:r>
              <a:rPr lang="en-GB" sz="2000" dirty="0" err="1"/>
              <a:t>asal</a:t>
            </a:r>
            <a:r>
              <a:rPr lang="en-GB" sz="2000" dirty="0"/>
              <a:t> </a:t>
            </a:r>
            <a:r>
              <a:rPr lang="en-GB" sz="2000" dirty="0" err="1" smtClean="0"/>
              <a:t>jadi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987824" y="2557353"/>
            <a:ext cx="5363410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i-FI" sz="2000" dirty="0" smtClean="0"/>
              <a:t>Permasalahan</a:t>
            </a:r>
            <a:r>
              <a:rPr lang="en-GB" sz="2000" dirty="0" smtClean="0"/>
              <a:t> lain </a:t>
            </a:r>
            <a:r>
              <a:rPr lang="fi-FI" sz="2000" dirty="0" smtClean="0"/>
              <a:t>SDM </a:t>
            </a:r>
            <a:r>
              <a:rPr lang="fi-FI" sz="2000" dirty="0"/>
              <a:t>Pertanian antara lain</a:t>
            </a:r>
            <a:r>
              <a:rPr lang="en-GB" sz="2000" dirty="0"/>
              <a:t> : </a:t>
            </a:r>
            <a:r>
              <a:rPr lang="en-GB" sz="2000" dirty="0" err="1" smtClean="0"/>
              <a:t>Banyak</a:t>
            </a:r>
            <a:r>
              <a:rPr lang="en-GB" sz="2000" dirty="0" smtClean="0"/>
              <a:t> </a:t>
            </a:r>
            <a:r>
              <a:rPr lang="en-GB" sz="2000" dirty="0" err="1" smtClean="0"/>
              <a:t>petani</a:t>
            </a:r>
            <a:r>
              <a:rPr lang="en-GB" sz="2000" dirty="0" smtClean="0"/>
              <a:t> </a:t>
            </a:r>
            <a:r>
              <a:rPr lang="en-GB" sz="2000" dirty="0"/>
              <a:t>yang  </a:t>
            </a:r>
            <a:r>
              <a:rPr lang="en-GB" sz="2000" dirty="0" err="1"/>
              <a:t>telah</a:t>
            </a:r>
            <a:r>
              <a:rPr lang="en-GB" sz="2000" dirty="0"/>
              <a:t> </a:t>
            </a:r>
            <a:r>
              <a:rPr lang="en-GB" sz="2000" dirty="0" err="1"/>
              <a:t>berusia</a:t>
            </a:r>
            <a:r>
              <a:rPr lang="en-GB" sz="2000" dirty="0"/>
              <a:t> </a:t>
            </a:r>
            <a:r>
              <a:rPr lang="en-GB" sz="2000" dirty="0" err="1"/>
              <a:t>lanjut</a:t>
            </a:r>
            <a:r>
              <a:rPr lang="en-GB" sz="2000" dirty="0"/>
              <a:t>,  </a:t>
            </a:r>
            <a:r>
              <a:rPr lang="en-GB" sz="2000" dirty="0" err="1"/>
              <a:t>rendahnya</a:t>
            </a:r>
            <a:r>
              <a:rPr lang="en-GB" sz="2000" dirty="0"/>
              <a:t> </a:t>
            </a:r>
            <a:r>
              <a:rPr lang="en-GB" sz="2000" dirty="0" err="1"/>
              <a:t>kapasitas</a:t>
            </a:r>
            <a:r>
              <a:rPr lang="en-GB" sz="2000" dirty="0"/>
              <a:t> 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aspek</a:t>
            </a:r>
            <a:r>
              <a:rPr lang="en-GB" sz="2000" dirty="0"/>
              <a:t> </a:t>
            </a:r>
            <a:r>
              <a:rPr lang="en-GB" sz="2000" dirty="0" err="1" smtClean="0"/>
              <a:t>kewirausaan</a:t>
            </a:r>
            <a:r>
              <a:rPr lang="en-GB" sz="2000" dirty="0"/>
              <a:t>.</a:t>
            </a:r>
          </a:p>
        </p:txBody>
      </p:sp>
      <p:pic>
        <p:nvPicPr>
          <p:cNvPr id="5122" name="Picture 2" descr="http://rinuhadi.files.wordpress.com/2010/03/petani-indones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613" y="2017730"/>
            <a:ext cx="2230492" cy="148327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1.bp.blogspot.com/-0WJP94VxXe4/UOL8N5Ba6gI/AAAAAAAAAAc/0U9Ms_OYI6E/s1600/petani-memupu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613" y="260648"/>
            <a:ext cx="2276651" cy="17194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822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6425" y="5503301"/>
            <a:ext cx="2184951" cy="39604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7820744" y="2780928"/>
            <a:ext cx="1584176" cy="39604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7668344" y="548680"/>
            <a:ext cx="1584176" cy="39604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8914" y="5359285"/>
            <a:ext cx="5987008" cy="7920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2000" dirty="0" err="1" smtClean="0"/>
              <a:t>Rasio</a:t>
            </a:r>
            <a:r>
              <a:rPr lang="en-GB" sz="2000" dirty="0" smtClean="0"/>
              <a:t> </a:t>
            </a:r>
            <a:r>
              <a:rPr lang="en-GB" sz="2000" dirty="0" err="1"/>
              <a:t>pendapatan</a:t>
            </a:r>
            <a:r>
              <a:rPr lang="en-GB" sz="2000" dirty="0"/>
              <a:t> </a:t>
            </a:r>
            <a:r>
              <a:rPr lang="en-GB" sz="2000" dirty="0" err="1"/>
              <a:t>tenaga</a:t>
            </a:r>
            <a:r>
              <a:rPr lang="en-GB" sz="2000" dirty="0"/>
              <a:t> </a:t>
            </a:r>
            <a:r>
              <a:rPr lang="en-GB" sz="2000" dirty="0" err="1"/>
              <a:t>kerja</a:t>
            </a:r>
            <a:r>
              <a:rPr lang="en-GB" sz="2000" dirty="0"/>
              <a:t> </a:t>
            </a:r>
            <a:r>
              <a:rPr lang="en-GB" sz="2000" dirty="0" err="1"/>
              <a:t>sektor</a:t>
            </a:r>
            <a:r>
              <a:rPr lang="en-GB" sz="2000" dirty="0"/>
              <a:t> </a:t>
            </a:r>
            <a:r>
              <a:rPr lang="en-GB" sz="2000" dirty="0" err="1"/>
              <a:t>pertanian</a:t>
            </a:r>
            <a:r>
              <a:rPr lang="en-GB" sz="2000" dirty="0"/>
              <a:t>/non </a:t>
            </a:r>
            <a:r>
              <a:rPr lang="en-GB" sz="2000" dirty="0" err="1"/>
              <a:t>pertanian</a:t>
            </a:r>
            <a:r>
              <a:rPr lang="en-GB" sz="2000" dirty="0"/>
              <a:t> </a:t>
            </a:r>
            <a:r>
              <a:rPr lang="en-GB" sz="2000" dirty="0" err="1"/>
              <a:t>sangat</a:t>
            </a:r>
            <a:r>
              <a:rPr lang="en-GB" sz="2000" dirty="0"/>
              <a:t> </a:t>
            </a:r>
            <a:r>
              <a:rPr lang="en-GB" sz="2000" dirty="0" err="1"/>
              <a:t>rendah</a:t>
            </a:r>
            <a:r>
              <a:rPr lang="en-GB" sz="2000" dirty="0"/>
              <a:t> </a:t>
            </a:r>
            <a:r>
              <a:rPr lang="en-GB" sz="2000" dirty="0" err="1"/>
              <a:t>yakni</a:t>
            </a:r>
            <a:r>
              <a:rPr lang="en-GB" sz="2000" dirty="0"/>
              <a:t> </a:t>
            </a:r>
            <a:r>
              <a:rPr lang="en-GB" sz="2000" dirty="0" err="1"/>
              <a:t>hanya</a:t>
            </a:r>
            <a:r>
              <a:rPr lang="en-GB" sz="2000" dirty="0"/>
              <a:t> 0,23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03648" y="404664"/>
            <a:ext cx="6552728" cy="163121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000" dirty="0" err="1"/>
              <a:t>Berdasarkan</a:t>
            </a:r>
            <a:r>
              <a:rPr lang="en-GB" sz="2000" dirty="0"/>
              <a:t> </a:t>
            </a:r>
            <a:r>
              <a:rPr lang="en-GB" sz="2000" dirty="0" err="1"/>
              <a:t>curahan</a:t>
            </a:r>
            <a:r>
              <a:rPr lang="en-GB" sz="2000" dirty="0"/>
              <a:t> jam </a:t>
            </a:r>
            <a:r>
              <a:rPr lang="en-GB" sz="2000" dirty="0" err="1"/>
              <a:t>kerja</a:t>
            </a:r>
            <a:r>
              <a:rPr lang="en-GB" sz="2000" dirty="0"/>
              <a:t> yang </a:t>
            </a:r>
            <a:r>
              <a:rPr lang="en-GB" sz="2000" dirty="0" err="1"/>
              <a:t>dihitung</a:t>
            </a:r>
            <a:r>
              <a:rPr lang="en-GB" sz="2000" dirty="0"/>
              <a:t> </a:t>
            </a:r>
            <a:r>
              <a:rPr lang="en-GB" sz="2000" dirty="0" err="1"/>
              <a:t>berdasarkan</a:t>
            </a:r>
            <a:r>
              <a:rPr lang="en-GB" sz="2000" dirty="0"/>
              <a:t> </a:t>
            </a:r>
            <a:r>
              <a:rPr lang="en-GB" sz="2000" dirty="0" err="1"/>
              <a:t>lamanya</a:t>
            </a:r>
            <a:r>
              <a:rPr lang="en-GB" sz="2000" dirty="0"/>
              <a:t> </a:t>
            </a:r>
            <a:r>
              <a:rPr lang="en-GB" sz="2000" dirty="0" err="1"/>
              <a:t>bekerja</a:t>
            </a:r>
            <a:r>
              <a:rPr lang="en-GB" sz="2000" dirty="0"/>
              <a:t> per </a:t>
            </a:r>
            <a:r>
              <a:rPr lang="en-GB" sz="2000" dirty="0" err="1"/>
              <a:t>minggu</a:t>
            </a:r>
            <a:r>
              <a:rPr lang="en-GB" sz="2000" dirty="0"/>
              <a:t>, </a:t>
            </a:r>
            <a:r>
              <a:rPr lang="en-GB" sz="2000" dirty="0" err="1"/>
              <a:t>ternyata</a:t>
            </a:r>
            <a:r>
              <a:rPr lang="en-GB" sz="2000" dirty="0"/>
              <a:t> </a:t>
            </a:r>
            <a:r>
              <a:rPr lang="en-GB" sz="2000" dirty="0" err="1"/>
              <a:t>tenaga</a:t>
            </a:r>
            <a:r>
              <a:rPr lang="en-GB" sz="2000" dirty="0"/>
              <a:t> </a:t>
            </a:r>
            <a:r>
              <a:rPr lang="en-GB" sz="2000" dirty="0" err="1"/>
              <a:t>kerja</a:t>
            </a:r>
            <a:r>
              <a:rPr lang="en-GB" sz="2000" dirty="0"/>
              <a:t> </a:t>
            </a:r>
            <a:r>
              <a:rPr lang="en-GB" sz="2000" dirty="0" err="1"/>
              <a:t>pertanian</a:t>
            </a:r>
            <a:r>
              <a:rPr lang="en-GB" sz="2000" dirty="0"/>
              <a:t> </a:t>
            </a:r>
            <a:r>
              <a:rPr lang="en-GB" sz="2000" dirty="0" err="1"/>
              <a:t>baik</a:t>
            </a:r>
            <a:r>
              <a:rPr lang="en-GB" sz="2000" dirty="0"/>
              <a:t> </a:t>
            </a:r>
            <a:r>
              <a:rPr lang="en-GB" sz="2000" dirty="0" err="1"/>
              <a:t>secara</a:t>
            </a:r>
            <a:r>
              <a:rPr lang="en-GB" sz="2000" dirty="0"/>
              <a:t> </a:t>
            </a:r>
            <a:r>
              <a:rPr lang="en-GB" sz="2000" dirty="0" err="1"/>
              <a:t>komulatif</a:t>
            </a:r>
            <a:r>
              <a:rPr lang="en-GB" sz="2000" dirty="0"/>
              <a:t> </a:t>
            </a:r>
            <a:r>
              <a:rPr lang="en-GB" sz="2000" dirty="0" err="1"/>
              <a:t>maupun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masing-masing</a:t>
            </a:r>
            <a:r>
              <a:rPr lang="en-GB" sz="2000" dirty="0"/>
              <a:t> </a:t>
            </a:r>
            <a:r>
              <a:rPr lang="en-GB" sz="2000" dirty="0" err="1"/>
              <a:t>subsektor</a:t>
            </a:r>
            <a:r>
              <a:rPr lang="en-GB" sz="2000" dirty="0"/>
              <a:t>, </a:t>
            </a:r>
            <a:r>
              <a:rPr lang="en-GB" sz="2000" dirty="0" err="1"/>
              <a:t>sebanyak</a:t>
            </a:r>
            <a:r>
              <a:rPr lang="en-GB" sz="2000" dirty="0"/>
              <a:t> 59 % </a:t>
            </a:r>
            <a:r>
              <a:rPr lang="en-GB" sz="2000" dirty="0" err="1"/>
              <a:t>bekerja</a:t>
            </a:r>
            <a:r>
              <a:rPr lang="en-GB" sz="2000" dirty="0"/>
              <a:t> </a:t>
            </a:r>
            <a:r>
              <a:rPr lang="en-GB" sz="2000" dirty="0" err="1"/>
              <a:t>kurang</a:t>
            </a:r>
            <a:r>
              <a:rPr lang="en-GB" sz="2000" dirty="0"/>
              <a:t> </a:t>
            </a:r>
            <a:r>
              <a:rPr lang="en-GB" sz="2000" dirty="0" err="1"/>
              <a:t>dari</a:t>
            </a:r>
            <a:r>
              <a:rPr lang="en-GB" sz="2000" dirty="0"/>
              <a:t> 35 jam per </a:t>
            </a:r>
            <a:r>
              <a:rPr lang="en-GB" sz="2000" dirty="0" err="1"/>
              <a:t>minggu</a:t>
            </a:r>
            <a:r>
              <a:rPr lang="en-GB" sz="2000" dirty="0"/>
              <a:t> (</a:t>
            </a:r>
            <a:r>
              <a:rPr lang="en-GB" sz="2000" dirty="0" err="1"/>
              <a:t>katagori</a:t>
            </a:r>
            <a:r>
              <a:rPr lang="en-GB" sz="2000" dirty="0"/>
              <a:t> </a:t>
            </a:r>
            <a:r>
              <a:rPr lang="en-GB" sz="2000" i="1" dirty="0"/>
              <a:t>disguised unemployment</a:t>
            </a:r>
            <a:r>
              <a:rPr lang="en-GB" sz="2000" dirty="0" smtClean="0"/>
              <a:t>)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680012" y="2636912"/>
            <a:ext cx="3564396" cy="224676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000" dirty="0"/>
              <a:t>Data </a:t>
            </a:r>
            <a:r>
              <a:rPr lang="en-GB" sz="2000" dirty="0" err="1"/>
              <a:t>statistik</a:t>
            </a:r>
            <a:r>
              <a:rPr lang="en-GB" sz="2000" dirty="0"/>
              <a:t> </a:t>
            </a:r>
            <a:r>
              <a:rPr lang="en-GB" sz="2000" dirty="0" err="1"/>
              <a:t>Tahun</a:t>
            </a:r>
            <a:r>
              <a:rPr lang="en-GB" sz="2000" dirty="0"/>
              <a:t> 1999 </a:t>
            </a:r>
            <a:r>
              <a:rPr lang="en-GB" sz="2000" dirty="0" err="1"/>
              <a:t>dan</a:t>
            </a:r>
            <a:r>
              <a:rPr lang="en-GB" sz="2000" dirty="0"/>
              <a:t> 2002 </a:t>
            </a:r>
            <a:r>
              <a:rPr lang="en-GB" sz="2000" dirty="0" err="1"/>
              <a:t>produktivitas</a:t>
            </a:r>
            <a:r>
              <a:rPr lang="en-GB" sz="2000" dirty="0"/>
              <a:t> </a:t>
            </a:r>
            <a:r>
              <a:rPr lang="en-GB" sz="2000" dirty="0" err="1"/>
              <a:t>tenaga</a:t>
            </a:r>
            <a:r>
              <a:rPr lang="en-GB" sz="2000" dirty="0"/>
              <a:t> </a:t>
            </a:r>
            <a:r>
              <a:rPr lang="en-GB" sz="2000" dirty="0" err="1"/>
              <a:t>kerja</a:t>
            </a:r>
            <a:r>
              <a:rPr lang="en-GB" sz="2000" dirty="0"/>
              <a:t> </a:t>
            </a:r>
            <a:r>
              <a:rPr lang="en-GB" sz="2000" dirty="0" err="1"/>
              <a:t>sektor</a:t>
            </a:r>
            <a:r>
              <a:rPr lang="en-GB" sz="2000" dirty="0"/>
              <a:t> </a:t>
            </a:r>
            <a:r>
              <a:rPr lang="en-GB" sz="2000" dirty="0" err="1"/>
              <a:t>pertanian</a:t>
            </a:r>
            <a:r>
              <a:rPr lang="en-GB" sz="2000" dirty="0"/>
              <a:t> </a:t>
            </a:r>
            <a:r>
              <a:rPr lang="en-GB" sz="2000" dirty="0" err="1"/>
              <a:t>menduduki</a:t>
            </a:r>
            <a:r>
              <a:rPr lang="en-GB" sz="2000" dirty="0"/>
              <a:t> </a:t>
            </a:r>
            <a:r>
              <a:rPr lang="en-GB" sz="2000" dirty="0" err="1"/>
              <a:t>urutan</a:t>
            </a:r>
            <a:r>
              <a:rPr lang="en-GB" sz="2000" dirty="0"/>
              <a:t> </a:t>
            </a:r>
            <a:r>
              <a:rPr lang="en-GB" sz="2000" dirty="0" err="1"/>
              <a:t>terakhir</a:t>
            </a:r>
            <a:r>
              <a:rPr lang="en-GB" sz="2000" dirty="0"/>
              <a:t> (</a:t>
            </a:r>
            <a:r>
              <a:rPr lang="en-GB" sz="2000" dirty="0" err="1"/>
              <a:t>sebesar</a:t>
            </a:r>
            <a:r>
              <a:rPr lang="en-GB" sz="2000" dirty="0"/>
              <a:t> 6.923) </a:t>
            </a:r>
            <a:r>
              <a:rPr lang="en-GB" sz="2000" dirty="0" err="1"/>
              <a:t>dibanding</a:t>
            </a:r>
            <a:r>
              <a:rPr lang="en-GB" sz="2000" dirty="0"/>
              <a:t> </a:t>
            </a:r>
            <a:r>
              <a:rPr lang="en-GB" sz="2000" dirty="0" err="1"/>
              <a:t>produktivitas</a:t>
            </a:r>
            <a:r>
              <a:rPr lang="en-GB" sz="2000" dirty="0"/>
              <a:t> </a:t>
            </a:r>
            <a:r>
              <a:rPr lang="en-GB" sz="2000" dirty="0" err="1"/>
              <a:t>tenaga</a:t>
            </a:r>
            <a:r>
              <a:rPr lang="en-GB" sz="2000" dirty="0"/>
              <a:t> </a:t>
            </a:r>
            <a:r>
              <a:rPr lang="en-GB" sz="2000" dirty="0" err="1"/>
              <a:t>kerja</a:t>
            </a:r>
            <a:r>
              <a:rPr lang="en-GB" sz="2000" dirty="0"/>
              <a:t> </a:t>
            </a:r>
            <a:r>
              <a:rPr lang="en-GB" sz="2000" dirty="0" err="1"/>
              <a:t>menurut</a:t>
            </a:r>
            <a:r>
              <a:rPr lang="en-GB" sz="2000" dirty="0"/>
              <a:t> </a:t>
            </a:r>
            <a:r>
              <a:rPr lang="en-GB" sz="2000" dirty="0" err="1"/>
              <a:t>lapangan</a:t>
            </a:r>
            <a:r>
              <a:rPr lang="en-GB" sz="2000" dirty="0"/>
              <a:t> </a:t>
            </a:r>
            <a:r>
              <a:rPr lang="en-GB" sz="2000" dirty="0" err="1"/>
              <a:t>usaha</a:t>
            </a:r>
            <a:r>
              <a:rPr lang="en-GB" sz="2000" dirty="0"/>
              <a:t> yang lain. </a:t>
            </a:r>
          </a:p>
        </p:txBody>
      </p:sp>
      <p:pic>
        <p:nvPicPr>
          <p:cNvPr id="4098" name="Picture 2" descr="http://anditaufantiro.com/wp-content/uploads/2012/10/foto-blog-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881" y="2642545"/>
            <a:ext cx="3384376" cy="22562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98399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979</TotalTime>
  <Words>1763</Words>
  <Application>Microsoft Office PowerPoint</Application>
  <PresentationFormat>On-screen Show (4:3)</PresentationFormat>
  <Paragraphs>202</Paragraphs>
  <Slides>27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Solstice</vt:lpstr>
      <vt:lpstr>PENGELOLAAN SUMBERDAYA MANUSIA  DALAM AGRIBISNIS</vt:lpstr>
      <vt:lpstr>PowerPoint Presentation</vt:lpstr>
      <vt:lpstr>PowerPoint Presentation</vt:lpstr>
      <vt:lpstr>PowerPoint Presentation</vt:lpstr>
      <vt:lpstr>Tabel 2. Jumlah Tenaga Kerja Pertanian (Pelaku utama/Petani)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CROSS-JOB TRAINING</vt:lpstr>
      <vt:lpstr>Manfaat utama dari Cross-job Training meliputi :</vt:lpstr>
      <vt:lpstr>JOB DESIGN  (Perancangan Pekerjaan)</vt:lpstr>
      <vt:lpstr>Faktor2 Yang Dipertimbangkan Dalam Jd :</vt:lpstr>
      <vt:lpstr>JOB DESIGN APPROACHS</vt:lpstr>
      <vt:lpstr>JOB DESIGN APPROACH : Individual</vt:lpstr>
      <vt:lpstr>Keuntungan Job Design Approach</vt:lpstr>
      <vt:lpstr>STRATEGIC GUIDELINES FOR JD (Hackman-Oldham’s Job Characteristics Model)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 PENGELOLAAN SUMBERDAYA MANUSIA UNTUK MENUNJANG PENGEMBANGAN AGRIBISNIS</dc:title>
  <dc:creator>Satellite</dc:creator>
  <cp:lastModifiedBy>Satellite</cp:lastModifiedBy>
  <cp:revision>117</cp:revision>
  <dcterms:created xsi:type="dcterms:W3CDTF">2014-07-11T02:52:36Z</dcterms:created>
  <dcterms:modified xsi:type="dcterms:W3CDTF">2016-10-30T15:48:20Z</dcterms:modified>
</cp:coreProperties>
</file>