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56" r:id="rId2"/>
    <p:sldId id="257" r:id="rId3"/>
    <p:sldId id="258" r:id="rId4"/>
    <p:sldId id="276" r:id="rId5"/>
    <p:sldId id="262" r:id="rId6"/>
    <p:sldId id="260" r:id="rId7"/>
    <p:sldId id="261" r:id="rId8"/>
    <p:sldId id="264" r:id="rId9"/>
    <p:sldId id="263" r:id="rId10"/>
    <p:sldId id="265" r:id="rId11"/>
    <p:sldId id="266" r:id="rId12"/>
    <p:sldId id="268" r:id="rId13"/>
    <p:sldId id="270" r:id="rId14"/>
    <p:sldId id="269" r:id="rId15"/>
    <p:sldId id="273" r:id="rId16"/>
    <p:sldId id="274" r:id="rId17"/>
    <p:sldId id="278" r:id="rId18"/>
    <p:sldId id="285" r:id="rId19"/>
    <p:sldId id="286" r:id="rId20"/>
    <p:sldId id="292" r:id="rId21"/>
    <p:sldId id="294" r:id="rId22"/>
    <p:sldId id="291" r:id="rId23"/>
    <p:sldId id="287" r:id="rId24"/>
    <p:sldId id="295" r:id="rId25"/>
    <p:sldId id="290" r:id="rId26"/>
    <p:sldId id="280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FF99"/>
    <a:srgbClr val="00FF00"/>
    <a:srgbClr val="FF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4660"/>
  </p:normalViewPr>
  <p:slideViewPr>
    <p:cSldViewPr>
      <p:cViewPr>
        <p:scale>
          <a:sx n="64" d="100"/>
          <a:sy n="64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93DAE-E770-4237-9465-A5F64D7C2EBE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79F40-D9A6-4239-B9F3-736F25524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79F40-D9A6-4239-B9F3-736F255246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63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79F40-D9A6-4239-B9F3-736F2552467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82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79F40-D9A6-4239-B9F3-736F2552467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79F40-D9A6-4239-B9F3-736F2552467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11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2BE16F-9D08-4E45-9A83-19DA92B0D8DC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4B1AA2-5028-4A0E-B482-B5D8C5532B3E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200800" cy="158417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PENGELOLAAN </a:t>
            </a:r>
            <a:r>
              <a:rPr lang="en-GB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SUMBERDAYA MANUSIA </a:t>
            </a:r>
            <a:r>
              <a:rPr lang="en-GB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 DALAM AGRIBISNIS</a:t>
            </a:r>
            <a:endParaRPr lang="en-GB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224" y="4725144"/>
            <a:ext cx="1872208" cy="1368152"/>
          </a:xfrm>
        </p:spPr>
        <p:txBody>
          <a:bodyPr>
            <a:normAutofit/>
          </a:bodyPr>
          <a:lstStyle/>
          <a:p>
            <a:pPr algn="r"/>
            <a:endParaRPr lang="en-GB" sz="2000" dirty="0" smtClean="0"/>
          </a:p>
          <a:p>
            <a:pPr algn="r"/>
            <a:r>
              <a:rPr lang="en-GB" sz="2400" dirty="0" err="1" smtClean="0">
                <a:solidFill>
                  <a:schemeClr val="tx1"/>
                </a:solidFill>
              </a:rPr>
              <a:t>Oleh</a:t>
            </a:r>
            <a:r>
              <a:rPr lang="en-GB" sz="2400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en-GB" sz="2400" dirty="0" err="1" smtClean="0">
                <a:solidFill>
                  <a:schemeClr val="tx1"/>
                </a:solidFill>
              </a:rPr>
              <a:t>Juarini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ybex.deptan.go.id/files/perencanaan%20s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12976"/>
            <a:ext cx="3429000" cy="31527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4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4076" y="548680"/>
            <a:ext cx="6714348" cy="259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74076" y="4777961"/>
            <a:ext cx="7704856" cy="1033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661" y="5229200"/>
            <a:ext cx="6779096" cy="1152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Pembinaan</a:t>
            </a:r>
            <a:r>
              <a:rPr lang="en-GB" sz="2000" dirty="0" smtClean="0"/>
              <a:t> </a:t>
            </a:r>
            <a:r>
              <a:rPr lang="en-GB" sz="2000" dirty="0" err="1"/>
              <a:t>sumberdaya</a:t>
            </a:r>
            <a:r>
              <a:rPr lang="en-GB" sz="2000" dirty="0"/>
              <a:t> </a:t>
            </a:r>
            <a:r>
              <a:rPr lang="en-GB" sz="2000" dirty="0" err="1"/>
              <a:t>manusia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sektor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saat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merupakan</a:t>
            </a:r>
            <a:r>
              <a:rPr lang="en-GB" sz="2000" dirty="0"/>
              <a:t> </a:t>
            </a:r>
            <a:r>
              <a:rPr lang="en-GB" sz="2000" dirty="0" err="1"/>
              <a:t>konsekuensi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semakin</a:t>
            </a:r>
            <a:r>
              <a:rPr lang="en-GB" sz="2000" dirty="0"/>
              <a:t> </a:t>
            </a:r>
            <a:r>
              <a:rPr lang="en-GB" sz="2000" dirty="0" err="1"/>
              <a:t>disadarinya</a:t>
            </a:r>
            <a:r>
              <a:rPr lang="en-GB" sz="2000" dirty="0"/>
              <a:t> </a:t>
            </a:r>
            <a:r>
              <a:rPr lang="en-GB" sz="2000" dirty="0" err="1"/>
              <a:t>ketertinggalan</a:t>
            </a:r>
            <a:r>
              <a:rPr lang="en-GB" sz="2000" dirty="0"/>
              <a:t> Indonesia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hal</a:t>
            </a:r>
            <a:r>
              <a:rPr lang="en-GB" sz="2000" dirty="0"/>
              <a:t> </a:t>
            </a:r>
            <a:r>
              <a:rPr lang="en-GB" sz="2000" dirty="0" err="1"/>
              <a:t>mutu</a:t>
            </a:r>
            <a:r>
              <a:rPr lang="en-GB" sz="2000" dirty="0"/>
              <a:t> </a:t>
            </a:r>
            <a:r>
              <a:rPr lang="en-GB" sz="2000" dirty="0" err="1"/>
              <a:t>sumberdaya</a:t>
            </a:r>
            <a:r>
              <a:rPr lang="en-GB" sz="2000" dirty="0"/>
              <a:t> </a:t>
            </a:r>
            <a:r>
              <a:rPr lang="en-GB" sz="2000" dirty="0" err="1"/>
              <a:t>manusia</a:t>
            </a:r>
            <a:r>
              <a:rPr lang="en-GB" sz="2000" dirty="0"/>
              <a:t> (SDM).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0" y="370344"/>
            <a:ext cx="6912768" cy="25545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/>
              <a:t>Permasalahan</a:t>
            </a:r>
            <a:r>
              <a:rPr lang="en-GB" sz="2000" dirty="0"/>
              <a:t> </a:t>
            </a:r>
            <a:r>
              <a:rPr lang="en-GB" sz="2000" dirty="0" err="1"/>
              <a:t>pokok</a:t>
            </a:r>
            <a:r>
              <a:rPr lang="en-GB" sz="2000" dirty="0"/>
              <a:t> </a:t>
            </a:r>
            <a:r>
              <a:rPr lang="en-GB" sz="2000" dirty="0" err="1"/>
              <a:t>berkaitan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penyuluhan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fi-FI" sz="2000" dirty="0"/>
              <a:t> adalah</a:t>
            </a:r>
            <a:r>
              <a:rPr lang="en-GB" sz="2000" dirty="0"/>
              <a:t> :</a:t>
            </a:r>
            <a:r>
              <a:rPr lang="fi-FI" sz="2000" dirty="0"/>
              <a:t> </a:t>
            </a:r>
            <a:endParaRPr lang="fi-FI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fi-FI" sz="2000" dirty="0" smtClean="0"/>
              <a:t>Terbatasnya </a:t>
            </a:r>
            <a:r>
              <a:rPr lang="fi-FI" sz="2000" dirty="0"/>
              <a:t>jumlah </a:t>
            </a:r>
            <a:r>
              <a:rPr lang="en-GB" sz="2000" dirty="0" err="1"/>
              <a:t>tenaga</a:t>
            </a:r>
            <a:r>
              <a:rPr lang="en-GB" sz="2000" dirty="0"/>
              <a:t> </a:t>
            </a:r>
            <a:r>
              <a:rPr lang="fi-FI" sz="2000" dirty="0"/>
              <a:t>penyuluh </a:t>
            </a:r>
            <a:r>
              <a:rPr lang="en-GB" sz="2000" dirty="0"/>
              <a:t>(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penyuluh</a:t>
            </a:r>
            <a:r>
              <a:rPr lang="en-GB" sz="2000" dirty="0"/>
              <a:t> PNS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fi-FI" sz="2000" dirty="0"/>
              <a:t>swadaya</a:t>
            </a:r>
            <a:r>
              <a:rPr lang="en-GB" sz="2000" dirty="0" smtClean="0"/>
              <a:t>)</a:t>
            </a:r>
            <a:endParaRPr lang="fi-FI" sz="2000" dirty="0"/>
          </a:p>
          <a:p>
            <a:pPr marL="342900" indent="-342900">
              <a:buFont typeface="Wingdings" pitchFamily="2" charset="2"/>
              <a:buChar char="§"/>
            </a:pPr>
            <a:r>
              <a:rPr lang="fi-FI" sz="2000" dirty="0" smtClean="0"/>
              <a:t>Minimnya </a:t>
            </a:r>
            <a:r>
              <a:rPr lang="fi-FI" sz="2000" dirty="0"/>
              <a:t>sarana </a:t>
            </a:r>
            <a:r>
              <a:rPr lang="fi-FI" sz="2000" dirty="0" smtClean="0"/>
              <a:t>penyuluhan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000" dirty="0" err="1" smtClean="0"/>
              <a:t>Masih</a:t>
            </a:r>
            <a:r>
              <a:rPr lang="en-GB" sz="2000" dirty="0" smtClean="0"/>
              <a:t> </a:t>
            </a:r>
            <a:r>
              <a:rPr lang="en-GB" sz="2000" dirty="0" err="1"/>
              <a:t>rendahnya</a:t>
            </a:r>
            <a:r>
              <a:rPr lang="en-GB" sz="2000" dirty="0"/>
              <a:t> </a:t>
            </a:r>
            <a:r>
              <a:rPr lang="en-GB" sz="2000" dirty="0" err="1"/>
              <a:t>keterkaitan</a:t>
            </a:r>
            <a:r>
              <a:rPr lang="en-GB" sz="2000" dirty="0"/>
              <a:t> </a:t>
            </a:r>
            <a:r>
              <a:rPr lang="en-GB" sz="2000" dirty="0" err="1"/>
              <a:t>penyuluhan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aspek</a:t>
            </a:r>
            <a:r>
              <a:rPr lang="en-GB" sz="2000" dirty="0"/>
              <a:t> </a:t>
            </a:r>
            <a:r>
              <a:rPr lang="en-GB" sz="2000" dirty="0" err="1"/>
              <a:t>penelitian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sumber</a:t>
            </a:r>
            <a:r>
              <a:rPr lang="en-GB" sz="2000" dirty="0"/>
              <a:t> </a:t>
            </a:r>
            <a:r>
              <a:rPr lang="en-GB" sz="2000" dirty="0" err="1"/>
              <a:t>teknologi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informasi</a:t>
            </a:r>
            <a:r>
              <a:rPr lang="en-GB" sz="2000" dirty="0"/>
              <a:t> </a:t>
            </a:r>
            <a:endParaRPr lang="fi-FI" sz="2000" dirty="0"/>
          </a:p>
          <a:p>
            <a:pPr marL="342900" indent="-342900">
              <a:buFont typeface="Wingdings" pitchFamily="2" charset="2"/>
              <a:buChar char="§"/>
            </a:pPr>
            <a:r>
              <a:rPr lang="fi-FI" sz="2000" dirty="0" smtClean="0"/>
              <a:t>Rendahnya </a:t>
            </a:r>
            <a:r>
              <a:rPr lang="fi-FI" sz="2000" dirty="0"/>
              <a:t>insentif bagi penyuluh</a:t>
            </a:r>
            <a:r>
              <a:rPr lang="fi-FI" sz="2000" dirty="0" smtClean="0"/>
              <a:t>.</a:t>
            </a:r>
            <a:endParaRPr lang="fi-FI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62108" y="394696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smtClean="0"/>
              <a:t> </a:t>
            </a:r>
            <a:r>
              <a:rPr lang="en-GB" sz="2400" b="1" dirty="0"/>
              <a:t>PENGELOLAAN SUMBERDAYA MANUSIA </a:t>
            </a:r>
            <a:r>
              <a:rPr lang="en-GB" sz="2400" b="1" dirty="0" smtClean="0"/>
              <a:t> DALAM  AGRIBISNIS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9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6453336"/>
            <a:ext cx="7488832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704856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 smtClean="0"/>
              <a:t>Peter </a:t>
            </a:r>
            <a:r>
              <a:rPr lang="en-GB" sz="2000" dirty="0"/>
              <a:t>Thigpen (1991)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Pfeffer</a:t>
            </a:r>
            <a:r>
              <a:rPr lang="en-GB" sz="2000" dirty="0"/>
              <a:t> (1996) </a:t>
            </a:r>
            <a:r>
              <a:rPr lang="en-GB" sz="2000" dirty="0" err="1"/>
              <a:t>Pembinaan</a:t>
            </a:r>
            <a:r>
              <a:rPr lang="en-GB" sz="2000" dirty="0"/>
              <a:t> </a:t>
            </a:r>
            <a:r>
              <a:rPr lang="en-GB" sz="2000" dirty="0" err="1"/>
              <a:t>mutu</a:t>
            </a:r>
            <a:r>
              <a:rPr lang="en-GB" sz="2000" dirty="0"/>
              <a:t> SDM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 smtClean="0"/>
              <a:t>dengan</a:t>
            </a:r>
            <a:endParaRPr lang="en-GB" sz="2000" dirty="0" smtClean="0"/>
          </a:p>
          <a:p>
            <a:pPr marL="457200" indent="-457200" algn="just">
              <a:buClrTx/>
              <a:buFont typeface="+mj-lt"/>
              <a:buAutoNum type="alphaLcParenR"/>
            </a:pPr>
            <a:r>
              <a:rPr lang="en-GB" sz="2000" dirty="0" err="1" smtClean="0"/>
              <a:t>Pembinaan</a:t>
            </a:r>
            <a:r>
              <a:rPr lang="en-GB" sz="2000" dirty="0" smtClean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kognitif</a:t>
            </a:r>
            <a:r>
              <a:rPr lang="en-GB" sz="2000" dirty="0"/>
              <a:t> yang </a:t>
            </a:r>
            <a:r>
              <a:rPr lang="en-GB" sz="2000" dirty="0" err="1"/>
              <a:t>meliputi</a:t>
            </a:r>
            <a:r>
              <a:rPr lang="en-GB" sz="2000" dirty="0"/>
              <a:t> </a:t>
            </a:r>
            <a:r>
              <a:rPr lang="en-GB" sz="2000" dirty="0" err="1"/>
              <a:t>pengetahuan</a:t>
            </a:r>
            <a:r>
              <a:rPr lang="en-GB" sz="2000" dirty="0"/>
              <a:t> </a:t>
            </a:r>
            <a:r>
              <a:rPr lang="en-GB" sz="2000" dirty="0" err="1"/>
              <a:t>dasar</a:t>
            </a:r>
            <a:r>
              <a:rPr lang="en-GB" sz="2000" dirty="0"/>
              <a:t> </a:t>
            </a:r>
            <a:r>
              <a:rPr lang="en-GB" sz="2000" dirty="0" err="1"/>
              <a:t>tentang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, </a:t>
            </a:r>
            <a:r>
              <a:rPr lang="en-GB" sz="2000" dirty="0" err="1"/>
              <a:t>teknologi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manajerial</a:t>
            </a:r>
            <a:r>
              <a:rPr lang="en-GB" sz="2000" dirty="0"/>
              <a:t> </a:t>
            </a:r>
            <a:r>
              <a:rPr lang="en-GB" sz="2000" dirty="0" err="1"/>
              <a:t>dibidang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r>
              <a:rPr lang="en-GB" sz="2000" dirty="0"/>
              <a:t> </a:t>
            </a:r>
            <a:r>
              <a:rPr lang="en-GB" sz="2000" dirty="0" err="1"/>
              <a:t>pendukungnya</a:t>
            </a:r>
            <a:r>
              <a:rPr lang="en-GB" sz="2000" dirty="0"/>
              <a:t> </a:t>
            </a:r>
            <a:r>
              <a:rPr lang="en-GB" sz="2000" dirty="0" err="1"/>
              <a:t>seperti</a:t>
            </a:r>
            <a:r>
              <a:rPr lang="en-GB" sz="2000" dirty="0"/>
              <a:t> </a:t>
            </a:r>
            <a:r>
              <a:rPr lang="en-GB" sz="2000" dirty="0" err="1"/>
              <a:t>keuangan</a:t>
            </a:r>
            <a:r>
              <a:rPr lang="en-GB" sz="2000" dirty="0"/>
              <a:t>, </a:t>
            </a:r>
            <a:r>
              <a:rPr lang="en-GB" sz="2000" dirty="0" err="1"/>
              <a:t>pemasaran</a:t>
            </a:r>
            <a:r>
              <a:rPr lang="en-GB" sz="2000" dirty="0"/>
              <a:t> </a:t>
            </a:r>
            <a:r>
              <a:rPr lang="en-GB" sz="2000" dirty="0" err="1"/>
              <a:t>operasi</a:t>
            </a:r>
            <a:r>
              <a:rPr lang="en-GB" sz="2000" dirty="0"/>
              <a:t> </a:t>
            </a:r>
            <a:r>
              <a:rPr lang="en-GB" sz="2000" dirty="0" err="1"/>
              <a:t>produksi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smtClean="0"/>
              <a:t>lain-lain</a:t>
            </a:r>
          </a:p>
          <a:p>
            <a:pPr marL="457200" indent="-457200" algn="just">
              <a:buClrTx/>
              <a:buFont typeface="+mj-lt"/>
              <a:buAutoNum type="alphaLcParenR"/>
            </a:pPr>
            <a:r>
              <a:rPr lang="en-GB" sz="2000" dirty="0" err="1"/>
              <a:t>Pembinaan</a:t>
            </a:r>
            <a:r>
              <a:rPr lang="en-GB" sz="2000" dirty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psikomotorik</a:t>
            </a:r>
            <a:r>
              <a:rPr lang="en-GB" sz="2000" dirty="0"/>
              <a:t> </a:t>
            </a:r>
            <a:r>
              <a:rPr lang="en-GB" sz="2000" dirty="0" err="1"/>
              <a:t>mencakup</a:t>
            </a:r>
            <a:r>
              <a:rPr lang="en-GB" sz="2000" dirty="0"/>
              <a:t> </a:t>
            </a:r>
            <a:r>
              <a:rPr lang="en-GB" sz="2000" dirty="0" err="1"/>
              <a:t>upaya-upaya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membina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meningkatkan</a:t>
            </a:r>
            <a:r>
              <a:rPr lang="en-GB" sz="2000" dirty="0"/>
              <a:t> </a:t>
            </a:r>
            <a:r>
              <a:rPr lang="en-GB" sz="2000" dirty="0" err="1"/>
              <a:t>keahlian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keterampilan</a:t>
            </a:r>
            <a:r>
              <a:rPr lang="en-GB" sz="2000" dirty="0"/>
              <a:t> </a:t>
            </a:r>
            <a:r>
              <a:rPr lang="en-GB" sz="2000" dirty="0" err="1"/>
              <a:t>spesifik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penjabaran</a:t>
            </a:r>
            <a:r>
              <a:rPr lang="en-GB" sz="2000" dirty="0"/>
              <a:t> </a:t>
            </a:r>
            <a:r>
              <a:rPr lang="en-GB" sz="2000" dirty="0" err="1"/>
              <a:t>bidang-bidang</a:t>
            </a:r>
            <a:r>
              <a:rPr lang="en-GB" sz="2000" dirty="0"/>
              <a:t> </a:t>
            </a:r>
            <a:r>
              <a:rPr lang="en-GB" sz="2000" dirty="0" err="1"/>
              <a:t>kognitif</a:t>
            </a:r>
            <a:r>
              <a:rPr lang="en-GB" sz="2000" dirty="0"/>
              <a:t> </a:t>
            </a:r>
            <a:r>
              <a:rPr lang="en-GB" sz="2000" dirty="0" err="1"/>
              <a:t>seperti</a:t>
            </a:r>
            <a:r>
              <a:rPr lang="en-GB" sz="2000" dirty="0"/>
              <a:t> </a:t>
            </a:r>
            <a:r>
              <a:rPr lang="en-GB" sz="2000" dirty="0" err="1"/>
              <a:t>keterampilan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r>
              <a:rPr lang="en-GB" sz="2000" dirty="0"/>
              <a:t> </a:t>
            </a:r>
            <a:r>
              <a:rPr lang="en-GB" sz="2000" dirty="0" err="1"/>
              <a:t>manejerial</a:t>
            </a:r>
            <a:r>
              <a:rPr lang="en-GB" sz="2000" dirty="0"/>
              <a:t>, </a:t>
            </a:r>
            <a:r>
              <a:rPr lang="en-GB" sz="2000" dirty="0" err="1"/>
              <a:t>keterampilan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r>
              <a:rPr lang="en-GB" sz="2000" dirty="0"/>
              <a:t> </a:t>
            </a:r>
            <a:r>
              <a:rPr lang="en-GB" sz="2000" dirty="0" err="1"/>
              <a:t>produksi</a:t>
            </a:r>
            <a:r>
              <a:rPr lang="en-GB" sz="2000" dirty="0"/>
              <a:t>, </a:t>
            </a:r>
            <a:r>
              <a:rPr lang="en-GB" sz="2000" dirty="0" err="1"/>
              <a:t>keterampilan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r>
              <a:rPr lang="en-GB" sz="2000" dirty="0"/>
              <a:t> </a:t>
            </a:r>
            <a:r>
              <a:rPr lang="en-GB" sz="2000" dirty="0" err="1"/>
              <a:t>tekhnologi</a:t>
            </a:r>
            <a:r>
              <a:rPr lang="en-GB" sz="2000" dirty="0"/>
              <a:t>; </a:t>
            </a:r>
          </a:p>
          <a:p>
            <a:pPr marL="457200" indent="-457200" algn="just">
              <a:buClrTx/>
              <a:buFont typeface="+mj-lt"/>
              <a:buAutoNum type="alphaLcParenR"/>
            </a:pPr>
            <a:r>
              <a:rPr lang="en-GB" sz="2000" dirty="0" err="1"/>
              <a:t>Pembinaan</a:t>
            </a:r>
            <a:r>
              <a:rPr lang="en-GB" sz="2000" dirty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afeksi</a:t>
            </a:r>
            <a:r>
              <a:rPr lang="en-GB" sz="2000" dirty="0"/>
              <a:t>, </a:t>
            </a:r>
            <a:r>
              <a:rPr lang="en-GB" sz="2000" dirty="0" err="1"/>
              <a:t>yakni</a:t>
            </a:r>
            <a:r>
              <a:rPr lang="en-GB" sz="2000" dirty="0"/>
              <a:t> </a:t>
            </a:r>
            <a:r>
              <a:rPr lang="en-GB" sz="2000" dirty="0" err="1"/>
              <a:t>sikap</a:t>
            </a:r>
            <a:r>
              <a:rPr lang="en-GB" sz="2000" dirty="0"/>
              <a:t> mental, moral,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etika</a:t>
            </a:r>
            <a:r>
              <a:rPr lang="en-GB" sz="2000" dirty="0"/>
              <a:t>.</a:t>
            </a:r>
          </a:p>
          <a:p>
            <a:pPr marL="457200" indent="-457200" algn="just">
              <a:buClrTx/>
              <a:buFont typeface="+mj-lt"/>
              <a:buAutoNum type="alphaLcParenR"/>
            </a:pPr>
            <a:r>
              <a:rPr lang="en-GB" sz="2000" dirty="0" err="1" smtClean="0"/>
              <a:t>Pembinaan</a:t>
            </a:r>
            <a:r>
              <a:rPr lang="en-GB" sz="2000" dirty="0" smtClean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intuisi</a:t>
            </a:r>
            <a:r>
              <a:rPr lang="en-GB" sz="2000" dirty="0"/>
              <a:t>, </a:t>
            </a:r>
            <a:r>
              <a:rPr lang="en-GB" sz="2000" dirty="0" err="1"/>
              <a:t>merupakan</a:t>
            </a:r>
            <a:r>
              <a:rPr lang="en-GB" sz="2000" dirty="0"/>
              <a:t> </a:t>
            </a:r>
            <a:r>
              <a:rPr lang="en-GB" sz="2000" dirty="0" err="1"/>
              <a:t>kombinasi</a:t>
            </a:r>
            <a:r>
              <a:rPr lang="en-GB" sz="2000" dirty="0"/>
              <a:t> </a:t>
            </a:r>
            <a:r>
              <a:rPr lang="en-GB" sz="2000" dirty="0" err="1"/>
              <a:t>antara</a:t>
            </a:r>
            <a:r>
              <a:rPr lang="en-GB" sz="2000" dirty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kognisi</a:t>
            </a:r>
            <a:r>
              <a:rPr lang="en-GB" sz="2000" dirty="0"/>
              <a:t>, </a:t>
            </a:r>
            <a:r>
              <a:rPr lang="en-GB" sz="2000" dirty="0" err="1"/>
              <a:t>psikomotor</a:t>
            </a:r>
            <a:r>
              <a:rPr lang="en-GB" sz="2000" dirty="0"/>
              <a:t>,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afeksi</a:t>
            </a:r>
            <a:r>
              <a:rPr lang="en-GB" sz="2000" dirty="0"/>
              <a:t> yang </a:t>
            </a:r>
            <a:r>
              <a:rPr lang="en-GB" sz="2000" dirty="0" err="1"/>
              <a:t>dimilikinya</a:t>
            </a:r>
            <a:r>
              <a:rPr lang="en-GB" sz="2000" dirty="0"/>
              <a:t>. </a:t>
            </a: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839949" y="331228"/>
            <a:ext cx="5184576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dk1"/>
                </a:solidFill>
                <a:effectLst/>
              </a:rPr>
              <a:t>Strategi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Pembinaan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mutu</a:t>
            </a:r>
            <a:r>
              <a:rPr lang="en-GB" sz="2000" dirty="0">
                <a:solidFill>
                  <a:schemeClr val="dk1"/>
                </a:solidFill>
                <a:effectLst/>
              </a:rPr>
              <a:t> SDM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agribisnis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pada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empat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unsur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utama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yakni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kognisi</a:t>
            </a:r>
            <a:r>
              <a:rPr lang="en-GB" sz="2000" dirty="0">
                <a:solidFill>
                  <a:schemeClr val="dk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psikomotor</a:t>
            </a:r>
            <a:r>
              <a:rPr lang="en-GB" sz="2000" dirty="0">
                <a:solidFill>
                  <a:schemeClr val="dk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afeksi</a:t>
            </a:r>
            <a:r>
              <a:rPr lang="en-GB" sz="2000" dirty="0">
                <a:solidFill>
                  <a:schemeClr val="dk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dan</a:t>
            </a:r>
            <a:r>
              <a:rPr lang="en-GB" sz="2000" dirty="0">
                <a:solidFill>
                  <a:schemeClr val="dk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dk1"/>
                </a:solidFill>
                <a:effectLst/>
              </a:rPr>
              <a:t>intuisi</a:t>
            </a:r>
            <a:r>
              <a:rPr lang="en-GB" sz="2000" dirty="0">
                <a:solidFill>
                  <a:schemeClr val="dk1"/>
                </a:solidFill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05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2133" y="4581128"/>
            <a:ext cx="1895078" cy="189507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89830" y="2060849"/>
            <a:ext cx="2870002" cy="22914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228" y="1772816"/>
            <a:ext cx="5462555" cy="3888432"/>
          </a:xfrm>
        </p:spPr>
        <p:txBody>
          <a:bodyPr>
            <a:noAutofit/>
          </a:bodyPr>
          <a:lstStyle/>
          <a:p>
            <a:pPr marL="457200" indent="-457200" algn="just">
              <a:buClrTx/>
              <a:buFont typeface="+mj-lt"/>
              <a:buAutoNum type="arabicParenR"/>
            </a:pPr>
            <a:r>
              <a:rPr lang="en-GB" sz="2000" dirty="0" err="1" smtClean="0"/>
              <a:t>Petani</a:t>
            </a:r>
            <a:r>
              <a:rPr lang="en-GB" sz="2000" dirty="0" smtClean="0"/>
              <a:t> </a:t>
            </a:r>
            <a:r>
              <a:rPr lang="en-GB" sz="2000" dirty="0"/>
              <a:t>yang </a:t>
            </a:r>
            <a:r>
              <a:rPr lang="en-GB" sz="2000" dirty="0" err="1"/>
              <a:t>merupakan</a:t>
            </a:r>
            <a:r>
              <a:rPr lang="en-GB" sz="2000" dirty="0"/>
              <a:t> </a:t>
            </a:r>
            <a:r>
              <a:rPr lang="en-GB" sz="2000" dirty="0" err="1"/>
              <a:t>pelaku</a:t>
            </a:r>
            <a:r>
              <a:rPr lang="en-GB" sz="2000" dirty="0"/>
              <a:t> </a:t>
            </a:r>
            <a:r>
              <a:rPr lang="en-GB" sz="2000" dirty="0" err="1"/>
              <a:t>utama</a:t>
            </a:r>
            <a:r>
              <a:rPr lang="en-GB" sz="2000" dirty="0"/>
              <a:t> </a:t>
            </a:r>
            <a:r>
              <a:rPr lang="en-GB" sz="2000" dirty="0" err="1"/>
              <a:t>usaha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kelembagaan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petani</a:t>
            </a:r>
            <a:r>
              <a:rPr lang="en-GB" sz="2000" dirty="0"/>
              <a:t>, </a:t>
            </a:r>
            <a:endParaRPr lang="en-GB" sz="2000" dirty="0" smtClean="0"/>
          </a:p>
          <a:p>
            <a:pPr marL="457200" indent="-457200" algn="just">
              <a:buClrTx/>
              <a:buFont typeface="+mj-lt"/>
              <a:buAutoNum type="arabicParenR"/>
            </a:pPr>
            <a:r>
              <a:rPr lang="en-GB" sz="2000" dirty="0" err="1" smtClean="0"/>
              <a:t>Pengusaha</a:t>
            </a:r>
            <a:r>
              <a:rPr lang="en-GB" sz="2000" dirty="0" smtClean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pedagang</a:t>
            </a:r>
            <a:r>
              <a:rPr lang="en-GB" sz="2000" dirty="0"/>
              <a:t> yang </a:t>
            </a:r>
            <a:r>
              <a:rPr lang="en-GB" sz="2000" dirty="0" err="1"/>
              <a:t>bergerak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,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agroinput</a:t>
            </a:r>
            <a:r>
              <a:rPr lang="en-GB" sz="2000" dirty="0"/>
              <a:t> (</a:t>
            </a:r>
            <a:r>
              <a:rPr lang="en-GB" sz="2000" dirty="0" err="1"/>
              <a:t>penyediaan</a:t>
            </a:r>
            <a:r>
              <a:rPr lang="en-GB" sz="2000" dirty="0"/>
              <a:t> </a:t>
            </a:r>
            <a:r>
              <a:rPr lang="en-GB" sz="2000" dirty="0" err="1"/>
              <a:t>sarana</a:t>
            </a:r>
            <a:r>
              <a:rPr lang="en-GB" sz="2000" dirty="0"/>
              <a:t> </a:t>
            </a:r>
            <a:r>
              <a:rPr lang="en-GB" sz="2000" dirty="0" err="1"/>
              <a:t>produksi</a:t>
            </a:r>
            <a:r>
              <a:rPr lang="en-GB" sz="2000" dirty="0"/>
              <a:t>) </a:t>
            </a:r>
            <a:r>
              <a:rPr lang="en-GB" sz="2000" dirty="0" err="1"/>
              <a:t>maupun</a:t>
            </a:r>
            <a:r>
              <a:rPr lang="en-GB" sz="2000" dirty="0"/>
              <a:t> agro-</a:t>
            </a:r>
            <a:r>
              <a:rPr lang="en-GB" sz="2000" dirty="0" err="1"/>
              <a:t>industri</a:t>
            </a:r>
            <a:r>
              <a:rPr lang="en-GB" sz="2000" dirty="0"/>
              <a:t> (</a:t>
            </a:r>
            <a:r>
              <a:rPr lang="en-GB" sz="2000" dirty="0" err="1"/>
              <a:t>pengolahan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pemasaran</a:t>
            </a:r>
            <a:r>
              <a:rPr lang="en-GB" sz="2000" dirty="0"/>
              <a:t> </a:t>
            </a:r>
            <a:r>
              <a:rPr lang="en-GB" sz="2000" dirty="0" err="1"/>
              <a:t>hasil</a:t>
            </a:r>
            <a:r>
              <a:rPr lang="en-GB" sz="2000" dirty="0"/>
              <a:t>); </a:t>
            </a:r>
            <a:r>
              <a:rPr lang="en-GB" sz="2000" dirty="0" smtClean="0"/>
              <a:t>  </a:t>
            </a:r>
          </a:p>
          <a:p>
            <a:pPr marL="457200" indent="-457200" algn="just">
              <a:buClrTx/>
              <a:buFont typeface="+mj-lt"/>
              <a:buAutoNum type="arabicParenR"/>
            </a:pPr>
            <a:r>
              <a:rPr lang="en-GB" sz="2000" dirty="0" err="1" smtClean="0"/>
              <a:t>Aparat</a:t>
            </a:r>
            <a:r>
              <a:rPr lang="en-GB" sz="2000" dirty="0" smtClean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kelembagaan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, </a:t>
            </a:r>
            <a:r>
              <a:rPr lang="en-GB" sz="2000" dirty="0" err="1" smtClean="0"/>
              <a:t>baik</a:t>
            </a:r>
            <a:r>
              <a:rPr lang="en-GB" sz="2000" dirty="0" smtClean="0"/>
              <a:t> </a:t>
            </a:r>
            <a:r>
              <a:rPr lang="en-GB" sz="2000" dirty="0" err="1" smtClean="0"/>
              <a:t>struktural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err="1"/>
              <a:t>teknis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adminstrasi</a:t>
            </a:r>
            <a:r>
              <a:rPr lang="en-GB" sz="2000" dirty="0"/>
              <a:t>)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dirty="0" err="1"/>
              <a:t>fungsional</a:t>
            </a:r>
            <a:r>
              <a:rPr lang="en-GB" sz="2000" dirty="0"/>
              <a:t> (</a:t>
            </a:r>
            <a:r>
              <a:rPr lang="en-GB" sz="2000" dirty="0" err="1"/>
              <a:t>penyuluh</a:t>
            </a:r>
            <a:r>
              <a:rPr lang="en-GB" sz="2000" dirty="0"/>
              <a:t>, </a:t>
            </a:r>
            <a:r>
              <a:rPr lang="en-GB" sz="2000" dirty="0" err="1"/>
              <a:t>peneliti</a:t>
            </a:r>
            <a:r>
              <a:rPr lang="en-GB" sz="2000" dirty="0"/>
              <a:t>, guru, </a:t>
            </a:r>
            <a:r>
              <a:rPr lang="en-GB" sz="2000" dirty="0" err="1"/>
              <a:t>dosen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tenaga</a:t>
            </a:r>
            <a:r>
              <a:rPr lang="en-GB" sz="2000" dirty="0"/>
              <a:t> </a:t>
            </a:r>
            <a:r>
              <a:rPr lang="en-GB" sz="2000" dirty="0" err="1"/>
              <a:t>funsinal</a:t>
            </a:r>
            <a:r>
              <a:rPr lang="en-GB" sz="2000" dirty="0"/>
              <a:t> </a:t>
            </a:r>
            <a:r>
              <a:rPr lang="en-GB" sz="2000" dirty="0" err="1"/>
              <a:t>lainnya</a:t>
            </a:r>
            <a:r>
              <a:rPr lang="en-GB" sz="2000" dirty="0"/>
              <a:t>);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endParaRPr lang="en-GB" sz="2000" dirty="0" smtClean="0"/>
          </a:p>
          <a:p>
            <a:pPr marL="457200" indent="-457200" algn="just">
              <a:buClrTx/>
              <a:buFont typeface="+mj-lt"/>
              <a:buAutoNum type="arabicParenR"/>
            </a:pPr>
            <a:r>
              <a:rPr lang="en-GB" sz="2000" dirty="0" err="1" smtClean="0"/>
              <a:t>Kelembagaan</a:t>
            </a:r>
            <a:r>
              <a:rPr lang="en-GB" sz="2000" dirty="0" smtClean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yang </a:t>
            </a:r>
            <a:r>
              <a:rPr lang="en-GB" sz="2000" dirty="0" err="1"/>
              <a:t>tangguh</a:t>
            </a:r>
            <a:r>
              <a:rPr lang="en-GB" sz="2000" dirty="0"/>
              <a:t> yang </a:t>
            </a:r>
            <a:r>
              <a:rPr lang="en-GB" sz="2000" dirty="0" err="1"/>
              <a:t>meliputi</a:t>
            </a:r>
            <a:r>
              <a:rPr lang="en-GB" sz="2000" dirty="0"/>
              <a:t> </a:t>
            </a:r>
            <a:r>
              <a:rPr lang="en-GB" sz="2000" dirty="0" err="1"/>
              <a:t>kelembagaan</a:t>
            </a:r>
            <a:r>
              <a:rPr lang="en-GB" sz="2000" dirty="0"/>
              <a:t> </a:t>
            </a:r>
            <a:r>
              <a:rPr lang="en-GB" sz="2000" dirty="0" err="1"/>
              <a:t>pengaturan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pelayanan</a:t>
            </a:r>
            <a:r>
              <a:rPr lang="en-GB" sz="2000" dirty="0"/>
              <a:t> </a:t>
            </a:r>
            <a:r>
              <a:rPr lang="en-GB" sz="2000" dirty="0" err="1"/>
              <a:t>termasuk</a:t>
            </a:r>
            <a:r>
              <a:rPr lang="en-GB" sz="2000" dirty="0"/>
              <a:t> </a:t>
            </a:r>
            <a:r>
              <a:rPr lang="en-GB" sz="2000" dirty="0" err="1"/>
              <a:t>penelitian</a:t>
            </a:r>
            <a:r>
              <a:rPr lang="en-GB" sz="2000" dirty="0"/>
              <a:t>, </a:t>
            </a:r>
            <a:r>
              <a:rPr lang="en-GB" sz="2000" dirty="0" err="1"/>
              <a:t>pedidikan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penyuluhan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19672" y="404664"/>
            <a:ext cx="7056784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/>
              <a:t>Empat</a:t>
            </a:r>
            <a:r>
              <a:rPr lang="en-GB" sz="2000" dirty="0"/>
              <a:t> </a:t>
            </a:r>
            <a:r>
              <a:rPr lang="en-GB" sz="2000" dirty="0" err="1"/>
              <a:t>komponen</a:t>
            </a:r>
            <a:r>
              <a:rPr lang="en-GB" sz="2000" dirty="0"/>
              <a:t> </a:t>
            </a:r>
            <a:r>
              <a:rPr lang="en-GB" sz="2000" dirty="0" err="1"/>
              <a:t>strategis</a:t>
            </a:r>
            <a:r>
              <a:rPr lang="en-GB" sz="2000" dirty="0"/>
              <a:t> yang </a:t>
            </a:r>
            <a:r>
              <a:rPr lang="en-GB" sz="2000" dirty="0" err="1"/>
              <a:t>bertindak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subyek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pelaku</a:t>
            </a:r>
            <a:r>
              <a:rPr lang="en-GB" sz="2000" dirty="0"/>
              <a:t> </a:t>
            </a:r>
            <a:r>
              <a:rPr lang="en-GB" sz="2000" dirty="0" err="1"/>
              <a:t>pembangunan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yang </a:t>
            </a:r>
            <a:r>
              <a:rPr lang="en-GB" sz="2000" dirty="0" err="1"/>
              <a:t>ditingkatkan</a:t>
            </a:r>
            <a:r>
              <a:rPr lang="en-GB" sz="2000" dirty="0"/>
              <a:t> </a:t>
            </a:r>
            <a:r>
              <a:rPr lang="en-GB" sz="2000" dirty="0" err="1"/>
              <a:t>kualitasnya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: </a:t>
            </a:r>
          </a:p>
        </p:txBody>
      </p:sp>
      <p:pic>
        <p:nvPicPr>
          <p:cNvPr id="6146" name="Picture 2" descr="http://ainunzariyah712.files.wordpress.com/2013/01/petani.gif?w=6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3" y="4581128"/>
            <a:ext cx="1895078" cy="18950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1.bp.blogspot.com/-ZSvgOUWg5RE/UyV2TZXPryI/AAAAAAAAAUw/QTSph9gBbV0/s1600/komunikasi+kelompo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0" y="2060848"/>
            <a:ext cx="2859684" cy="2291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6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293096"/>
            <a:ext cx="9144000" cy="24482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329878" y="548680"/>
            <a:ext cx="6264696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ysClr val="windowText" lastClr="000000"/>
                </a:solidFill>
              </a:rPr>
              <a:t>Kondisi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dimana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pelaku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utama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pembangunan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pertanian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telah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berusia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lanjut</a:t>
            </a:r>
            <a:r>
              <a:rPr lang="en-GB" sz="2000" dirty="0">
                <a:solidFill>
                  <a:sysClr val="windowText" lastClr="000000"/>
                </a:solidFill>
              </a:rPr>
              <a:t>, </a:t>
            </a:r>
            <a:r>
              <a:rPr lang="en-GB" sz="2000" dirty="0" err="1">
                <a:solidFill>
                  <a:sysClr val="windowText" lastClr="000000"/>
                </a:solidFill>
              </a:rPr>
              <a:t>perlu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adanya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kaderisasi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dan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menumbuhkan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minat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generasi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muda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untuk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bekerja</a:t>
            </a:r>
            <a:r>
              <a:rPr lang="en-GB" sz="2000" dirty="0">
                <a:solidFill>
                  <a:sysClr val="windowText" lastClr="000000"/>
                </a:solidFill>
              </a:rPr>
              <a:t> di </a:t>
            </a:r>
            <a:r>
              <a:rPr lang="en-GB" sz="2000" dirty="0" err="1">
                <a:solidFill>
                  <a:sysClr val="windowText" lastClr="000000"/>
                </a:solidFill>
              </a:rPr>
              <a:t>sektor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pertanian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dan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sekaligus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</a:rPr>
              <a:t>mencegah</a:t>
            </a:r>
            <a:r>
              <a:rPr lang="en-GB" sz="2000" dirty="0">
                <a:solidFill>
                  <a:sysClr val="windowText" lastClr="000000"/>
                </a:solidFill>
              </a:rPr>
              <a:t> </a:t>
            </a:r>
            <a:r>
              <a:rPr lang="en-GB" sz="2000" i="1" dirty="0">
                <a:solidFill>
                  <a:sysClr val="windowText" lastClr="000000"/>
                </a:solidFill>
              </a:rPr>
              <a:t>second lost </a:t>
            </a:r>
            <a:r>
              <a:rPr lang="en-GB" sz="2000" i="1" dirty="0" smtClean="0">
                <a:solidFill>
                  <a:sysClr val="windowText" lastClr="000000"/>
                </a:solidFill>
              </a:rPr>
              <a:t>generation</a:t>
            </a:r>
            <a:endParaRPr lang="en-GB" sz="20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9028" y="2348880"/>
            <a:ext cx="6336704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/>
              <a:t>Petani</a:t>
            </a:r>
            <a:r>
              <a:rPr lang="en-GB" sz="2000" dirty="0"/>
              <a:t> </a:t>
            </a:r>
            <a:r>
              <a:rPr lang="en-GB" sz="2000" dirty="0" err="1" smtClean="0"/>
              <a:t>memerlukan</a:t>
            </a:r>
            <a:r>
              <a:rPr lang="en-GB" sz="2000" dirty="0" smtClean="0"/>
              <a:t> </a:t>
            </a:r>
            <a:r>
              <a:rPr lang="en-GB" sz="2000" dirty="0" err="1"/>
              <a:t>kemampuan</a:t>
            </a:r>
            <a:r>
              <a:rPr lang="en-GB" sz="2000" dirty="0"/>
              <a:t> yang </a:t>
            </a:r>
            <a:r>
              <a:rPr lang="en-GB" sz="2000" dirty="0" err="1"/>
              <a:t>memadai</a:t>
            </a:r>
            <a:r>
              <a:rPr lang="en-GB" sz="2000" dirty="0"/>
              <a:t> </a:t>
            </a:r>
            <a:r>
              <a:rPr lang="en-GB" sz="2000" dirty="0" err="1"/>
              <a:t>tentang</a:t>
            </a:r>
            <a:r>
              <a:rPr lang="en-GB" sz="2000" dirty="0"/>
              <a:t> </a:t>
            </a:r>
            <a:r>
              <a:rPr lang="en-GB" sz="2000" dirty="0" err="1"/>
              <a:t>pengetahuan</a:t>
            </a:r>
            <a:r>
              <a:rPr lang="en-GB" sz="2000" dirty="0"/>
              <a:t>, </a:t>
            </a:r>
            <a:r>
              <a:rPr lang="en-GB" sz="2000" dirty="0" err="1"/>
              <a:t>sikap</a:t>
            </a:r>
            <a:r>
              <a:rPr lang="en-GB" sz="2000" dirty="0"/>
              <a:t>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dirty="0" err="1"/>
              <a:t>ketrampilan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mengantisipasi</a:t>
            </a:r>
            <a:r>
              <a:rPr lang="en-GB" sz="2000" dirty="0"/>
              <a:t> </a:t>
            </a:r>
            <a:r>
              <a:rPr lang="en-GB" sz="2000" dirty="0" err="1"/>
              <a:t>berbagai</a:t>
            </a:r>
            <a:r>
              <a:rPr lang="en-GB" sz="2000" dirty="0"/>
              <a:t> </a:t>
            </a:r>
            <a:r>
              <a:rPr lang="en-GB" sz="2000" dirty="0" err="1"/>
              <a:t>perubahan</a:t>
            </a:r>
            <a:r>
              <a:rPr lang="en-GB" sz="2000" dirty="0"/>
              <a:t> </a:t>
            </a:r>
            <a:r>
              <a:rPr lang="en-GB" sz="2000" dirty="0" err="1"/>
              <a:t>strategis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ditingkat</a:t>
            </a:r>
            <a:r>
              <a:rPr lang="en-GB" sz="2000" dirty="0"/>
              <a:t> </a:t>
            </a:r>
            <a:r>
              <a:rPr lang="en-GB" sz="2000" dirty="0" err="1"/>
              <a:t>lapang</a:t>
            </a:r>
            <a:r>
              <a:rPr lang="en-GB" sz="2000" dirty="0"/>
              <a:t>, </a:t>
            </a:r>
            <a:r>
              <a:rPr lang="en-GB" sz="2000" dirty="0" err="1"/>
              <a:t>nasional</a:t>
            </a:r>
            <a:r>
              <a:rPr lang="en-GB" sz="2000" dirty="0"/>
              <a:t>,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dirty="0" err="1"/>
              <a:t>internasional</a:t>
            </a:r>
            <a:r>
              <a:rPr lang="en-GB" sz="2000" dirty="0"/>
              <a:t>. </a:t>
            </a:r>
          </a:p>
        </p:txBody>
      </p:sp>
      <p:pic>
        <p:nvPicPr>
          <p:cNvPr id="9222" name="Picture 6" descr="http://1.bp.blogspot.com/-mW3M27EvC4w/U5oUBKroFvI/AAAAAAAABKg/UKXC9RUuMR0/s1600/kaderis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46141"/>
            <a:ext cx="3193199" cy="2191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www.sindotrijaya.com/uploads/news/resize2/peta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172" y="4400244"/>
            <a:ext cx="3178324" cy="22375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://nungki-hariyati.blog.ugm.ac.id/files/2011/11/Untitled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9" r="5032" b="3968"/>
          <a:stretch/>
        </p:blipFill>
        <p:spPr bwMode="auto">
          <a:xfrm>
            <a:off x="3419872" y="4400244"/>
            <a:ext cx="2349307" cy="22375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Elbow Connector 4"/>
          <p:cNvCxnSpPr>
            <a:stCxn id="2" idx="1"/>
            <a:endCxn id="7" idx="1"/>
          </p:cNvCxnSpPr>
          <p:nvPr/>
        </p:nvCxnSpPr>
        <p:spPr>
          <a:xfrm rot="10800000" flipH="1" flipV="1">
            <a:off x="1329878" y="1210400"/>
            <a:ext cx="589150" cy="1800200"/>
          </a:xfrm>
          <a:prstGeom prst="bentConnector3">
            <a:avLst>
              <a:gd name="adj1" fmla="val -38802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9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85" y="476672"/>
            <a:ext cx="4425741" cy="26642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87624" y="3990543"/>
            <a:ext cx="763284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 smtClean="0"/>
              <a:t>Aktor</a:t>
            </a:r>
            <a:r>
              <a:rPr lang="en-GB" sz="2000" dirty="0" smtClean="0"/>
              <a:t> </a:t>
            </a:r>
            <a:r>
              <a:rPr lang="en-GB" sz="2000" dirty="0" err="1"/>
              <a:t>pendukung</a:t>
            </a:r>
            <a:r>
              <a:rPr lang="en-GB" sz="2000" dirty="0"/>
              <a:t> </a:t>
            </a:r>
            <a:r>
              <a:rPr lang="en-GB" sz="2000" dirty="0" err="1"/>
              <a:t>pembangunan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dirty="0" err="1"/>
              <a:t>pembinaan</a:t>
            </a:r>
            <a:r>
              <a:rPr lang="en-GB" sz="2000" dirty="0"/>
              <a:t> </a:t>
            </a:r>
            <a:r>
              <a:rPr lang="en-GB" sz="2000" dirty="0" err="1"/>
              <a:t>kemampuan</a:t>
            </a:r>
            <a:r>
              <a:rPr lang="en-GB" sz="2000" dirty="0"/>
              <a:t> </a:t>
            </a:r>
            <a:r>
              <a:rPr lang="en-GB" sz="2000" dirty="0" err="1"/>
              <a:t>aspek</a:t>
            </a:r>
            <a:r>
              <a:rPr lang="en-GB" sz="2000" dirty="0"/>
              <a:t> </a:t>
            </a:r>
            <a:r>
              <a:rPr lang="en-GB" sz="2000" dirty="0" err="1"/>
              <a:t>bisnis</a:t>
            </a:r>
            <a:r>
              <a:rPr lang="en-GB" sz="2000" dirty="0"/>
              <a:t>, </a:t>
            </a:r>
            <a:r>
              <a:rPr lang="en-GB" sz="2000" dirty="0" err="1"/>
              <a:t>manajerial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berorganisasi</a:t>
            </a:r>
            <a:r>
              <a:rPr lang="en-GB" sz="2000" dirty="0"/>
              <a:t> </a:t>
            </a:r>
            <a:r>
              <a:rPr lang="en-GB" sz="2000" dirty="0" err="1"/>
              <a:t>bisnis</a:t>
            </a:r>
            <a:r>
              <a:rPr lang="en-GB" sz="2000" dirty="0"/>
              <a:t>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peningkatan</a:t>
            </a:r>
            <a:r>
              <a:rPr lang="en-GB" sz="2000" dirty="0"/>
              <a:t> </a:t>
            </a:r>
            <a:r>
              <a:rPr lang="en-GB" sz="2000" dirty="0" err="1"/>
              <a:t>wawasan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.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hal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reorientasi</a:t>
            </a:r>
            <a:r>
              <a:rPr lang="en-GB" sz="2000" dirty="0"/>
              <a:t> </a:t>
            </a:r>
            <a:r>
              <a:rPr lang="en-GB" sz="2000" dirty="0" err="1"/>
              <a:t>peran</a:t>
            </a:r>
            <a:r>
              <a:rPr lang="en-GB" sz="2000" dirty="0"/>
              <a:t> </a:t>
            </a:r>
            <a:r>
              <a:rPr lang="en-GB" sz="2000" dirty="0" err="1"/>
              <a:t>penyuluhan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yang </a:t>
            </a:r>
            <a:r>
              <a:rPr lang="en-GB" sz="2000" dirty="0" err="1"/>
              <a:t>merupakan</a:t>
            </a:r>
            <a:r>
              <a:rPr lang="en-GB" sz="2000" dirty="0"/>
              <a:t> </a:t>
            </a:r>
            <a:r>
              <a:rPr lang="en-GB" sz="2000" dirty="0" err="1"/>
              <a:t>lembaga</a:t>
            </a:r>
            <a:r>
              <a:rPr lang="en-GB" sz="2000" dirty="0"/>
              <a:t> </a:t>
            </a:r>
            <a:r>
              <a:rPr lang="en-GB" sz="2000" dirty="0" err="1"/>
              <a:t>pembinaan</a:t>
            </a:r>
            <a:r>
              <a:rPr lang="en-GB" sz="2000" dirty="0"/>
              <a:t> SDM </a:t>
            </a:r>
            <a:r>
              <a:rPr lang="en-GB" sz="2000" dirty="0" err="1"/>
              <a:t>petani</a:t>
            </a:r>
            <a:r>
              <a:rPr lang="en-GB" sz="2000" dirty="0"/>
              <a:t>.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peningkatan</a:t>
            </a:r>
            <a:r>
              <a:rPr lang="en-GB" sz="2000" dirty="0"/>
              <a:t> </a:t>
            </a:r>
            <a:r>
              <a:rPr lang="en-GB" sz="2000" dirty="0" err="1"/>
              <a:t>pendidikan</a:t>
            </a:r>
            <a:r>
              <a:rPr lang="en-GB" sz="2000" dirty="0"/>
              <a:t> </a:t>
            </a:r>
            <a:r>
              <a:rPr lang="en-GB" sz="2000" dirty="0" err="1"/>
              <a:t>penyuluh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melalui</a:t>
            </a:r>
            <a:r>
              <a:rPr lang="en-GB" sz="2000" dirty="0"/>
              <a:t> </a:t>
            </a:r>
            <a:r>
              <a:rPr lang="en-GB" sz="2000" dirty="0" err="1"/>
              <a:t>pendidikan</a:t>
            </a:r>
            <a:r>
              <a:rPr lang="en-GB" sz="2000" dirty="0"/>
              <a:t> formal, </a:t>
            </a:r>
            <a:r>
              <a:rPr lang="en-GB" sz="2000" dirty="0" err="1"/>
              <a:t>kursus</a:t>
            </a:r>
            <a:r>
              <a:rPr lang="en-GB" sz="2000" dirty="0"/>
              <a:t> </a:t>
            </a:r>
            <a:r>
              <a:rPr lang="en-GB" sz="2000" dirty="0" err="1"/>
              <a:t>singkat</a:t>
            </a:r>
            <a:r>
              <a:rPr lang="en-GB" sz="2000" dirty="0"/>
              <a:t>, </a:t>
            </a:r>
            <a:r>
              <a:rPr lang="en-GB" sz="2000" dirty="0" err="1"/>
              <a:t>studi</a:t>
            </a:r>
            <a:r>
              <a:rPr lang="en-GB" sz="2000" dirty="0"/>
              <a:t> </a:t>
            </a:r>
            <a:r>
              <a:rPr lang="en-GB" sz="2000" dirty="0" smtClean="0"/>
              <a:t>banding</a:t>
            </a:r>
            <a:endParaRPr lang="en-GB" sz="2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004048" y="1582124"/>
            <a:ext cx="3816424" cy="216024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Petani</a:t>
            </a:r>
            <a:r>
              <a:rPr lang="en-GB" sz="2000" dirty="0" smtClean="0"/>
              <a:t> </a:t>
            </a:r>
            <a:r>
              <a:rPr lang="en-GB" sz="2000" dirty="0" err="1"/>
              <a:t>memerlukan</a:t>
            </a:r>
            <a:r>
              <a:rPr lang="en-GB" sz="2000" dirty="0"/>
              <a:t> </a:t>
            </a:r>
            <a:r>
              <a:rPr lang="en-GB" sz="2000" dirty="0" err="1"/>
              <a:t>penyesuaian</a:t>
            </a:r>
            <a:r>
              <a:rPr lang="en-GB" sz="2000" dirty="0"/>
              <a:t> </a:t>
            </a:r>
            <a:r>
              <a:rPr lang="en-GB" sz="2000" dirty="0" err="1"/>
              <a:t>substansi</a:t>
            </a:r>
            <a:r>
              <a:rPr lang="en-GB" sz="2000" dirty="0"/>
              <a:t> </a:t>
            </a:r>
            <a:r>
              <a:rPr lang="en-GB" sz="2000" dirty="0" err="1"/>
              <a:t>materi</a:t>
            </a:r>
            <a:r>
              <a:rPr lang="en-GB" sz="2000" dirty="0"/>
              <a:t> </a:t>
            </a:r>
            <a:r>
              <a:rPr lang="en-GB" sz="2000" dirty="0" err="1"/>
              <a:t>penyuluhan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mengantisipasi</a:t>
            </a:r>
            <a:r>
              <a:rPr lang="en-GB" sz="2000" dirty="0"/>
              <a:t> </a:t>
            </a:r>
            <a:r>
              <a:rPr lang="en-GB" sz="2000" dirty="0" err="1"/>
              <a:t>perkembangan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pengetahuan</a:t>
            </a:r>
            <a:r>
              <a:rPr lang="en-GB" sz="2000" dirty="0"/>
              <a:t>, </a:t>
            </a:r>
            <a:r>
              <a:rPr lang="en-GB" sz="2000" i="1" dirty="0"/>
              <a:t>global warning</a:t>
            </a:r>
            <a:r>
              <a:rPr lang="en-GB" sz="2000" dirty="0"/>
              <a:t>, </a:t>
            </a:r>
            <a:r>
              <a:rPr lang="en-GB" sz="2000" dirty="0" err="1"/>
              <a:t>persaingan</a:t>
            </a:r>
            <a:r>
              <a:rPr lang="en-GB" sz="2000" dirty="0"/>
              <a:t> </a:t>
            </a:r>
            <a:r>
              <a:rPr lang="en-GB" sz="2000" dirty="0" err="1"/>
              <a:t>globalisasi</a:t>
            </a:r>
            <a:r>
              <a:rPr lang="en-GB" sz="2000" dirty="0"/>
              <a:t> (</a:t>
            </a:r>
            <a:r>
              <a:rPr lang="en-GB" sz="2000" dirty="0" err="1"/>
              <a:t>perdagangan</a:t>
            </a:r>
            <a:r>
              <a:rPr lang="en-GB" sz="2000" dirty="0"/>
              <a:t> </a:t>
            </a:r>
            <a:r>
              <a:rPr lang="en-GB" sz="2000" dirty="0" err="1"/>
              <a:t>bebas</a:t>
            </a:r>
            <a:r>
              <a:rPr lang="en-GB" sz="2000" dirty="0"/>
              <a:t>)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perubahan</a:t>
            </a:r>
            <a:r>
              <a:rPr lang="en-GB" sz="2000" dirty="0"/>
              <a:t> </a:t>
            </a:r>
            <a:r>
              <a:rPr lang="en-GB" sz="2000" dirty="0" err="1" smtClean="0"/>
              <a:t>lingkungan</a:t>
            </a:r>
            <a:r>
              <a:rPr lang="en-GB" sz="2000" dirty="0"/>
              <a:t>.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8194" name="Picture 2" descr="http://2.bp.blogspot.com/-Rv2ROaxS0Lk/UYEemcC8oDI/AAAAAAAAAJ8/ugCAAyZUFsc/s1600/perdaganaga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5" y="476672"/>
            <a:ext cx="4425741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6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87624" y="5733256"/>
            <a:ext cx="864096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028384" y="57332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12776"/>
            <a:ext cx="6984776" cy="482453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nb-NO" sz="2000" dirty="0" smtClean="0"/>
              <a:t>meningkatkan </a:t>
            </a:r>
            <a:r>
              <a:rPr lang="nb-NO" sz="2000" dirty="0"/>
              <a:t>kapasitas kelembagaan petani mela</a:t>
            </a:r>
            <a:r>
              <a:rPr lang="id-ID" sz="2000" dirty="0"/>
              <a:t>l</a:t>
            </a:r>
            <a:r>
              <a:rPr lang="nb-NO" sz="2000" dirty="0"/>
              <a:t>ui pelatihan, magang, studi banding, dll,</a:t>
            </a:r>
            <a:endParaRPr lang="en-GB" sz="2000" dirty="0"/>
          </a:p>
          <a:p>
            <a:pPr lvl="0"/>
            <a:r>
              <a:rPr lang="nb-NO" sz="2000" dirty="0"/>
              <a:t>meningkatkan </a:t>
            </a:r>
            <a:r>
              <a:rPr lang="id-ID" sz="2000" dirty="0"/>
              <a:t>e</a:t>
            </a:r>
            <a:r>
              <a:rPr lang="nb-NO" sz="2000" dirty="0"/>
              <a:t>fektifitas kegiatan Kelompok Tani dengan memprioritaskan partisipasi petani,  </a:t>
            </a:r>
            <a:endParaRPr lang="en-GB" sz="2000" dirty="0"/>
          </a:p>
          <a:p>
            <a:pPr lvl="0"/>
            <a:r>
              <a:rPr lang="nb-NO" sz="2000" dirty="0"/>
              <a:t>meningkatkan kemitraan Kelompok Tani dengan para pelaku ekonomi lainnya untuk mewujudkan koordinasi vertikal dalam kegiatan agribisnis,</a:t>
            </a:r>
            <a:endParaRPr lang="en-GB" sz="2000" dirty="0"/>
          </a:p>
          <a:p>
            <a:pPr lvl="0"/>
            <a:r>
              <a:rPr lang="nb-NO" sz="2000" dirty="0"/>
              <a:t>mengarahkan organisasi ekonomi petani untuk turut serta melakukan kegiatan </a:t>
            </a:r>
            <a:r>
              <a:rPr lang="nb-NO" sz="2000" i="1" dirty="0"/>
              <a:t>off-farm</a:t>
            </a:r>
            <a:r>
              <a:rPr lang="nb-NO" sz="2000" dirty="0"/>
              <a:t>,</a:t>
            </a:r>
            <a:endParaRPr lang="en-GB" sz="2000" dirty="0"/>
          </a:p>
          <a:p>
            <a:pPr lvl="0"/>
            <a:r>
              <a:rPr lang="nb-NO" sz="2000" dirty="0"/>
              <a:t>mendorong penumbuhan Kelompok Tani, Koperasi atau kelembagaan petani lainnya pada wilayah-wilayah pengembangan baru</a:t>
            </a:r>
            <a:endParaRPr lang="en-GB" sz="2000" dirty="0"/>
          </a:p>
          <a:p>
            <a:pPr lvl="0"/>
            <a:r>
              <a:rPr lang="nb-NO" sz="2000" dirty="0"/>
              <a:t>meningkatkan posisi tawar kelompok tani agar lebih </a:t>
            </a:r>
            <a:r>
              <a:rPr lang="nb-NO" sz="2000" dirty="0" smtClean="0"/>
              <a:t>mandiri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711210"/>
            <a:ext cx="6497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b-NO" sz="2400" dirty="0"/>
              <a:t>Untuk mengatasi permasalah kelembagaan petani</a:t>
            </a:r>
            <a:r>
              <a:rPr lang="nb-NO" sz="2400" dirty="0" smtClean="0"/>
              <a:t>: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113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15616" y="2467928"/>
            <a:ext cx="864096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884368" y="2420888"/>
            <a:ext cx="864096" cy="8640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143" y="3789040"/>
            <a:ext cx="6961802" cy="280831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err="1"/>
              <a:t>Berbagai</a:t>
            </a:r>
            <a:r>
              <a:rPr lang="en-GB" sz="2000" dirty="0"/>
              <a:t> </a:t>
            </a:r>
            <a:r>
              <a:rPr lang="en-GB" sz="2000" dirty="0" err="1"/>
              <a:t>kendala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selayaknya</a:t>
            </a:r>
            <a:r>
              <a:rPr lang="en-GB" sz="2000" dirty="0"/>
              <a:t> </a:t>
            </a:r>
            <a:r>
              <a:rPr lang="en-GB" sz="2000" dirty="0" err="1"/>
              <a:t>bisa</a:t>
            </a:r>
            <a:r>
              <a:rPr lang="en-GB" sz="2000" dirty="0"/>
              <a:t> </a:t>
            </a:r>
            <a:r>
              <a:rPr lang="en-GB" sz="2000" dirty="0" err="1"/>
              <a:t>diatasi</a:t>
            </a:r>
            <a:r>
              <a:rPr lang="en-GB" sz="2000" dirty="0"/>
              <a:t>,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</a:t>
            </a:r>
            <a:r>
              <a:rPr lang="en-GB" sz="2000" dirty="0" err="1"/>
              <a:t>diperlukan</a:t>
            </a:r>
            <a:r>
              <a:rPr lang="en-GB" sz="2000" dirty="0"/>
              <a:t> </a:t>
            </a:r>
            <a:r>
              <a:rPr lang="en-GB" sz="2000" dirty="0" err="1"/>
              <a:t>pengelolaan</a:t>
            </a:r>
            <a:r>
              <a:rPr lang="en-GB" sz="2000" dirty="0"/>
              <a:t> </a:t>
            </a:r>
            <a:r>
              <a:rPr lang="en-GB" sz="2000" dirty="0" err="1"/>
              <a:t>mutu</a:t>
            </a:r>
            <a:r>
              <a:rPr lang="en-GB" sz="2000" dirty="0"/>
              <a:t> SDM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fokus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empat</a:t>
            </a:r>
            <a:r>
              <a:rPr lang="en-GB" sz="2000" dirty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utama</a:t>
            </a:r>
            <a:r>
              <a:rPr lang="en-GB" sz="2000" dirty="0"/>
              <a:t> </a:t>
            </a:r>
            <a:r>
              <a:rPr lang="en-GB" sz="2000" dirty="0" err="1"/>
              <a:t>yakni</a:t>
            </a:r>
            <a:r>
              <a:rPr lang="en-GB" sz="2000" dirty="0"/>
              <a:t> </a:t>
            </a:r>
            <a:r>
              <a:rPr lang="en-GB" sz="2000" dirty="0" err="1"/>
              <a:t>kognisi</a:t>
            </a:r>
            <a:r>
              <a:rPr lang="en-GB" sz="2000" dirty="0"/>
              <a:t>, </a:t>
            </a:r>
            <a:r>
              <a:rPr lang="en-GB" sz="2000" dirty="0" err="1"/>
              <a:t>psikomotor</a:t>
            </a:r>
            <a:r>
              <a:rPr lang="en-GB" sz="2000" dirty="0"/>
              <a:t>, </a:t>
            </a:r>
            <a:r>
              <a:rPr lang="en-GB" sz="2000" dirty="0" err="1"/>
              <a:t>afeksi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intuisi</a:t>
            </a:r>
            <a:r>
              <a:rPr lang="en-GB" sz="2000" dirty="0"/>
              <a:t> </a:t>
            </a:r>
            <a:r>
              <a:rPr lang="en-GB" sz="2000" dirty="0" err="1"/>
              <a:t>disamping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adanya</a:t>
            </a:r>
            <a:r>
              <a:rPr lang="en-GB" sz="2000" dirty="0"/>
              <a:t> </a:t>
            </a:r>
            <a:r>
              <a:rPr lang="en-GB" sz="2000" dirty="0" err="1"/>
              <a:t>kordinasi</a:t>
            </a:r>
            <a:r>
              <a:rPr lang="en-GB" sz="2000" dirty="0"/>
              <a:t> </a:t>
            </a:r>
            <a:r>
              <a:rPr lang="en-GB" sz="2000" dirty="0" err="1"/>
              <a:t>lintas</a:t>
            </a:r>
            <a:r>
              <a:rPr lang="en-GB" sz="2000" dirty="0"/>
              <a:t> </a:t>
            </a:r>
            <a:r>
              <a:rPr lang="en-GB" sz="2000" dirty="0" err="1"/>
              <a:t>sektoral</a:t>
            </a:r>
            <a:r>
              <a:rPr lang="en-GB" sz="2000" dirty="0"/>
              <a:t>,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antara</a:t>
            </a:r>
            <a:r>
              <a:rPr lang="en-GB" sz="2000" dirty="0"/>
              <a:t> </a:t>
            </a:r>
            <a:r>
              <a:rPr lang="en-GB" sz="2000" dirty="0" err="1"/>
              <a:t>Kementerian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, </a:t>
            </a:r>
            <a:r>
              <a:rPr lang="en-GB" sz="2000" dirty="0" err="1"/>
              <a:t>Perindustrian</a:t>
            </a:r>
            <a:r>
              <a:rPr lang="en-GB" sz="2000" dirty="0"/>
              <a:t>, </a:t>
            </a:r>
            <a:r>
              <a:rPr lang="en-GB" sz="2000" dirty="0" err="1"/>
              <a:t>Perdagangan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Koperasi</a:t>
            </a:r>
            <a:r>
              <a:rPr lang="en-GB" sz="2000" dirty="0"/>
              <a:t> Usaha Kecil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Menengah</a:t>
            </a:r>
            <a:r>
              <a:rPr lang="en-GB" sz="2000" dirty="0"/>
              <a:t>. </a:t>
            </a:r>
            <a:r>
              <a:rPr lang="en-GB" sz="2000" dirty="0" err="1"/>
              <a:t>Begitu</a:t>
            </a:r>
            <a:r>
              <a:rPr lang="en-GB" sz="2000" dirty="0"/>
              <a:t> pula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Perguruan</a:t>
            </a:r>
            <a:r>
              <a:rPr lang="en-GB" sz="2000" dirty="0"/>
              <a:t> </a:t>
            </a:r>
            <a:r>
              <a:rPr lang="en-GB" sz="2000" dirty="0" err="1"/>
              <a:t>Tinggi</a:t>
            </a:r>
            <a:r>
              <a:rPr lang="en-GB" sz="2000" dirty="0"/>
              <a:t>, </a:t>
            </a:r>
            <a:r>
              <a:rPr lang="en-GB" sz="2000" dirty="0" err="1"/>
              <a:t>Lembaga</a:t>
            </a:r>
            <a:r>
              <a:rPr lang="en-GB" sz="2000" dirty="0"/>
              <a:t> </a:t>
            </a:r>
            <a:r>
              <a:rPr lang="en-GB" sz="2000" dirty="0" err="1"/>
              <a:t>Swadaya</a:t>
            </a:r>
            <a:r>
              <a:rPr lang="en-GB" sz="2000" dirty="0"/>
              <a:t> </a:t>
            </a:r>
            <a:r>
              <a:rPr lang="en-GB" sz="2000" dirty="0" err="1"/>
              <a:t>Masyarakat</a:t>
            </a:r>
            <a:r>
              <a:rPr lang="en-GB" sz="2000" dirty="0"/>
              <a:t> yang </a:t>
            </a:r>
            <a:r>
              <a:rPr lang="en-GB" sz="2000" dirty="0" err="1"/>
              <a:t>terkait</a:t>
            </a:r>
            <a:r>
              <a:rPr lang="en-GB" sz="2000" dirty="0"/>
              <a:t>,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dunia</a:t>
            </a:r>
            <a:r>
              <a:rPr lang="en-GB" sz="2000" dirty="0"/>
              <a:t> </a:t>
            </a:r>
            <a:r>
              <a:rPr lang="en-GB" sz="2000" dirty="0" err="1"/>
              <a:t>usaha</a:t>
            </a:r>
            <a:r>
              <a:rPr lang="en-GB" sz="2000" dirty="0"/>
              <a:t> </a:t>
            </a:r>
            <a:r>
              <a:rPr lang="en-GB" sz="2000" dirty="0" err="1"/>
              <a:t>nasional</a:t>
            </a:r>
            <a:r>
              <a:rPr lang="en-GB" sz="2000" dirty="0"/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5621" y="635495"/>
            <a:ext cx="6735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b-NO" sz="2400" dirty="0"/>
              <a:t>Untuk mengatasi permasalahan penyuluh pertanian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268760"/>
            <a:ext cx="684076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nb-NO" sz="2000" dirty="0"/>
              <a:t>meningkatkan jumlah tenaga penyuluh secara bertahap, sehingga satu desa dilayani oleh satu orang penyuluh,</a:t>
            </a:r>
            <a:endParaRPr lang="en-GB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nb-NO" sz="2000" dirty="0"/>
              <a:t>meningkatkan  fasilitas yang dibutuhkan para  penyuluh, </a:t>
            </a:r>
            <a:endParaRPr lang="en-GB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nb-NO" sz="2000" dirty="0"/>
              <a:t>meningkatkan insentif penyuluh, dan </a:t>
            </a:r>
            <a:endParaRPr lang="en-GB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nb-NO" sz="2000" dirty="0"/>
              <a:t>mendorong peningkatan jumlah penyuluh swadaya</a:t>
            </a:r>
            <a:r>
              <a:rPr lang="nb-NO" sz="2000" dirty="0" smtClean="0"/>
              <a:t>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nb-NO" sz="2000" dirty="0" smtClean="0"/>
              <a:t>Meningkatkan pendidikan penyuluh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9075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05581" y="2788676"/>
            <a:ext cx="7198867" cy="1323439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684584" y="4293096"/>
            <a:ext cx="10225136" cy="23762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1008112"/>
          </a:xfr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en-GB" sz="2800" b="1" dirty="0"/>
              <a:t>MANAJEMEN AGRIBISNIS INTEGRASI VERTIKAL</a:t>
            </a:r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544794" y="2788676"/>
            <a:ext cx="6985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Yang </a:t>
            </a:r>
            <a:r>
              <a:rPr lang="en-GB" sz="2000" dirty="0" err="1"/>
              <a:t>terpenting</a:t>
            </a:r>
            <a:r>
              <a:rPr lang="en-GB" sz="2000" dirty="0"/>
              <a:t> </a:t>
            </a:r>
            <a:r>
              <a:rPr lang="en-GB" sz="2000" dirty="0" err="1"/>
              <a:t>bukan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prinsip</a:t>
            </a:r>
            <a:r>
              <a:rPr lang="en-GB" sz="2000" dirty="0"/>
              <a:t> </a:t>
            </a:r>
            <a:r>
              <a:rPr lang="en-GB" sz="2000" i="1" dirty="0"/>
              <a:t>the </a:t>
            </a:r>
            <a:r>
              <a:rPr lang="en-GB" sz="2000" i="1" dirty="0" err="1"/>
              <a:t>rightman</a:t>
            </a:r>
            <a:r>
              <a:rPr lang="en-GB" sz="2000" i="1" dirty="0"/>
              <a:t> on the right place</a:t>
            </a:r>
            <a:r>
              <a:rPr lang="en-GB" sz="2000" dirty="0"/>
              <a:t>, </a:t>
            </a:r>
            <a:r>
              <a:rPr lang="en-GB" sz="2000" dirty="0" err="1"/>
              <a:t>tapi</a:t>
            </a:r>
            <a:r>
              <a:rPr lang="en-GB" sz="2000" dirty="0"/>
              <a:t> </a:t>
            </a:r>
            <a:r>
              <a:rPr lang="en-GB" sz="2000" dirty="0" err="1"/>
              <a:t>bagaimana</a:t>
            </a:r>
            <a:r>
              <a:rPr lang="en-GB" sz="2000" dirty="0"/>
              <a:t> </a:t>
            </a:r>
            <a:r>
              <a:rPr lang="en-GB" sz="2000" dirty="0" err="1"/>
              <a:t>membangun</a:t>
            </a:r>
            <a:r>
              <a:rPr lang="en-GB" sz="2000" dirty="0"/>
              <a:t> SDM yang </a:t>
            </a:r>
            <a:r>
              <a:rPr lang="en-GB" sz="2000" dirty="0" err="1"/>
              <a:t>ada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/>
              <a:t>latar</a:t>
            </a:r>
            <a:r>
              <a:rPr lang="en-GB" sz="2000" dirty="0"/>
              <a:t> </a:t>
            </a:r>
            <a:r>
              <a:rPr lang="en-GB" sz="2000" dirty="0" err="1"/>
              <a:t>belakang</a:t>
            </a:r>
            <a:r>
              <a:rPr lang="en-GB" sz="2000" dirty="0"/>
              <a:t> yang </a:t>
            </a:r>
            <a:r>
              <a:rPr lang="en-GB" sz="2000" dirty="0" err="1"/>
              <a:t>berbeda-beda</a:t>
            </a:r>
            <a:r>
              <a:rPr lang="en-GB" sz="2000" dirty="0"/>
              <a:t>)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kerjasama</a:t>
            </a:r>
            <a:r>
              <a:rPr lang="en-GB" sz="2000" dirty="0"/>
              <a:t> </a:t>
            </a:r>
            <a:r>
              <a:rPr lang="en-GB" sz="2000" dirty="0" err="1"/>
              <a:t>tim</a:t>
            </a:r>
            <a:r>
              <a:rPr lang="en-GB" sz="2000" dirty="0"/>
              <a:t> (</a:t>
            </a:r>
            <a:r>
              <a:rPr lang="en-GB" sz="2000" i="1" dirty="0"/>
              <a:t>team work</a:t>
            </a:r>
            <a:r>
              <a:rPr lang="en-GB" sz="2000" dirty="0"/>
              <a:t>) yang </a:t>
            </a:r>
            <a:r>
              <a:rPr lang="en-GB" sz="2000" dirty="0" err="1"/>
              <a:t>harmonis</a:t>
            </a:r>
            <a:r>
              <a:rPr lang="en-GB" sz="2000" dirty="0"/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 flipV="1">
            <a:off x="1547664" y="1484784"/>
            <a:ext cx="7704856" cy="678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47604" y="1840971"/>
            <a:ext cx="3384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Kunci</a:t>
            </a:r>
            <a:r>
              <a:rPr lang="en-GB" sz="2000" dirty="0"/>
              <a:t> </a:t>
            </a:r>
            <a:r>
              <a:rPr lang="en-GB" sz="2000" dirty="0" err="1"/>
              <a:t>utama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integrasi</a:t>
            </a:r>
            <a:r>
              <a:rPr lang="en-GB" sz="2000" dirty="0"/>
              <a:t> </a:t>
            </a:r>
            <a:r>
              <a:rPr lang="en-GB" sz="2000" dirty="0" smtClean="0"/>
              <a:t>vertical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4365104"/>
            <a:ext cx="8568952" cy="230425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membangun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kerjasama</a:t>
            </a:r>
            <a:r>
              <a:rPr lang="en-GB" sz="2000" dirty="0" smtClean="0"/>
              <a:t> </a:t>
            </a:r>
            <a:r>
              <a:rPr lang="en-GB" sz="2000" dirty="0" err="1" smtClean="0"/>
              <a:t>tim</a:t>
            </a:r>
            <a:r>
              <a:rPr lang="en-GB" sz="2000" dirty="0" smtClean="0"/>
              <a:t> yang </a:t>
            </a:r>
            <a:r>
              <a:rPr lang="en-GB" sz="2000" dirty="0" err="1" smtClean="0"/>
              <a:t>harmonis</a:t>
            </a:r>
            <a:r>
              <a:rPr lang="en-GB" sz="2000" dirty="0" smtClean="0"/>
              <a:t> </a:t>
            </a:r>
            <a:r>
              <a:rPr lang="en-GB" sz="2000" dirty="0" err="1" smtClean="0"/>
              <a:t>setiap</a:t>
            </a:r>
            <a:r>
              <a:rPr lang="en-GB" sz="2000" dirty="0" smtClean="0"/>
              <a:t> SDM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mampu</a:t>
            </a:r>
            <a:r>
              <a:rPr lang="en-GB" sz="2000" dirty="0" smtClean="0"/>
              <a:t> </a:t>
            </a:r>
            <a:r>
              <a:rPr lang="en-GB" sz="2000" dirty="0" err="1" smtClean="0"/>
              <a:t>berpikir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berwawasan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Cross-job,  </a:t>
            </a:r>
            <a:r>
              <a:rPr lang="en-GB" sz="2000" dirty="0" err="1" smtClean="0"/>
              <a:t>yakni</a:t>
            </a:r>
            <a:r>
              <a:rPr lang="en-GB" sz="2000" dirty="0" smtClean="0"/>
              <a:t> </a:t>
            </a:r>
            <a:r>
              <a:rPr lang="en-GB" sz="2000" dirty="0" err="1" smtClean="0"/>
              <a:t>memahami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baik</a:t>
            </a:r>
            <a:r>
              <a:rPr lang="en-GB" sz="2000" dirty="0" smtClean="0"/>
              <a:t> </a:t>
            </a:r>
            <a:r>
              <a:rPr lang="en-GB" sz="2000" dirty="0" err="1" smtClean="0"/>
              <a:t>apa</a:t>
            </a:r>
            <a:r>
              <a:rPr lang="en-GB" sz="2000" dirty="0" smtClean="0"/>
              <a:t> </a:t>
            </a:r>
            <a:r>
              <a:rPr lang="en-GB" sz="2000" dirty="0" err="1" smtClean="0"/>
              <a:t>peranan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pekerjaannya</a:t>
            </a:r>
            <a:r>
              <a:rPr lang="en-GB" sz="2000" dirty="0" smtClean="0"/>
              <a:t> (</a:t>
            </a:r>
            <a:r>
              <a:rPr lang="en-GB" sz="2000" i="1" dirty="0" smtClean="0"/>
              <a:t>on-job description</a:t>
            </a:r>
            <a:r>
              <a:rPr lang="en-GB" sz="2000" dirty="0" smtClean="0"/>
              <a:t>)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apa</a:t>
            </a:r>
            <a:r>
              <a:rPr lang="en-GB" sz="2000" dirty="0" smtClean="0"/>
              <a:t> </a:t>
            </a:r>
            <a:r>
              <a:rPr lang="en-GB" sz="2000" dirty="0" err="1" smtClean="0"/>
              <a:t>implikasi</a:t>
            </a:r>
            <a:r>
              <a:rPr lang="en-GB" sz="2000" dirty="0" smtClean="0"/>
              <a:t> </a:t>
            </a:r>
            <a:r>
              <a:rPr lang="en-GB" sz="2000" dirty="0" err="1" smtClean="0"/>
              <a:t>kinerja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pekerjaannya</a:t>
            </a:r>
            <a:r>
              <a:rPr lang="en-GB" sz="2000" dirty="0" smtClean="0"/>
              <a:t> </a:t>
            </a:r>
            <a:r>
              <a:rPr lang="en-GB" sz="2000" dirty="0" err="1" smtClean="0"/>
              <a:t>terhadap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orang lain.  </a:t>
            </a:r>
            <a:r>
              <a:rPr lang="en-GB" sz="2000" dirty="0" err="1" smtClean="0"/>
              <a:t>Wawasan</a:t>
            </a:r>
            <a:r>
              <a:rPr lang="en-GB" sz="2000" dirty="0" smtClean="0"/>
              <a:t> </a:t>
            </a:r>
            <a:r>
              <a:rPr lang="en-GB" sz="2000" dirty="0" err="1" smtClean="0"/>
              <a:t>seperti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diperoleh</a:t>
            </a:r>
            <a:r>
              <a:rPr lang="en-GB" sz="2000" dirty="0" smtClean="0"/>
              <a:t> </a:t>
            </a:r>
            <a:r>
              <a:rPr lang="en-GB" sz="2000" dirty="0" err="1" smtClean="0"/>
              <a:t>setiap</a:t>
            </a:r>
            <a:r>
              <a:rPr lang="en-GB" sz="2000" dirty="0" smtClean="0"/>
              <a:t> SDM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i="1" dirty="0" smtClean="0"/>
              <a:t>on-job training</a:t>
            </a:r>
            <a:r>
              <a:rPr lang="en-GB" sz="2000" dirty="0" smtClean="0"/>
              <a:t> yang </a:t>
            </a:r>
            <a:r>
              <a:rPr lang="en-GB" sz="2000" dirty="0" err="1" smtClean="0"/>
              <a:t>biasa</a:t>
            </a:r>
            <a:r>
              <a:rPr lang="en-GB" sz="2000" dirty="0" smtClean="0"/>
              <a:t> </a:t>
            </a:r>
            <a:r>
              <a:rPr lang="en-GB" sz="2000" dirty="0" err="1" smtClean="0"/>
              <a:t>dilakukan</a:t>
            </a:r>
            <a:r>
              <a:rPr lang="en-GB" sz="2000" dirty="0" smtClean="0"/>
              <a:t>.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karena</a:t>
            </a:r>
            <a:r>
              <a:rPr lang="en-GB" sz="2000" dirty="0" smtClean="0"/>
              <a:t> </a:t>
            </a:r>
            <a:r>
              <a:rPr lang="en-GB" sz="2000" dirty="0" err="1" smtClean="0"/>
              <a:t>itu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dikembangkan</a:t>
            </a:r>
            <a:r>
              <a:rPr lang="en-GB" sz="2000" dirty="0" smtClean="0"/>
              <a:t> </a:t>
            </a:r>
            <a:r>
              <a:rPr lang="en-GB" sz="2000" dirty="0" err="1" smtClean="0"/>
              <a:t>metode</a:t>
            </a:r>
            <a:r>
              <a:rPr lang="en-GB" sz="2000" dirty="0" smtClean="0"/>
              <a:t> </a:t>
            </a:r>
            <a:r>
              <a:rPr lang="en-GB" sz="2000" dirty="0" err="1" smtClean="0"/>
              <a:t>pembinaan</a:t>
            </a:r>
            <a:r>
              <a:rPr lang="en-GB" sz="2000" dirty="0" smtClean="0"/>
              <a:t> </a:t>
            </a:r>
            <a:r>
              <a:rPr lang="en-GB" sz="2000" dirty="0" err="1" smtClean="0"/>
              <a:t>wawasan</a:t>
            </a:r>
            <a:r>
              <a:rPr lang="en-GB" sz="2000" dirty="0" smtClean="0"/>
              <a:t> SDM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i="1" dirty="0" smtClean="0"/>
              <a:t>cross-job</a:t>
            </a:r>
            <a:r>
              <a:rPr lang="en-GB" sz="2000" dirty="0" smtClean="0"/>
              <a:t> </a:t>
            </a:r>
            <a:r>
              <a:rPr lang="en-GB" sz="2000" dirty="0" err="1" smtClean="0"/>
              <a:t>melalui</a:t>
            </a:r>
            <a:r>
              <a:rPr lang="en-GB" sz="2000" dirty="0" smtClean="0"/>
              <a:t> </a:t>
            </a:r>
            <a:r>
              <a:rPr lang="en-GB" sz="2000" i="1" dirty="0" smtClean="0"/>
              <a:t>cross-job training exercise</a:t>
            </a:r>
            <a:endParaRPr lang="en-GB" sz="2000" dirty="0" smtClean="0"/>
          </a:p>
          <a:p>
            <a:pPr marL="82296" indent="0">
              <a:buFont typeface="Wingdings 2"/>
              <a:buNone/>
            </a:pP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916832"/>
            <a:ext cx="1125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SDM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932040" y="2060848"/>
            <a:ext cx="648072" cy="2880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60032" y="4425064"/>
            <a:ext cx="864096" cy="869367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10354" y="2559632"/>
            <a:ext cx="864096" cy="8693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67744" y="2559633"/>
            <a:ext cx="864096" cy="869367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483768" y="4987334"/>
            <a:ext cx="5992112" cy="1610018"/>
          </a:xfrm>
          <a:prstGeom prst="rect">
            <a:avLst/>
          </a:prstGeom>
          <a:ln w="38100">
            <a:solidFill>
              <a:srgbClr val="00FF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07704" y="3043118"/>
            <a:ext cx="5992112" cy="1610018"/>
          </a:xfrm>
          <a:prstGeom prst="rect">
            <a:avLst/>
          </a:prstGeom>
          <a:ln w="38100">
            <a:solidFill>
              <a:srgbClr val="FF99CC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15616" y="1124744"/>
            <a:ext cx="7623650" cy="1609351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4216512" cy="6480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CROSS-JOB TRAINING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236194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Cross</a:t>
            </a:r>
            <a:r>
              <a:rPr lang="en-GB" sz="2000" dirty="0"/>
              <a:t>-job </a:t>
            </a:r>
            <a:r>
              <a:rPr lang="id-ID" sz="2000" dirty="0"/>
              <a:t>training melatih karyawan untuk melakukan </a:t>
            </a:r>
            <a:r>
              <a:rPr lang="en-GB" sz="2000" dirty="0" err="1"/>
              <a:t>pekerjaan</a:t>
            </a:r>
            <a:r>
              <a:rPr lang="id-ID" sz="2000" dirty="0"/>
              <a:t> yang berbeda dari pekerjaan organisasi. Pelatihan pekerja A untuk melakukan tugas yang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id-ID" sz="2000" dirty="0"/>
              <a:t>pekerja B dan pelatihan </a:t>
            </a:r>
            <a:r>
              <a:rPr lang="en-GB" sz="2000" dirty="0" err="1"/>
              <a:t>pekerja</a:t>
            </a:r>
            <a:r>
              <a:rPr lang="en-GB" sz="2000" dirty="0"/>
              <a:t> </a:t>
            </a:r>
            <a:r>
              <a:rPr lang="id-ID" sz="2000" dirty="0"/>
              <a:t>B untuk melakukan tugas </a:t>
            </a:r>
            <a:r>
              <a:rPr lang="en-GB" sz="2000" dirty="0"/>
              <a:t>yang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/>
              <a:t>pekerja</a:t>
            </a:r>
            <a:r>
              <a:rPr lang="en-GB" sz="2000" dirty="0"/>
              <a:t> </a:t>
            </a:r>
            <a:r>
              <a:rPr lang="id-ID" sz="2000" dirty="0"/>
              <a:t>A</a:t>
            </a:r>
            <a:r>
              <a:rPr lang="en-GB" sz="20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3185681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Cross</a:t>
            </a:r>
            <a:r>
              <a:rPr lang="en-GB" sz="2000" dirty="0"/>
              <a:t> job </a:t>
            </a:r>
            <a:r>
              <a:rPr lang="id-ID" sz="2000" dirty="0"/>
              <a:t>training baik untuk manajer, karena memberikan lebih banyak fleksibilitas dalam mengelola tenaga kerja untuk me</a:t>
            </a:r>
            <a:r>
              <a:rPr lang="en-GB" sz="2000" dirty="0" err="1"/>
              <a:t>lakukan</a:t>
            </a:r>
            <a:r>
              <a:rPr lang="en-GB" sz="2000" dirty="0"/>
              <a:t> </a:t>
            </a:r>
            <a:r>
              <a:rPr lang="id-ID" sz="2000" dirty="0"/>
              <a:t> pekerjaan yang </a:t>
            </a:r>
            <a:r>
              <a:rPr lang="en-GB" sz="2000" dirty="0" err="1" smtClean="0"/>
              <a:t>berbeda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5129897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Cross-job training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id-ID" sz="2000" dirty="0"/>
              <a:t>bagi karyawan karena membantu mereka </a:t>
            </a:r>
            <a:r>
              <a:rPr lang="id-ID" sz="2000" dirty="0" smtClean="0"/>
              <a:t>belajar</a:t>
            </a:r>
            <a:r>
              <a:rPr lang="en-GB" sz="2000" dirty="0" smtClean="0"/>
              <a:t> </a:t>
            </a:r>
            <a:r>
              <a:rPr lang="id-ID" sz="2000" dirty="0" smtClean="0"/>
              <a:t>keterampilan baru</a:t>
            </a:r>
            <a:r>
              <a:rPr lang="id-ID" sz="2000" dirty="0"/>
              <a:t>, meningkatkan nilai mereka untuk perusahaan dan </a:t>
            </a:r>
            <a:r>
              <a:rPr lang="en-GB" sz="2000" dirty="0" err="1"/>
              <a:t>mengurangi</a:t>
            </a:r>
            <a:r>
              <a:rPr lang="en-GB" sz="2000" dirty="0"/>
              <a:t> </a:t>
            </a:r>
            <a:r>
              <a:rPr lang="en-GB" sz="2000" dirty="0" err="1"/>
              <a:t>kebosanan</a:t>
            </a:r>
            <a:r>
              <a:rPr lang="id-ID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977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03648" y="1916832"/>
            <a:ext cx="7128792" cy="3672408"/>
          </a:xfrm>
          <a:prstGeom prst="roundRect">
            <a:avLst/>
          </a:prstGeom>
          <a:solidFill>
            <a:srgbClr val="CCFF99"/>
          </a:solidFill>
          <a:ln w="38100">
            <a:solidFill>
              <a:srgbClr val="FFCCFF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85800"/>
            <a:ext cx="6592776" cy="1143000"/>
          </a:xfrm>
        </p:spPr>
        <p:txBody>
          <a:bodyPr>
            <a:normAutofit/>
          </a:bodyPr>
          <a:lstStyle/>
          <a:p>
            <a:r>
              <a:rPr lang="id-ID" sz="3200" dirty="0">
                <a:effectLst/>
              </a:rPr>
              <a:t>Manfaat utama dari </a:t>
            </a:r>
            <a:r>
              <a:rPr lang="en-GB" sz="3200" dirty="0">
                <a:effectLst/>
              </a:rPr>
              <a:t>Cross-job Training</a:t>
            </a:r>
            <a:r>
              <a:rPr lang="id-ID" sz="3200" dirty="0">
                <a:effectLst/>
              </a:rPr>
              <a:t> </a:t>
            </a:r>
            <a:r>
              <a:rPr lang="id-ID" sz="3200" dirty="0" smtClean="0">
                <a:effectLst/>
              </a:rPr>
              <a:t>meliputi</a:t>
            </a:r>
            <a:r>
              <a:rPr lang="en-GB" sz="3200" dirty="0" smtClean="0">
                <a:effectLst/>
              </a:rPr>
              <a:t> :</a:t>
            </a:r>
            <a:endParaRPr lang="en-GB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060848"/>
            <a:ext cx="6664784" cy="3384376"/>
          </a:xfrm>
        </p:spPr>
        <p:txBody>
          <a:bodyPr>
            <a:normAutofit/>
          </a:bodyPr>
          <a:lstStyle/>
          <a:p>
            <a:pPr marL="596646" indent="-514350">
              <a:buClrTx/>
              <a:buFont typeface="+mj-lt"/>
              <a:buAutoNum type="arabicPeriod"/>
            </a:pPr>
            <a:r>
              <a:rPr lang="id-ID" sz="2000" dirty="0" smtClean="0"/>
              <a:t>Peningkatan </a:t>
            </a:r>
            <a:r>
              <a:rPr lang="id-ID" sz="2000" dirty="0"/>
              <a:t>kesadaran karyawan </a:t>
            </a:r>
            <a:r>
              <a:rPr lang="en-GB" sz="2000" dirty="0" err="1" smtClean="0"/>
              <a:t>terhadap</a:t>
            </a:r>
            <a:r>
              <a:rPr lang="id-ID" sz="2000" dirty="0" smtClean="0"/>
              <a:t> </a:t>
            </a:r>
            <a:r>
              <a:rPr lang="id-ID" sz="2000" dirty="0"/>
              <a:t>peran dan fungsi organisasi</a:t>
            </a:r>
            <a:r>
              <a:rPr lang="id-ID" sz="2000" dirty="0" smtClean="0"/>
              <a:t>.</a:t>
            </a:r>
            <a:endParaRPr lang="en-GB" sz="2000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id-ID" sz="2000" dirty="0" smtClean="0"/>
              <a:t>Meningkatkan </a:t>
            </a:r>
            <a:r>
              <a:rPr lang="id-ID" sz="2000" dirty="0"/>
              <a:t>fleksibilitas untuk penjadwalan</a:t>
            </a:r>
            <a:r>
              <a:rPr lang="id-ID" sz="2000" dirty="0" smtClean="0"/>
              <a:t>.</a:t>
            </a:r>
            <a:endParaRPr lang="en-GB" sz="2000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id-ID" sz="2000" dirty="0" smtClean="0"/>
              <a:t>Peningkatan </a:t>
            </a:r>
            <a:r>
              <a:rPr lang="id-ID" sz="2000" dirty="0"/>
              <a:t>peluang untuk kemajuan karyawan</a:t>
            </a:r>
            <a:r>
              <a:rPr lang="id-ID" sz="2000" dirty="0" smtClean="0"/>
              <a:t>.</a:t>
            </a:r>
            <a:endParaRPr lang="en-GB" sz="2000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id-ID" sz="2000" dirty="0" smtClean="0"/>
              <a:t>Kemampuan </a:t>
            </a:r>
            <a:r>
              <a:rPr lang="id-ID" sz="2000" dirty="0"/>
              <a:t>untuk menjaga karyawan termotivasi dan "segar" melalui rotasi penugasan</a:t>
            </a:r>
            <a:r>
              <a:rPr lang="id-ID" sz="2000" dirty="0" smtClean="0"/>
              <a:t>.</a:t>
            </a:r>
            <a:endParaRPr lang="en-GB" sz="2000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id-ID" sz="2000" dirty="0" smtClean="0"/>
              <a:t>Berpotensi </a:t>
            </a:r>
            <a:r>
              <a:rPr lang="id-ID" sz="2000" dirty="0"/>
              <a:t>mengurangi absensi dan turnover karyawan</a:t>
            </a:r>
            <a:r>
              <a:rPr lang="id-ID" sz="2000" dirty="0" smtClean="0"/>
              <a:t>.</a:t>
            </a:r>
            <a:endParaRPr lang="en-GB" sz="2000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id-ID" sz="2000" dirty="0" smtClean="0"/>
              <a:t>Peningkatan </a:t>
            </a:r>
            <a:r>
              <a:rPr lang="id-ID" sz="2000" dirty="0"/>
              <a:t>kemampuan bagi para manajer untuk mengevaluasi karyawan di berbagai peran.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01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18576" y="1503241"/>
            <a:ext cx="1857880" cy="317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flipV="1">
            <a:off x="1547664" y="1264616"/>
            <a:ext cx="7704856" cy="678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320" y="5229200"/>
            <a:ext cx="7184550" cy="1224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/>
              <a:t>SDM yang </a:t>
            </a:r>
            <a:r>
              <a:rPr lang="en-GB" sz="2000" dirty="0" err="1"/>
              <a:t>besar</a:t>
            </a:r>
            <a:r>
              <a:rPr lang="en-GB" sz="2000" dirty="0"/>
              <a:t> </a:t>
            </a:r>
            <a:r>
              <a:rPr lang="en-GB" sz="2000" dirty="0" err="1"/>
              <a:t>hendaknya</a:t>
            </a:r>
            <a:r>
              <a:rPr lang="en-GB" sz="2000" dirty="0"/>
              <a:t> </a:t>
            </a:r>
            <a:r>
              <a:rPr lang="en-GB" sz="2000" dirty="0" err="1"/>
              <a:t>dijadikan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000" dirty="0" smtClean="0"/>
              <a:t>modal </a:t>
            </a:r>
            <a:r>
              <a:rPr lang="en-GB" sz="2000" dirty="0" err="1"/>
              <a:t>pembangunan</a:t>
            </a:r>
            <a:r>
              <a:rPr lang="en-GB" sz="2000" dirty="0"/>
              <a:t> yang </a:t>
            </a:r>
            <a:r>
              <a:rPr lang="en-GB" sz="2000" dirty="0" err="1"/>
              <a:t>besar</a:t>
            </a:r>
            <a:r>
              <a:rPr lang="en-GB" sz="2000" dirty="0"/>
              <a:t> yang </a:t>
            </a:r>
            <a:r>
              <a:rPr lang="en-GB" sz="2000" dirty="0" err="1"/>
              <a:t>sangat</a:t>
            </a:r>
            <a:r>
              <a:rPr lang="en-GB" sz="2000" dirty="0"/>
              <a:t> </a:t>
            </a:r>
            <a:r>
              <a:rPr lang="en-GB" sz="2000" dirty="0" err="1"/>
              <a:t>menguntungkan</a:t>
            </a:r>
            <a:r>
              <a:rPr lang="en-GB" sz="2000" dirty="0"/>
              <a:t> </a:t>
            </a:r>
            <a:r>
              <a:rPr lang="en-GB" sz="2000" dirty="0" err="1"/>
              <a:t>bagi</a:t>
            </a:r>
            <a:r>
              <a:rPr lang="en-GB" sz="2000" dirty="0"/>
              <a:t> </a:t>
            </a:r>
            <a:r>
              <a:rPr lang="en-GB" sz="2000" dirty="0" err="1"/>
              <a:t>usaha-usaha</a:t>
            </a:r>
            <a:r>
              <a:rPr lang="en-GB" sz="2000" dirty="0"/>
              <a:t> </a:t>
            </a:r>
            <a:r>
              <a:rPr lang="en-GB" sz="2000" dirty="0" err="1"/>
              <a:t>disegala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907704" y="33265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PENDAHULUAN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7320" y="1916832"/>
            <a:ext cx="419198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Pembangunan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bangsa</a:t>
            </a:r>
            <a:r>
              <a:rPr lang="en-GB" sz="2000" dirty="0"/>
              <a:t> </a:t>
            </a:r>
            <a:r>
              <a:rPr lang="en-GB" sz="2000" dirty="0" err="1"/>
              <a:t>memerlukan</a:t>
            </a:r>
            <a:r>
              <a:rPr lang="en-GB" sz="2000" dirty="0"/>
              <a:t> </a:t>
            </a:r>
            <a:r>
              <a:rPr lang="en-GB" sz="2000" dirty="0" err="1"/>
              <a:t>aspek</a:t>
            </a:r>
            <a:r>
              <a:rPr lang="en-GB" sz="2000" dirty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:</a:t>
            </a:r>
          </a:p>
          <a:p>
            <a:r>
              <a:rPr lang="en-GB" sz="2000" dirty="0" smtClean="0"/>
              <a:t>- SDA</a:t>
            </a:r>
          </a:p>
          <a:p>
            <a:r>
              <a:rPr lang="en-GB" sz="2000" dirty="0" smtClean="0"/>
              <a:t>- SDM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6608" y="3628601"/>
            <a:ext cx="4094339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mendukung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pembangunan</a:t>
            </a:r>
            <a:r>
              <a:rPr lang="en-GB" sz="2000" dirty="0"/>
              <a:t>, SDM </a:t>
            </a:r>
            <a:r>
              <a:rPr lang="en-GB" sz="2000" dirty="0" err="1"/>
              <a:t>adalah</a:t>
            </a:r>
            <a:r>
              <a:rPr lang="en-GB" sz="2000" dirty="0"/>
              <a:t> yang </a:t>
            </a:r>
            <a:r>
              <a:rPr lang="en-GB" sz="2000" dirty="0" err="1"/>
              <a:t>terpenting</a:t>
            </a:r>
            <a:r>
              <a:rPr lang="en-GB" sz="2000" dirty="0"/>
              <a:t>. </a:t>
            </a:r>
          </a:p>
        </p:txBody>
      </p:sp>
      <p:cxnSp>
        <p:nvCxnSpPr>
          <p:cNvPr id="8" name="Elbow Connector 7"/>
          <p:cNvCxnSpPr>
            <a:stCxn id="5" idx="1"/>
            <a:endCxn id="6" idx="1"/>
          </p:cNvCxnSpPr>
          <p:nvPr/>
        </p:nvCxnSpPr>
        <p:spPr>
          <a:xfrm rot="10800000" flipH="1" flipV="1">
            <a:off x="1537320" y="2578551"/>
            <a:ext cx="1049288" cy="1557881"/>
          </a:xfrm>
          <a:prstGeom prst="bentConnector3">
            <a:avLst>
              <a:gd name="adj1" fmla="val -21786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2"/>
            <a:endCxn id="3" idx="0"/>
          </p:cNvCxnSpPr>
          <p:nvPr/>
        </p:nvCxnSpPr>
        <p:spPr>
          <a:xfrm rot="16200000" flipH="1">
            <a:off x="4589218" y="4688823"/>
            <a:ext cx="584936" cy="495817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http://4.bp.blogspot.com/-cFhc_0HgylI/Tsems8HmR6I/AAAAAAAAAEA/cMSunBVPfvs/s1600/sawah-pertanian-agen-pupuk-organi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576" y="1503241"/>
            <a:ext cx="1842843" cy="1842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onahwan.blog.perbanas.ac.id/files/2011/09/social-meda-project-management-300x2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40271"/>
            <a:ext cx="1903294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8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130020" y="3789040"/>
            <a:ext cx="4834468" cy="2736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9513" y="3789040"/>
            <a:ext cx="4032724" cy="27363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084425" y="1772816"/>
            <a:ext cx="5880063" cy="1584176"/>
          </a:xfrm>
          <a:prstGeom prst="roundRect">
            <a:avLst/>
          </a:prstGeom>
          <a:ln w="28575">
            <a:prstDash val="dash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505704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 DESIGN </a:t>
            </a:r>
            <a:r>
              <a:rPr lang="en-US" sz="28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8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28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Perancangan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Pekerjaan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GB" sz="28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863546"/>
            <a:ext cx="5729840" cy="1368152"/>
          </a:xfrm>
        </p:spPr>
        <p:txBody>
          <a:bodyPr>
            <a:normAutofit/>
          </a:bodyPr>
          <a:lstStyle/>
          <a:p>
            <a:pPr marL="82296" indent="0" algn="just">
              <a:buNone/>
              <a:defRPr/>
            </a:pPr>
            <a:r>
              <a:rPr lang="en-US" sz="2000" dirty="0" smtClean="0">
                <a:solidFill>
                  <a:srgbClr val="080808"/>
                </a:solidFill>
              </a:rPr>
              <a:t>Proses </a:t>
            </a:r>
            <a:r>
              <a:rPr lang="en-US" sz="2000" dirty="0" err="1">
                <a:solidFill>
                  <a:srgbClr val="080808"/>
                </a:solidFill>
              </a:rPr>
              <a:t>penentuan</a:t>
            </a:r>
            <a:r>
              <a:rPr lang="en-US" sz="2000" dirty="0">
                <a:solidFill>
                  <a:srgbClr val="080808"/>
                </a:solidFill>
              </a:rPr>
              <a:t> tugas2 yang </a:t>
            </a:r>
            <a:r>
              <a:rPr lang="en-US" sz="2000" dirty="0" err="1">
                <a:solidFill>
                  <a:srgbClr val="080808"/>
                </a:solidFill>
              </a:rPr>
              <a:t>akan</a:t>
            </a:r>
            <a:r>
              <a:rPr lang="en-US" sz="2000" dirty="0">
                <a:solidFill>
                  <a:srgbClr val="080808"/>
                </a:solidFill>
              </a:rPr>
              <a:t>  </a:t>
            </a:r>
            <a:r>
              <a:rPr lang="en-US" sz="2000" dirty="0" err="1">
                <a:solidFill>
                  <a:srgbClr val="080808"/>
                </a:solidFill>
              </a:rPr>
              <a:t>dilaksanakan</a:t>
            </a:r>
            <a:r>
              <a:rPr lang="en-US" sz="2000" dirty="0">
                <a:solidFill>
                  <a:srgbClr val="080808"/>
                </a:solidFill>
              </a:rPr>
              <a:t>, metode2 yang </a:t>
            </a:r>
            <a:r>
              <a:rPr lang="en-US" sz="2000" dirty="0" err="1">
                <a:solidFill>
                  <a:srgbClr val="080808"/>
                </a:solidFill>
              </a:rPr>
              <a:t>digunakan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untuk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melaksanakan</a:t>
            </a:r>
            <a:r>
              <a:rPr lang="en-US" sz="2000" dirty="0">
                <a:solidFill>
                  <a:srgbClr val="080808"/>
                </a:solidFill>
              </a:rPr>
              <a:t> tugas2 </a:t>
            </a:r>
            <a:r>
              <a:rPr lang="en-US" sz="2000" dirty="0" err="1">
                <a:solidFill>
                  <a:srgbClr val="080808"/>
                </a:solidFill>
              </a:rPr>
              <a:t>tersebut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dan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bagaimana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pekerjaan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tsb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berkaitan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dengan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pekerjaan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lainnya</a:t>
            </a:r>
            <a:r>
              <a:rPr lang="en-US" sz="2000" dirty="0">
                <a:solidFill>
                  <a:srgbClr val="080808"/>
                </a:solidFill>
              </a:rPr>
              <a:t> di </a:t>
            </a:r>
            <a:r>
              <a:rPr lang="en-US" sz="2000" dirty="0" err="1">
                <a:solidFill>
                  <a:srgbClr val="080808"/>
                </a:solidFill>
              </a:rPr>
              <a:t>dalam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perusahaan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flipV="1">
            <a:off x="1547664" y="1484784"/>
            <a:ext cx="7704856" cy="678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4509120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080808"/>
                </a:solidFill>
              </a:rPr>
              <a:t>Efektivitas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dan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produktivitas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organisasi</a:t>
            </a:r>
            <a:endParaRPr lang="en-US" sz="2000" dirty="0" smtClean="0">
              <a:solidFill>
                <a:srgbClr val="080808"/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080808"/>
                </a:solidFill>
              </a:rPr>
              <a:t>Kualitas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kehidupan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kerja</a:t>
            </a:r>
            <a:r>
              <a:rPr lang="en-US" sz="2000" dirty="0">
                <a:solidFill>
                  <a:srgbClr val="080808"/>
                </a:solidFill>
              </a:rPr>
              <a:t> SDM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943" y="4005064"/>
            <a:ext cx="18968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err="1">
                <a:solidFill>
                  <a:srgbClr val="080808"/>
                </a:solidFill>
              </a:rPr>
              <a:t>Pentingnya</a:t>
            </a:r>
            <a:r>
              <a:rPr lang="en-US" sz="2200" u="sng" dirty="0">
                <a:solidFill>
                  <a:srgbClr val="080808"/>
                </a:solidFill>
              </a:rPr>
              <a:t> JD </a:t>
            </a:r>
            <a:r>
              <a:rPr lang="en-US" sz="2200" u="sng" dirty="0" smtClean="0">
                <a:solidFill>
                  <a:srgbClr val="080808"/>
                </a:solidFill>
              </a:rPr>
              <a:t>:</a:t>
            </a:r>
            <a:endParaRPr lang="en-US" sz="2200" u="sng" dirty="0">
              <a:solidFill>
                <a:srgbClr val="080808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80192" y="4462623"/>
            <a:ext cx="4368272" cy="170268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080808"/>
                </a:solidFill>
              </a:rPr>
              <a:t>Pemahaman</a:t>
            </a:r>
            <a:r>
              <a:rPr lang="en-US" sz="2000" dirty="0" smtClean="0">
                <a:solidFill>
                  <a:srgbClr val="080808"/>
                </a:solidFill>
              </a:rPr>
              <a:t> Job </a:t>
            </a:r>
            <a:r>
              <a:rPr lang="en-US" sz="2000" dirty="0" err="1" smtClean="0">
                <a:solidFill>
                  <a:srgbClr val="080808"/>
                </a:solidFill>
              </a:rPr>
              <a:t>menyusut</a:t>
            </a:r>
            <a:endParaRPr lang="en-US" sz="2000" dirty="0">
              <a:solidFill>
                <a:srgbClr val="080808"/>
              </a:solidFill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80808"/>
                </a:solidFill>
              </a:rPr>
              <a:t>Job yang </a:t>
            </a:r>
            <a:r>
              <a:rPr lang="en-US" sz="2000" dirty="0" err="1" smtClean="0">
                <a:solidFill>
                  <a:srgbClr val="080808"/>
                </a:solidFill>
              </a:rPr>
              <a:t>menantang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turun</a:t>
            </a:r>
            <a:endParaRPr lang="en-US" sz="2000" dirty="0">
              <a:solidFill>
                <a:srgbClr val="080808"/>
              </a:solidFill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80808"/>
                </a:solidFill>
              </a:rPr>
              <a:t>SDM </a:t>
            </a:r>
            <a:r>
              <a:rPr lang="en-US" sz="2000" dirty="0" err="1" smtClean="0">
                <a:solidFill>
                  <a:srgbClr val="080808"/>
                </a:solidFill>
              </a:rPr>
              <a:t>ditempatkan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pada</a:t>
            </a:r>
            <a:r>
              <a:rPr lang="en-US" sz="2000" dirty="0" smtClean="0">
                <a:solidFill>
                  <a:srgbClr val="080808"/>
                </a:solidFill>
              </a:rPr>
              <a:t> job yang </a:t>
            </a:r>
            <a:r>
              <a:rPr lang="en-US" sz="2000" dirty="0" err="1" smtClean="0">
                <a:solidFill>
                  <a:srgbClr val="080808"/>
                </a:solidFill>
              </a:rPr>
              <a:t>dibawah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kemampuan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smtClean="0">
                <a:solidFill>
                  <a:srgbClr val="080808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rgbClr val="080808"/>
                </a:solidFill>
                <a:sym typeface="Wingdings" pitchFamily="2" charset="2"/>
              </a:rPr>
              <a:t>Perlu</a:t>
            </a:r>
            <a:r>
              <a:rPr lang="en-US" sz="2000" dirty="0" smtClean="0">
                <a:solidFill>
                  <a:srgbClr val="080808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  <a:sym typeface="Wingdings" pitchFamily="2" charset="2"/>
              </a:rPr>
              <a:t>dilakukan</a:t>
            </a:r>
            <a:r>
              <a:rPr lang="en-US" sz="2000" dirty="0" smtClean="0">
                <a:solidFill>
                  <a:srgbClr val="080808"/>
                </a:solidFill>
                <a:sym typeface="Wingdings" pitchFamily="2" charset="2"/>
              </a:rPr>
              <a:t>  JD/JRD</a:t>
            </a:r>
            <a:endParaRPr lang="en-US" sz="2000" dirty="0" smtClean="0">
              <a:solidFill>
                <a:srgbClr val="080808"/>
              </a:solidFill>
            </a:endParaRPr>
          </a:p>
          <a:p>
            <a:pPr>
              <a:buClr>
                <a:schemeClr val="tx1"/>
              </a:buClr>
            </a:pP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58158" y="4005064"/>
            <a:ext cx="24180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err="1">
                <a:solidFill>
                  <a:srgbClr val="080808"/>
                </a:solidFill>
              </a:rPr>
              <a:t>Realita</a:t>
            </a:r>
            <a:r>
              <a:rPr lang="en-US" sz="2200" u="sng" dirty="0">
                <a:solidFill>
                  <a:srgbClr val="080808"/>
                </a:solidFill>
              </a:rPr>
              <a:t> di </a:t>
            </a:r>
            <a:r>
              <a:rPr lang="en-US" sz="2200" u="sng" dirty="0" err="1">
                <a:solidFill>
                  <a:srgbClr val="080808"/>
                </a:solidFill>
              </a:rPr>
              <a:t>lapangan</a:t>
            </a:r>
            <a:r>
              <a:rPr lang="en-US" sz="2200" u="sng" dirty="0">
                <a:solidFill>
                  <a:srgbClr val="080808"/>
                </a:solidFill>
              </a:rPr>
              <a:t> </a:t>
            </a:r>
            <a:r>
              <a:rPr lang="en-US" sz="2200" u="sng" dirty="0">
                <a:solidFill>
                  <a:srgbClr val="080808"/>
                </a:solidFill>
              </a:rPr>
              <a:t>:</a:t>
            </a:r>
            <a:endParaRPr lang="en-US" sz="2200" u="sng" dirty="0">
              <a:solidFill>
                <a:srgbClr val="080808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>
            <a:off x="755576" y="2024844"/>
            <a:ext cx="2128947" cy="1080120"/>
          </a:xfrm>
          <a:prstGeom prst="stripedRightArrow">
            <a:avLst>
              <a:gd name="adj1" fmla="val 66654"/>
              <a:gd name="adj2" fmla="val 50000"/>
            </a:avLst>
          </a:prstGeom>
          <a:solidFill>
            <a:srgbClr val="99FF99"/>
          </a:solidFill>
          <a:ln>
            <a:solidFill>
              <a:srgbClr val="FFCC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rgbClr val="080808"/>
                </a:solidFill>
              </a:rPr>
              <a:t>Job Design</a:t>
            </a:r>
            <a:r>
              <a:rPr lang="en-US" sz="2800" dirty="0">
                <a:solidFill>
                  <a:srgbClr val="080808"/>
                </a:solidFill>
              </a:rPr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34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08104" y="3789040"/>
            <a:ext cx="648072" cy="10725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55437" y="2060847"/>
            <a:ext cx="324036" cy="31683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19872" y="2060848"/>
            <a:ext cx="648072" cy="10725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47664" y="4570040"/>
            <a:ext cx="6264696" cy="16561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99792" y="2708920"/>
            <a:ext cx="3827091" cy="14401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95119" y="1124262"/>
            <a:ext cx="2788172" cy="1152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Faktor2 Yang </a:t>
            </a:r>
            <a:r>
              <a:rPr lang="en-US" sz="2800" dirty="0" err="1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Dipertimbangkan</a:t>
            </a:r>
            <a:r>
              <a:rPr lang="en-US" sz="2800" dirty="0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Jd</a:t>
            </a:r>
            <a:r>
              <a:rPr lang="en-US" sz="2800" dirty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080808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2800" dirty="0">
              <a:solidFill>
                <a:srgbClr val="080808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714056"/>
            <a:ext cx="6264696" cy="1595264"/>
          </a:xfrm>
        </p:spPr>
        <p:txBody>
          <a:bodyPr>
            <a:normAutofit/>
          </a:bodyPr>
          <a:lstStyle/>
          <a:p>
            <a:pPr marL="530225" indent="-447675">
              <a:lnSpc>
                <a:spcPct val="90000"/>
              </a:lnSpc>
              <a:buNone/>
              <a:defRPr/>
            </a:pPr>
            <a:r>
              <a:rPr lang="en-US" sz="2000" dirty="0" smtClean="0">
                <a:solidFill>
                  <a:srgbClr val="080808"/>
                </a:solidFill>
              </a:rPr>
              <a:t>c</a:t>
            </a:r>
            <a:r>
              <a:rPr lang="en-US" sz="2000" dirty="0">
                <a:solidFill>
                  <a:srgbClr val="080808"/>
                </a:solidFill>
              </a:rPr>
              <a:t>. 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Faktor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Perilaku</a:t>
            </a:r>
            <a:r>
              <a:rPr lang="en-US" sz="2000" dirty="0">
                <a:solidFill>
                  <a:srgbClr val="080808"/>
                </a:solidFill>
              </a:rPr>
              <a:t> : </a:t>
            </a:r>
            <a:endParaRPr lang="en-US" sz="2000" dirty="0" smtClean="0">
              <a:solidFill>
                <a:srgbClr val="080808"/>
              </a:solidFill>
            </a:endParaRPr>
          </a:p>
          <a:p>
            <a:pPr marL="719138" indent="-358775">
              <a:lnSpc>
                <a:spcPct val="9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 smtClean="0">
                <a:solidFill>
                  <a:srgbClr val="080808"/>
                </a:solidFill>
              </a:rPr>
              <a:t>Labor </a:t>
            </a:r>
            <a:r>
              <a:rPr lang="en-US" sz="2000" i="1" dirty="0">
                <a:solidFill>
                  <a:srgbClr val="080808"/>
                </a:solidFill>
              </a:rPr>
              <a:t>pool skill mix </a:t>
            </a:r>
            <a:r>
              <a:rPr lang="en-US" sz="2000" dirty="0" smtClean="0">
                <a:solidFill>
                  <a:srgbClr val="080808"/>
                </a:solidFill>
              </a:rPr>
              <a:t>(</a:t>
            </a:r>
            <a:r>
              <a:rPr lang="en-US" sz="2000" dirty="0" err="1" smtClean="0">
                <a:solidFill>
                  <a:srgbClr val="080808"/>
                </a:solidFill>
              </a:rPr>
              <a:t>Bauran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keahlian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</a:rPr>
              <a:t>kumpulan</a:t>
            </a:r>
            <a:r>
              <a:rPr lang="en-US" sz="2000" dirty="0" smtClean="0">
                <a:solidFill>
                  <a:srgbClr val="080808"/>
                </a:solidFill>
              </a:rPr>
              <a:t> TK), </a:t>
            </a:r>
            <a:endParaRPr lang="en-US" sz="2000" dirty="0" smtClean="0">
              <a:solidFill>
                <a:srgbClr val="080808"/>
              </a:solidFill>
            </a:endParaRPr>
          </a:p>
          <a:p>
            <a:pPr marL="719138" indent="-358775">
              <a:lnSpc>
                <a:spcPct val="9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dirty="0" err="1" smtClean="0">
                <a:solidFill>
                  <a:srgbClr val="080808"/>
                </a:solidFill>
              </a:rPr>
              <a:t>Penciptaan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pekerjaan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untuk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memenuhi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kebutuhan</a:t>
            </a:r>
            <a:r>
              <a:rPr lang="en-US" sz="2000" dirty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karyawan</a:t>
            </a:r>
            <a:r>
              <a:rPr lang="en-US" sz="2000" dirty="0" smtClean="0">
                <a:solidFill>
                  <a:srgbClr val="080808"/>
                </a:solidFill>
              </a:rPr>
              <a:t>/ </a:t>
            </a:r>
            <a:r>
              <a:rPr lang="en-US" sz="2000" dirty="0" err="1" smtClean="0">
                <a:solidFill>
                  <a:srgbClr val="080808"/>
                </a:solidFill>
              </a:rPr>
              <a:t>teknologi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>
                <a:solidFill>
                  <a:srgbClr val="080808"/>
                </a:solidFill>
              </a:rPr>
              <a:t>(Sociotechnical system)</a:t>
            </a:r>
          </a:p>
          <a:p>
            <a:pPr marL="82296" indent="0">
              <a:buNone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196752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</a:rPr>
              <a:t>Faktor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Lingkungan</a:t>
            </a:r>
            <a:r>
              <a:rPr lang="en-US" sz="2000" dirty="0">
                <a:solidFill>
                  <a:schemeClr val="bg1"/>
                </a:solidFill>
              </a:rPr>
              <a:t> :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719138" indent="-365125">
              <a:buAutoNum type="arabicParenR"/>
            </a:pPr>
            <a:r>
              <a:rPr lang="en-US" sz="2000" dirty="0" err="1" smtClean="0">
                <a:solidFill>
                  <a:schemeClr val="bg1"/>
                </a:solidFill>
              </a:rPr>
              <a:t>Sistem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politik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719138" indent="-365125">
              <a:buAutoNum type="arabicParenR"/>
            </a:pPr>
            <a:r>
              <a:rPr lang="en-US" sz="2000" dirty="0" err="1" smtClean="0">
                <a:solidFill>
                  <a:schemeClr val="bg1"/>
                </a:solidFill>
              </a:rPr>
              <a:t>Harapan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sosial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2769123"/>
            <a:ext cx="3683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b. </a:t>
            </a:r>
            <a:r>
              <a:rPr lang="en-US" sz="2000" dirty="0" smtClean="0">
                <a:solidFill>
                  <a:srgbClr val="080808"/>
                </a:solidFill>
              </a:rPr>
              <a:t>  </a:t>
            </a:r>
            <a:r>
              <a:rPr lang="en-US" sz="2000" dirty="0" err="1" smtClean="0">
                <a:solidFill>
                  <a:srgbClr val="080808"/>
                </a:solidFill>
              </a:rPr>
              <a:t>Faktor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en-US" sz="2000" dirty="0" err="1">
                <a:solidFill>
                  <a:srgbClr val="080808"/>
                </a:solidFill>
              </a:rPr>
              <a:t>Organisasi</a:t>
            </a:r>
            <a:r>
              <a:rPr lang="en-US" sz="2000" dirty="0">
                <a:solidFill>
                  <a:srgbClr val="080808"/>
                </a:solidFill>
              </a:rPr>
              <a:t> : </a:t>
            </a:r>
            <a:endParaRPr lang="en-US" sz="2000" dirty="0" smtClean="0">
              <a:solidFill>
                <a:srgbClr val="080808"/>
              </a:solidFill>
            </a:endParaRPr>
          </a:p>
          <a:p>
            <a:pPr marL="719138" indent="-365125">
              <a:buAutoNum type="arabicParenR"/>
            </a:pPr>
            <a:r>
              <a:rPr lang="en-US" sz="2000" dirty="0" err="1" smtClean="0">
                <a:solidFill>
                  <a:srgbClr val="080808"/>
                </a:solidFill>
              </a:rPr>
              <a:t>Otomatisasi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</a:p>
          <a:p>
            <a:pPr marL="719138" indent="-365125">
              <a:buAutoNum type="arabicParenR"/>
            </a:pPr>
            <a:r>
              <a:rPr lang="en-US" sz="2000" dirty="0" err="1" smtClean="0">
                <a:solidFill>
                  <a:srgbClr val="080808"/>
                </a:solidFill>
              </a:rPr>
              <a:t>Teknologi</a:t>
            </a:r>
            <a:r>
              <a:rPr lang="en-US" sz="2000" dirty="0" smtClean="0">
                <a:solidFill>
                  <a:srgbClr val="080808"/>
                </a:solidFill>
              </a:rPr>
              <a:t> </a:t>
            </a:r>
          </a:p>
          <a:p>
            <a:pPr marL="719138" indent="-365125">
              <a:buAutoNum type="arabicParenR"/>
            </a:pPr>
            <a:r>
              <a:rPr lang="en-US" sz="2000" i="1" dirty="0" smtClean="0">
                <a:solidFill>
                  <a:srgbClr val="080808"/>
                </a:solidFill>
              </a:rPr>
              <a:t>Cross </a:t>
            </a:r>
            <a:r>
              <a:rPr lang="en-US" sz="2000" i="1" dirty="0">
                <a:solidFill>
                  <a:srgbClr val="080808"/>
                </a:solidFill>
              </a:rPr>
              <a:t>Functional </a:t>
            </a:r>
            <a:r>
              <a:rPr lang="en-US" sz="2000" i="1" dirty="0" smtClean="0">
                <a:solidFill>
                  <a:srgbClr val="080808"/>
                </a:solidFill>
              </a:rPr>
              <a:t>Integration</a:t>
            </a:r>
            <a:endParaRPr lang="en-US" sz="2000" i="1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23528" y="1556792"/>
            <a:ext cx="8676456" cy="3600400"/>
          </a:xfrm>
          <a:prstGeom prst="roundRect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441808" cy="70609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 DESIGN APPROACHS</a:t>
            </a:r>
            <a:endParaRPr lang="en-GB" sz="28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7306" y="1628800"/>
            <a:ext cx="4806023" cy="432048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2800" dirty="0"/>
              <a:t>Individual &amp; group </a:t>
            </a:r>
            <a:r>
              <a:rPr lang="en-US" sz="2800" dirty="0" smtClean="0"/>
              <a:t>JD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 flipV="1">
            <a:off x="1547664" y="984871"/>
            <a:ext cx="7704856" cy="678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Arrow Callout 3"/>
          <p:cNvSpPr/>
          <p:nvPr/>
        </p:nvSpPr>
        <p:spPr>
          <a:xfrm>
            <a:off x="755576" y="2894408"/>
            <a:ext cx="2438640" cy="1440160"/>
          </a:xfrm>
          <a:prstGeom prst="rightArrowCallout">
            <a:avLst>
              <a:gd name="adj1" fmla="val 33466"/>
              <a:gd name="adj2" fmla="val 22884"/>
              <a:gd name="adj3" fmla="val 31349"/>
              <a:gd name="adj4" fmla="val 758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i="1" dirty="0" smtClean="0"/>
              <a:t>Job Rotation</a:t>
            </a:r>
          </a:p>
          <a:p>
            <a:r>
              <a:rPr lang="en-GB" sz="2000" i="1" dirty="0" smtClean="0"/>
              <a:t>Job Enlargement</a:t>
            </a:r>
          </a:p>
          <a:p>
            <a:r>
              <a:rPr lang="en-GB" sz="2000" i="1" dirty="0" smtClean="0"/>
              <a:t>Job Enrichment</a:t>
            </a:r>
            <a:endParaRPr lang="en-GB" sz="2000" i="1" dirty="0"/>
          </a:p>
        </p:txBody>
      </p:sp>
      <p:sp>
        <p:nvSpPr>
          <p:cNvPr id="5" name="Left Arrow Callout 4"/>
          <p:cNvSpPr/>
          <p:nvPr/>
        </p:nvSpPr>
        <p:spPr>
          <a:xfrm>
            <a:off x="4860540" y="2894408"/>
            <a:ext cx="3743908" cy="1440160"/>
          </a:xfrm>
          <a:prstGeom prst="leftArrowCallout">
            <a:avLst>
              <a:gd name="adj1" fmla="val 25000"/>
              <a:gd name="adj2" fmla="val 21614"/>
              <a:gd name="adj3" fmla="val 25847"/>
              <a:gd name="adj4" fmla="val 8181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 smtClean="0"/>
              <a:t>Work Team</a:t>
            </a:r>
          </a:p>
          <a:p>
            <a:pPr algn="r"/>
            <a:r>
              <a:rPr lang="en-GB" sz="2000" dirty="0" smtClean="0"/>
              <a:t>Autonomous work Group</a:t>
            </a:r>
          </a:p>
          <a:p>
            <a:pPr algn="r"/>
            <a:r>
              <a:rPr lang="en-GB" sz="2000" dirty="0" smtClean="0"/>
              <a:t>Quality circles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38232" y="3414433"/>
            <a:ext cx="1459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JD approach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66466" y="2348880"/>
            <a:ext cx="1239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Individual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09554" y="2388950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34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3006799"/>
            <a:ext cx="8376652" cy="3590553"/>
          </a:xfrm>
          <a:prstGeom prst="rect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 DESIGN APPROACH 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Individual</a:t>
            </a:r>
            <a:endParaRPr lang="en-GB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908720"/>
            <a:ext cx="7498080" cy="15841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GB" sz="2000" dirty="0" smtClean="0"/>
              <a:t>Job Rotation: </a:t>
            </a:r>
            <a:r>
              <a:rPr lang="en-GB" sz="2000" dirty="0" err="1" smtClean="0"/>
              <a:t>Perpindahan</a:t>
            </a:r>
            <a:r>
              <a:rPr lang="en-GB" sz="2000" dirty="0" smtClean="0"/>
              <a:t> </a:t>
            </a:r>
            <a:r>
              <a:rPr lang="en-GB" sz="2000" dirty="0" err="1" smtClean="0"/>
              <a:t>karyawan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(</a:t>
            </a:r>
            <a:r>
              <a:rPr lang="en-GB" sz="2000" dirty="0" err="1" smtClean="0"/>
              <a:t>posisi</a:t>
            </a:r>
            <a:r>
              <a:rPr lang="en-GB" sz="2000" dirty="0" smtClean="0"/>
              <a:t>)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(</a:t>
            </a:r>
            <a:r>
              <a:rPr lang="en-GB" sz="2000" dirty="0" err="1" smtClean="0"/>
              <a:t>posisi</a:t>
            </a:r>
            <a:r>
              <a:rPr lang="en-GB" sz="2000" dirty="0" smtClean="0"/>
              <a:t>) lain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endParaRPr lang="en-GB" sz="2000" dirty="0" smtClean="0"/>
          </a:p>
          <a:p>
            <a:pPr>
              <a:buClr>
                <a:schemeClr val="tx1"/>
              </a:buClr>
            </a:pPr>
            <a:r>
              <a:rPr lang="en-GB" sz="2000" dirty="0" smtClean="0"/>
              <a:t>Job </a:t>
            </a:r>
            <a:r>
              <a:rPr lang="en-GB" sz="2000" dirty="0"/>
              <a:t>enlargement is the horizontal expansion of the </a:t>
            </a:r>
            <a:r>
              <a:rPr lang="en-GB" sz="2000" dirty="0" smtClean="0"/>
              <a:t>job</a:t>
            </a:r>
          </a:p>
          <a:p>
            <a:pPr>
              <a:buClr>
                <a:schemeClr val="tx1"/>
              </a:buClr>
            </a:pPr>
            <a:r>
              <a:rPr lang="en-GB" sz="2000" dirty="0"/>
              <a:t>Job enrichment </a:t>
            </a:r>
            <a:r>
              <a:rPr lang="en-GB" sz="2000" dirty="0" smtClean="0"/>
              <a:t>is the </a:t>
            </a:r>
            <a:r>
              <a:rPr lang="en-GB" sz="2000" dirty="0"/>
              <a:t>vertical expansion of the </a:t>
            </a:r>
            <a:r>
              <a:rPr lang="en-GB" sz="2000" dirty="0" smtClean="0"/>
              <a:t>job</a:t>
            </a:r>
          </a:p>
          <a:p>
            <a:pPr>
              <a:buClr>
                <a:schemeClr val="tx1"/>
              </a:buClr>
            </a:pPr>
            <a:endParaRPr lang="en-GB" sz="2000" dirty="0" smtClean="0"/>
          </a:p>
          <a:p>
            <a:pPr>
              <a:buClr>
                <a:schemeClr val="tx1"/>
              </a:buClr>
            </a:pP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3006799"/>
            <a:ext cx="7674056" cy="6382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800" dirty="0" smtClean="0">
                <a:effectLst/>
              </a:rPr>
              <a:t/>
            </a:r>
            <a:br>
              <a:rPr lang="en-GB" sz="2800" dirty="0" smtClean="0">
                <a:effectLst/>
              </a:rPr>
            </a:br>
            <a:r>
              <a:rPr lang="en-GB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 DESIGN APPROACH :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0343" y="3717032"/>
            <a:ext cx="8073853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chemeClr val="tx1"/>
              </a:buClr>
            </a:pPr>
            <a:r>
              <a:rPr lang="en-US" sz="2000" dirty="0" smtClean="0"/>
              <a:t>Work Team: </a:t>
            </a:r>
            <a:r>
              <a:rPr lang="en-US" sz="2000" dirty="0" err="1" smtClean="0"/>
              <a:t>Perluasan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mempunyai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seorang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penyelia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yang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mengawasi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melatih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serta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menjaga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fokus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tujuan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keseluruhan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organisasi</a:t>
            </a:r>
            <a:endParaRPr lang="en-US" sz="2000" dirty="0" smtClean="0"/>
          </a:p>
          <a:p>
            <a:pPr>
              <a:buClr>
                <a:schemeClr val="tx1"/>
              </a:buClr>
            </a:pPr>
            <a:r>
              <a:rPr lang="en-US" sz="2000" dirty="0" smtClean="0"/>
              <a:t>Autonomous work Group: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mandiri</a:t>
            </a:r>
            <a:r>
              <a:rPr lang="en-US" sz="2000" dirty="0" smtClean="0"/>
              <a:t>,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kewenangan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pekerjaannya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pemerkayaan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pekerjaan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jenjang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kelompok</a:t>
            </a:r>
            <a:endParaRPr lang="en-US" sz="2000" dirty="0" smtClean="0"/>
          </a:p>
          <a:p>
            <a:pPr>
              <a:buClr>
                <a:schemeClr val="tx1"/>
              </a:buClr>
            </a:pPr>
            <a:r>
              <a:rPr lang="en-US" sz="2000" dirty="0" smtClean="0"/>
              <a:t>Quality circles: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terfokus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9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31640" y="764704"/>
            <a:ext cx="2367880" cy="5437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03920" y="3645024"/>
            <a:ext cx="2367880" cy="5437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03920" y="4188778"/>
            <a:ext cx="7264424" cy="24085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31640" y="1339607"/>
            <a:ext cx="8064896" cy="21279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130622"/>
            <a:ext cx="5152616" cy="634082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 smtClean="0">
                <a:effectLst/>
              </a:rPr>
              <a:t>Keuntungan</a:t>
            </a:r>
            <a:r>
              <a:rPr lang="en-GB" sz="2800" dirty="0" smtClean="0">
                <a:effectLst/>
              </a:rPr>
              <a:t> Job Design Approach</a:t>
            </a:r>
            <a:endParaRPr lang="en-GB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51293"/>
            <a:ext cx="7272808" cy="2088232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1"/>
              </a:buClr>
              <a:buAutoNum type="arabicPeriod"/>
            </a:pPr>
            <a:r>
              <a:rPr lang="en-GB" sz="2000" dirty="0" err="1" smtClean="0"/>
              <a:t>Menghilangkan</a:t>
            </a:r>
            <a:r>
              <a:rPr lang="en-GB" sz="2000" dirty="0" smtClean="0"/>
              <a:t> </a:t>
            </a:r>
            <a:r>
              <a:rPr lang="en-GB" sz="2000" dirty="0" err="1" smtClean="0"/>
              <a:t>monotoni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sangat</a:t>
            </a:r>
            <a:r>
              <a:rPr lang="en-GB" sz="2000" dirty="0" smtClean="0"/>
              <a:t> </a:t>
            </a:r>
            <a:r>
              <a:rPr lang="en-GB" sz="2000" dirty="0" err="1" smtClean="0"/>
              <a:t>terspesialisasi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denganmenuntuk</a:t>
            </a:r>
            <a:r>
              <a:rPr lang="en-GB" sz="2000" dirty="0" smtClean="0"/>
              <a:t> </a:t>
            </a:r>
            <a:r>
              <a:rPr lang="en-GB" sz="2000" dirty="0" err="1" smtClean="0"/>
              <a:t>keahlian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kemampuan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berbeda</a:t>
            </a:r>
            <a:endParaRPr lang="en-GB" sz="2000" dirty="0" smtClean="0"/>
          </a:p>
          <a:p>
            <a:pPr marL="596646" indent="-514350">
              <a:buClr>
                <a:schemeClr val="tx1"/>
              </a:buClr>
              <a:buAutoNum type="arabicPeriod"/>
            </a:pPr>
            <a:r>
              <a:rPr lang="en-GB" sz="2000" dirty="0" err="1" smtClean="0"/>
              <a:t>Menguasai</a:t>
            </a:r>
            <a:r>
              <a:rPr lang="en-GB" sz="2000" dirty="0" smtClean="0"/>
              <a:t> </a:t>
            </a:r>
            <a:r>
              <a:rPr lang="en-GB" sz="2000" dirty="0" err="1" smtClean="0"/>
              <a:t>beberapa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</a:t>
            </a:r>
            <a:r>
              <a:rPr lang="en-GB" sz="2000" dirty="0" err="1" smtClean="0"/>
              <a:t>membantu</a:t>
            </a:r>
            <a:r>
              <a:rPr lang="en-GB" sz="2000" dirty="0" smtClean="0"/>
              <a:t> </a:t>
            </a:r>
            <a:r>
              <a:rPr lang="en-GB" sz="2000" dirty="0" err="1" smtClean="0"/>
              <a:t>citra</a:t>
            </a:r>
            <a:r>
              <a:rPr lang="en-GB" sz="2000" dirty="0" smtClean="0"/>
              <a:t> </a:t>
            </a:r>
            <a:r>
              <a:rPr lang="en-GB" sz="2000" dirty="0" err="1" smtClean="0"/>
              <a:t>diri</a:t>
            </a:r>
            <a:r>
              <a:rPr lang="en-GB" sz="2000" dirty="0" smtClean="0"/>
              <a:t> </a:t>
            </a:r>
            <a:r>
              <a:rPr lang="en-GB" sz="2000" dirty="0" err="1" smtClean="0"/>
              <a:t>karyawan</a:t>
            </a:r>
            <a:endParaRPr lang="en-GB" sz="2000" dirty="0" smtClean="0"/>
          </a:p>
          <a:p>
            <a:pPr marL="596646" indent="-514350">
              <a:buClr>
                <a:schemeClr val="tx1"/>
              </a:buClr>
              <a:buAutoNum type="arabicPeriod"/>
            </a:pPr>
            <a:r>
              <a:rPr lang="en-GB" sz="2000" dirty="0" err="1" smtClean="0"/>
              <a:t>Menggairahkan</a:t>
            </a:r>
            <a:r>
              <a:rPr lang="en-GB" sz="2000" dirty="0" smtClean="0"/>
              <a:t> </a:t>
            </a:r>
            <a:r>
              <a:rPr lang="en-GB" sz="2000" dirty="0" err="1" smtClean="0"/>
              <a:t>pertumbuhan</a:t>
            </a:r>
            <a:r>
              <a:rPr lang="en-GB" sz="2000" dirty="0" smtClean="0"/>
              <a:t> </a:t>
            </a:r>
            <a:r>
              <a:rPr lang="en-GB" sz="2000" dirty="0" err="1" smtClean="0"/>
              <a:t>pribadi</a:t>
            </a:r>
            <a:r>
              <a:rPr lang="en-GB" sz="2000" dirty="0" smtClean="0"/>
              <a:t> </a:t>
            </a:r>
          </a:p>
          <a:p>
            <a:pPr marL="596646" indent="-514350">
              <a:buClr>
                <a:schemeClr val="tx1"/>
              </a:buClr>
              <a:buAutoNum type="arabicPeriod"/>
            </a:pPr>
            <a:r>
              <a:rPr lang="en-GB" sz="2000" dirty="0" err="1" smtClean="0"/>
              <a:t>Membuat</a:t>
            </a:r>
            <a:r>
              <a:rPr lang="en-GB" sz="2000" dirty="0" smtClean="0"/>
              <a:t> </a:t>
            </a:r>
            <a:r>
              <a:rPr lang="en-GB" sz="2000" dirty="0" err="1" smtClean="0"/>
              <a:t>karyawan</a:t>
            </a:r>
            <a:r>
              <a:rPr lang="en-GB" sz="2000" dirty="0" smtClean="0"/>
              <a:t> </a:t>
            </a:r>
            <a:r>
              <a:rPr lang="en-GB" sz="2000" dirty="0" err="1" smtClean="0"/>
              <a:t>lebih</a:t>
            </a:r>
            <a:r>
              <a:rPr lang="en-GB" sz="2000" dirty="0" smtClean="0"/>
              <a:t> </a:t>
            </a:r>
            <a:r>
              <a:rPr lang="en-GB" sz="2000" dirty="0" err="1" smtClean="0"/>
              <a:t>bernilai</a:t>
            </a:r>
            <a:r>
              <a:rPr lang="en-GB" sz="2000" dirty="0" smtClean="0"/>
              <a:t> </a:t>
            </a:r>
            <a:r>
              <a:rPr lang="en-GB" sz="2000" dirty="0" err="1" smtClean="0"/>
              <a:t>bagi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36700" y="836712"/>
            <a:ext cx="19111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u="sng" dirty="0" err="1"/>
              <a:t>Bagi</a:t>
            </a:r>
            <a:r>
              <a:rPr lang="en-GB" sz="2200" u="sng" dirty="0"/>
              <a:t> </a:t>
            </a:r>
            <a:r>
              <a:rPr lang="en-GB" sz="2200" u="sng" dirty="0" err="1"/>
              <a:t>Karyawan</a:t>
            </a:r>
            <a:r>
              <a:rPr lang="en-GB" sz="2200" u="sng" dirty="0" smtClean="0"/>
              <a:t>:</a:t>
            </a:r>
            <a:endParaRPr lang="en-GB" sz="2200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4310623"/>
            <a:ext cx="7498080" cy="228672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Clr>
                <a:schemeClr val="tx1"/>
              </a:buClr>
              <a:buFont typeface="Wingdings 2"/>
              <a:buAutoNum type="arabicPeriod"/>
            </a:pPr>
            <a:r>
              <a:rPr lang="en-GB" sz="2000" dirty="0" err="1" smtClean="0"/>
              <a:t>Mempermudah</a:t>
            </a:r>
            <a:r>
              <a:rPr lang="en-GB" sz="2000" dirty="0" smtClean="0"/>
              <a:t> </a:t>
            </a:r>
            <a:r>
              <a:rPr lang="en-GB" sz="2000" dirty="0" err="1" smtClean="0"/>
              <a:t>promosi</a:t>
            </a:r>
            <a:r>
              <a:rPr lang="en-GB" sz="2000" dirty="0" smtClean="0"/>
              <a:t> </a:t>
            </a:r>
            <a:r>
              <a:rPr lang="en-GB" sz="2000" dirty="0" err="1" smtClean="0"/>
              <a:t>karyawan</a:t>
            </a:r>
            <a:endParaRPr lang="en-GB" sz="2000" dirty="0" smtClean="0"/>
          </a:p>
          <a:p>
            <a:pPr marL="596646" indent="-514350">
              <a:buClr>
                <a:schemeClr val="tx1"/>
              </a:buClr>
              <a:buFont typeface="Wingdings 2"/>
              <a:buAutoNum type="arabicPeriod"/>
            </a:pPr>
            <a:r>
              <a:rPr lang="en-GB" sz="2000" dirty="0" err="1" smtClean="0"/>
              <a:t>Ekspansi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luar</a:t>
            </a:r>
            <a:r>
              <a:rPr lang="en-GB" sz="2000" dirty="0" smtClean="0"/>
              <a:t> </a:t>
            </a:r>
            <a:r>
              <a:rPr lang="en-GB" sz="2000" dirty="0" err="1" smtClean="0"/>
              <a:t>daerah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masalah</a:t>
            </a:r>
            <a:endParaRPr lang="en-GB" sz="2000" dirty="0" smtClean="0"/>
          </a:p>
          <a:p>
            <a:pPr marL="596646" indent="-514350">
              <a:buClr>
                <a:schemeClr val="tx1"/>
              </a:buClr>
              <a:buFont typeface="Wingdings 2"/>
              <a:buAutoNum type="arabicPeriod"/>
            </a:pPr>
            <a:r>
              <a:rPr lang="en-GB" sz="2000" dirty="0" err="1" smtClean="0"/>
              <a:t>Fleksibilitas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bertambah</a:t>
            </a:r>
            <a:r>
              <a:rPr lang="en-GB" sz="2000" dirty="0" smtClean="0"/>
              <a:t> </a:t>
            </a:r>
            <a:r>
              <a:rPr lang="en-GB" sz="2000" dirty="0" err="1" smtClean="0"/>
              <a:t>karena</a:t>
            </a:r>
            <a:r>
              <a:rPr lang="en-GB" sz="2000" dirty="0" smtClean="0"/>
              <a:t> skill </a:t>
            </a:r>
            <a:r>
              <a:rPr lang="en-GB" sz="2000" dirty="0" err="1" smtClean="0"/>
              <a:t>karyawan</a:t>
            </a:r>
            <a:r>
              <a:rPr lang="en-GB" sz="2000" dirty="0" smtClean="0"/>
              <a:t> </a:t>
            </a:r>
            <a:r>
              <a:rPr lang="en-GB" sz="2000" dirty="0" err="1" smtClean="0"/>
              <a:t>bertambah</a:t>
            </a:r>
            <a:endParaRPr lang="en-GB" sz="2000" dirty="0" smtClean="0"/>
          </a:p>
          <a:p>
            <a:pPr marL="596646" indent="-514350">
              <a:buClr>
                <a:schemeClr val="tx1"/>
              </a:buClr>
              <a:buFont typeface="Wingdings 2"/>
              <a:buAutoNum type="arabicPeriod"/>
            </a:pPr>
            <a:r>
              <a:rPr lang="en-GB" sz="2000" dirty="0" err="1" smtClean="0"/>
              <a:t>Alat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menghadapi</a:t>
            </a:r>
            <a:r>
              <a:rPr lang="en-GB" sz="2000" dirty="0" smtClean="0"/>
              <a:t> </a:t>
            </a:r>
            <a:r>
              <a:rPr lang="en-GB" sz="2000" dirty="0" err="1" smtClean="0"/>
              <a:t>ketidakhadiran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sering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perputaran</a:t>
            </a:r>
            <a:r>
              <a:rPr lang="en-GB" sz="2000" dirty="0" smtClean="0"/>
              <a:t> </a:t>
            </a:r>
            <a:r>
              <a:rPr lang="en-GB" sz="2000" dirty="0" err="1" smtClean="0"/>
              <a:t>karyawan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63436" y="3717032"/>
            <a:ext cx="2064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u="sng" dirty="0" err="1"/>
              <a:t>Bagi</a:t>
            </a:r>
            <a:r>
              <a:rPr lang="en-GB" sz="2200" u="sng" dirty="0"/>
              <a:t> Perusahaan</a:t>
            </a:r>
            <a:r>
              <a:rPr lang="en-GB" sz="2200" u="sng" dirty="0" smtClean="0"/>
              <a:t>:</a:t>
            </a:r>
            <a:endParaRPr lang="en-GB" sz="2200" u="sng" dirty="0"/>
          </a:p>
        </p:txBody>
      </p:sp>
    </p:spTree>
    <p:extLst>
      <p:ext uri="{BB962C8B-B14F-4D97-AF65-F5344CB8AC3E}">
        <p14:creationId xmlns:p14="http://schemas.microsoft.com/office/powerpoint/2010/main" val="15172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179512" y="1501254"/>
            <a:ext cx="8703483" cy="52401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effectLst/>
                <a:latin typeface="Cooper Black" pitchFamily="18" charset="0"/>
              </a:rPr>
              <a:t>STRATEGIC GUIDELINES FOR JD</a:t>
            </a:r>
            <a:br>
              <a:rPr lang="en-US" sz="2400" dirty="0">
                <a:solidFill>
                  <a:schemeClr val="tx1"/>
                </a:solidFill>
                <a:effectLst/>
                <a:latin typeface="Cooper Black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ooper Black" pitchFamily="18" charset="0"/>
              </a:rPr>
              <a:t>(Hackman-Oldham’s Job Characteristics Model)</a:t>
            </a:r>
            <a:endParaRPr lang="en-GB" sz="2400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14043" y="1928208"/>
            <a:ext cx="8568952" cy="4463335"/>
            <a:chOff x="314043" y="1928208"/>
            <a:chExt cx="8568952" cy="4463335"/>
          </a:xfrm>
        </p:grpSpPr>
        <p:sp>
          <p:nvSpPr>
            <p:cNvPr id="4" name="TextBox 3"/>
            <p:cNvSpPr txBox="1"/>
            <p:nvPr/>
          </p:nvSpPr>
          <p:spPr>
            <a:xfrm>
              <a:off x="386051" y="1928208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Core Job</a:t>
              </a:r>
            </a:p>
            <a:p>
              <a:r>
                <a:rPr lang="en-GB" sz="2000" dirty="0" smtClean="0"/>
                <a:t>Characteristic</a:t>
              </a:r>
              <a:endParaRPr lang="en-GB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50347" y="1933487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Psychological</a:t>
              </a:r>
            </a:p>
            <a:p>
              <a:r>
                <a:rPr lang="en-GB" sz="2000" dirty="0" smtClean="0"/>
                <a:t>States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02675" y="1928208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Personal &amp; Work</a:t>
              </a:r>
            </a:p>
            <a:p>
              <a:r>
                <a:rPr lang="en-GB" sz="2000" dirty="0" smtClean="0"/>
                <a:t>Outcome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4043" y="3109112"/>
              <a:ext cx="18722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Task Identity</a:t>
              </a:r>
            </a:p>
            <a:p>
              <a:r>
                <a:rPr lang="en-GB" sz="2000" dirty="0" smtClean="0"/>
                <a:t>Task Significance</a:t>
              </a:r>
            </a:p>
            <a:p>
              <a:r>
                <a:rPr lang="en-GB" sz="2000" dirty="0" smtClean="0"/>
                <a:t>Skill Variety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9115" y="4376480"/>
              <a:ext cx="1487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Autonomy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94363" y="3109112"/>
              <a:ext cx="2016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/>
                <a:t>Pengalaman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yg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berharga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dlm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bekerja</a:t>
              </a:r>
              <a:endParaRPr lang="en-GB" sz="2000" dirty="0" smtClean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02675" y="3773121"/>
              <a:ext cx="288032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High Internal Motivation</a:t>
              </a:r>
            </a:p>
            <a:p>
              <a:r>
                <a:rPr lang="en-GB" sz="2000" dirty="0" smtClean="0"/>
                <a:t>High Satisfaction</a:t>
              </a:r>
            </a:p>
            <a:p>
              <a:r>
                <a:rPr lang="en-GB" sz="2000" dirty="0" smtClean="0"/>
                <a:t>High Work Quality</a:t>
              </a:r>
            </a:p>
            <a:p>
              <a:r>
                <a:rPr lang="en-GB" sz="2000" dirty="0" smtClean="0"/>
                <a:t>Low absent &amp; TO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38379" y="5960656"/>
              <a:ext cx="28430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Growth Need Strength</a:t>
              </a:r>
              <a:endParaRPr lang="en-GB" sz="2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484" y="5128498"/>
              <a:ext cx="1483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Feedback</a:t>
              </a:r>
              <a:endParaRPr lang="en-GB" sz="2000" dirty="0"/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1970227" y="3309308"/>
              <a:ext cx="504056" cy="707132"/>
            </a:xfrm>
            <a:prstGeom prst="rightBrace">
              <a:avLst>
                <a:gd name="adj1" fmla="val 11259"/>
                <a:gd name="adj2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22355" y="3224352"/>
              <a:ext cx="0" cy="81546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194363" y="4376480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/>
                <a:t>Tanggung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jawab</a:t>
              </a:r>
              <a:endParaRPr lang="en-GB" sz="2000" dirty="0" smtClean="0"/>
            </a:p>
          </p:txBody>
        </p:sp>
        <p:cxnSp>
          <p:nvCxnSpPr>
            <p:cNvPr id="45" name="Straight Arrow Connector 44"/>
            <p:cNvCxnSpPr>
              <a:stCxn id="16" idx="3"/>
              <a:endCxn id="43" idx="1"/>
            </p:cNvCxnSpPr>
            <p:nvPr/>
          </p:nvCxnSpPr>
          <p:spPr>
            <a:xfrm>
              <a:off x="1826211" y="4576535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194363" y="4974610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/>
                <a:t>Pemahaman</a:t>
              </a:r>
              <a:r>
                <a:rPr lang="en-GB" sz="2000" dirty="0"/>
                <a:t> </a:t>
              </a:r>
              <a:r>
                <a:rPr lang="en-GB" sz="2000" dirty="0" err="1"/>
                <a:t>atas</a:t>
              </a:r>
              <a:r>
                <a:rPr lang="en-GB" sz="2000" dirty="0"/>
                <a:t> </a:t>
              </a:r>
              <a:r>
                <a:rPr lang="en-GB" sz="2000" dirty="0" err="1" smtClean="0"/>
                <a:t>hasil</a:t>
              </a:r>
              <a:endParaRPr lang="en-GB" sz="2000" dirty="0"/>
            </a:p>
          </p:txBody>
        </p:sp>
        <p:cxnSp>
          <p:nvCxnSpPr>
            <p:cNvPr id="49" name="Straight Arrow Connector 48"/>
            <p:cNvCxnSpPr>
              <a:stCxn id="8" idx="3"/>
              <a:endCxn id="47" idx="1"/>
            </p:cNvCxnSpPr>
            <p:nvPr/>
          </p:nvCxnSpPr>
          <p:spPr>
            <a:xfrm>
              <a:off x="1826211" y="5328553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Right Brace 51"/>
            <p:cNvSpPr/>
            <p:nvPr/>
          </p:nvSpPr>
          <p:spPr>
            <a:xfrm>
              <a:off x="5066571" y="3309308"/>
              <a:ext cx="792088" cy="2219300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rved Right Arrow 52"/>
            <p:cNvSpPr/>
            <p:nvPr/>
          </p:nvSpPr>
          <p:spPr>
            <a:xfrm flipH="1">
              <a:off x="6233167" y="5165032"/>
              <a:ext cx="564756" cy="1154520"/>
            </a:xfrm>
            <a:prstGeom prst="curvedRightArrow">
              <a:avLst>
                <a:gd name="adj1" fmla="val 0"/>
                <a:gd name="adj2" fmla="val 42481"/>
                <a:gd name="adj3" fmla="val 515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Curved Right Arrow 54"/>
            <p:cNvSpPr/>
            <p:nvPr/>
          </p:nvSpPr>
          <p:spPr>
            <a:xfrm>
              <a:off x="2757428" y="5539579"/>
              <a:ext cx="508943" cy="781117"/>
            </a:xfrm>
            <a:prstGeom prst="curvedRightArrow">
              <a:avLst>
                <a:gd name="adj1" fmla="val 0"/>
                <a:gd name="adj2" fmla="val 42481"/>
                <a:gd name="adj3" fmla="val 515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1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23728" y="2564905"/>
            <a:ext cx="5904656" cy="1296144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9552" y="4149080"/>
            <a:ext cx="8208912" cy="18722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03648" y="476672"/>
            <a:ext cx="8208912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08" y="548680"/>
            <a:ext cx="7498080" cy="180020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terjadinya</a:t>
            </a:r>
            <a:r>
              <a:rPr lang="en-GB" sz="2000" dirty="0"/>
              <a:t> </a:t>
            </a:r>
            <a:r>
              <a:rPr lang="en-GB" sz="2000" dirty="0" err="1"/>
              <a:t>berbagai</a:t>
            </a:r>
            <a:r>
              <a:rPr lang="en-GB" sz="2000" dirty="0"/>
              <a:t> </a:t>
            </a:r>
            <a:r>
              <a:rPr lang="en-GB" sz="2000" dirty="0" err="1"/>
              <a:t>perubahan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lingkungan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(</a:t>
            </a:r>
            <a:r>
              <a:rPr lang="en-GB" sz="2000" dirty="0" err="1"/>
              <a:t>deregulasi</a:t>
            </a:r>
            <a:r>
              <a:rPr lang="en-GB" sz="2000" dirty="0"/>
              <a:t>, </a:t>
            </a:r>
            <a:r>
              <a:rPr lang="en-GB" sz="2000" dirty="0" smtClean="0"/>
              <a:t> </a:t>
            </a:r>
            <a:r>
              <a:rPr lang="en-GB" sz="2000" dirty="0" err="1" smtClean="0"/>
              <a:t>liberalisasi</a:t>
            </a:r>
            <a:r>
              <a:rPr lang="en-GB" sz="2000" dirty="0" smtClean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)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domistik</a:t>
            </a:r>
            <a:r>
              <a:rPr lang="en-GB" sz="2000" dirty="0"/>
              <a:t>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internasional</a:t>
            </a:r>
            <a:r>
              <a:rPr lang="en-GB" sz="2000" dirty="0"/>
              <a:t>, </a:t>
            </a:r>
            <a:r>
              <a:rPr lang="en-GB" sz="2000" dirty="0" smtClean="0"/>
              <a:t> SDM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wawasan</a:t>
            </a:r>
            <a:r>
              <a:rPr lang="en-GB" sz="2000" dirty="0"/>
              <a:t> yang </a:t>
            </a:r>
            <a:r>
              <a:rPr lang="en-GB" sz="2000" dirty="0" err="1"/>
              <a:t>luas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i="1" dirty="0"/>
              <a:t>micro-behaviour</a:t>
            </a:r>
            <a:r>
              <a:rPr lang="en-GB" sz="2000" dirty="0"/>
              <a:t>, </a:t>
            </a:r>
            <a:r>
              <a:rPr lang="en-GB" sz="2000" dirty="0" smtClean="0"/>
              <a:t> </a:t>
            </a:r>
            <a:r>
              <a:rPr lang="en-GB" sz="2000" i="1" dirty="0" smtClean="0"/>
              <a:t>macro-behaviour</a:t>
            </a:r>
            <a:r>
              <a:rPr lang="en-GB" sz="2000" dirty="0" smtClean="0"/>
              <a:t>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i="1" dirty="0"/>
              <a:t>global behaviour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.</a:t>
            </a:r>
          </a:p>
          <a:p>
            <a:pPr marL="82296" indent="0">
              <a:buNone/>
            </a:pP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78417" y="4365104"/>
            <a:ext cx="6765991" cy="15841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GB" sz="2000" dirty="0" err="1" smtClean="0"/>
              <a:t>Melalui</a:t>
            </a:r>
            <a:r>
              <a:rPr lang="en-GB" sz="2000" dirty="0" smtClean="0"/>
              <a:t> </a:t>
            </a:r>
            <a:r>
              <a:rPr lang="en-GB" sz="2000" dirty="0" err="1" smtClean="0"/>
              <a:t>pendampingan</a:t>
            </a:r>
            <a:r>
              <a:rPr lang="en-GB" sz="2000" dirty="0" smtClean="0"/>
              <a:t> model incubator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</a:t>
            </a:r>
            <a:r>
              <a:rPr lang="en-GB" sz="2000" dirty="0" err="1" smtClean="0"/>
              <a:t>diharapkan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petani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sampai</a:t>
            </a:r>
            <a:r>
              <a:rPr lang="en-GB" sz="2000" dirty="0" smtClean="0"/>
              <a:t> </a:t>
            </a:r>
            <a:r>
              <a:rPr lang="en-GB" sz="2000" dirty="0" err="1" smtClean="0"/>
              <a:t>saat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baru</a:t>
            </a:r>
            <a:r>
              <a:rPr lang="en-GB" sz="2000" dirty="0" smtClean="0"/>
              <a:t> </a:t>
            </a:r>
            <a:r>
              <a:rPr lang="en-GB" sz="2000" dirty="0" err="1" smtClean="0"/>
              <a:t>menguasai</a:t>
            </a:r>
            <a:r>
              <a:rPr lang="en-GB" sz="2000" dirty="0" smtClean="0"/>
              <a:t>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</a:t>
            </a:r>
            <a:r>
              <a:rPr lang="en-GB" sz="2000" dirty="0" err="1" smtClean="0"/>
              <a:t>usahatani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ditransformasi</a:t>
            </a:r>
            <a:r>
              <a:rPr lang="en-GB" sz="2000" dirty="0" smtClean="0"/>
              <a:t> </a:t>
            </a:r>
            <a:r>
              <a:rPr lang="en-GB" sz="2000" dirty="0" err="1" smtClean="0"/>
              <a:t>menjadi</a:t>
            </a:r>
            <a:r>
              <a:rPr lang="en-GB" sz="2000" dirty="0" smtClean="0"/>
              <a:t> </a:t>
            </a:r>
            <a:r>
              <a:rPr lang="en-GB" sz="2000" dirty="0" err="1" smtClean="0"/>
              <a:t>pengusaha</a:t>
            </a:r>
            <a:r>
              <a:rPr lang="en-GB" sz="2000" dirty="0" smtClean="0"/>
              <a:t>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</a:t>
            </a:r>
            <a:r>
              <a:rPr lang="en-GB" sz="2000" dirty="0" err="1" smtClean="0"/>
              <a:t>lengkap</a:t>
            </a:r>
            <a:r>
              <a:rPr lang="en-GB" sz="2000" dirty="0" smtClean="0"/>
              <a:t> </a:t>
            </a:r>
            <a:r>
              <a:rPr lang="en-GB" sz="2000" dirty="0" err="1" smtClean="0"/>
              <a:t>malalui</a:t>
            </a:r>
            <a:r>
              <a:rPr lang="en-GB" sz="2000" dirty="0" smtClean="0"/>
              <a:t> </a:t>
            </a:r>
            <a:r>
              <a:rPr lang="en-GB" sz="2000" dirty="0" err="1" smtClean="0"/>
              <a:t>pengembangan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koperasi</a:t>
            </a:r>
            <a:r>
              <a:rPr lang="en-GB" sz="2000" dirty="0" smtClean="0"/>
              <a:t> </a:t>
            </a:r>
            <a:r>
              <a:rPr lang="en-GB" sz="2000" dirty="0" err="1" smtClean="0"/>
              <a:t>agribisnis</a:t>
            </a: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67744" y="2701369"/>
            <a:ext cx="56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menuju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integrasi</a:t>
            </a:r>
            <a:r>
              <a:rPr lang="en-GB" sz="2000" dirty="0"/>
              <a:t> vertical </a:t>
            </a:r>
            <a:r>
              <a:rPr lang="en-GB" sz="2000" dirty="0" err="1"/>
              <a:t>diperlukan</a:t>
            </a:r>
            <a:r>
              <a:rPr lang="en-GB" sz="2000" dirty="0"/>
              <a:t> </a:t>
            </a:r>
            <a:r>
              <a:rPr lang="en-GB" sz="2000" dirty="0" err="1"/>
              <a:t>pengembangan</a:t>
            </a:r>
            <a:r>
              <a:rPr lang="en-GB" sz="2000" dirty="0"/>
              <a:t> incubator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klinik</a:t>
            </a:r>
            <a:r>
              <a:rPr lang="en-GB" sz="2000" dirty="0"/>
              <a:t> </a:t>
            </a:r>
            <a:r>
              <a:rPr lang="en-GB" sz="2000" dirty="0" err="1"/>
              <a:t>kosultasi</a:t>
            </a:r>
            <a:r>
              <a:rPr lang="en-GB" sz="2000" dirty="0"/>
              <a:t> </a:t>
            </a:r>
            <a:r>
              <a:rPr lang="en-GB" sz="2000" dirty="0" err="1" smtClean="0"/>
              <a:t>agribisnis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39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stat.ks.kidsklik.com/statics/files/2012/05/133834332719540822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" t="2602" r="2346" b="11532"/>
          <a:stretch/>
        </p:blipFill>
        <p:spPr bwMode="auto">
          <a:xfrm>
            <a:off x="0" y="0"/>
            <a:ext cx="91743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28223" y="5013176"/>
            <a:ext cx="4107424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183" y="4509120"/>
            <a:ext cx="4467463" cy="20391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smtClean="0"/>
              <a:t>SDM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hal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 smtClean="0"/>
              <a:t>mencakup</a:t>
            </a:r>
            <a:r>
              <a:rPr lang="en-GB" sz="2000" dirty="0" smtClean="0"/>
              <a:t>:</a:t>
            </a:r>
          </a:p>
          <a:p>
            <a:pPr marL="633413" indent="-190500" algn="just"/>
            <a:r>
              <a:rPr lang="en-GB" sz="2000" dirty="0" smtClean="0"/>
              <a:t>SDM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pelaku</a:t>
            </a:r>
            <a:r>
              <a:rPr lang="en-GB" sz="2000" dirty="0"/>
              <a:t> </a:t>
            </a:r>
            <a:r>
              <a:rPr lang="en-GB" sz="2000" dirty="0" err="1"/>
              <a:t>langsung</a:t>
            </a:r>
            <a:r>
              <a:rPr lang="en-GB" sz="2000" dirty="0"/>
              <a:t> </a:t>
            </a:r>
            <a:endParaRPr lang="en-GB" sz="2000" dirty="0" smtClean="0"/>
          </a:p>
          <a:p>
            <a:pPr marL="633413" indent="-190500" algn="just"/>
            <a:r>
              <a:rPr lang="en-GB" sz="2000" dirty="0" smtClean="0"/>
              <a:t>SDM </a:t>
            </a:r>
            <a:r>
              <a:rPr lang="en-GB" sz="2000" dirty="0" err="1"/>
              <a:t>pendukung</a:t>
            </a:r>
            <a:r>
              <a:rPr lang="en-GB" sz="2000" dirty="0"/>
              <a:t> </a:t>
            </a:r>
            <a:r>
              <a:rPr lang="en-GB" sz="2000" dirty="0" err="1"/>
              <a:t>sistem</a:t>
            </a:r>
            <a:r>
              <a:rPr lang="en-GB" sz="2000" dirty="0"/>
              <a:t> </a:t>
            </a:r>
            <a:r>
              <a:rPr lang="en-GB" sz="2000" dirty="0" err="1" smtClean="0"/>
              <a:t>agribisnis</a:t>
            </a:r>
            <a:endParaRPr lang="en-GB" sz="2000" dirty="0" smtClean="0"/>
          </a:p>
          <a:p>
            <a:pPr marL="633413" indent="-190500" algn="just"/>
            <a:r>
              <a:rPr lang="en-GB" sz="2000" dirty="0" smtClean="0"/>
              <a:t>SDM </a:t>
            </a:r>
            <a:r>
              <a:rPr lang="en-GB" sz="2000" dirty="0" err="1" smtClean="0"/>
              <a:t>perbankan</a:t>
            </a:r>
            <a:endParaRPr lang="en-GB" sz="2000" dirty="0" smtClean="0"/>
          </a:p>
          <a:p>
            <a:pPr marL="633413" indent="-190500" algn="just"/>
            <a:r>
              <a:rPr lang="en-GB" sz="2000" dirty="0" smtClean="0"/>
              <a:t>SDM </a:t>
            </a:r>
            <a:r>
              <a:rPr lang="en-GB" sz="2000" dirty="0" err="1" smtClean="0"/>
              <a:t>penyedia</a:t>
            </a:r>
            <a:r>
              <a:rPr lang="en-GB" sz="2000" dirty="0" smtClean="0"/>
              <a:t> </a:t>
            </a:r>
            <a:r>
              <a:rPr lang="en-GB" sz="2000" dirty="0" err="1" smtClean="0"/>
              <a:t>jasa</a:t>
            </a:r>
            <a:r>
              <a:rPr lang="en-GB" sz="2000" dirty="0" smtClean="0"/>
              <a:t> </a:t>
            </a:r>
            <a:r>
              <a:rPr lang="en-GB" sz="2000" dirty="0" err="1" smtClean="0"/>
              <a:t>agribisnis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75215" y="692696"/>
            <a:ext cx="6048672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Salah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/>
              <a:t>kebijakan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mensukseskan</a:t>
            </a:r>
            <a:r>
              <a:rPr lang="en-GB" sz="2000" dirty="0"/>
              <a:t> </a:t>
            </a:r>
            <a:r>
              <a:rPr lang="en-GB" sz="2000" dirty="0" err="1"/>
              <a:t>pembangunan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pengembangan</a:t>
            </a:r>
            <a:r>
              <a:rPr lang="en-GB" sz="2000" dirty="0"/>
              <a:t> </a:t>
            </a:r>
            <a:r>
              <a:rPr lang="en-GB" sz="2000" dirty="0" err="1"/>
              <a:t>sumberdaya</a:t>
            </a:r>
            <a:r>
              <a:rPr lang="en-GB" sz="2000" dirty="0"/>
              <a:t> </a:t>
            </a:r>
            <a:r>
              <a:rPr lang="en-GB" sz="2000" dirty="0" err="1"/>
              <a:t>manusia</a:t>
            </a:r>
            <a:r>
              <a:rPr lang="en-GB" sz="2000" dirty="0"/>
              <a:t> (SDM). </a:t>
            </a:r>
          </a:p>
        </p:txBody>
      </p:sp>
      <p:cxnSp>
        <p:nvCxnSpPr>
          <p:cNvPr id="5" name="Elbow Connector 4"/>
          <p:cNvCxnSpPr>
            <a:endCxn id="2" idx="3"/>
          </p:cNvCxnSpPr>
          <p:nvPr/>
        </p:nvCxnSpPr>
        <p:spPr>
          <a:xfrm rot="5400000">
            <a:off x="7342201" y="82295"/>
            <a:ext cx="1299920" cy="93654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 rot="5400000">
            <a:off x="3016043" y="1392106"/>
            <a:ext cx="871110" cy="1503617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74" name="Picture 2" descr="http://fatma24034.blog.teknikindustri.ft.mercubuana.ac.id/wp-content/uploads/sites/313/2014/03/trainingsd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3" y="4509120"/>
            <a:ext cx="2340259" cy="203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1.bp.blogspot.com/-dVSI6Lu2FXA/T9QqRvN4IDI/AAAAAAAAA4Y/y_uSQrcyLFY/s400/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189" y="1837810"/>
            <a:ext cx="3076299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evron 8"/>
          <p:cNvSpPr/>
          <p:nvPr/>
        </p:nvSpPr>
        <p:spPr>
          <a:xfrm rot="5400000">
            <a:off x="3016044" y="2238130"/>
            <a:ext cx="871110" cy="150361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5400000">
            <a:off x="3003629" y="3109241"/>
            <a:ext cx="871110" cy="1503617"/>
          </a:xfrm>
          <a:prstGeom prst="chevr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1680" y="1763524"/>
            <a:ext cx="7147732" cy="41439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22588" y="404664"/>
            <a:ext cx="7416824" cy="8309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87425" indent="-987425">
              <a:spcBef>
                <a:spcPct val="0"/>
              </a:spcBef>
              <a:buNone/>
              <a:defRPr kumimoji="0" sz="2400">
                <a:solidFill>
                  <a:schemeClr val="tx2">
                    <a:satMod val="13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1. </a:t>
            </a:r>
            <a:r>
              <a:rPr lang="en-US" dirty="0" err="1" smtClean="0">
                <a:solidFill>
                  <a:schemeClr val="tx1"/>
                </a:solidFill>
              </a:rPr>
              <a:t>Penduduk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Usia</a:t>
            </a:r>
            <a:r>
              <a:rPr lang="en-US" dirty="0">
                <a:solidFill>
                  <a:schemeClr val="tx1"/>
                </a:solidFill>
              </a:rPr>
              <a:t> &gt;15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 yang </a:t>
            </a:r>
            <a:r>
              <a:rPr lang="en-US" dirty="0" err="1">
                <a:solidFill>
                  <a:schemeClr val="tx1"/>
                </a:solidFill>
              </a:rPr>
              <a:t>Bekerja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Pertanian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588" y="1403484"/>
            <a:ext cx="7200900" cy="44084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040" y="6228020"/>
            <a:ext cx="576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Sumber</a:t>
            </a:r>
            <a:r>
              <a:rPr lang="en-GB" dirty="0" smtClean="0"/>
              <a:t> :  </a:t>
            </a:r>
            <a:r>
              <a:rPr lang="en-GB" i="1" dirty="0" smtClean="0"/>
              <a:t>blog.ub.ac.id/</a:t>
            </a:r>
            <a:r>
              <a:rPr lang="en-GB" i="1" dirty="0" err="1" smtClean="0"/>
              <a:t>andimudj</a:t>
            </a:r>
            <a:r>
              <a:rPr lang="en-GB" i="1" dirty="0" smtClean="0"/>
              <a:t>/files/2012/02/MA-M</a:t>
            </a:r>
            <a:r>
              <a:rPr lang="en-GB" b="1" i="1" dirty="0" smtClean="0"/>
              <a:t>SDM</a:t>
            </a:r>
            <a:r>
              <a:rPr lang="en-GB" i="1" dirty="0" smtClean="0"/>
              <a:t>.ppt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4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688" y="1556792"/>
            <a:ext cx="6984776" cy="392793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365504" cy="936104"/>
          </a:xfrm>
        </p:spPr>
        <p:txBody>
          <a:bodyPr>
            <a:normAutofit/>
          </a:bodyPr>
          <a:lstStyle/>
          <a:p>
            <a:pPr marL="987425" indent="-987425"/>
            <a:r>
              <a:rPr lang="en-GB" sz="2400" dirty="0" err="1" smtClean="0">
                <a:effectLst/>
              </a:rPr>
              <a:t>Tabel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>
                <a:effectLst/>
              </a:rPr>
              <a:t>2</a:t>
            </a:r>
            <a:r>
              <a:rPr lang="en-GB" sz="2400" dirty="0" smtClean="0">
                <a:effectLst/>
              </a:rPr>
              <a:t>. </a:t>
            </a:r>
            <a:r>
              <a:rPr lang="en-GB" sz="2400" dirty="0" err="1" smtClean="0">
                <a:effectLst/>
              </a:rPr>
              <a:t>Jumlah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Tenaga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Kerja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Pertanian</a:t>
            </a:r>
            <a:r>
              <a:rPr lang="en-GB" sz="2400" dirty="0" smtClean="0">
                <a:effectLst/>
              </a:rPr>
              <a:t> (</a:t>
            </a:r>
            <a:r>
              <a:rPr lang="en-GB" sz="2400" dirty="0" err="1" smtClean="0">
                <a:effectLst/>
              </a:rPr>
              <a:t>Pelaku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utama</a:t>
            </a:r>
            <a:r>
              <a:rPr lang="en-GB" sz="2400" dirty="0" smtClean="0">
                <a:effectLst/>
              </a:rPr>
              <a:t>/</a:t>
            </a:r>
            <a:r>
              <a:rPr lang="en-GB" sz="2400" dirty="0" err="1" smtClean="0">
                <a:effectLst/>
              </a:rPr>
              <a:t>Petani</a:t>
            </a:r>
            <a:r>
              <a:rPr lang="en-GB" sz="2400" dirty="0" smtClean="0">
                <a:effectLst/>
              </a:rPr>
              <a:t>)</a:t>
            </a:r>
            <a:endParaRPr lang="en-GB" sz="24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185208"/>
              </p:ext>
            </p:extLst>
          </p:nvPr>
        </p:nvGraphicFramePr>
        <p:xfrm>
          <a:off x="1403648" y="1401150"/>
          <a:ext cx="7200800" cy="3870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8352"/>
                <a:gridCol w="2736304"/>
                <a:gridCol w="1296144"/>
              </a:tblGrid>
              <a:tr h="34023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Sektor</a:t>
                      </a:r>
                      <a:r>
                        <a:rPr lang="en-GB" sz="2000" dirty="0" smtClean="0"/>
                        <a:t>/Sub </a:t>
                      </a:r>
                      <a:r>
                        <a:rPr lang="en-GB" sz="2000" dirty="0" err="1" smtClean="0"/>
                        <a:t>Sektor</a:t>
                      </a:r>
                      <a:endParaRPr lang="en-GB" sz="2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Jumlah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petani</a:t>
                      </a:r>
                      <a:r>
                        <a:rPr lang="en-GB" sz="2000" dirty="0" smtClean="0"/>
                        <a:t> (orang)</a:t>
                      </a:r>
                      <a:endParaRPr lang="en-GB" sz="2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%</a:t>
                      </a:r>
                      <a:endParaRPr lang="en-GB" sz="2000" dirty="0"/>
                    </a:p>
                  </a:txBody>
                  <a:tcPr marL="91441" marR="91441" anchor="ctr"/>
                </a:tc>
              </a:tr>
              <a:tr h="34023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Pertanian</a:t>
                      </a:r>
                      <a:r>
                        <a:rPr lang="en-GB" sz="2000" dirty="0" smtClean="0"/>
                        <a:t> (</a:t>
                      </a:r>
                      <a:r>
                        <a:rPr lang="en-GB" sz="2000" dirty="0" err="1" smtClean="0"/>
                        <a:t>thd</a:t>
                      </a:r>
                      <a:r>
                        <a:rPr lang="en-GB" sz="2000" dirty="0" smtClean="0"/>
                        <a:t> TK </a:t>
                      </a:r>
                      <a:r>
                        <a:rPr lang="en-GB" sz="2000" dirty="0" err="1" smtClean="0"/>
                        <a:t>Nasional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39.035.692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37,22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    </a:t>
                      </a:r>
                      <a:r>
                        <a:rPr lang="en-GB" sz="2000" dirty="0" err="1" smtClean="0"/>
                        <a:t>Tanaman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Pangan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19.421.893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49,75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baseline="0" dirty="0" smtClean="0"/>
                        <a:t>Perkebunan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12.108.179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31,02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 err="1" smtClean="0"/>
                        <a:t>Peternakan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4.135.545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10,50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 err="1" smtClean="0"/>
                        <a:t>Hortikultura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 3.001.077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7,69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    </a:t>
                      </a:r>
                      <a:r>
                        <a:rPr lang="en-GB" sz="2000" dirty="0" err="1" smtClean="0"/>
                        <a:t>Jasa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Pertanian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    197.978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0,51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 err="1" smtClean="0"/>
                        <a:t>Campuran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    171.020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  0,44</a:t>
                      </a:r>
                      <a:endParaRPr lang="en-GB" sz="2000" dirty="0"/>
                    </a:p>
                  </a:txBody>
                  <a:tcPr marL="91441" marR="91441"/>
                </a:tc>
              </a:tr>
              <a:tr h="34023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Tenaga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kerja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Nasional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104.870.663</a:t>
                      </a:r>
                      <a:endParaRPr lang="en-GB" sz="2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5741272"/>
            <a:ext cx="707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Sumber</a:t>
            </a:r>
            <a:r>
              <a:rPr lang="en-GB" sz="2000" dirty="0" smtClean="0"/>
              <a:t>: BPS, 2010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29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998984" y="2204864"/>
            <a:ext cx="864096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7812360" y="22048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91680" y="4097978"/>
            <a:ext cx="7704856" cy="9755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581128"/>
            <a:ext cx="4824536" cy="1944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Mutu</a:t>
            </a:r>
            <a:r>
              <a:rPr lang="en-GB" sz="2000" dirty="0" smtClean="0"/>
              <a:t> SDM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Indonesia </a:t>
            </a:r>
            <a:r>
              <a:rPr lang="en-GB" sz="2000" dirty="0" err="1" smtClean="0"/>
              <a:t>masih</a:t>
            </a:r>
            <a:r>
              <a:rPr lang="en-GB" sz="2000" dirty="0" smtClean="0"/>
              <a:t>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keterbatasan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nyata</a:t>
            </a:r>
            <a:r>
              <a:rPr lang="en-GB" sz="2000" dirty="0" smtClean="0"/>
              <a:t>. </a:t>
            </a:r>
            <a:r>
              <a:rPr lang="en-GB" sz="2000" dirty="0" err="1" smtClean="0"/>
              <a:t>Menurut</a:t>
            </a:r>
            <a:r>
              <a:rPr lang="en-GB" sz="2000" dirty="0" smtClean="0"/>
              <a:t> </a:t>
            </a:r>
            <a:r>
              <a:rPr lang="en-GB" sz="2000" dirty="0" err="1" smtClean="0"/>
              <a:t>Nuhung</a:t>
            </a:r>
            <a:r>
              <a:rPr lang="en-GB" sz="2000" dirty="0" smtClean="0"/>
              <a:t> (2006), </a:t>
            </a:r>
            <a:r>
              <a:rPr lang="en-GB" sz="2000" dirty="0" err="1" smtClean="0"/>
              <a:t>persentase</a:t>
            </a:r>
            <a:r>
              <a:rPr lang="en-GB" sz="2000" dirty="0" smtClean="0"/>
              <a:t> </a:t>
            </a:r>
            <a:r>
              <a:rPr lang="en-GB" sz="2000" dirty="0" err="1" smtClean="0"/>
              <a:t>penduduk</a:t>
            </a:r>
            <a:r>
              <a:rPr lang="en-GB" sz="2000" dirty="0" smtClean="0"/>
              <a:t> </a:t>
            </a:r>
            <a:r>
              <a:rPr lang="en-GB" sz="2000" dirty="0" err="1" smtClean="0"/>
              <a:t>setengah</a:t>
            </a:r>
            <a:r>
              <a:rPr lang="en-GB" sz="2000" dirty="0" smtClean="0"/>
              <a:t> </a:t>
            </a:r>
            <a:r>
              <a:rPr lang="en-GB" sz="2000" dirty="0" err="1" smtClean="0"/>
              <a:t>pengganguran</a:t>
            </a:r>
            <a:r>
              <a:rPr lang="en-GB" sz="2000" dirty="0" smtClean="0"/>
              <a:t> 70,2 % </a:t>
            </a:r>
            <a:r>
              <a:rPr lang="en-GB" sz="2000" dirty="0" err="1" smtClean="0"/>
              <a:t>berada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sektor</a:t>
            </a:r>
            <a:r>
              <a:rPr lang="en-GB" sz="2000" dirty="0" smtClean="0"/>
              <a:t> </a:t>
            </a:r>
            <a:r>
              <a:rPr lang="en-GB" sz="2000" dirty="0" err="1" smtClean="0"/>
              <a:t>pertanian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29, 8 % </a:t>
            </a:r>
            <a:r>
              <a:rPr lang="en-GB" sz="2000" dirty="0" err="1" smtClean="0"/>
              <a:t>berada</a:t>
            </a:r>
            <a:r>
              <a:rPr lang="en-GB" sz="2000" dirty="0" smtClean="0"/>
              <a:t> di </a:t>
            </a:r>
            <a:r>
              <a:rPr lang="en-GB" sz="2000" dirty="0" err="1" smtClean="0"/>
              <a:t>sektor</a:t>
            </a:r>
            <a:r>
              <a:rPr lang="en-GB" sz="2000" dirty="0" smtClean="0"/>
              <a:t> non </a:t>
            </a:r>
            <a:r>
              <a:rPr lang="en-GB" sz="2000" dirty="0" err="1" smtClean="0"/>
              <a:t>pertanian</a:t>
            </a:r>
            <a:endParaRPr lang="en-GB" sz="2000" dirty="0" smtClean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404663"/>
            <a:ext cx="6912768" cy="22467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 algn="just">
              <a:buFont typeface="Wingdings" pitchFamily="2" charset="2"/>
              <a:buChar char="v"/>
            </a:pPr>
            <a:r>
              <a:rPr lang="en-GB" sz="2000" dirty="0" err="1"/>
              <a:t>Pangsa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GDP </a:t>
            </a:r>
            <a:r>
              <a:rPr lang="en-GB" sz="2000" dirty="0" err="1"/>
              <a:t>meliputi</a:t>
            </a:r>
            <a:r>
              <a:rPr lang="en-GB" sz="2000" dirty="0"/>
              <a:t> </a:t>
            </a:r>
            <a:r>
              <a:rPr lang="en-GB" sz="2000" dirty="0" err="1"/>
              <a:t>pangsa</a:t>
            </a:r>
            <a:r>
              <a:rPr lang="en-GB" sz="2000" dirty="0"/>
              <a:t> </a:t>
            </a:r>
            <a:r>
              <a:rPr lang="en-GB" sz="2000" dirty="0" err="1"/>
              <a:t>sektor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 err="1"/>
              <a:t>ditambah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pangsa</a:t>
            </a:r>
            <a:r>
              <a:rPr lang="en-GB" sz="2000" dirty="0"/>
              <a:t> </a:t>
            </a:r>
            <a:r>
              <a:rPr lang="en-GB" sz="2000" dirty="0" err="1"/>
              <a:t>industri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jasa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. </a:t>
            </a:r>
          </a:p>
          <a:p>
            <a:pPr marL="354013" indent="-354013" algn="just"/>
            <a:endParaRPr lang="en-GB" sz="2000" dirty="0"/>
          </a:p>
          <a:p>
            <a:pPr marL="354013" indent="-354013" algn="just">
              <a:buFont typeface="Wingdings" pitchFamily="2" charset="2"/>
              <a:buChar char="v"/>
            </a:pPr>
            <a:r>
              <a:rPr lang="en-GB" sz="2000" dirty="0" err="1"/>
              <a:t>Sektor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di Indonesia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negara-negara</a:t>
            </a:r>
            <a:r>
              <a:rPr lang="en-GB" sz="2000" dirty="0"/>
              <a:t> </a:t>
            </a:r>
            <a:r>
              <a:rPr lang="en-GB" sz="2000" dirty="0" err="1"/>
              <a:t>berkembang</a:t>
            </a:r>
            <a:r>
              <a:rPr lang="en-GB" sz="2000" dirty="0"/>
              <a:t> </a:t>
            </a:r>
            <a:r>
              <a:rPr lang="en-GB" sz="2000" dirty="0" err="1"/>
              <a:t>lainnya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dijadikan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motor </a:t>
            </a:r>
            <a:r>
              <a:rPr lang="en-GB" sz="2000" dirty="0" err="1"/>
              <a:t>pertumbuhan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penyedia</a:t>
            </a:r>
            <a:r>
              <a:rPr lang="en-GB" sz="2000" dirty="0"/>
              <a:t> </a:t>
            </a:r>
            <a:r>
              <a:rPr lang="en-GB" sz="2000" dirty="0" err="1"/>
              <a:t>lapangan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,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memberi</a:t>
            </a:r>
            <a:r>
              <a:rPr lang="en-GB" sz="2000" dirty="0"/>
              <a:t> </a:t>
            </a:r>
            <a:r>
              <a:rPr lang="en-GB" sz="2000" dirty="0" err="1"/>
              <a:t>sumbangan</a:t>
            </a:r>
            <a:r>
              <a:rPr lang="en-GB" sz="2000" dirty="0"/>
              <a:t> </a:t>
            </a:r>
            <a:r>
              <a:rPr lang="en-GB" sz="2000" dirty="0" err="1"/>
              <a:t>besar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penurunan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</a:t>
            </a:r>
            <a:r>
              <a:rPr lang="en-GB" sz="2000" dirty="0" err="1"/>
              <a:t>kemiskinan</a:t>
            </a:r>
            <a:r>
              <a:rPr lang="en-GB" sz="2000" dirty="0"/>
              <a:t> di </a:t>
            </a:r>
            <a:r>
              <a:rPr lang="en-GB" sz="2000" dirty="0" err="1" smtClean="0"/>
              <a:t>daerah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266981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PERMASALAHAN SUMBERDAYA MANUSIA DALAM </a:t>
            </a:r>
            <a:r>
              <a:rPr lang="en-GB" sz="2400" b="1" dirty="0" smtClean="0"/>
              <a:t>AGRIBISNIS</a:t>
            </a:r>
            <a:endParaRPr lang="en-GB" sz="2400" b="1" dirty="0"/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6516216" y="4653136"/>
            <a:ext cx="1296144" cy="1008112"/>
          </a:xfrm>
          <a:prstGeom prst="ben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83768" y="1988840"/>
            <a:ext cx="5616624" cy="26642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620688"/>
            <a:ext cx="7293496" cy="936104"/>
          </a:xfrm>
        </p:spPr>
        <p:txBody>
          <a:bodyPr>
            <a:normAutofit/>
          </a:bodyPr>
          <a:lstStyle/>
          <a:p>
            <a:pPr marL="987425" indent="-987425">
              <a:buNone/>
            </a:pPr>
            <a:r>
              <a:rPr lang="en-GB" sz="2400" dirty="0" err="1" smtClean="0"/>
              <a:t>Tabel</a:t>
            </a:r>
            <a:r>
              <a:rPr lang="en-GB" sz="2400" dirty="0" smtClean="0"/>
              <a:t> 3. </a:t>
            </a:r>
            <a:r>
              <a:rPr lang="en-GB" sz="2400" dirty="0" err="1" smtClean="0"/>
              <a:t>Potret</a:t>
            </a:r>
            <a:r>
              <a:rPr lang="en-GB" sz="2400" dirty="0" smtClean="0"/>
              <a:t> SDM </a:t>
            </a:r>
            <a:r>
              <a:rPr lang="en-GB" sz="2400" dirty="0" err="1" smtClean="0"/>
              <a:t>Setengah</a:t>
            </a:r>
            <a:r>
              <a:rPr lang="en-GB" sz="2400" dirty="0" smtClean="0"/>
              <a:t> </a:t>
            </a:r>
            <a:r>
              <a:rPr lang="en-GB" sz="2400" dirty="0" err="1" smtClean="0"/>
              <a:t>Pengangguran</a:t>
            </a:r>
            <a:r>
              <a:rPr lang="en-GB" sz="2400" dirty="0" smtClean="0"/>
              <a:t> </a:t>
            </a:r>
            <a:r>
              <a:rPr lang="en-GB" sz="2400" dirty="0" err="1" smtClean="0"/>
              <a:t>Sektor</a:t>
            </a:r>
            <a:r>
              <a:rPr lang="en-GB" sz="2400" dirty="0" smtClean="0"/>
              <a:t> </a:t>
            </a:r>
            <a:r>
              <a:rPr lang="en-GB" sz="2400" dirty="0" err="1" smtClean="0"/>
              <a:t>Pertanian</a:t>
            </a:r>
            <a:r>
              <a:rPr lang="en-GB" sz="2400" dirty="0" smtClean="0"/>
              <a:t> (70,2 %) </a:t>
            </a:r>
            <a:r>
              <a:rPr lang="en-GB" sz="2400" dirty="0" err="1" smtClean="0"/>
              <a:t>Berdasar</a:t>
            </a:r>
            <a:r>
              <a:rPr lang="en-GB" sz="2400" dirty="0" smtClean="0"/>
              <a:t> Tingkat </a:t>
            </a:r>
            <a:r>
              <a:rPr lang="en-GB" sz="2400" dirty="0" err="1" smtClean="0"/>
              <a:t>Pendidikan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13315"/>
              </p:ext>
            </p:extLst>
          </p:nvPr>
        </p:nvGraphicFramePr>
        <p:xfrm>
          <a:off x="2195736" y="1772816"/>
          <a:ext cx="5760640" cy="270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4416"/>
                <a:gridCol w="2016224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Tingkat </a:t>
                      </a:r>
                      <a:r>
                        <a:rPr lang="en-GB" sz="2000" dirty="0" err="1" smtClean="0"/>
                        <a:t>Pendidikan</a:t>
                      </a:r>
                      <a:r>
                        <a:rPr lang="en-GB" sz="2000" dirty="0" smtClean="0"/>
                        <a:t> Formal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Perentase</a:t>
                      </a:r>
                      <a:r>
                        <a:rPr lang="en-GB" sz="2000" dirty="0" smtClean="0"/>
                        <a:t> (%)</a:t>
                      </a:r>
                      <a:endParaRPr lang="en-GB" sz="20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SD </a:t>
                      </a:r>
                      <a:r>
                        <a:rPr lang="en-GB" sz="2000" dirty="0" err="1" smtClean="0"/>
                        <a:t>ke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bawah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35,5</a:t>
                      </a:r>
                      <a:endParaRPr lang="en-GB" sz="20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SLTP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23,5</a:t>
                      </a:r>
                      <a:endParaRPr lang="en-GB" sz="20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SLTA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35,5</a:t>
                      </a:r>
                      <a:endParaRPr lang="en-GB" sz="20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PT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5,7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8448" y="4973106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Sumber</a:t>
            </a:r>
            <a:r>
              <a:rPr lang="en-GB" sz="2000" dirty="0" smtClean="0"/>
              <a:t> : </a:t>
            </a:r>
            <a:r>
              <a:rPr lang="en-GB" sz="2000" dirty="0" err="1" smtClean="0"/>
              <a:t>Nuhung</a:t>
            </a:r>
            <a:r>
              <a:rPr lang="en-GB" sz="2000" dirty="0" smtClean="0"/>
              <a:t>, 2006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924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260648"/>
            <a:ext cx="2339752" cy="32403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380312" y="3974969"/>
            <a:ext cx="2088232" cy="3960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73144" y="2669140"/>
            <a:ext cx="1584176" cy="3960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668344" y="476672"/>
            <a:ext cx="1584176" cy="39604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861048"/>
            <a:ext cx="6696744" cy="28083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fi-FI" sz="2000" dirty="0" smtClean="0"/>
              <a:t>Dari </a:t>
            </a:r>
            <a:r>
              <a:rPr lang="fi-FI" sz="2000" dirty="0"/>
              <a:t>segi kelembagaan petani terdapat</a:t>
            </a:r>
            <a:r>
              <a:rPr lang="id-ID" sz="2000" dirty="0"/>
              <a:t> beberapa</a:t>
            </a:r>
            <a:r>
              <a:rPr lang="fi-FI" sz="2000" dirty="0"/>
              <a:t> permasalahan, yaitu</a:t>
            </a:r>
            <a:r>
              <a:rPr lang="id-ID" sz="2000" dirty="0"/>
              <a:t> : </a:t>
            </a:r>
            <a:endParaRPr lang="en-GB" sz="2000" dirty="0" smtClean="0"/>
          </a:p>
          <a:p>
            <a:pPr marL="342900" indent="-34290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/>
              <a:t>M</a:t>
            </a:r>
            <a:r>
              <a:rPr lang="id-ID" sz="2000" dirty="0" smtClean="0"/>
              <a:t>asih </a:t>
            </a:r>
            <a:r>
              <a:rPr lang="id-ID" sz="2000" dirty="0"/>
              <a:t>lemahnya kapasitas dan </a:t>
            </a:r>
            <a:r>
              <a:rPr lang="fi-FI" sz="2000" dirty="0"/>
              <a:t>belum efektifnya kinerja </a:t>
            </a:r>
            <a:r>
              <a:rPr lang="id-ID" sz="2000" dirty="0"/>
              <a:t>kelembagaan </a:t>
            </a:r>
            <a:r>
              <a:rPr lang="fi-FI" sz="2000" dirty="0"/>
              <a:t> kelompok tani</a:t>
            </a:r>
            <a:r>
              <a:rPr lang="id-ID" sz="2000" dirty="0"/>
              <a:t>,</a:t>
            </a:r>
            <a:r>
              <a:rPr lang="fi-FI" sz="2000" dirty="0"/>
              <a:t> </a:t>
            </a:r>
            <a:endParaRPr lang="fi-FI" sz="2000" dirty="0" smtClean="0"/>
          </a:p>
          <a:p>
            <a:pPr marL="342900" indent="-34290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000" dirty="0"/>
              <a:t>B</a:t>
            </a:r>
            <a:r>
              <a:rPr lang="fi-FI" sz="2000" dirty="0" smtClean="0"/>
              <a:t>elum </a:t>
            </a:r>
            <a:r>
              <a:rPr lang="fi-FI" sz="2000" dirty="0"/>
              <a:t>berkembangnya </a:t>
            </a:r>
            <a:r>
              <a:rPr lang="id-ID" sz="2000" dirty="0" smtClean="0"/>
              <a:t>kele</a:t>
            </a:r>
            <a:r>
              <a:rPr lang="en-GB" sz="2000" dirty="0" smtClean="0"/>
              <a:t>m</a:t>
            </a:r>
            <a:r>
              <a:rPr lang="id-ID" sz="2000" dirty="0" smtClean="0"/>
              <a:t>bagaan </a:t>
            </a:r>
            <a:r>
              <a:rPr lang="id-ID" sz="2000" dirty="0"/>
              <a:t>yang berorientasi kepada aspek </a:t>
            </a:r>
            <a:r>
              <a:rPr lang="fi-FI" sz="2000" dirty="0"/>
              <a:t>ekonomi </a:t>
            </a:r>
            <a:r>
              <a:rPr lang="fi-FI" sz="2000" dirty="0" smtClean="0"/>
              <a:t>petani</a:t>
            </a:r>
            <a:endParaRPr lang="en-GB" sz="2000" dirty="0"/>
          </a:p>
          <a:p>
            <a:pPr marL="342900" indent="-34290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/>
              <a:t>M</a:t>
            </a:r>
            <a:r>
              <a:rPr lang="id-ID" sz="2000" dirty="0" smtClean="0"/>
              <a:t>asih </a:t>
            </a:r>
            <a:r>
              <a:rPr lang="id-ID" sz="2000" dirty="0"/>
              <a:t>rendahnya minat untuk membangun dan mengembangkan kelembagaan petani</a:t>
            </a:r>
            <a:r>
              <a:rPr lang="fi-FI" sz="2000" dirty="0"/>
              <a:t>. 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987824" y="260648"/>
            <a:ext cx="4896544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2000" dirty="0" err="1" smtClean="0"/>
              <a:t>Intan</a:t>
            </a:r>
            <a:r>
              <a:rPr lang="en-GB" sz="2000" dirty="0" smtClean="0"/>
              <a:t> (1997), </a:t>
            </a:r>
            <a:r>
              <a:rPr lang="en-GB" sz="2000" dirty="0" err="1" smtClean="0"/>
              <a:t>Mutu</a:t>
            </a:r>
            <a:r>
              <a:rPr lang="en-GB" sz="2000" dirty="0" smtClean="0"/>
              <a:t> </a:t>
            </a:r>
            <a:r>
              <a:rPr lang="en-GB" sz="2000" dirty="0" err="1" smtClean="0"/>
              <a:t>sumberdaya</a:t>
            </a:r>
            <a:r>
              <a:rPr lang="en-GB" sz="2000" dirty="0" smtClean="0"/>
              <a:t> </a:t>
            </a:r>
            <a:r>
              <a:rPr lang="en-GB" sz="2000" dirty="0" err="1"/>
              <a:t>manusia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Indonesia </a:t>
            </a:r>
            <a:r>
              <a:rPr lang="en-GB" sz="2000" dirty="0" err="1" smtClean="0"/>
              <a:t>masih</a:t>
            </a:r>
            <a:r>
              <a:rPr lang="en-GB" sz="2000" dirty="0" smtClean="0"/>
              <a:t> </a:t>
            </a:r>
            <a:r>
              <a:rPr lang="en-GB" sz="2000" dirty="0" err="1"/>
              <a:t>terdapat</a:t>
            </a:r>
            <a:r>
              <a:rPr lang="en-GB" sz="2000" dirty="0"/>
              <a:t> </a:t>
            </a:r>
            <a:r>
              <a:rPr lang="en-GB" sz="2000" dirty="0" err="1"/>
              <a:t>kendala</a:t>
            </a:r>
            <a:r>
              <a:rPr lang="en-GB" sz="2000" dirty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/>
              <a:t>hal</a:t>
            </a:r>
            <a:r>
              <a:rPr lang="en-GB" sz="2000" dirty="0"/>
              <a:t> </a:t>
            </a:r>
            <a:r>
              <a:rPr lang="en-GB" sz="2000" dirty="0" err="1"/>
              <a:t>sikap</a:t>
            </a:r>
            <a:r>
              <a:rPr lang="en-GB" sz="2000" dirty="0"/>
              <a:t> mental yang </a:t>
            </a:r>
            <a:r>
              <a:rPr lang="en-GB" sz="2000" dirty="0" err="1"/>
              <a:t>menghambat</a:t>
            </a:r>
            <a:r>
              <a:rPr lang="en-GB" sz="2000" dirty="0"/>
              <a:t>, </a:t>
            </a:r>
            <a:r>
              <a:rPr lang="en-GB" sz="2000" dirty="0" err="1"/>
              <a:t>terutama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hal</a:t>
            </a:r>
            <a:r>
              <a:rPr lang="en-GB" sz="2000" dirty="0"/>
              <a:t> </a:t>
            </a:r>
            <a:r>
              <a:rPr lang="en-GB" sz="2000" dirty="0" err="1"/>
              <a:t>sikap</a:t>
            </a:r>
            <a:r>
              <a:rPr lang="en-GB" sz="2000" dirty="0"/>
              <a:t> </a:t>
            </a:r>
            <a:r>
              <a:rPr lang="en-GB" sz="2000" dirty="0" err="1" smtClean="0"/>
              <a:t>malas</a:t>
            </a:r>
            <a:r>
              <a:rPr lang="en-GB" sz="2000" dirty="0" smtClean="0"/>
              <a:t> / </a:t>
            </a:r>
            <a:r>
              <a:rPr lang="en-GB" sz="2000" dirty="0" err="1" smtClean="0"/>
              <a:t>enggan</a:t>
            </a:r>
            <a:r>
              <a:rPr lang="en-GB" sz="2000" dirty="0" smtClean="0"/>
              <a:t> / </a:t>
            </a:r>
            <a:r>
              <a:rPr lang="en-GB" sz="2000" dirty="0" err="1" smtClean="0"/>
              <a:t>lamban</a:t>
            </a:r>
            <a:r>
              <a:rPr lang="en-GB" sz="2000" dirty="0"/>
              <a:t>, </a:t>
            </a:r>
            <a:r>
              <a:rPr lang="en-GB" sz="2000" dirty="0" err="1"/>
              <a:t>masa</a:t>
            </a:r>
            <a:r>
              <a:rPr lang="en-GB" sz="2000" dirty="0"/>
              <a:t> </a:t>
            </a:r>
            <a:r>
              <a:rPr lang="en-GB" sz="2000" dirty="0" err="1" smtClean="0"/>
              <a:t>bodoh</a:t>
            </a:r>
            <a:r>
              <a:rPr lang="en-GB" sz="2000" dirty="0"/>
              <a:t> </a:t>
            </a:r>
            <a:r>
              <a:rPr lang="en-GB" sz="2000" dirty="0" err="1" smtClean="0"/>
              <a:t>dan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peduli</a:t>
            </a:r>
            <a:r>
              <a:rPr lang="en-GB" sz="2000" dirty="0"/>
              <a:t>, </a:t>
            </a:r>
            <a:r>
              <a:rPr lang="en-GB" sz="2000" dirty="0" err="1" smtClean="0"/>
              <a:t>suka</a:t>
            </a:r>
            <a:r>
              <a:rPr lang="en-GB" sz="2000" dirty="0" smtClean="0"/>
              <a:t> </a:t>
            </a:r>
            <a:r>
              <a:rPr lang="en-GB" sz="2000" dirty="0" err="1"/>
              <a:t>menunda</a:t>
            </a:r>
            <a:r>
              <a:rPr lang="en-GB" sz="2000" dirty="0"/>
              <a:t>,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asal</a:t>
            </a:r>
            <a:r>
              <a:rPr lang="en-GB" sz="2000" dirty="0"/>
              <a:t> </a:t>
            </a:r>
            <a:r>
              <a:rPr lang="en-GB" sz="2000" dirty="0" err="1" smtClean="0"/>
              <a:t>jadi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557353"/>
            <a:ext cx="536341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i-FI" sz="2000" dirty="0" smtClean="0"/>
              <a:t>Permasalahan</a:t>
            </a:r>
            <a:r>
              <a:rPr lang="en-GB" sz="2000" dirty="0" smtClean="0"/>
              <a:t> lain </a:t>
            </a:r>
            <a:r>
              <a:rPr lang="fi-FI" sz="2000" dirty="0" smtClean="0"/>
              <a:t>SDM </a:t>
            </a:r>
            <a:r>
              <a:rPr lang="fi-FI" sz="2000" dirty="0"/>
              <a:t>Pertanian antara lain</a:t>
            </a:r>
            <a:r>
              <a:rPr lang="en-GB" sz="2000" dirty="0"/>
              <a:t> : </a:t>
            </a:r>
            <a:r>
              <a:rPr lang="en-GB" sz="2000" dirty="0" err="1" smtClean="0"/>
              <a:t>Banyak</a:t>
            </a:r>
            <a:r>
              <a:rPr lang="en-GB" sz="2000" dirty="0" smtClean="0"/>
              <a:t> </a:t>
            </a:r>
            <a:r>
              <a:rPr lang="en-GB" sz="2000" dirty="0" err="1" smtClean="0"/>
              <a:t>petani</a:t>
            </a:r>
            <a:r>
              <a:rPr lang="en-GB" sz="2000" dirty="0" smtClean="0"/>
              <a:t> </a:t>
            </a:r>
            <a:r>
              <a:rPr lang="en-GB" sz="2000" dirty="0"/>
              <a:t>yang  </a:t>
            </a:r>
            <a:r>
              <a:rPr lang="en-GB" sz="2000" dirty="0" err="1"/>
              <a:t>telah</a:t>
            </a:r>
            <a:r>
              <a:rPr lang="en-GB" sz="2000" dirty="0"/>
              <a:t> </a:t>
            </a:r>
            <a:r>
              <a:rPr lang="en-GB" sz="2000" dirty="0" err="1"/>
              <a:t>berusia</a:t>
            </a:r>
            <a:r>
              <a:rPr lang="en-GB" sz="2000" dirty="0"/>
              <a:t> </a:t>
            </a:r>
            <a:r>
              <a:rPr lang="en-GB" sz="2000" dirty="0" err="1"/>
              <a:t>lanjut</a:t>
            </a:r>
            <a:r>
              <a:rPr lang="en-GB" sz="2000" dirty="0"/>
              <a:t>,  </a:t>
            </a:r>
            <a:r>
              <a:rPr lang="en-GB" sz="2000" dirty="0" err="1"/>
              <a:t>rendahnya</a:t>
            </a:r>
            <a:r>
              <a:rPr lang="en-GB" sz="2000" dirty="0"/>
              <a:t> </a:t>
            </a:r>
            <a:r>
              <a:rPr lang="en-GB" sz="2000" dirty="0" err="1"/>
              <a:t>kapasitas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aspek</a:t>
            </a:r>
            <a:r>
              <a:rPr lang="en-GB" sz="2000" dirty="0"/>
              <a:t> </a:t>
            </a:r>
            <a:r>
              <a:rPr lang="en-GB" sz="2000" dirty="0" err="1" smtClean="0"/>
              <a:t>kewirausaan</a:t>
            </a:r>
            <a:r>
              <a:rPr lang="en-GB" sz="2000" dirty="0"/>
              <a:t>.</a:t>
            </a:r>
          </a:p>
        </p:txBody>
      </p:sp>
      <p:pic>
        <p:nvPicPr>
          <p:cNvPr id="5122" name="Picture 2" descr="http://rinuhadi.files.wordpress.com/2010/03/petani-indone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3" y="2017730"/>
            <a:ext cx="2230492" cy="14832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.bp.blogspot.com/-0WJP94VxXe4/UOL8N5Ba6gI/AAAAAAAAAAc/0U9Ms_OYI6E/s1600/petani-memupu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3" y="260648"/>
            <a:ext cx="2276651" cy="1719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2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6425" y="5503301"/>
            <a:ext cx="2184951" cy="3960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820744" y="2780928"/>
            <a:ext cx="1584176" cy="3960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668344" y="548680"/>
            <a:ext cx="1584176" cy="3960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14" y="5359285"/>
            <a:ext cx="5987008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Rasio</a:t>
            </a:r>
            <a:r>
              <a:rPr lang="en-GB" sz="2000" dirty="0" smtClean="0"/>
              <a:t> </a:t>
            </a:r>
            <a:r>
              <a:rPr lang="en-GB" sz="2000" dirty="0" err="1"/>
              <a:t>pendapatan</a:t>
            </a:r>
            <a:r>
              <a:rPr lang="en-GB" sz="2000" dirty="0"/>
              <a:t> </a:t>
            </a:r>
            <a:r>
              <a:rPr lang="en-GB" sz="2000" dirty="0" err="1"/>
              <a:t>tenaga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sektor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/non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 err="1"/>
              <a:t>sangat</a:t>
            </a:r>
            <a:r>
              <a:rPr lang="en-GB" sz="2000" dirty="0"/>
              <a:t> </a:t>
            </a:r>
            <a:r>
              <a:rPr lang="en-GB" sz="2000" dirty="0" err="1"/>
              <a:t>rendah</a:t>
            </a:r>
            <a:r>
              <a:rPr lang="en-GB" sz="2000" dirty="0"/>
              <a:t> </a:t>
            </a:r>
            <a:r>
              <a:rPr lang="en-GB" sz="2000" dirty="0" err="1"/>
              <a:t>yakni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0,23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404664"/>
            <a:ext cx="6552728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/>
              <a:t>Berdasarkan</a:t>
            </a:r>
            <a:r>
              <a:rPr lang="en-GB" sz="2000" dirty="0"/>
              <a:t> </a:t>
            </a:r>
            <a:r>
              <a:rPr lang="en-GB" sz="2000" dirty="0" err="1"/>
              <a:t>curahan</a:t>
            </a:r>
            <a:r>
              <a:rPr lang="en-GB" sz="2000" dirty="0"/>
              <a:t> jam </a:t>
            </a:r>
            <a:r>
              <a:rPr lang="en-GB" sz="2000" dirty="0" err="1"/>
              <a:t>kerja</a:t>
            </a:r>
            <a:r>
              <a:rPr lang="en-GB" sz="2000" dirty="0"/>
              <a:t> yang </a:t>
            </a:r>
            <a:r>
              <a:rPr lang="en-GB" sz="2000" dirty="0" err="1"/>
              <a:t>dihitung</a:t>
            </a:r>
            <a:r>
              <a:rPr lang="en-GB" sz="2000" dirty="0"/>
              <a:t> </a:t>
            </a:r>
            <a:r>
              <a:rPr lang="en-GB" sz="2000" dirty="0" err="1"/>
              <a:t>berdasarkan</a:t>
            </a:r>
            <a:r>
              <a:rPr lang="en-GB" sz="2000" dirty="0"/>
              <a:t> </a:t>
            </a:r>
            <a:r>
              <a:rPr lang="en-GB" sz="2000" dirty="0" err="1"/>
              <a:t>lamanya</a:t>
            </a:r>
            <a:r>
              <a:rPr lang="en-GB" sz="2000" dirty="0"/>
              <a:t> </a:t>
            </a:r>
            <a:r>
              <a:rPr lang="en-GB" sz="2000" dirty="0" err="1"/>
              <a:t>bekerja</a:t>
            </a:r>
            <a:r>
              <a:rPr lang="en-GB" sz="2000" dirty="0"/>
              <a:t> per </a:t>
            </a:r>
            <a:r>
              <a:rPr lang="en-GB" sz="2000" dirty="0" err="1"/>
              <a:t>minggu</a:t>
            </a:r>
            <a:r>
              <a:rPr lang="en-GB" sz="2000" dirty="0"/>
              <a:t>, </a:t>
            </a:r>
            <a:r>
              <a:rPr lang="en-GB" sz="2000" dirty="0" err="1"/>
              <a:t>ternyata</a:t>
            </a:r>
            <a:r>
              <a:rPr lang="en-GB" sz="2000" dirty="0"/>
              <a:t> </a:t>
            </a:r>
            <a:r>
              <a:rPr lang="en-GB" sz="2000" dirty="0" err="1"/>
              <a:t>tenaga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komulatif</a:t>
            </a:r>
            <a:r>
              <a:rPr lang="en-GB" sz="2000" dirty="0"/>
              <a:t>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masing-masing</a:t>
            </a:r>
            <a:r>
              <a:rPr lang="en-GB" sz="2000" dirty="0"/>
              <a:t> </a:t>
            </a:r>
            <a:r>
              <a:rPr lang="en-GB" sz="2000" dirty="0" err="1"/>
              <a:t>subsektor</a:t>
            </a:r>
            <a:r>
              <a:rPr lang="en-GB" sz="2000" dirty="0"/>
              <a:t>, </a:t>
            </a:r>
            <a:r>
              <a:rPr lang="en-GB" sz="2000" dirty="0" err="1"/>
              <a:t>sebanyak</a:t>
            </a:r>
            <a:r>
              <a:rPr lang="en-GB" sz="2000" dirty="0"/>
              <a:t> 59 % </a:t>
            </a:r>
            <a:r>
              <a:rPr lang="en-GB" sz="2000" dirty="0" err="1"/>
              <a:t>bekerja</a:t>
            </a:r>
            <a:r>
              <a:rPr lang="en-GB" sz="2000" dirty="0"/>
              <a:t> </a:t>
            </a:r>
            <a:r>
              <a:rPr lang="en-GB" sz="2000" dirty="0" err="1"/>
              <a:t>kurang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35 jam per </a:t>
            </a:r>
            <a:r>
              <a:rPr lang="en-GB" sz="2000" dirty="0" err="1"/>
              <a:t>minggu</a:t>
            </a:r>
            <a:r>
              <a:rPr lang="en-GB" sz="2000" dirty="0"/>
              <a:t> (</a:t>
            </a:r>
            <a:r>
              <a:rPr lang="en-GB" sz="2000" dirty="0" err="1"/>
              <a:t>katagori</a:t>
            </a:r>
            <a:r>
              <a:rPr lang="en-GB" sz="2000" dirty="0"/>
              <a:t> </a:t>
            </a:r>
            <a:r>
              <a:rPr lang="en-GB" sz="2000" i="1" dirty="0"/>
              <a:t>disguised unemployment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80012" y="2636912"/>
            <a:ext cx="3564396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Data </a:t>
            </a:r>
            <a:r>
              <a:rPr lang="en-GB" sz="2000" dirty="0" err="1"/>
              <a:t>statistik</a:t>
            </a:r>
            <a:r>
              <a:rPr lang="en-GB" sz="2000" dirty="0"/>
              <a:t> </a:t>
            </a:r>
            <a:r>
              <a:rPr lang="en-GB" sz="2000" dirty="0" err="1"/>
              <a:t>Tahun</a:t>
            </a:r>
            <a:r>
              <a:rPr lang="en-GB" sz="2000" dirty="0"/>
              <a:t> 1999 </a:t>
            </a:r>
            <a:r>
              <a:rPr lang="en-GB" sz="2000" dirty="0" err="1"/>
              <a:t>dan</a:t>
            </a:r>
            <a:r>
              <a:rPr lang="en-GB" sz="2000" dirty="0"/>
              <a:t> 2002 </a:t>
            </a:r>
            <a:r>
              <a:rPr lang="en-GB" sz="2000" dirty="0" err="1"/>
              <a:t>produktivitas</a:t>
            </a:r>
            <a:r>
              <a:rPr lang="en-GB" sz="2000" dirty="0"/>
              <a:t> </a:t>
            </a:r>
            <a:r>
              <a:rPr lang="en-GB" sz="2000" dirty="0" err="1"/>
              <a:t>tenaga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sektor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 err="1"/>
              <a:t>menduduki</a:t>
            </a:r>
            <a:r>
              <a:rPr lang="en-GB" sz="2000" dirty="0"/>
              <a:t> </a:t>
            </a:r>
            <a:r>
              <a:rPr lang="en-GB" sz="2000" dirty="0" err="1"/>
              <a:t>urutan</a:t>
            </a:r>
            <a:r>
              <a:rPr lang="en-GB" sz="2000" dirty="0"/>
              <a:t> </a:t>
            </a:r>
            <a:r>
              <a:rPr lang="en-GB" sz="2000" dirty="0" err="1"/>
              <a:t>terakhir</a:t>
            </a:r>
            <a:r>
              <a:rPr lang="en-GB" sz="2000" dirty="0"/>
              <a:t> (</a:t>
            </a:r>
            <a:r>
              <a:rPr lang="en-GB" sz="2000" dirty="0" err="1"/>
              <a:t>sebesar</a:t>
            </a:r>
            <a:r>
              <a:rPr lang="en-GB" sz="2000" dirty="0"/>
              <a:t> 6.923) </a:t>
            </a:r>
            <a:r>
              <a:rPr lang="en-GB" sz="2000" dirty="0" err="1"/>
              <a:t>dibanding</a:t>
            </a:r>
            <a:r>
              <a:rPr lang="en-GB" sz="2000" dirty="0"/>
              <a:t> </a:t>
            </a:r>
            <a:r>
              <a:rPr lang="en-GB" sz="2000" dirty="0" err="1"/>
              <a:t>produktivitas</a:t>
            </a:r>
            <a:r>
              <a:rPr lang="en-GB" sz="2000" dirty="0"/>
              <a:t> </a:t>
            </a:r>
            <a:r>
              <a:rPr lang="en-GB" sz="2000" dirty="0" err="1"/>
              <a:t>tenaga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menurut</a:t>
            </a:r>
            <a:r>
              <a:rPr lang="en-GB" sz="2000" dirty="0"/>
              <a:t> </a:t>
            </a:r>
            <a:r>
              <a:rPr lang="en-GB" sz="2000" dirty="0" err="1"/>
              <a:t>lapangan</a:t>
            </a:r>
            <a:r>
              <a:rPr lang="en-GB" sz="2000" dirty="0"/>
              <a:t> </a:t>
            </a:r>
            <a:r>
              <a:rPr lang="en-GB" sz="2000" dirty="0" err="1"/>
              <a:t>usaha</a:t>
            </a:r>
            <a:r>
              <a:rPr lang="en-GB" sz="2000" dirty="0"/>
              <a:t> yang lain. </a:t>
            </a:r>
          </a:p>
        </p:txBody>
      </p:sp>
      <p:pic>
        <p:nvPicPr>
          <p:cNvPr id="4098" name="Picture 2" descr="http://anditaufantiro.com/wp-content/uploads/2012/10/foto-blog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81" y="2642545"/>
            <a:ext cx="3384376" cy="22562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839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979</TotalTime>
  <Words>1763</Words>
  <Application>Microsoft Office PowerPoint</Application>
  <PresentationFormat>On-screen Show (4:3)</PresentationFormat>
  <Paragraphs>202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PENGELOLAAN SUMBERDAYA MANUSIA  DALAM AGRIBISNIS</vt:lpstr>
      <vt:lpstr>PowerPoint Presentation</vt:lpstr>
      <vt:lpstr>PowerPoint Presentation</vt:lpstr>
      <vt:lpstr>PowerPoint Presentation</vt:lpstr>
      <vt:lpstr>Tabel 2. Jumlah Tenaga Kerja Pertanian (Pelaku utama/Petani)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CROSS-JOB TRAINING</vt:lpstr>
      <vt:lpstr>Manfaat utama dari Cross-job Training meliputi :</vt:lpstr>
      <vt:lpstr>JOB DESIGN  (Perancangan Pekerjaan)</vt:lpstr>
      <vt:lpstr>Faktor2 Yang Dipertimbangkan Dalam Jd :</vt:lpstr>
      <vt:lpstr>JOB DESIGN APPROACHS</vt:lpstr>
      <vt:lpstr>JOB DESIGN APPROACH : Individual</vt:lpstr>
      <vt:lpstr>Keuntungan Job Design Approach</vt:lpstr>
      <vt:lpstr>STRATEGIC GUIDELINES FOR JD (Hackman-Oldham’s Job Characteristics Model)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PENGELOLAAN SUMBERDAYA MANUSIA UNTUK MENUNJANG PENGEMBANGAN AGRIBISNIS</dc:title>
  <dc:creator>Satellite</dc:creator>
  <cp:lastModifiedBy>Satellite</cp:lastModifiedBy>
  <cp:revision>117</cp:revision>
  <dcterms:created xsi:type="dcterms:W3CDTF">2014-07-11T02:52:36Z</dcterms:created>
  <dcterms:modified xsi:type="dcterms:W3CDTF">2016-10-30T15:48:20Z</dcterms:modified>
</cp:coreProperties>
</file>