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7B14B6-298E-4BFA-8C9A-C6E9D2497C68}" type="doc">
      <dgm:prSet loTypeId="urn:microsoft.com/office/officeart/2005/8/layout/vList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E835975-DA18-4CBC-8F97-B1FBEA424BDC}">
      <dgm:prSet/>
      <dgm:spPr>
        <a:solidFill>
          <a:schemeClr val="accent1">
            <a:lumMod val="75000"/>
          </a:schemeClr>
        </a:solidFill>
      </dgm:spPr>
      <dgm:t>
        <a:bodyPr anchor="t" anchorCtr="0"/>
        <a:lstStyle/>
        <a:p>
          <a:pPr algn="ctr" rtl="0"/>
          <a:r>
            <a:rPr lang="en-US" b="1" dirty="0" smtClean="0">
              <a:latin typeface="Imprint MT Shadow" panose="04020605060303030202" pitchFamily="82" charset="0"/>
            </a:rPr>
            <a:t>KOMUNIKASI TULISAN</a:t>
          </a:r>
          <a:endParaRPr lang="en-US" b="1" dirty="0">
            <a:latin typeface="Imprint MT Shadow" panose="04020605060303030202" pitchFamily="82" charset="0"/>
          </a:endParaRPr>
        </a:p>
      </dgm:t>
    </dgm:pt>
    <dgm:pt modelId="{C5D5B4F5-17D1-41D0-BF51-0988EEEEA830}" type="parTrans" cxnId="{522BB12C-D526-46B2-8ECF-B05459632204}">
      <dgm:prSet/>
      <dgm:spPr/>
      <dgm:t>
        <a:bodyPr/>
        <a:lstStyle/>
        <a:p>
          <a:pPr algn="ctr"/>
          <a:endParaRPr lang="en-US" b="1" cap="none" spc="0">
            <a:ln/>
            <a:solidFill>
              <a:schemeClr val="accent5">
                <a:tint val="50000"/>
                <a:satMod val="180000"/>
              </a:schemeClr>
            </a:solidFill>
            <a:effectLst/>
          </a:endParaRPr>
        </a:p>
      </dgm:t>
    </dgm:pt>
    <dgm:pt modelId="{22E6EF34-D564-446C-A341-917F617CB034}" type="sibTrans" cxnId="{522BB12C-D526-46B2-8ECF-B05459632204}">
      <dgm:prSet/>
      <dgm:spPr/>
      <dgm:t>
        <a:bodyPr/>
        <a:lstStyle/>
        <a:p>
          <a:pPr algn="ctr"/>
          <a:endParaRPr lang="en-US" b="1" cap="none" spc="0">
            <a:ln/>
            <a:solidFill>
              <a:schemeClr val="accent5">
                <a:tint val="50000"/>
                <a:satMod val="180000"/>
              </a:schemeClr>
            </a:solidFill>
            <a:effectLst/>
          </a:endParaRPr>
        </a:p>
      </dgm:t>
    </dgm:pt>
    <dgm:pt modelId="{BE86481D-7926-495D-AA69-9BB1D33E62FC}" type="pres">
      <dgm:prSet presAssocID="{307B14B6-298E-4BFA-8C9A-C6E9D2497C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5B765F-2491-427E-BE5A-99AF0B3A7C61}" type="pres">
      <dgm:prSet presAssocID="{5E835975-DA18-4CBC-8F97-B1FBEA424BDC}" presName="parentText" presStyleLbl="node1" presStyleIdx="0" presStyleCnt="1" custScaleY="100604" custLinFactNeighborX="4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2BB12C-D526-46B2-8ECF-B05459632204}" srcId="{307B14B6-298E-4BFA-8C9A-C6E9D2497C68}" destId="{5E835975-DA18-4CBC-8F97-B1FBEA424BDC}" srcOrd="0" destOrd="0" parTransId="{C5D5B4F5-17D1-41D0-BF51-0988EEEEA830}" sibTransId="{22E6EF34-D564-446C-A341-917F617CB034}"/>
    <dgm:cxn modelId="{B44FAB42-FC44-4F1D-9999-986E5DC38A61}" type="presOf" srcId="{5E835975-DA18-4CBC-8F97-B1FBEA424BDC}" destId="{C85B765F-2491-427E-BE5A-99AF0B3A7C61}" srcOrd="0" destOrd="0" presId="urn:microsoft.com/office/officeart/2005/8/layout/vList2"/>
    <dgm:cxn modelId="{49B2B32B-C8C9-40C7-B43C-B74F80D93AB8}" type="presOf" srcId="{307B14B6-298E-4BFA-8C9A-C6E9D2497C68}" destId="{BE86481D-7926-495D-AA69-9BB1D33E62FC}" srcOrd="0" destOrd="0" presId="urn:microsoft.com/office/officeart/2005/8/layout/vList2"/>
    <dgm:cxn modelId="{4D66CC01-68DD-421C-BE75-9AEC447C0D8B}" type="presParOf" srcId="{BE86481D-7926-495D-AA69-9BB1D33E62FC}" destId="{C85B765F-2491-427E-BE5A-99AF0B3A7C61}" srcOrd="0" destOrd="0" presId="urn:microsoft.com/office/officeart/2005/8/layout/vList2"/>
  </dgm:cxnLst>
  <dgm:bg>
    <a:effectLst>
      <a:innerShdw blurRad="63500" dist="50800" dir="162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5C08AF-A225-43B8-9C6B-558771A175B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5637CD-2EFE-464B-8FAB-A650FD33D128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pPr algn="ctr" rtl="0"/>
          <a:r>
            <a:rPr lang="en-US" dirty="0" smtClean="0"/>
            <a:t>ANAK INI MENYEBALKAN</a:t>
          </a:r>
          <a:endParaRPr lang="en-US" dirty="0"/>
        </a:p>
      </dgm:t>
    </dgm:pt>
    <dgm:pt modelId="{722EC03F-D700-4CFA-9C1A-7E2405EDAAFC}" type="parTrans" cxnId="{35696302-8D56-4502-8241-20BAD1E51F04}">
      <dgm:prSet/>
      <dgm:spPr/>
      <dgm:t>
        <a:bodyPr/>
        <a:lstStyle/>
        <a:p>
          <a:endParaRPr lang="en-US"/>
        </a:p>
      </dgm:t>
    </dgm:pt>
    <dgm:pt modelId="{5C90B04E-1068-498A-B0B5-7F253B702845}" type="sibTrans" cxnId="{35696302-8D56-4502-8241-20BAD1E51F04}">
      <dgm:prSet/>
      <dgm:spPr/>
      <dgm:t>
        <a:bodyPr/>
        <a:lstStyle/>
        <a:p>
          <a:endParaRPr lang="en-US"/>
        </a:p>
      </dgm:t>
    </dgm:pt>
    <dgm:pt modelId="{B595BF0C-163A-4C82-B0F7-4D7BCB5A59EE}" type="pres">
      <dgm:prSet presAssocID="{755C08AF-A225-43B8-9C6B-558771A175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5EDAE5-C8B6-466F-91B3-91329FAA0F21}" type="pres">
      <dgm:prSet presAssocID="{645637CD-2EFE-464B-8FAB-A650FD33D128}" presName="parentText" presStyleLbl="node1" presStyleIdx="0" presStyleCnt="1" custLinFactNeighborY="42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696302-8D56-4502-8241-20BAD1E51F04}" srcId="{755C08AF-A225-43B8-9C6B-558771A175B7}" destId="{645637CD-2EFE-464B-8FAB-A650FD33D128}" srcOrd="0" destOrd="0" parTransId="{722EC03F-D700-4CFA-9C1A-7E2405EDAAFC}" sibTransId="{5C90B04E-1068-498A-B0B5-7F253B702845}"/>
    <dgm:cxn modelId="{4C73ED66-225E-4301-883C-234FBE83F1A8}" type="presOf" srcId="{755C08AF-A225-43B8-9C6B-558771A175B7}" destId="{B595BF0C-163A-4C82-B0F7-4D7BCB5A59EE}" srcOrd="0" destOrd="0" presId="urn:microsoft.com/office/officeart/2005/8/layout/vList2"/>
    <dgm:cxn modelId="{49B21A44-B151-416E-9296-D1FAE34F13BB}" type="presOf" srcId="{645637CD-2EFE-464B-8FAB-A650FD33D128}" destId="{5C5EDAE5-C8B6-466F-91B3-91329FAA0F21}" srcOrd="0" destOrd="0" presId="urn:microsoft.com/office/officeart/2005/8/layout/vList2"/>
    <dgm:cxn modelId="{8F81A61B-F538-4258-A901-F61B8859FFE9}" type="presParOf" srcId="{B595BF0C-163A-4C82-B0F7-4D7BCB5A59EE}" destId="{5C5EDAE5-C8B6-466F-91B3-91329FAA0F2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E9E002-69DA-46E3-A605-C750CCF1B7EE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FD7DA449-34F9-4D13-88F6-4E539C12BECE}">
      <dgm:prSet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pPr algn="ctr" rtl="0"/>
          <a:r>
            <a:rPr lang="en-US" i="1" dirty="0" smtClean="0"/>
            <a:t>BRITNEY SPEAR </a:t>
          </a:r>
          <a:r>
            <a:rPr lang="en-US" dirty="0" smtClean="0"/>
            <a:t>ITU CANTIK  ??</a:t>
          </a:r>
          <a:endParaRPr lang="en-US" dirty="0"/>
        </a:p>
      </dgm:t>
    </dgm:pt>
    <dgm:pt modelId="{4262C697-D617-4E0D-A425-6E92D2A9C95F}" type="parTrans" cxnId="{DFE4C9F1-ADC8-499B-A9EF-C68DB9189AB1}">
      <dgm:prSet/>
      <dgm:spPr/>
      <dgm:t>
        <a:bodyPr/>
        <a:lstStyle/>
        <a:p>
          <a:endParaRPr lang="en-US"/>
        </a:p>
      </dgm:t>
    </dgm:pt>
    <dgm:pt modelId="{24FD21F7-8452-4E8C-AC27-C695C619886E}" type="sibTrans" cxnId="{DFE4C9F1-ADC8-499B-A9EF-C68DB9189AB1}">
      <dgm:prSet/>
      <dgm:spPr/>
      <dgm:t>
        <a:bodyPr/>
        <a:lstStyle/>
        <a:p>
          <a:endParaRPr lang="en-US"/>
        </a:p>
      </dgm:t>
    </dgm:pt>
    <dgm:pt modelId="{5121619F-4908-496C-984D-76CE53498623}" type="pres">
      <dgm:prSet presAssocID="{C6E9E002-69DA-46E3-A605-C750CCF1B7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780AE2-3C0D-4CA2-B5C4-2658805A6639}" type="pres">
      <dgm:prSet presAssocID="{FD7DA449-34F9-4D13-88F6-4E539C12BECE}" presName="parentText" presStyleLbl="node1" presStyleIdx="0" presStyleCnt="1" custLinFactNeighborY="-6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6420C7-B098-4A89-8BC0-101B3A4F33D4}" type="presOf" srcId="{C6E9E002-69DA-46E3-A605-C750CCF1B7EE}" destId="{5121619F-4908-496C-984D-76CE53498623}" srcOrd="0" destOrd="0" presId="urn:microsoft.com/office/officeart/2005/8/layout/vList2"/>
    <dgm:cxn modelId="{DFE4C9F1-ADC8-499B-A9EF-C68DB9189AB1}" srcId="{C6E9E002-69DA-46E3-A605-C750CCF1B7EE}" destId="{FD7DA449-34F9-4D13-88F6-4E539C12BECE}" srcOrd="0" destOrd="0" parTransId="{4262C697-D617-4E0D-A425-6E92D2A9C95F}" sibTransId="{24FD21F7-8452-4E8C-AC27-C695C619886E}"/>
    <dgm:cxn modelId="{7F65C58C-71C7-495F-A17F-16A9287F7DB9}" type="presOf" srcId="{FD7DA449-34F9-4D13-88F6-4E539C12BECE}" destId="{90780AE2-3C0D-4CA2-B5C4-2658805A6639}" srcOrd="0" destOrd="0" presId="urn:microsoft.com/office/officeart/2005/8/layout/vList2"/>
    <dgm:cxn modelId="{CD6F7FF1-44C1-466E-B01E-5DA6269F148D}" type="presParOf" srcId="{5121619F-4908-496C-984D-76CE53498623}" destId="{90780AE2-3C0D-4CA2-B5C4-2658805A66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5B765F-2491-427E-BE5A-99AF0B3A7C61}">
      <dsp:nvSpPr>
        <dsp:cNvPr id="0" name=""/>
        <dsp:cNvSpPr/>
      </dsp:nvSpPr>
      <dsp:spPr>
        <a:xfrm>
          <a:off x="0" y="1480"/>
          <a:ext cx="5976664" cy="1437198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>
              <a:latin typeface="Imprint MT Shadow" panose="04020605060303030202" pitchFamily="82" charset="0"/>
            </a:rPr>
            <a:t>KOMUNIKASI TULISAN</a:t>
          </a:r>
          <a:endParaRPr lang="en-US" sz="3700" b="1" kern="1200" dirty="0">
            <a:latin typeface="Imprint MT Shadow" panose="04020605060303030202" pitchFamily="82" charset="0"/>
          </a:endParaRPr>
        </a:p>
      </dsp:txBody>
      <dsp:txXfrm>
        <a:off x="70158" y="71638"/>
        <a:ext cx="5836348" cy="1296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EDAE5-C8B6-466F-91B3-91329FAA0F21}">
      <dsp:nvSpPr>
        <dsp:cNvPr id="0" name=""/>
        <dsp:cNvSpPr/>
      </dsp:nvSpPr>
      <dsp:spPr>
        <a:xfrm>
          <a:off x="0" y="15705"/>
          <a:ext cx="8229600" cy="1127295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ANAK INI MENYEBALKAN</a:t>
          </a:r>
          <a:endParaRPr lang="en-US" sz="4700" kern="1200" dirty="0"/>
        </a:p>
      </dsp:txBody>
      <dsp:txXfrm>
        <a:off x="55030" y="70735"/>
        <a:ext cx="8119540" cy="1017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80AE2-3C0D-4CA2-B5C4-2658805A6639}">
      <dsp:nvSpPr>
        <dsp:cNvPr id="0" name=""/>
        <dsp:cNvSpPr/>
      </dsp:nvSpPr>
      <dsp:spPr>
        <a:xfrm>
          <a:off x="0" y="0"/>
          <a:ext cx="8610600" cy="1127295"/>
        </a:xfrm>
        <a:prstGeom prst="roundRect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i="1" kern="1200" dirty="0" smtClean="0"/>
            <a:t>BRITNEY SPEAR </a:t>
          </a:r>
          <a:r>
            <a:rPr lang="en-US" sz="4700" kern="1200" dirty="0" smtClean="0"/>
            <a:t>ITU CANTIK  ??</a:t>
          </a:r>
          <a:endParaRPr lang="en-US" sz="4700" kern="1200" dirty="0"/>
        </a:p>
      </dsp:txBody>
      <dsp:txXfrm>
        <a:off x="55030" y="55030"/>
        <a:ext cx="8500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0B89-9BE5-4549-B4B1-5042A285169C}" type="datetimeFigureOut">
              <a:rPr lang="id-ID" smtClean="0"/>
              <a:pPr/>
              <a:t>25/01/2017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78F-172D-4707-A848-5118473D514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72211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0B89-9BE5-4549-B4B1-5042A285169C}" type="datetimeFigureOut">
              <a:rPr lang="id-ID" smtClean="0"/>
              <a:pPr/>
              <a:t>25/01/2017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78F-172D-4707-A848-5118473D514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9982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0B89-9BE5-4549-B4B1-5042A285169C}" type="datetimeFigureOut">
              <a:rPr lang="id-ID" smtClean="0"/>
              <a:pPr/>
              <a:t>25/01/2017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78F-172D-4707-A848-5118473D514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91007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8065" y="457200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3200" b="1" baseline="0">
                <a:latin typeface="+mn-lt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Mata </a:t>
            </a:r>
            <a:r>
              <a:rPr lang="en-US" dirty="0" err="1" smtClean="0"/>
              <a:t>Kuliah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470927" y="1066800"/>
            <a:ext cx="3720073" cy="3810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latin typeface="+mn-lt"/>
              </a:defRPr>
            </a:lvl1pPr>
          </a:lstStyle>
          <a:p>
            <a:pPr lvl="0"/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2895600"/>
            <a:ext cx="1905000" cy="381000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352800"/>
            <a:ext cx="1905000" cy="381000"/>
          </a:xfrm>
        </p:spPr>
        <p:txBody>
          <a:bodyPr/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en-US" dirty="0" smtClean="0"/>
              <a:t>Semester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191000"/>
            <a:ext cx="1895475" cy="381000"/>
          </a:xfrm>
        </p:spPr>
        <p:txBody>
          <a:bodyPr>
            <a:noAutofit/>
          </a:bodyPr>
          <a:lstStyle>
            <a:lvl1pPr>
              <a:defRPr sz="1800">
                <a:latin typeface="+mn-lt"/>
              </a:defRPr>
            </a:lvl1pPr>
          </a:lstStyle>
          <a:p>
            <a:pPr lvl="0"/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6400800" y="6400800"/>
            <a:ext cx="1752600" cy="228600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2608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101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685800"/>
            <a:ext cx="3657600" cy="6858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7543800" cy="3962400"/>
          </a:xfrm>
        </p:spPr>
        <p:txBody>
          <a:bodyPr/>
          <a:lstStyle>
            <a:lvl1pPr marL="0" indent="0" algn="l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295400" y="6019800"/>
            <a:ext cx="1402976" cy="304800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315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57200"/>
            <a:ext cx="3657600" cy="5334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9600" y="1524000"/>
            <a:ext cx="7543800" cy="4572000"/>
          </a:xfrm>
        </p:spPr>
        <p:txBody>
          <a:bodyPr/>
          <a:lstStyle>
            <a:lvl1pPr marL="0" indent="0" algn="l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6324600"/>
            <a:ext cx="1402976" cy="304800"/>
          </a:xfrm>
        </p:spPr>
        <p:txBody>
          <a:bodyPr>
            <a:normAutofit/>
          </a:bodyPr>
          <a:lstStyle>
            <a:lvl1pPr marL="0" indent="0" algn="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426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381000"/>
            <a:ext cx="3657600" cy="609600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33400" y="1600200"/>
            <a:ext cx="7620000" cy="4419600"/>
          </a:xfrm>
        </p:spPr>
        <p:txBody>
          <a:bodyPr/>
          <a:lstStyle>
            <a:lvl1pPr marL="0" indent="0" algn="l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533400" y="6400800"/>
            <a:ext cx="1402976" cy="304800"/>
          </a:xfrm>
        </p:spPr>
        <p:txBody>
          <a:bodyPr>
            <a:normAutofit/>
          </a:bodyPr>
          <a:lstStyle>
            <a:lvl1pPr marL="0" indent="0" algn="l">
              <a:buNone/>
              <a:defRPr sz="1400" b="1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4395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101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101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101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0B89-9BE5-4549-B4B1-5042A285169C}" type="datetimeFigureOut">
              <a:rPr lang="id-ID" smtClean="0"/>
              <a:pPr/>
              <a:t>25/01/2017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78F-172D-4707-A848-5118473D514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805371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101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101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101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101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101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101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101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101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101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101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0B89-9BE5-4549-B4B1-5042A285169C}" type="datetimeFigureOut">
              <a:rPr lang="id-ID" smtClean="0"/>
              <a:pPr/>
              <a:t>25/01/2017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78F-172D-4707-A848-5118473D514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08323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6477000"/>
            <a:ext cx="1447800" cy="3810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Cambria" pitchFamily="18" charset="0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1000"/>
            <a:ext cx="2819400" cy="609600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 err="1" smtClean="0"/>
              <a:t>Pembahasan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81000" y="1066800"/>
            <a:ext cx="8229600" cy="4724400"/>
          </a:xfr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162800" y="6324600"/>
            <a:ext cx="1371600" cy="304800"/>
          </a:xfrm>
        </p:spPr>
        <p:txBody>
          <a:bodyPr>
            <a:norm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101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0B89-9BE5-4549-B4B1-5042A285169C}" type="datetimeFigureOut">
              <a:rPr lang="id-ID" smtClean="0"/>
              <a:pPr/>
              <a:t>25/01/2017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78F-172D-4707-A848-5118473D514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83355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0B89-9BE5-4549-B4B1-5042A285169C}" type="datetimeFigureOut">
              <a:rPr lang="id-ID" smtClean="0"/>
              <a:pPr/>
              <a:t>25/01/2017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78F-172D-4707-A848-5118473D514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3360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0B89-9BE5-4549-B4B1-5042A285169C}" type="datetimeFigureOut">
              <a:rPr lang="id-ID" smtClean="0"/>
              <a:pPr/>
              <a:t>25/01/2017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78F-172D-4707-A848-5118473D514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36018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0B89-9BE5-4549-B4B1-5042A285169C}" type="datetimeFigureOut">
              <a:rPr lang="id-ID" smtClean="0"/>
              <a:pPr/>
              <a:t>25/01/2017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78F-172D-4707-A848-5118473D514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7988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0B89-9BE5-4549-B4B1-5042A285169C}" type="datetimeFigureOut">
              <a:rPr lang="id-ID" smtClean="0"/>
              <a:pPr/>
              <a:t>25/01/2017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78F-172D-4707-A848-5118473D514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70171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0B89-9BE5-4549-B4B1-5042A285169C}" type="datetimeFigureOut">
              <a:rPr lang="id-ID" smtClean="0"/>
              <a:pPr/>
              <a:t>25/01/2017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D78F-172D-4707-A848-5118473D514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83479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A0B89-9BE5-4549-B4B1-5042A285169C}" type="datetimeFigureOut">
              <a:rPr lang="id-ID" smtClean="0"/>
              <a:pPr/>
              <a:t>25/01/2017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AD78F-172D-4707-A848-5118473D514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31031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gif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http://www.bmg.go.id/images/sss2-d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Relationship Id="rId5" Type="http://schemas.openxmlformats.org/officeDocument/2006/relationships/image" Target="http://www.bmg.go.id/images/sss2-e.jpg" TargetMode="External"/><Relationship Id="rId4" Type="http://schemas.openxmlformats.org/officeDocument/2006/relationships/image" Target="../media/image3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gi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6239272" cy="6858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51520" y="4365104"/>
            <a:ext cx="5832648" cy="381000"/>
          </a:xfrm>
        </p:spPr>
        <p:txBody>
          <a:bodyPr/>
          <a:lstStyle/>
          <a:p>
            <a:r>
              <a:rPr lang="id-ID" b="1" dirty="0" smtClean="0"/>
              <a:t>Prof. Dr. Ir. Sari Bahagiarti, M.Sc.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784720975"/>
              </p:ext>
            </p:extLst>
          </p:nvPr>
        </p:nvGraphicFramePr>
        <p:xfrm>
          <a:off x="152400" y="457200"/>
          <a:ext cx="5976664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5" descr="C:\Documents and Settings\umi\My Documents\My Pictures\imissu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0"/>
            <a:ext cx="28194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3431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162800" y="6309320"/>
            <a:ext cx="1371600" cy="304800"/>
          </a:xfrm>
        </p:spPr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606006318"/>
              </p:ext>
            </p:extLst>
          </p:nvPr>
        </p:nvGraphicFramePr>
        <p:xfrm>
          <a:off x="228600" y="4836840"/>
          <a:ext cx="8610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4" descr="C:\Documents and Settings\umi\My Documents\My Pictures\brtitney-aneh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8640"/>
            <a:ext cx="4364038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 rot="20755076">
            <a:off x="3686175" y="2073003"/>
            <a:ext cx="1143000" cy="533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xmlns="" val="274773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00200" y="188640"/>
            <a:ext cx="7086600" cy="129614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b="1" dirty="0" err="1" smtClean="0">
                <a:latin typeface="Book Antiqua" pitchFamily="18" charset="0"/>
                <a:cs typeface="Times New Roman" pitchFamily="18" charset="0"/>
              </a:rPr>
              <a:t>Fakta</a:t>
            </a:r>
            <a:r>
              <a:rPr lang="en-US" altLang="id-ID" b="1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id-ID" b="1" dirty="0" err="1" smtClean="0">
                <a:latin typeface="Book Antiqua" pitchFamily="18" charset="0"/>
                <a:cs typeface="Times New Roman" pitchFamily="18" charset="0"/>
              </a:rPr>
              <a:t>umum</a:t>
            </a:r>
            <a:r>
              <a:rPr lang="en-US" altLang="id-ID" b="1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id-ID" b="1" dirty="0" err="1" smtClean="0">
                <a:latin typeface="Book Antiqua" pitchFamily="18" charset="0"/>
                <a:cs typeface="Times New Roman" pitchFamily="18" charset="0"/>
              </a:rPr>
              <a:t>tidak</a:t>
            </a:r>
            <a:r>
              <a:rPr lang="en-US" altLang="id-ID" b="1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id-ID" b="1" dirty="0" err="1" smtClean="0">
                <a:latin typeface="Book Antiqua" pitchFamily="18" charset="0"/>
                <a:cs typeface="Times New Roman" pitchFamily="18" charset="0"/>
              </a:rPr>
              <a:t>bernilai</a:t>
            </a:r>
            <a:r>
              <a:rPr lang="en-US" altLang="id-ID" b="1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id-ID" b="1" dirty="0" err="1" smtClean="0">
                <a:latin typeface="Book Antiqua" pitchFamily="18" charset="0"/>
                <a:cs typeface="Times New Roman" pitchFamily="18" charset="0"/>
              </a:rPr>
              <a:t>ilmiah</a:t>
            </a:r>
            <a:r>
              <a:rPr lang="en-US" altLang="id-ID" b="1" dirty="0" smtClean="0">
                <a:latin typeface="Book Antiqua" pitchFamily="18" charset="0"/>
                <a:cs typeface="Times New Roman" pitchFamily="18" charset="0"/>
              </a:rPr>
              <a:t> </a:t>
            </a:r>
            <a:endParaRPr lang="en-US" altLang="id-ID" b="1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65040"/>
            <a:ext cx="7772400" cy="411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/>
          <a:lstStyle/>
          <a:p>
            <a:pPr eaLnBrk="1" hangingPunct="1"/>
            <a:r>
              <a:rPr lang="en-US" altLang="id-ID" sz="3200" dirty="0" smtClean="0">
                <a:cs typeface="Times New Roman" pitchFamily="18" charset="0"/>
              </a:rPr>
              <a:t>Pak </a:t>
            </a:r>
            <a:r>
              <a:rPr lang="en-US" altLang="id-ID" sz="3200" dirty="0" err="1" smtClean="0">
                <a:cs typeface="Times New Roman" pitchFamily="18" charset="0"/>
              </a:rPr>
              <a:t>Kadir</a:t>
            </a:r>
            <a:r>
              <a:rPr lang="en-US" altLang="id-ID" sz="3200" dirty="0" smtClean="0">
                <a:cs typeface="Times New Roman" pitchFamily="18" charset="0"/>
              </a:rPr>
              <a:t> </a:t>
            </a:r>
            <a:r>
              <a:rPr lang="en-US" altLang="id-ID" sz="3200" dirty="0" err="1" smtClean="0">
                <a:cs typeface="Times New Roman" pitchFamily="18" charset="0"/>
              </a:rPr>
              <a:t>mempunyai</a:t>
            </a:r>
            <a:r>
              <a:rPr lang="en-US" altLang="id-ID" sz="3200" dirty="0" smtClean="0">
                <a:cs typeface="Times New Roman" pitchFamily="18" charset="0"/>
              </a:rPr>
              <a:t> </a:t>
            </a:r>
            <a:r>
              <a:rPr lang="en-US" altLang="id-ID" sz="3200" dirty="0" err="1" smtClean="0">
                <a:cs typeface="Times New Roman" pitchFamily="18" charset="0"/>
              </a:rPr>
              <a:t>tiga</a:t>
            </a:r>
            <a:r>
              <a:rPr lang="en-US" altLang="id-ID" sz="3200" dirty="0" smtClean="0">
                <a:cs typeface="Times New Roman" pitchFamily="18" charset="0"/>
              </a:rPr>
              <a:t> orang </a:t>
            </a:r>
            <a:r>
              <a:rPr lang="en-US" altLang="id-ID" sz="3200" dirty="0" err="1" smtClean="0">
                <a:cs typeface="Times New Roman" pitchFamily="18" charset="0"/>
              </a:rPr>
              <a:t>anak</a:t>
            </a:r>
            <a:r>
              <a:rPr lang="en-US" altLang="id-ID" sz="3200" dirty="0" smtClean="0">
                <a:cs typeface="Times New Roman" pitchFamily="18" charset="0"/>
              </a:rPr>
              <a:t>, </a:t>
            </a:r>
            <a:r>
              <a:rPr lang="en-US" altLang="id-ID" sz="3200" dirty="0" err="1" smtClean="0">
                <a:cs typeface="Times New Roman" pitchFamily="18" charset="0"/>
              </a:rPr>
              <a:t>dua</a:t>
            </a:r>
            <a:r>
              <a:rPr lang="en-US" altLang="id-ID" sz="3200" dirty="0" smtClean="0">
                <a:cs typeface="Times New Roman" pitchFamily="18" charset="0"/>
              </a:rPr>
              <a:t> </a:t>
            </a:r>
            <a:r>
              <a:rPr lang="en-US" altLang="id-ID" sz="3200" dirty="0" err="1" smtClean="0">
                <a:cs typeface="Times New Roman" pitchFamily="18" charset="0"/>
              </a:rPr>
              <a:t>laki-laki</a:t>
            </a:r>
            <a:r>
              <a:rPr lang="en-US" altLang="id-ID" sz="3200" dirty="0" smtClean="0">
                <a:cs typeface="Times New Roman" pitchFamily="18" charset="0"/>
              </a:rPr>
              <a:t> </a:t>
            </a:r>
            <a:r>
              <a:rPr lang="en-US" altLang="id-ID" sz="3200" dirty="0" err="1" smtClean="0">
                <a:cs typeface="Times New Roman" pitchFamily="18" charset="0"/>
              </a:rPr>
              <a:t>dan</a:t>
            </a:r>
            <a:r>
              <a:rPr lang="en-US" altLang="id-ID" sz="3200" dirty="0" smtClean="0">
                <a:cs typeface="Times New Roman" pitchFamily="18" charset="0"/>
              </a:rPr>
              <a:t> </a:t>
            </a:r>
            <a:r>
              <a:rPr lang="en-US" altLang="id-ID" sz="3200" dirty="0" err="1" smtClean="0">
                <a:cs typeface="Times New Roman" pitchFamily="18" charset="0"/>
              </a:rPr>
              <a:t>satu</a:t>
            </a:r>
            <a:r>
              <a:rPr lang="en-US" altLang="id-ID" sz="3200" dirty="0" smtClean="0">
                <a:cs typeface="Times New Roman" pitchFamily="18" charset="0"/>
              </a:rPr>
              <a:t> </a:t>
            </a:r>
            <a:r>
              <a:rPr lang="en-US" altLang="id-ID" sz="3200" dirty="0" err="1" smtClean="0">
                <a:cs typeface="Times New Roman" pitchFamily="18" charset="0"/>
              </a:rPr>
              <a:t>perempuan</a:t>
            </a:r>
            <a:endParaRPr lang="en-US" altLang="id-ID" sz="3200" dirty="0" smtClean="0">
              <a:cs typeface="Times New Roman" pitchFamily="18" charset="0"/>
            </a:endParaRPr>
          </a:p>
          <a:p>
            <a:pPr eaLnBrk="1" hangingPunct="1"/>
            <a:r>
              <a:rPr lang="en-US" altLang="id-ID" sz="3200" dirty="0" smtClean="0">
                <a:cs typeface="Times New Roman" pitchFamily="18" charset="0"/>
              </a:rPr>
              <a:t>Di Jakarta </a:t>
            </a:r>
            <a:r>
              <a:rPr lang="en-US" altLang="id-ID" sz="3200" dirty="0" err="1" smtClean="0">
                <a:cs typeface="Times New Roman" pitchFamily="18" charset="0"/>
              </a:rPr>
              <a:t>terjadi</a:t>
            </a:r>
            <a:r>
              <a:rPr lang="en-US" altLang="id-ID" sz="3200" dirty="0" smtClean="0">
                <a:cs typeface="Times New Roman" pitchFamily="18" charset="0"/>
              </a:rPr>
              <a:t> </a:t>
            </a:r>
            <a:r>
              <a:rPr lang="en-US" altLang="id-ID" sz="3200" dirty="0" err="1" smtClean="0">
                <a:cs typeface="Times New Roman" pitchFamily="18" charset="0"/>
              </a:rPr>
              <a:t>tawuran</a:t>
            </a:r>
            <a:r>
              <a:rPr lang="en-US" altLang="id-ID" sz="3200" dirty="0" smtClean="0">
                <a:cs typeface="Times New Roman" pitchFamily="18" charset="0"/>
              </a:rPr>
              <a:t> yang </a:t>
            </a:r>
            <a:r>
              <a:rPr lang="en-US" altLang="id-ID" sz="3200" dirty="0" err="1" smtClean="0">
                <a:cs typeface="Times New Roman" pitchFamily="18" charset="0"/>
              </a:rPr>
              <a:t>melibatkan</a:t>
            </a:r>
            <a:r>
              <a:rPr lang="en-US" altLang="id-ID" sz="3200" dirty="0" smtClean="0">
                <a:cs typeface="Times New Roman" pitchFamily="18" charset="0"/>
              </a:rPr>
              <a:t> </a:t>
            </a:r>
            <a:r>
              <a:rPr lang="en-US" altLang="id-ID" sz="3200" dirty="0" err="1" smtClean="0">
                <a:cs typeface="Times New Roman" pitchFamily="18" charset="0"/>
              </a:rPr>
              <a:t>pelajar</a:t>
            </a:r>
            <a:r>
              <a:rPr lang="en-US" altLang="id-ID" sz="3200" dirty="0" smtClean="0">
                <a:cs typeface="Times New Roman" pitchFamily="18" charset="0"/>
              </a:rPr>
              <a:t> </a:t>
            </a:r>
            <a:r>
              <a:rPr lang="en-US" altLang="id-ID" sz="3200" dirty="0" err="1" smtClean="0">
                <a:cs typeface="Times New Roman" pitchFamily="18" charset="0"/>
              </a:rPr>
              <a:t>dari</a:t>
            </a:r>
            <a:r>
              <a:rPr lang="en-US" altLang="id-ID" sz="3200" dirty="0" smtClean="0">
                <a:cs typeface="Times New Roman" pitchFamily="18" charset="0"/>
              </a:rPr>
              <a:t> </a:t>
            </a:r>
            <a:r>
              <a:rPr lang="en-US" altLang="id-ID" sz="3200" dirty="0" err="1" smtClean="0">
                <a:cs typeface="Times New Roman" pitchFamily="18" charset="0"/>
              </a:rPr>
              <a:t>dua</a:t>
            </a:r>
            <a:r>
              <a:rPr lang="en-US" altLang="id-ID" sz="3200" dirty="0" smtClean="0">
                <a:cs typeface="Times New Roman" pitchFamily="18" charset="0"/>
              </a:rPr>
              <a:t> </a:t>
            </a:r>
            <a:r>
              <a:rPr lang="en-US" altLang="id-ID" sz="3200" dirty="0" err="1" smtClean="0">
                <a:cs typeface="Times New Roman" pitchFamily="18" charset="0"/>
              </a:rPr>
              <a:t>sekolah</a:t>
            </a:r>
            <a:r>
              <a:rPr lang="en-US" altLang="id-ID" sz="3200" dirty="0" smtClean="0">
                <a:cs typeface="Times New Roman" pitchFamily="18" charset="0"/>
              </a:rPr>
              <a:t> </a:t>
            </a:r>
            <a:r>
              <a:rPr lang="en-US" altLang="id-ID" sz="3200" dirty="0" err="1" smtClean="0">
                <a:cs typeface="Times New Roman" pitchFamily="18" charset="0"/>
              </a:rPr>
              <a:t>swasta</a:t>
            </a:r>
            <a:r>
              <a:rPr lang="en-US" altLang="id-ID" sz="3200" dirty="0" smtClean="0">
                <a:cs typeface="Times New Roman" pitchFamily="18" charset="0"/>
              </a:rPr>
              <a:t> </a:t>
            </a:r>
            <a:r>
              <a:rPr lang="en-US" altLang="id-ID" sz="3200" dirty="0" err="1" smtClean="0">
                <a:cs typeface="Times New Roman" pitchFamily="18" charset="0"/>
              </a:rPr>
              <a:t>ternama</a:t>
            </a:r>
            <a:endParaRPr lang="en-US" altLang="id-ID" sz="32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id-ID" sz="3200" dirty="0" smtClean="0"/>
          </a:p>
          <a:p>
            <a:pPr eaLnBrk="1" hangingPunct="1"/>
            <a:endParaRPr lang="en-US" altLang="id-ID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2945473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75656" y="0"/>
            <a:ext cx="6248400" cy="14127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solidFill>
                  <a:schemeClr val="bg2"/>
                </a:solidFill>
                <a:latin typeface="Hobo Std" pitchFamily="34" charset="0"/>
                <a:cs typeface="Times New Roman" pitchFamily="18" charset="0"/>
              </a:rPr>
              <a:t>Pernyataan-pernyataan</a:t>
            </a:r>
            <a:r>
              <a:rPr lang="en-US" altLang="id-ID" dirty="0" smtClean="0">
                <a:solidFill>
                  <a:schemeClr val="bg2"/>
                </a:solidFill>
                <a:latin typeface="Hobo Std" pitchFamily="34" charset="0"/>
                <a:cs typeface="Times New Roman" pitchFamily="18" charset="0"/>
              </a:rPr>
              <a:t> </a:t>
            </a:r>
            <a:r>
              <a:rPr lang="en-US" altLang="id-ID" dirty="0" err="1" smtClean="0">
                <a:solidFill>
                  <a:schemeClr val="bg2"/>
                </a:solidFill>
                <a:latin typeface="Hobo Std" pitchFamily="34" charset="0"/>
                <a:cs typeface="Times New Roman" pitchFamily="18" charset="0"/>
              </a:rPr>
              <a:t>tidak</a:t>
            </a:r>
            <a:r>
              <a:rPr lang="en-US" altLang="id-ID" dirty="0" smtClean="0">
                <a:solidFill>
                  <a:schemeClr val="bg2"/>
                </a:solidFill>
                <a:latin typeface="Hobo Std" pitchFamily="34" charset="0"/>
                <a:cs typeface="Times New Roman" pitchFamily="18" charset="0"/>
              </a:rPr>
              <a:t> </a:t>
            </a:r>
            <a:r>
              <a:rPr lang="en-US" altLang="id-ID" dirty="0" err="1" smtClean="0">
                <a:solidFill>
                  <a:schemeClr val="bg2"/>
                </a:solidFill>
                <a:latin typeface="Hobo Std" pitchFamily="34" charset="0"/>
                <a:cs typeface="Times New Roman" pitchFamily="18" charset="0"/>
              </a:rPr>
              <a:t>ilmiah</a:t>
            </a:r>
            <a:r>
              <a:rPr lang="en-US" altLang="id-ID" dirty="0" smtClean="0">
                <a:solidFill>
                  <a:schemeClr val="bg2"/>
                </a:solidFill>
                <a:latin typeface="Hobo Std" pitchFamily="34" charset="0"/>
                <a:cs typeface="Times New Roman" pitchFamily="18" charset="0"/>
              </a:rPr>
              <a:t> </a:t>
            </a:r>
            <a:endParaRPr lang="en-US" altLang="id-ID" dirty="0">
              <a:solidFill>
                <a:schemeClr val="bg2"/>
              </a:solidFill>
              <a:latin typeface="Hobo Std" pitchFamily="34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7584" y="1632248"/>
            <a:ext cx="8376416" cy="4677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Bibirnya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pias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bak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delima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merekah</a:t>
            </a:r>
            <a:endParaRPr lang="en-US" altLang="id-ID" dirty="0" smtClean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id-ID" dirty="0" smtClean="0">
                <a:cs typeface="Times New Roman" pitchFamily="18" charset="0"/>
              </a:rPr>
              <a:t> Kecil </a:t>
            </a:r>
            <a:r>
              <a:rPr lang="en-US" altLang="id-ID" dirty="0" err="1" smtClean="0">
                <a:cs typeface="Times New Roman" pitchFamily="18" charset="0"/>
              </a:rPr>
              <a:t>itu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indah</a:t>
            </a:r>
            <a:endParaRPr lang="en-US" altLang="id-ID" dirty="0" smtClean="0"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altLang="id-ID" dirty="0" smtClean="0"/>
              <a:t> </a:t>
            </a:r>
            <a:r>
              <a:rPr lang="en-US" altLang="id-ID" dirty="0" err="1" smtClean="0"/>
              <a:t>Saya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adalah</a:t>
            </a:r>
            <a:r>
              <a:rPr lang="en-US" altLang="id-ID" dirty="0" smtClean="0"/>
              <a:t> orang </a:t>
            </a:r>
            <a:r>
              <a:rPr lang="en-US" altLang="id-ID" dirty="0" err="1" smtClean="0"/>
              <a:t>terhebat</a:t>
            </a:r>
            <a:r>
              <a:rPr lang="en-US" altLang="id-ID" dirty="0" smtClean="0"/>
              <a:t> di </a:t>
            </a:r>
            <a:r>
              <a:rPr lang="en-US" altLang="id-ID" dirty="0" err="1" smtClean="0"/>
              <a:t>negeri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ini</a:t>
            </a:r>
            <a:endParaRPr lang="en-US" altLang="id-ID" dirty="0"/>
          </a:p>
        </p:txBody>
      </p:sp>
      <p:pic>
        <p:nvPicPr>
          <p:cNvPr id="7" name="Picture 6" descr="mouths_00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32248"/>
            <a:ext cx="10064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D:\ALUMNI\2008_11_11\TeddyBear-01-ju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2188" y="1959806"/>
            <a:ext cx="9144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" descr="C:\Documents and Settings\umi\My Documents\My Pictures\1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0424" y="2386050"/>
            <a:ext cx="1016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365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331640" y="-5366"/>
            <a:ext cx="6705600" cy="121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3300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Buat</a:t>
            </a:r>
            <a:r>
              <a:rPr lang="en-US" altLang="id-ID" sz="33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altLang="id-ID" sz="3300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contoh</a:t>
            </a:r>
            <a:r>
              <a:rPr lang="en-US" altLang="id-ID" sz="33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FAKTA UMUM </a:t>
            </a:r>
            <a:r>
              <a:rPr lang="en-US" altLang="id-ID" sz="3300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dari</a:t>
            </a:r>
            <a:r>
              <a:rPr lang="en-US" altLang="id-ID" sz="33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altLang="id-ID" sz="3300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gambar</a:t>
            </a:r>
            <a:r>
              <a:rPr lang="en-US" altLang="id-ID" sz="33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di </a:t>
            </a:r>
            <a:r>
              <a:rPr lang="en-US" altLang="id-ID" sz="3300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bawah</a:t>
            </a:r>
            <a:r>
              <a:rPr lang="en-US" altLang="id-ID" sz="33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altLang="id-ID" sz="3300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ini</a:t>
            </a:r>
            <a:endParaRPr lang="en-US" altLang="id-ID" sz="33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6" name="Picture 7" descr="MJL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991100" y="2914650"/>
            <a:ext cx="3970338" cy="2595563"/>
          </a:xfrm>
          <a:prstGeom prst="rect">
            <a:avLst/>
          </a:prstGeom>
          <a:noFill/>
        </p:spPr>
      </p:pic>
      <p:pic>
        <p:nvPicPr>
          <p:cNvPr id="7" name="Picture 7" descr="coal_seam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0"/>
            <a:ext cx="48768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0054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1562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latin typeface="Cooper Std Black" pitchFamily="18" charset="0"/>
                <a:cs typeface="Times New Roman" pitchFamily="18" charset="0"/>
              </a:rPr>
              <a:t>Fakta</a:t>
            </a:r>
            <a:r>
              <a:rPr lang="en-US" altLang="id-ID" dirty="0" smtClean="0">
                <a:latin typeface="Cooper Std Black" pitchFamily="18" charset="0"/>
                <a:cs typeface="Times New Roman" pitchFamily="18" charset="0"/>
              </a:rPr>
              <a:t> </a:t>
            </a:r>
            <a:r>
              <a:rPr lang="en-US" altLang="id-ID" dirty="0" err="1" smtClean="0">
                <a:latin typeface="Cooper Std Black" pitchFamily="18" charset="0"/>
                <a:cs typeface="Times New Roman" pitchFamily="18" charset="0"/>
              </a:rPr>
              <a:t>umum</a:t>
            </a:r>
            <a:r>
              <a:rPr lang="en-US" altLang="id-ID" dirty="0" smtClean="0">
                <a:latin typeface="Cooper Std Black" pitchFamily="18" charset="0"/>
                <a:cs typeface="Times New Roman" pitchFamily="18" charset="0"/>
              </a:rPr>
              <a:t> </a:t>
            </a:r>
            <a:r>
              <a:rPr lang="en-US" altLang="id-ID" dirty="0" err="1" smtClean="0">
                <a:latin typeface="Cooper Std Black" pitchFamily="18" charset="0"/>
                <a:cs typeface="Times New Roman" pitchFamily="18" charset="0"/>
              </a:rPr>
              <a:t>bernilai</a:t>
            </a:r>
            <a:r>
              <a:rPr lang="en-US" altLang="id-ID" dirty="0" smtClean="0">
                <a:latin typeface="Cooper Std Black" pitchFamily="18" charset="0"/>
                <a:cs typeface="Times New Roman" pitchFamily="18" charset="0"/>
              </a:rPr>
              <a:t> </a:t>
            </a:r>
            <a:r>
              <a:rPr lang="en-US" altLang="id-ID" dirty="0" err="1" smtClean="0">
                <a:latin typeface="Cooper Std Black" pitchFamily="18" charset="0"/>
                <a:cs typeface="Times New Roman" pitchFamily="18" charset="0"/>
              </a:rPr>
              <a:t>ilmiah</a:t>
            </a:r>
            <a:r>
              <a:rPr lang="en-US" altLang="id-ID" dirty="0" smtClean="0">
                <a:latin typeface="Cooper Std Black" pitchFamily="18" charset="0"/>
                <a:cs typeface="Times New Roman" pitchFamily="18" charset="0"/>
              </a:rPr>
              <a:t> </a:t>
            </a:r>
            <a:endParaRPr lang="en-US" altLang="id-ID" dirty="0">
              <a:latin typeface="Cooper Std Black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1640" y="1562100"/>
            <a:ext cx="6408712" cy="445918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eaLnBrk="1" hangingPunct="1"/>
            <a:r>
              <a:rPr lang="en-US" altLang="id-ID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Air </a:t>
            </a:r>
            <a:r>
              <a:rPr lang="en-US" altLang="id-ID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merupakan</a:t>
            </a:r>
            <a:r>
              <a:rPr lang="en-US" altLang="id-ID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persenyawaan</a:t>
            </a:r>
            <a:r>
              <a:rPr lang="en-US" altLang="id-ID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dari</a:t>
            </a:r>
            <a:r>
              <a:rPr lang="en-US" altLang="id-ID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unsur-unsur</a:t>
            </a:r>
            <a:r>
              <a:rPr lang="en-US" altLang="id-ID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hidrogen</a:t>
            </a:r>
            <a:r>
              <a:rPr lang="en-US" altLang="id-ID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dan</a:t>
            </a:r>
            <a:r>
              <a:rPr lang="en-US" altLang="id-ID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oksigen</a:t>
            </a:r>
            <a:r>
              <a:rPr lang="en-US" altLang="id-ID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eaLnBrk="1" hangingPunct="1"/>
            <a:r>
              <a:rPr lang="en-US" altLang="id-ID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Luas </a:t>
            </a:r>
            <a:r>
              <a:rPr lang="en-US" altLang="id-ID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segitiga</a:t>
            </a:r>
            <a:r>
              <a:rPr lang="en-US" altLang="id-ID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sama</a:t>
            </a:r>
            <a:r>
              <a:rPr lang="en-US" altLang="id-ID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dengan</a:t>
            </a:r>
            <a:r>
              <a:rPr lang="en-US" altLang="id-ID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 alas kali </a:t>
            </a:r>
            <a:r>
              <a:rPr lang="en-US" altLang="id-ID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setengah</a:t>
            </a:r>
            <a:r>
              <a:rPr lang="en-US" altLang="id-ID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tinggi</a:t>
            </a:r>
            <a:r>
              <a:rPr lang="en-US" altLang="id-ID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.</a:t>
            </a:r>
            <a:r>
              <a:rPr lang="en-US" altLang="id-ID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  <a:p>
            <a:pPr eaLnBrk="1" hangingPunct="1"/>
            <a:r>
              <a:rPr lang="en-US" altLang="id-ID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Salah </a:t>
            </a:r>
            <a:r>
              <a:rPr lang="en-US" altLang="id-ID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satu</a:t>
            </a:r>
            <a:r>
              <a:rPr lang="en-US" altLang="id-ID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sudut</a:t>
            </a:r>
            <a:r>
              <a:rPr lang="en-US" altLang="id-ID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segitiga</a:t>
            </a:r>
            <a:r>
              <a:rPr lang="en-US" altLang="id-ID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siku-siku</a:t>
            </a:r>
            <a:r>
              <a:rPr lang="en-US" altLang="id-ID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adalah</a:t>
            </a:r>
            <a:r>
              <a:rPr lang="en-US" altLang="id-ID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 90</a:t>
            </a:r>
            <a:r>
              <a:rPr lang="en-US" altLang="id-ID" sz="2800" baseline="30000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Times New Roman" pitchFamily="18" charset="0"/>
              </a:rPr>
              <a:t>o</a:t>
            </a:r>
            <a:r>
              <a:rPr lang="en-US" altLang="id-ID" sz="2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747733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7664" y="116632"/>
            <a:ext cx="7596336" cy="13962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3800" dirty="0" err="1" smtClean="0">
                <a:latin typeface="Rockwell Extra Bold" panose="02060903040505020403" pitchFamily="18" charset="0"/>
                <a:cs typeface="Times New Roman" pitchFamily="18" charset="0"/>
              </a:rPr>
              <a:t>Pernyataan-pernyataan</a:t>
            </a:r>
            <a:r>
              <a:rPr lang="en-US" altLang="id-ID" sz="3800" dirty="0" smtClean="0">
                <a:latin typeface="Rockwell Extra Bold" panose="02060903040505020403" pitchFamily="18" charset="0"/>
                <a:cs typeface="Times New Roman" pitchFamily="18" charset="0"/>
              </a:rPr>
              <a:t> </a:t>
            </a:r>
            <a:r>
              <a:rPr lang="en-US" altLang="id-ID" sz="3800" dirty="0" err="1" smtClean="0">
                <a:latin typeface="Rockwell Extra Bold" panose="02060903040505020403" pitchFamily="18" charset="0"/>
                <a:cs typeface="Times New Roman" pitchFamily="18" charset="0"/>
              </a:rPr>
              <a:t>ilmiah</a:t>
            </a:r>
            <a:r>
              <a:rPr lang="en-US" altLang="id-ID" dirty="0" smtClean="0">
                <a:latin typeface="Rockwell Extra Bold" panose="02060903040505020403" pitchFamily="18" charset="0"/>
              </a:rPr>
              <a:t> </a:t>
            </a:r>
            <a:endParaRPr lang="en-US" altLang="id-ID" dirty="0">
              <a:latin typeface="Rockwell Extra Bold" panose="02060903040505020403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7" y="1700809"/>
            <a:ext cx="7704855" cy="43204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eaLnBrk="1" hangingPunct="1"/>
            <a:r>
              <a:rPr lang="en-US" altLang="id-ID" sz="3000" dirty="0" err="1" smtClean="0">
                <a:cs typeface="Times New Roman" pitchFamily="18" charset="0"/>
              </a:rPr>
              <a:t>Pada</a:t>
            </a:r>
            <a:r>
              <a:rPr lang="en-US" altLang="id-ID" sz="3000" dirty="0" smtClean="0">
                <a:cs typeface="Times New Roman" pitchFamily="18" charset="0"/>
              </a:rPr>
              <a:t> </a:t>
            </a:r>
            <a:r>
              <a:rPr lang="en-US" altLang="id-ID" sz="3000" dirty="0" err="1" smtClean="0">
                <a:cs typeface="Times New Roman" pitchFamily="18" charset="0"/>
              </a:rPr>
              <a:t>busur</a:t>
            </a:r>
            <a:r>
              <a:rPr lang="en-US" altLang="id-ID" sz="3000" dirty="0" smtClean="0">
                <a:cs typeface="Times New Roman" pitchFamily="18" charset="0"/>
              </a:rPr>
              <a:t> </a:t>
            </a:r>
            <a:r>
              <a:rPr lang="en-US" altLang="id-ID" sz="3000" dirty="0" err="1" smtClean="0">
                <a:cs typeface="Times New Roman" pitchFamily="18" charset="0"/>
              </a:rPr>
              <a:t>magmatik</a:t>
            </a:r>
            <a:r>
              <a:rPr lang="en-US" altLang="id-ID" sz="3000" dirty="0" smtClean="0">
                <a:cs typeface="Times New Roman" pitchFamily="18" charset="0"/>
              </a:rPr>
              <a:t> </a:t>
            </a:r>
            <a:r>
              <a:rPr lang="en-US" altLang="id-ID" sz="3000" dirty="0" err="1" smtClean="0">
                <a:cs typeface="Times New Roman" pitchFamily="18" charset="0"/>
              </a:rPr>
              <a:t>akan</a:t>
            </a:r>
            <a:r>
              <a:rPr lang="en-US" altLang="id-ID" sz="3000" dirty="0" smtClean="0">
                <a:cs typeface="Times New Roman" pitchFamily="18" charset="0"/>
              </a:rPr>
              <a:t> </a:t>
            </a:r>
            <a:r>
              <a:rPr lang="en-US" altLang="id-ID" sz="3000" dirty="0" err="1" smtClean="0">
                <a:cs typeface="Times New Roman" pitchFamily="18" charset="0"/>
              </a:rPr>
              <a:t>terbentuk</a:t>
            </a:r>
            <a:r>
              <a:rPr lang="en-US" altLang="id-ID" sz="3000" dirty="0" smtClean="0">
                <a:cs typeface="Times New Roman" pitchFamily="18" charset="0"/>
              </a:rPr>
              <a:t> </a:t>
            </a:r>
            <a:r>
              <a:rPr lang="en-US" altLang="id-ID" sz="3000" dirty="0" err="1" smtClean="0">
                <a:cs typeface="Times New Roman" pitchFamily="18" charset="0"/>
              </a:rPr>
              <a:t>batuan</a:t>
            </a:r>
            <a:r>
              <a:rPr lang="en-US" altLang="id-ID" sz="3000" dirty="0" smtClean="0">
                <a:cs typeface="Times New Roman" pitchFamily="18" charset="0"/>
              </a:rPr>
              <a:t> </a:t>
            </a:r>
            <a:r>
              <a:rPr lang="en-US" altLang="id-ID" sz="3000" dirty="0" err="1" smtClean="0">
                <a:cs typeface="Times New Roman" pitchFamily="18" charset="0"/>
              </a:rPr>
              <a:t>vulkanik</a:t>
            </a:r>
            <a:r>
              <a:rPr lang="en-US" altLang="id-ID" sz="3000" dirty="0" smtClean="0">
                <a:cs typeface="Times New Roman" pitchFamily="18" charset="0"/>
              </a:rPr>
              <a:t> </a:t>
            </a:r>
            <a:r>
              <a:rPr lang="en-US" altLang="id-ID" sz="3000" dirty="0" err="1" smtClean="0">
                <a:cs typeface="Times New Roman" pitchFamily="18" charset="0"/>
              </a:rPr>
              <a:t>andesitik</a:t>
            </a:r>
            <a:r>
              <a:rPr lang="en-US" altLang="id-ID" sz="3000" dirty="0" smtClean="0"/>
              <a:t> </a:t>
            </a:r>
          </a:p>
          <a:p>
            <a:pPr eaLnBrk="1" hangingPunct="1"/>
            <a:r>
              <a:rPr lang="en-US" altLang="id-ID" sz="3000" dirty="0" err="1" smtClean="0"/>
              <a:t>Jika</a:t>
            </a:r>
            <a:r>
              <a:rPr lang="en-US" altLang="id-ID" sz="3000" dirty="0" smtClean="0"/>
              <a:t> air </a:t>
            </a:r>
            <a:r>
              <a:rPr lang="en-US" altLang="id-ID" sz="3000" dirty="0" err="1" smtClean="0"/>
              <a:t>dipanaskan</a:t>
            </a:r>
            <a:r>
              <a:rPr lang="en-US" altLang="id-ID" sz="3000" dirty="0" smtClean="0"/>
              <a:t> </a:t>
            </a:r>
            <a:r>
              <a:rPr lang="en-US" altLang="id-ID" sz="3000" dirty="0" err="1" smtClean="0"/>
              <a:t>hingga</a:t>
            </a:r>
            <a:r>
              <a:rPr lang="en-US" altLang="id-ID" sz="3000" dirty="0" smtClean="0"/>
              <a:t> </a:t>
            </a:r>
            <a:r>
              <a:rPr lang="en-US" altLang="id-ID" sz="3000" dirty="0" err="1" smtClean="0"/>
              <a:t>mencapai</a:t>
            </a:r>
            <a:r>
              <a:rPr lang="en-US" altLang="id-ID" sz="3000" dirty="0" smtClean="0"/>
              <a:t> </a:t>
            </a:r>
            <a:r>
              <a:rPr lang="en-US" altLang="id-ID" sz="3000" dirty="0" err="1" smtClean="0"/>
              <a:t>temperatur</a:t>
            </a:r>
            <a:r>
              <a:rPr lang="en-US" altLang="id-ID" sz="3000" dirty="0" smtClean="0"/>
              <a:t> 100</a:t>
            </a:r>
            <a:r>
              <a:rPr lang="en-US" altLang="id-ID" sz="3000" baseline="30000" dirty="0" smtClean="0"/>
              <a:t>o</a:t>
            </a:r>
            <a:r>
              <a:rPr lang="en-US" altLang="id-ID" sz="3000" dirty="0" smtClean="0"/>
              <a:t> </a:t>
            </a:r>
            <a:r>
              <a:rPr lang="en-US" altLang="id-ID" sz="3000" dirty="0" err="1" smtClean="0"/>
              <a:t>akan</a:t>
            </a:r>
            <a:r>
              <a:rPr lang="en-US" altLang="id-ID" sz="3000" dirty="0" smtClean="0"/>
              <a:t> </a:t>
            </a:r>
            <a:r>
              <a:rPr lang="en-US" altLang="id-ID" sz="3000" dirty="0" err="1" smtClean="0"/>
              <a:t>menguap</a:t>
            </a:r>
            <a:endParaRPr lang="en-US" altLang="id-ID" sz="3000" dirty="0" smtClean="0"/>
          </a:p>
          <a:p>
            <a:pPr eaLnBrk="1" hangingPunct="1"/>
            <a:r>
              <a:rPr lang="en-US" altLang="id-ID" sz="2800" dirty="0" err="1" smtClean="0">
                <a:cs typeface="Times New Roman" pitchFamily="18" charset="0"/>
              </a:rPr>
              <a:t>Guguran</a:t>
            </a:r>
            <a:r>
              <a:rPr lang="en-US" altLang="id-ID" sz="2800" dirty="0" smtClean="0">
                <a:cs typeface="Times New Roman" pitchFamily="18" charset="0"/>
              </a:rPr>
              <a:t> lava </a:t>
            </a:r>
            <a:r>
              <a:rPr lang="en-US" altLang="id-ID" sz="2800" dirty="0" err="1" smtClean="0">
                <a:cs typeface="Times New Roman" pitchFamily="18" charset="0"/>
              </a:rPr>
              <a:t>pijar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Merapi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dapat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membentuk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awan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panas</a:t>
            </a:r>
            <a:endParaRPr lang="en-US" altLang="id-ID" sz="2800" dirty="0" smtClean="0">
              <a:cs typeface="Times New Roman" pitchFamily="18" charset="0"/>
            </a:endParaRPr>
          </a:p>
          <a:p>
            <a:pPr eaLnBrk="1" hangingPunct="1"/>
            <a:endParaRPr lang="en-US" altLang="id-ID" sz="3000" dirty="0" smtClean="0"/>
          </a:p>
        </p:txBody>
      </p:sp>
    </p:spTree>
    <p:extLst>
      <p:ext uri="{BB962C8B-B14F-4D97-AF65-F5344CB8AC3E}">
        <p14:creationId xmlns:p14="http://schemas.microsoft.com/office/powerpoint/2010/main" xmlns="" val="2945473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1403648" y="87312"/>
            <a:ext cx="7162800" cy="10374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Buat</a:t>
            </a:r>
            <a:r>
              <a:rPr lang="en-US" altLang="id-ID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d-ID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r>
              <a:rPr lang="en-US" altLang="id-ID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d-ID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fakta</a:t>
            </a:r>
            <a:r>
              <a:rPr lang="en-US" altLang="id-ID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d-ID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umum</a:t>
            </a:r>
            <a:r>
              <a:rPr lang="en-US" altLang="id-ID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d-ID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bernilai</a:t>
            </a:r>
            <a:r>
              <a:rPr lang="en-US" altLang="id-ID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d-ID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ilmiah</a:t>
            </a:r>
            <a:r>
              <a:rPr lang="en-US" altLang="id-ID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d-ID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</a:t>
            </a:r>
            <a:r>
              <a:rPr lang="en-US" altLang="id-ID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d-ID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gambar</a:t>
            </a:r>
            <a:r>
              <a:rPr lang="en-US" altLang="id-ID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altLang="id-ID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bawah</a:t>
            </a:r>
            <a:r>
              <a:rPr lang="en-US" altLang="id-ID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d-ID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</a:t>
            </a:r>
            <a:endParaRPr lang="en-US" altLang="id-ID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9180" y="2117418"/>
            <a:ext cx="4180812" cy="3216582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" name="Picture 6" descr="98697_letusan-mera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788024" y="2066283"/>
            <a:ext cx="4298288" cy="3223267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97365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34640" y="1788840"/>
            <a:ext cx="7756525" cy="3276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n-US" altLang="id-ID" sz="3200" dirty="0" err="1" smtClean="0">
                <a:latin typeface="Baskerville Old Face" panose="02020602080505020303" pitchFamily="18" charset="0"/>
              </a:rPr>
              <a:t>Fakta</a:t>
            </a:r>
            <a:r>
              <a:rPr lang="en-US" altLang="id-ID" sz="3200" dirty="0" smtClean="0">
                <a:latin typeface="Baskerville Old Face" panose="02020602080505020303" pitchFamily="18" charset="0"/>
              </a:rPr>
              <a:t> yang </a:t>
            </a:r>
            <a:r>
              <a:rPr lang="en-US" altLang="id-ID" sz="3200" dirty="0" err="1" smtClean="0">
                <a:latin typeface="Baskerville Old Face" panose="02020602080505020303" pitchFamily="18" charset="0"/>
              </a:rPr>
              <a:t>disajikan</a:t>
            </a:r>
            <a:r>
              <a:rPr lang="en-US" altLang="id-ID" sz="3200" dirty="0" smtClean="0">
                <a:latin typeface="Baskerville Old Face" panose="02020602080505020303" pitchFamily="18" charset="0"/>
              </a:rPr>
              <a:t> </a:t>
            </a:r>
            <a:r>
              <a:rPr lang="en-US" altLang="id-ID" sz="3200" dirty="0" err="1" smtClean="0">
                <a:latin typeface="Baskerville Old Face" panose="02020602080505020303" pitchFamily="18" charset="0"/>
              </a:rPr>
              <a:t>merupakan</a:t>
            </a:r>
            <a:r>
              <a:rPr lang="en-US" altLang="id-ID" sz="3200" dirty="0" smtClean="0">
                <a:latin typeface="Baskerville Old Face" panose="02020602080505020303" pitchFamily="18" charset="0"/>
              </a:rPr>
              <a:t> </a:t>
            </a:r>
            <a:r>
              <a:rPr lang="en-US" altLang="id-ID" sz="3200" dirty="0" err="1" smtClean="0">
                <a:latin typeface="Baskerville Old Face" panose="02020602080505020303" pitchFamily="18" charset="0"/>
              </a:rPr>
              <a:t>fakta</a:t>
            </a:r>
            <a:r>
              <a:rPr lang="en-US" altLang="id-ID" sz="3200" dirty="0" smtClean="0">
                <a:latin typeface="Baskerville Old Face" panose="02020602080505020303" pitchFamily="18" charset="0"/>
              </a:rPr>
              <a:t> </a:t>
            </a:r>
            <a:r>
              <a:rPr lang="en-US" altLang="id-ID" sz="3200" dirty="0" err="1" smtClean="0">
                <a:latin typeface="Baskerville Old Face" panose="02020602080505020303" pitchFamily="18" charset="0"/>
              </a:rPr>
              <a:t>umum</a:t>
            </a:r>
            <a:r>
              <a:rPr lang="en-US" altLang="id-ID" sz="3200" dirty="0" smtClean="0">
                <a:latin typeface="Baskerville Old Face" panose="02020602080505020303" pitchFamily="18" charset="0"/>
              </a:rPr>
              <a:t> </a:t>
            </a:r>
            <a:r>
              <a:rPr lang="en-US" altLang="id-ID" sz="3200" dirty="0" err="1" smtClean="0">
                <a:latin typeface="Baskerville Old Face" panose="02020602080505020303" pitchFamily="18" charset="0"/>
              </a:rPr>
              <a:t>bernilai</a:t>
            </a:r>
            <a:r>
              <a:rPr lang="en-US" altLang="id-ID" sz="3200" dirty="0" smtClean="0">
                <a:latin typeface="Baskerville Old Face" panose="02020602080505020303" pitchFamily="18" charset="0"/>
              </a:rPr>
              <a:t> </a:t>
            </a:r>
            <a:r>
              <a:rPr lang="en-US" altLang="id-ID" sz="3200" dirty="0" err="1" smtClean="0">
                <a:latin typeface="Baskerville Old Face" panose="02020602080505020303" pitchFamily="18" charset="0"/>
              </a:rPr>
              <a:t>ilmiah</a:t>
            </a:r>
            <a:r>
              <a:rPr lang="en-US" altLang="id-ID" sz="3200" dirty="0" smtClean="0">
                <a:latin typeface="Baskerville Old Face" panose="02020602080505020303" pitchFamily="18" charset="0"/>
              </a:rPr>
              <a:t> </a:t>
            </a:r>
          </a:p>
          <a:p>
            <a:pPr eaLnBrk="1" hangingPunct="1"/>
            <a:r>
              <a:rPr lang="en-US" altLang="id-ID" sz="3200" dirty="0" err="1" smtClean="0">
                <a:latin typeface="Baskerville Old Face" panose="02020602080505020303" pitchFamily="18" charset="0"/>
              </a:rPr>
              <a:t>Menggunakan</a:t>
            </a:r>
            <a:r>
              <a:rPr lang="en-US" altLang="id-ID" sz="3200" dirty="0" smtClean="0">
                <a:latin typeface="Baskerville Old Face" panose="02020602080505020303" pitchFamily="18" charset="0"/>
              </a:rPr>
              <a:t> </a:t>
            </a:r>
            <a:r>
              <a:rPr lang="en-US" altLang="id-ID" sz="3200" dirty="0" err="1" smtClean="0">
                <a:latin typeface="Baskerville Old Face" panose="02020602080505020303" pitchFamily="18" charset="0"/>
              </a:rPr>
              <a:t>metodologi</a:t>
            </a:r>
            <a:r>
              <a:rPr lang="en-US" altLang="id-ID" sz="3200" dirty="0" smtClean="0">
                <a:latin typeface="Baskerville Old Face" panose="02020602080505020303" pitchFamily="18" charset="0"/>
              </a:rPr>
              <a:t> </a:t>
            </a:r>
            <a:r>
              <a:rPr lang="en-US" altLang="id-ID" sz="3200" dirty="0" err="1" smtClean="0">
                <a:latin typeface="Baskerville Old Face" panose="02020602080505020303" pitchFamily="18" charset="0"/>
              </a:rPr>
              <a:t>penulisan</a:t>
            </a:r>
            <a:r>
              <a:rPr lang="en-US" altLang="id-ID" sz="3200" dirty="0" smtClean="0">
                <a:latin typeface="Baskerville Old Face" panose="02020602080505020303" pitchFamily="18" charset="0"/>
              </a:rPr>
              <a:t> yang </a:t>
            </a:r>
            <a:r>
              <a:rPr lang="en-US" altLang="id-ID" sz="3200" dirty="0" err="1" smtClean="0">
                <a:latin typeface="Baskerville Old Face" panose="02020602080505020303" pitchFamily="18" charset="0"/>
              </a:rPr>
              <a:t>baku</a:t>
            </a:r>
            <a:endParaRPr lang="en-US" altLang="id-ID" sz="3200" dirty="0" smtClean="0">
              <a:latin typeface="Baskerville Old Face" panose="020206020805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09290" y="188640"/>
            <a:ext cx="7702550" cy="8921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latin typeface="Segoe UI Semibold" panose="020B0702040204020203" pitchFamily="34" charset="0"/>
              </a:rPr>
              <a:t>Karya</a:t>
            </a:r>
            <a:r>
              <a:rPr lang="en-US" altLang="id-ID" dirty="0" smtClean="0">
                <a:latin typeface="Segoe UI Semibold" panose="020B0702040204020203" pitchFamily="34" charset="0"/>
              </a:rPr>
              <a:t> </a:t>
            </a:r>
            <a:r>
              <a:rPr lang="en-US" altLang="id-ID" dirty="0" err="1" smtClean="0">
                <a:latin typeface="Segoe UI Semibold" panose="020B0702040204020203" pitchFamily="34" charset="0"/>
              </a:rPr>
              <a:t>Tulis</a:t>
            </a:r>
            <a:r>
              <a:rPr lang="en-US" altLang="id-ID" dirty="0" smtClean="0">
                <a:latin typeface="Segoe UI Semibold" panose="020B0702040204020203" pitchFamily="34" charset="0"/>
              </a:rPr>
              <a:t> </a:t>
            </a:r>
            <a:r>
              <a:rPr lang="en-US" altLang="id-ID" dirty="0" err="1" smtClean="0">
                <a:latin typeface="Segoe UI Semibold" panose="020B0702040204020203" pitchFamily="34" charset="0"/>
              </a:rPr>
              <a:t>Ilmiah</a:t>
            </a:r>
            <a:r>
              <a:rPr lang="en-US" altLang="id-ID" dirty="0" smtClean="0">
                <a:latin typeface="Segoe UI Semibold" panose="020B0702040204020203" pitchFamily="34" charset="0"/>
              </a:rPr>
              <a:t> (</a:t>
            </a:r>
            <a:r>
              <a:rPr lang="en-US" altLang="id-ID" dirty="0" err="1" smtClean="0">
                <a:latin typeface="Segoe UI Semibold" panose="020B0702040204020203" pitchFamily="34" charset="0"/>
              </a:rPr>
              <a:t>Murni</a:t>
            </a:r>
            <a:r>
              <a:rPr lang="en-US" altLang="id-ID" dirty="0" smtClean="0">
                <a:latin typeface="Segoe UI Semibold" panose="020B0702040204020203" pitchFamily="34" charset="0"/>
              </a:rPr>
              <a:t>)</a:t>
            </a:r>
            <a:endParaRPr lang="en-US" altLang="id-ID" dirty="0">
              <a:latin typeface="Segoe UI Semibold" panose="020B0702040204020203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lum bright="6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0040" y="3566840"/>
            <a:ext cx="259080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0054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8921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latin typeface="Impact" panose="020B0806030902050204" pitchFamily="34" charset="0"/>
              </a:rPr>
              <a:t>Ciri-ciri</a:t>
            </a:r>
            <a:r>
              <a:rPr lang="en-US" altLang="id-ID" dirty="0" smtClean="0">
                <a:latin typeface="Impact" panose="020B0806030902050204" pitchFamily="34" charset="0"/>
              </a:rPr>
              <a:t> </a:t>
            </a:r>
            <a:r>
              <a:rPr lang="en-US" altLang="id-ID" dirty="0" err="1" smtClean="0">
                <a:latin typeface="Impact" panose="020B0806030902050204" pitchFamily="34" charset="0"/>
              </a:rPr>
              <a:t>Karya</a:t>
            </a:r>
            <a:r>
              <a:rPr lang="en-US" altLang="id-ID" dirty="0" smtClean="0">
                <a:latin typeface="Impact" panose="020B0806030902050204" pitchFamily="34" charset="0"/>
              </a:rPr>
              <a:t> </a:t>
            </a:r>
            <a:r>
              <a:rPr lang="en-US" altLang="id-ID" dirty="0" err="1" smtClean="0">
                <a:latin typeface="Impact" panose="020B0806030902050204" pitchFamily="34" charset="0"/>
              </a:rPr>
              <a:t>Tulis</a:t>
            </a:r>
            <a:r>
              <a:rPr lang="en-US" altLang="id-ID" dirty="0" smtClean="0">
                <a:latin typeface="Impact" panose="020B0806030902050204" pitchFamily="34" charset="0"/>
              </a:rPr>
              <a:t> </a:t>
            </a:r>
            <a:r>
              <a:rPr lang="en-US" altLang="id-ID" dirty="0" err="1" smtClean="0">
                <a:latin typeface="Impact" panose="020B0806030902050204" pitchFamily="34" charset="0"/>
              </a:rPr>
              <a:t>Ilmiah</a:t>
            </a:r>
            <a:r>
              <a:rPr lang="en-US" altLang="id-ID" dirty="0" smtClean="0">
                <a:latin typeface="Impact" panose="020B0806030902050204" pitchFamily="34" charset="0"/>
              </a:rPr>
              <a:t>:</a:t>
            </a:r>
            <a:endParaRPr lang="en-US" altLang="id-ID" dirty="0">
              <a:latin typeface="Impact" panose="020B0806030902050204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" y="892176"/>
            <a:ext cx="9144000" cy="51291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anchor="t" anchorCtr="1"/>
          <a:lstStyle/>
          <a:p>
            <a:pPr eaLnBrk="1" hangingPunct="1"/>
            <a:r>
              <a:rPr lang="en-US" altLang="id-ID" sz="2800" dirty="0" err="1" smtClean="0"/>
              <a:t>Menyajikan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fakta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obyektif</a:t>
            </a:r>
            <a:r>
              <a:rPr lang="en-US" altLang="id-ID" sz="2800" dirty="0" smtClean="0"/>
              <a:t> </a:t>
            </a:r>
          </a:p>
          <a:p>
            <a:pPr eaLnBrk="1" hangingPunct="1"/>
            <a:r>
              <a:rPr lang="en-US" altLang="id-ID" sz="2800" dirty="0" err="1" smtClean="0"/>
              <a:t>Sistematis</a:t>
            </a:r>
            <a:r>
              <a:rPr lang="en-US" altLang="id-ID" sz="2800" dirty="0" smtClean="0"/>
              <a:t>.</a:t>
            </a:r>
          </a:p>
          <a:p>
            <a:pPr eaLnBrk="1" hangingPunct="1"/>
            <a:r>
              <a:rPr lang="en-US" altLang="id-ID" sz="2800" dirty="0" err="1" smtClean="0"/>
              <a:t>Konseptual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dan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prosedural</a:t>
            </a:r>
            <a:r>
              <a:rPr lang="en-US" altLang="id-ID" sz="2800" dirty="0" smtClean="0"/>
              <a:t>.</a:t>
            </a:r>
          </a:p>
          <a:p>
            <a:pPr eaLnBrk="1" hangingPunct="1"/>
            <a:r>
              <a:rPr lang="en-US" altLang="id-ID" sz="2800" dirty="0" err="1" smtClean="0"/>
              <a:t>Cermat</a:t>
            </a:r>
            <a:r>
              <a:rPr lang="en-US" altLang="id-ID" sz="2800" dirty="0" smtClean="0"/>
              <a:t>, </a:t>
            </a:r>
            <a:r>
              <a:rPr lang="en-US" altLang="id-ID" sz="2800" dirty="0" err="1" smtClean="0"/>
              <a:t>tepat</a:t>
            </a:r>
            <a:r>
              <a:rPr lang="en-US" altLang="id-ID" sz="2800" dirty="0" smtClean="0"/>
              <a:t>, </a:t>
            </a:r>
            <a:r>
              <a:rPr lang="en-US" altLang="id-ID" sz="2800" dirty="0" err="1" smtClean="0"/>
              <a:t>benar</a:t>
            </a:r>
            <a:r>
              <a:rPr lang="en-US" altLang="id-ID" sz="2800" dirty="0" smtClean="0"/>
              <a:t>.</a:t>
            </a:r>
          </a:p>
          <a:p>
            <a:pPr eaLnBrk="1" hangingPunct="1"/>
            <a:r>
              <a:rPr lang="en-US" altLang="id-ID" sz="2800" dirty="0" err="1" smtClean="0"/>
              <a:t>Mengutamakan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kebenaran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fakta</a:t>
            </a:r>
            <a:r>
              <a:rPr lang="en-US" altLang="id-ID" sz="2800" dirty="0" smtClean="0"/>
              <a:t>, </a:t>
            </a:r>
            <a:r>
              <a:rPr lang="en-US" altLang="id-ID" sz="2800" dirty="0" err="1" smtClean="0"/>
              <a:t>tidak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persuasif</a:t>
            </a:r>
            <a:r>
              <a:rPr lang="en-US" altLang="id-ID" sz="2800" dirty="0" smtClean="0"/>
              <a:t>, </a:t>
            </a:r>
            <a:r>
              <a:rPr lang="en-US" altLang="id-ID" sz="2800" dirty="0" err="1" smtClean="0"/>
              <a:t>tidak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argumentatif</a:t>
            </a:r>
            <a:r>
              <a:rPr lang="en-US" altLang="id-ID" sz="2800" dirty="0" smtClean="0"/>
              <a:t>.</a:t>
            </a:r>
          </a:p>
          <a:p>
            <a:pPr eaLnBrk="1" hangingPunct="1"/>
            <a:r>
              <a:rPr lang="en-US" altLang="id-ID" sz="2800" dirty="0" smtClean="0"/>
              <a:t>Kata-kata yang </a:t>
            </a:r>
            <a:r>
              <a:rPr lang="en-US" altLang="id-ID" sz="2800" dirty="0" err="1" smtClean="0"/>
              <a:t>digunakan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mudah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diidentifikasikan</a:t>
            </a:r>
            <a:r>
              <a:rPr lang="en-US" altLang="id-ID" sz="2800" dirty="0" smtClean="0"/>
              <a:t>.</a:t>
            </a:r>
          </a:p>
          <a:p>
            <a:pPr eaLnBrk="1" hangingPunct="1"/>
            <a:r>
              <a:rPr lang="en-US" altLang="id-ID" sz="2800" dirty="0" err="1" smtClean="0"/>
              <a:t>Setiap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pernyataan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selalu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didukung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oleh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fakta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atau</a:t>
            </a:r>
            <a:r>
              <a:rPr lang="en-US" altLang="id-ID" sz="2800" dirty="0" smtClean="0"/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xmlns="" val="2747733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7664" y="0"/>
            <a:ext cx="7596336" cy="14847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4000" dirty="0" err="1" smtClean="0">
                <a:latin typeface="Tw Cen MT Condensed Extra Bold" panose="020B0803020202020204" pitchFamily="34" charset="0"/>
              </a:rPr>
              <a:t>Sistematika</a:t>
            </a:r>
            <a:r>
              <a:rPr lang="en-US" altLang="id-ID" sz="4000" dirty="0" smtClean="0">
                <a:latin typeface="Tw Cen MT Condensed Extra Bold" panose="020B0803020202020204" pitchFamily="34" charset="0"/>
              </a:rPr>
              <a:t> </a:t>
            </a:r>
            <a:r>
              <a:rPr lang="en-US" altLang="id-ID" sz="4000" dirty="0" err="1" smtClean="0">
                <a:latin typeface="Tw Cen MT Condensed Extra Bold" panose="020B0803020202020204" pitchFamily="34" charset="0"/>
              </a:rPr>
              <a:t>Karya</a:t>
            </a:r>
            <a:r>
              <a:rPr lang="en-US" altLang="id-ID" sz="4000" dirty="0" smtClean="0">
                <a:latin typeface="Tw Cen MT Condensed Extra Bold" panose="020B0803020202020204" pitchFamily="34" charset="0"/>
              </a:rPr>
              <a:t> </a:t>
            </a:r>
            <a:r>
              <a:rPr lang="en-US" altLang="id-ID" sz="4000" dirty="0" err="1" smtClean="0">
                <a:latin typeface="Tw Cen MT Condensed Extra Bold" panose="020B0803020202020204" pitchFamily="34" charset="0"/>
              </a:rPr>
              <a:t>Tulis</a:t>
            </a:r>
            <a:r>
              <a:rPr lang="en-US" altLang="id-ID" sz="4000" dirty="0" smtClean="0">
                <a:latin typeface="Tw Cen MT Condensed Extra Bold" panose="020B0803020202020204" pitchFamily="34" charset="0"/>
              </a:rPr>
              <a:t> </a:t>
            </a:r>
            <a:r>
              <a:rPr lang="en-US" altLang="id-ID" sz="4000" dirty="0" err="1" smtClean="0">
                <a:latin typeface="Tw Cen MT Condensed Extra Bold" panose="020B0803020202020204" pitchFamily="34" charset="0"/>
              </a:rPr>
              <a:t>Ilmiah</a:t>
            </a:r>
            <a:r>
              <a:rPr lang="en-US" altLang="id-ID" sz="4000" dirty="0" smtClean="0">
                <a:latin typeface="Tw Cen MT Condensed Extra Bold" panose="020B0803020202020204" pitchFamily="34" charset="0"/>
              </a:rPr>
              <a:t/>
            </a:r>
            <a:br>
              <a:rPr lang="en-US" altLang="id-ID" sz="4000" dirty="0" smtClean="0">
                <a:latin typeface="Tw Cen MT Condensed Extra Bold" panose="020B0803020202020204" pitchFamily="34" charset="0"/>
              </a:rPr>
            </a:br>
            <a:r>
              <a:rPr lang="en-US" altLang="id-ID" sz="4000" dirty="0" smtClean="0">
                <a:latin typeface="Tw Cen MT Condensed Extra Bold" panose="020B0803020202020204" pitchFamily="34" charset="0"/>
              </a:rPr>
              <a:t>(</a:t>
            </a:r>
            <a:r>
              <a:rPr lang="en-US" altLang="id-ID" sz="4000" dirty="0" err="1" smtClean="0">
                <a:latin typeface="Tw Cen MT Condensed Extra Bold" panose="020B0803020202020204" pitchFamily="34" charset="0"/>
              </a:rPr>
              <a:t>dari</a:t>
            </a:r>
            <a:r>
              <a:rPr lang="en-US" altLang="id-ID" sz="4000" dirty="0" smtClean="0">
                <a:latin typeface="Tw Cen MT Condensed Extra Bold" panose="020B0803020202020204" pitchFamily="34" charset="0"/>
              </a:rPr>
              <a:t> </a:t>
            </a:r>
            <a:r>
              <a:rPr lang="en-US" altLang="id-ID" sz="4000" dirty="0" err="1" smtClean="0">
                <a:latin typeface="Tw Cen MT Condensed Extra Bold" panose="020B0803020202020204" pitchFamily="34" charset="0"/>
              </a:rPr>
              <a:t>Hasil</a:t>
            </a:r>
            <a:r>
              <a:rPr lang="en-US" altLang="id-ID" sz="4000" dirty="0" smtClean="0">
                <a:latin typeface="Tw Cen MT Condensed Extra Bold" panose="020B0803020202020204" pitchFamily="34" charset="0"/>
              </a:rPr>
              <a:t> </a:t>
            </a:r>
            <a:r>
              <a:rPr lang="en-US" altLang="id-ID" sz="4000" dirty="0" err="1" smtClean="0">
                <a:latin typeface="Tw Cen MT Condensed Extra Bold" panose="020B0803020202020204" pitchFamily="34" charset="0"/>
              </a:rPr>
              <a:t>Penelitian</a:t>
            </a:r>
            <a:r>
              <a:rPr lang="en-US" altLang="id-ID" sz="4000" dirty="0" smtClean="0">
                <a:latin typeface="Tw Cen MT Condensed Extra Bold" panose="020B0803020202020204" pitchFamily="34" charset="0"/>
              </a:rPr>
              <a:t>)</a:t>
            </a:r>
            <a:endParaRPr lang="en-US" altLang="id-ID" sz="4000" dirty="0">
              <a:latin typeface="Tw Cen MT Condensed Extra Bold" panose="020B0803020202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9872" y="1700808"/>
            <a:ext cx="5724129" cy="515719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n-US" altLang="id-ID" sz="3200" b="1" dirty="0" err="1" smtClean="0">
                <a:latin typeface="Chaparral Pro Light" pitchFamily="18" charset="0"/>
              </a:rPr>
              <a:t>Judul</a:t>
            </a:r>
            <a:endParaRPr lang="en-US" altLang="id-ID" sz="3200" b="1" dirty="0" smtClean="0">
              <a:latin typeface="Chaparral Pro Light" pitchFamily="18" charset="0"/>
            </a:endParaRPr>
          </a:p>
          <a:p>
            <a:pPr eaLnBrk="1" hangingPunct="1"/>
            <a:r>
              <a:rPr lang="en-US" altLang="id-ID" sz="3200" b="1" dirty="0" err="1" smtClean="0">
                <a:latin typeface="Chaparral Pro Light" pitchFamily="18" charset="0"/>
              </a:rPr>
              <a:t>Abstrak</a:t>
            </a:r>
            <a:r>
              <a:rPr lang="en-US" altLang="id-ID" sz="3200" b="1" dirty="0" smtClean="0">
                <a:latin typeface="Chaparral Pro Light" pitchFamily="18" charset="0"/>
              </a:rPr>
              <a:t> (Sari / </a:t>
            </a:r>
            <a:r>
              <a:rPr lang="en-US" altLang="id-ID" sz="3200" b="1" dirty="0" err="1" smtClean="0">
                <a:latin typeface="Chaparral Pro Light" pitchFamily="18" charset="0"/>
              </a:rPr>
              <a:t>Ringkasan</a:t>
            </a:r>
            <a:r>
              <a:rPr lang="en-US" altLang="id-ID" sz="3200" b="1" dirty="0" smtClean="0">
                <a:latin typeface="Chaparral Pro Light" pitchFamily="18" charset="0"/>
              </a:rPr>
              <a:t>)</a:t>
            </a:r>
          </a:p>
          <a:p>
            <a:pPr eaLnBrk="1" hangingPunct="1"/>
            <a:r>
              <a:rPr lang="en-US" altLang="id-ID" sz="3200" b="1" dirty="0" err="1" smtClean="0">
                <a:latin typeface="Chaparral Pro Light" pitchFamily="18" charset="0"/>
              </a:rPr>
              <a:t>Pendahuluan</a:t>
            </a:r>
            <a:endParaRPr lang="en-US" altLang="id-ID" sz="3200" b="1" dirty="0" smtClean="0">
              <a:latin typeface="Chaparral Pro Light" pitchFamily="18" charset="0"/>
            </a:endParaRPr>
          </a:p>
          <a:p>
            <a:pPr eaLnBrk="1" hangingPunct="1"/>
            <a:r>
              <a:rPr lang="en-US" altLang="id-ID" sz="3200" b="1" dirty="0" err="1" smtClean="0">
                <a:latin typeface="Chaparral Pro Light" pitchFamily="18" charset="0"/>
              </a:rPr>
              <a:t>Metodologi</a:t>
            </a:r>
            <a:endParaRPr lang="en-US" altLang="id-ID" sz="3200" b="1" dirty="0" smtClean="0">
              <a:latin typeface="Chaparral Pro Light" pitchFamily="18" charset="0"/>
            </a:endParaRPr>
          </a:p>
          <a:p>
            <a:pPr eaLnBrk="1" hangingPunct="1"/>
            <a:r>
              <a:rPr lang="en-US" altLang="id-ID" sz="3200" b="1" dirty="0" err="1" smtClean="0">
                <a:latin typeface="Chaparral Pro Light" pitchFamily="18" charset="0"/>
              </a:rPr>
              <a:t>Penyajian</a:t>
            </a:r>
            <a:r>
              <a:rPr lang="en-US" altLang="id-ID" sz="3200" b="1" dirty="0" smtClean="0">
                <a:latin typeface="Chaparral Pro Light" pitchFamily="18" charset="0"/>
              </a:rPr>
              <a:t> data</a:t>
            </a:r>
          </a:p>
          <a:p>
            <a:pPr eaLnBrk="1" hangingPunct="1"/>
            <a:r>
              <a:rPr lang="en-US" altLang="id-ID" sz="3200" b="1" dirty="0" err="1" smtClean="0">
                <a:latin typeface="Chaparral Pro Light" pitchFamily="18" charset="0"/>
              </a:rPr>
              <a:t>Pembahasan</a:t>
            </a:r>
            <a:r>
              <a:rPr lang="en-US" altLang="id-ID" sz="3200" b="1" dirty="0" smtClean="0">
                <a:latin typeface="Chaparral Pro Light" pitchFamily="18" charset="0"/>
              </a:rPr>
              <a:t> </a:t>
            </a:r>
            <a:r>
              <a:rPr lang="en-US" altLang="id-ID" sz="3200" b="1" dirty="0" err="1" smtClean="0">
                <a:latin typeface="Chaparral Pro Light" pitchFamily="18" charset="0"/>
              </a:rPr>
              <a:t>atau</a:t>
            </a:r>
            <a:r>
              <a:rPr lang="en-US" altLang="id-ID" sz="3200" b="1" dirty="0" smtClean="0">
                <a:latin typeface="Chaparral Pro Light" pitchFamily="18" charset="0"/>
              </a:rPr>
              <a:t> </a:t>
            </a:r>
            <a:r>
              <a:rPr lang="en-US" altLang="id-ID" sz="3200" b="1" dirty="0" err="1" smtClean="0">
                <a:latin typeface="Chaparral Pro Light" pitchFamily="18" charset="0"/>
              </a:rPr>
              <a:t>Analisis</a:t>
            </a:r>
            <a:endParaRPr lang="en-US" altLang="id-ID" sz="3200" b="1" dirty="0" smtClean="0">
              <a:latin typeface="Chaparral Pro Light" pitchFamily="18" charset="0"/>
            </a:endParaRPr>
          </a:p>
          <a:p>
            <a:pPr eaLnBrk="1" hangingPunct="1"/>
            <a:r>
              <a:rPr lang="en-US" altLang="id-ID" sz="3200" b="1" dirty="0" err="1" smtClean="0">
                <a:latin typeface="Chaparral Pro Light" pitchFamily="18" charset="0"/>
              </a:rPr>
              <a:t>Kesimpulan</a:t>
            </a:r>
            <a:endParaRPr lang="en-US" altLang="id-ID" sz="3200" b="1" dirty="0" smtClean="0">
              <a:latin typeface="Chaparral Pro Light" pitchFamily="18" charset="0"/>
            </a:endParaRPr>
          </a:p>
          <a:p>
            <a:pPr eaLnBrk="1" hangingPunct="1"/>
            <a:r>
              <a:rPr lang="en-US" altLang="id-ID" sz="3200" b="1" dirty="0" err="1" smtClean="0">
                <a:latin typeface="Chaparral Pro Light" pitchFamily="18" charset="0"/>
              </a:rPr>
              <a:t>Daftar</a:t>
            </a:r>
            <a:r>
              <a:rPr lang="en-US" altLang="id-ID" sz="3200" b="1" dirty="0" smtClean="0">
                <a:latin typeface="Chaparral Pro Light" pitchFamily="18" charset="0"/>
              </a:rPr>
              <a:t> </a:t>
            </a:r>
            <a:r>
              <a:rPr lang="en-US" altLang="id-ID" sz="3200" b="1" dirty="0" err="1" smtClean="0">
                <a:latin typeface="Chaparral Pro Light" pitchFamily="18" charset="0"/>
              </a:rPr>
              <a:t>Pustaka</a:t>
            </a:r>
            <a:endParaRPr lang="en-US" altLang="id-ID" sz="3200" b="1" dirty="0" smtClean="0">
              <a:latin typeface="Chaparral Pro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47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1255440" y="3280188"/>
            <a:ext cx="6521450" cy="755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b="1" dirty="0" smtClean="0"/>
              <a:t>KARYA</a:t>
            </a:r>
            <a:r>
              <a:rPr lang="en-US" altLang="id-ID" dirty="0" smtClean="0"/>
              <a:t> </a:t>
            </a:r>
            <a:r>
              <a:rPr lang="en-US" altLang="id-ID" b="1" dirty="0" smtClean="0"/>
              <a:t>TULIS</a:t>
            </a:r>
            <a:endParaRPr lang="en-US" altLang="id-ID" b="1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331640" y="1375188"/>
            <a:ext cx="6521450" cy="12334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id-ID" sz="2800" smtClean="0"/>
              <a:t>Cara berkomunikasi yang dilakukan oleh seseorang kepada orang lain/khalayak dengan cara tertulis</a:t>
            </a:r>
            <a:endParaRPr lang="en-US" altLang="id-ID" sz="280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331640" y="460788"/>
            <a:ext cx="6521450" cy="755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lIns="91434" tIns="45717" rIns="91434" bIns="45717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d-ID" sz="3700" b="1" dirty="0">
                <a:solidFill>
                  <a:schemeClr val="tx2"/>
                </a:solidFill>
              </a:rPr>
              <a:t>KOMUNIKASI TULISAN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865040" y="4270788"/>
            <a:ext cx="606425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id-ID" sz="2800"/>
              <a:t>Salah satu bentuk komunikasi tulisan</a:t>
            </a:r>
          </a:p>
        </p:txBody>
      </p:sp>
    </p:spTree>
    <p:extLst>
      <p:ext uri="{BB962C8B-B14F-4D97-AF65-F5344CB8AC3E}">
        <p14:creationId xmlns:p14="http://schemas.microsoft.com/office/powerpoint/2010/main" xmlns="" val="2747733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68152" y="228600"/>
            <a:ext cx="7775848" cy="8921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latin typeface="Eras Bold ITC" panose="020B0907030504020204" pitchFamily="34" charset="0"/>
              </a:rPr>
              <a:t>1. JUDUL</a:t>
            </a:r>
            <a:endParaRPr lang="en-GB" altLang="id-ID" dirty="0">
              <a:latin typeface="Eras Bold ITC" panose="020B0907030504020204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340768"/>
            <a:ext cx="8223448" cy="49685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id-ID" b="1" dirty="0" smtClean="0"/>
              <a:t>SINGKAT, JELAS, MENUNJUKKAN MASALAH YANG DIBAHAS DENGAN TEPAT, TIDAK MEMBERI PELUANG BAGI PENAFSIRAN YANG BERMACAM-MACAM</a:t>
            </a:r>
          </a:p>
          <a:p>
            <a:pPr eaLnBrk="1" hangingPunct="1"/>
            <a:r>
              <a:rPr lang="en-US" altLang="id-ID" b="1" dirty="0" smtClean="0"/>
              <a:t>DIBUAT SEMENARIK MUNGKIN</a:t>
            </a:r>
          </a:p>
          <a:p>
            <a:pPr eaLnBrk="1" hangingPunct="1"/>
            <a:r>
              <a:rPr lang="en-US" altLang="id-ID" b="1" dirty="0" smtClean="0"/>
              <a:t>SEBAIKNYA TERDIRI DARI KATA BENDA DAN KATA KERJA</a:t>
            </a:r>
            <a:endParaRPr lang="en-GB" altLang="id-ID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97365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42058" y="206672"/>
            <a:ext cx="7702550" cy="8921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Kozuka Gothic Pr6N H" pitchFamily="34" charset="-128"/>
                <a:ea typeface="Kozuka Gothic Pr6N H" pitchFamily="34" charset="-128"/>
              </a:rPr>
              <a:t> CONTOH JUDUL</a:t>
            </a:r>
            <a:endParaRPr lang="en-US" altLang="id-ID" dirty="0">
              <a:solidFill>
                <a:schemeClr val="tx2">
                  <a:lumMod val="20000"/>
                  <a:lumOff val="80000"/>
                </a:schemeClr>
              </a:solidFill>
              <a:latin typeface="Kozuka Gothic Pr6N H" pitchFamily="34" charset="-128"/>
              <a:ea typeface="Kozuka Gothic Pr6N H" pitchFamily="34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67421" y="1563985"/>
            <a:ext cx="7756525" cy="15382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smtClean="0"/>
              <a:t>Kata Benda saja: “GUNUNG MERAPI”</a:t>
            </a:r>
          </a:p>
          <a:p>
            <a:r>
              <a:rPr lang="en-US" altLang="id-ID" smtClean="0"/>
              <a:t>Kata benda dan kata kerja: “GUNUNG MERAPI MEMUNTAHKAN AWAN PANAS”</a:t>
            </a:r>
            <a:endParaRPr lang="en-US" altLang="id-ID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43608" y="3330872"/>
            <a:ext cx="775652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500" kern="0" dirty="0" err="1">
                <a:latin typeface="+mn-lt"/>
              </a:rPr>
              <a:t>Kata</a:t>
            </a:r>
            <a:r>
              <a:rPr lang="en-US" sz="2500" kern="0" dirty="0">
                <a:latin typeface="+mn-lt"/>
              </a:rPr>
              <a:t> Benda </a:t>
            </a:r>
            <a:r>
              <a:rPr lang="en-US" sz="2500" kern="0" dirty="0" err="1">
                <a:latin typeface="+mn-lt"/>
              </a:rPr>
              <a:t>saja</a:t>
            </a:r>
            <a:r>
              <a:rPr lang="en-US" sz="2500" kern="0" dirty="0">
                <a:latin typeface="+mn-lt"/>
              </a:rPr>
              <a:t>: “ENDAPAN DELTA MAHAKAM”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500" kern="0" dirty="0" err="1">
                <a:latin typeface="+mn-lt"/>
              </a:rPr>
              <a:t>Kata</a:t>
            </a:r>
            <a:r>
              <a:rPr lang="en-US" sz="2500" kern="0" dirty="0">
                <a:latin typeface="+mn-lt"/>
              </a:rPr>
              <a:t> </a:t>
            </a:r>
            <a:r>
              <a:rPr lang="en-US" sz="2500" kern="0" dirty="0" err="1">
                <a:latin typeface="+mn-lt"/>
              </a:rPr>
              <a:t>benda</a:t>
            </a:r>
            <a:r>
              <a:rPr lang="en-US" sz="2500" kern="0" dirty="0">
                <a:latin typeface="+mn-lt"/>
              </a:rPr>
              <a:t> </a:t>
            </a:r>
            <a:r>
              <a:rPr lang="en-US" sz="2500" kern="0" dirty="0" err="1">
                <a:latin typeface="+mn-lt"/>
              </a:rPr>
              <a:t>dan</a:t>
            </a:r>
            <a:r>
              <a:rPr lang="en-US" sz="2500" kern="0" dirty="0">
                <a:latin typeface="+mn-lt"/>
              </a:rPr>
              <a:t> </a:t>
            </a:r>
            <a:r>
              <a:rPr lang="en-US" sz="2500" kern="0" dirty="0" err="1">
                <a:latin typeface="+mn-lt"/>
              </a:rPr>
              <a:t>kata</a:t>
            </a:r>
            <a:r>
              <a:rPr lang="en-US" sz="2500" kern="0" dirty="0">
                <a:latin typeface="+mn-lt"/>
              </a:rPr>
              <a:t> </a:t>
            </a:r>
            <a:r>
              <a:rPr lang="en-US" sz="2500" kern="0" dirty="0" err="1">
                <a:latin typeface="+mn-lt"/>
              </a:rPr>
              <a:t>kerja</a:t>
            </a:r>
            <a:r>
              <a:rPr lang="en-US" sz="2500" kern="0" dirty="0">
                <a:latin typeface="+mn-lt"/>
              </a:rPr>
              <a:t>: “MELACAK JEJAK ENDAPAN DELTA MAHAKAM”</a:t>
            </a:r>
          </a:p>
        </p:txBody>
      </p:sp>
    </p:spTree>
    <p:extLst>
      <p:ext uri="{BB962C8B-B14F-4D97-AF65-F5344CB8AC3E}">
        <p14:creationId xmlns:p14="http://schemas.microsoft.com/office/powerpoint/2010/main" xmlns="" val="1520054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212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d-ID" altLang="id-ID" sz="4000" b="1" dirty="0" smtClean="0"/>
          </a:p>
          <a:p>
            <a:r>
              <a:rPr lang="en-US" altLang="id-ID" sz="40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ABSTRAK / SARI / RINGKASAN</a:t>
            </a:r>
            <a:endParaRPr lang="en-US" altLang="id-ID" sz="4000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1905000"/>
            <a:ext cx="7756525" cy="3062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sz="3000" dirty="0" err="1" smtClean="0"/>
              <a:t>Merupakan</a:t>
            </a:r>
            <a:r>
              <a:rPr lang="en-US" altLang="id-ID" sz="3000" dirty="0" smtClean="0"/>
              <a:t> inti-sari </a:t>
            </a:r>
            <a:r>
              <a:rPr lang="en-US" altLang="id-ID" sz="3000" dirty="0" err="1" smtClean="0"/>
              <a:t>suatu</a:t>
            </a:r>
            <a:r>
              <a:rPr lang="en-US" altLang="id-ID" sz="3000" dirty="0" smtClean="0"/>
              <a:t> </a:t>
            </a:r>
            <a:r>
              <a:rPr lang="en-US" altLang="id-ID" sz="3000" dirty="0" err="1" smtClean="0"/>
              <a:t>karya</a:t>
            </a:r>
            <a:r>
              <a:rPr lang="en-US" altLang="id-ID" sz="3000" dirty="0" smtClean="0"/>
              <a:t> </a:t>
            </a:r>
            <a:r>
              <a:rPr lang="en-US" altLang="id-ID" sz="3000" dirty="0" err="1" smtClean="0"/>
              <a:t>tulis</a:t>
            </a:r>
            <a:r>
              <a:rPr lang="en-US" altLang="id-ID" sz="3000" dirty="0" smtClean="0"/>
              <a:t> </a:t>
            </a:r>
            <a:r>
              <a:rPr lang="en-US" altLang="id-ID" sz="3000" dirty="0" err="1" smtClean="0"/>
              <a:t>ilmiah</a:t>
            </a:r>
            <a:r>
              <a:rPr lang="en-US" altLang="id-ID" sz="3000" dirty="0" smtClean="0"/>
              <a:t>, </a:t>
            </a:r>
            <a:r>
              <a:rPr lang="en-US" altLang="id-ID" sz="3000" dirty="0" err="1" smtClean="0"/>
              <a:t>biasannya</a:t>
            </a:r>
            <a:r>
              <a:rPr lang="en-US" altLang="id-ID" sz="3000" dirty="0" smtClean="0"/>
              <a:t> &lt; 500 kata. </a:t>
            </a:r>
          </a:p>
          <a:p>
            <a:r>
              <a:rPr lang="en-US" altLang="id-ID" sz="3000" dirty="0" err="1" smtClean="0"/>
              <a:t>Menyampaikan</a:t>
            </a:r>
            <a:r>
              <a:rPr lang="en-US" altLang="id-ID" sz="3000" dirty="0" smtClean="0"/>
              <a:t> </a:t>
            </a:r>
            <a:r>
              <a:rPr lang="en-US" altLang="id-ID" sz="3000" dirty="0" err="1" smtClean="0"/>
              <a:t>informasi</a:t>
            </a:r>
            <a:r>
              <a:rPr lang="en-US" altLang="id-ID" sz="3000" dirty="0" smtClean="0"/>
              <a:t>, </a:t>
            </a:r>
            <a:r>
              <a:rPr lang="en-US" altLang="id-ID" sz="3000" dirty="0" err="1" smtClean="0"/>
              <a:t>hasil</a:t>
            </a:r>
            <a:r>
              <a:rPr lang="en-US" altLang="id-ID" sz="3000" dirty="0" smtClean="0"/>
              <a:t> </a:t>
            </a:r>
            <a:r>
              <a:rPr lang="en-US" altLang="id-ID" sz="3000" dirty="0" err="1" smtClean="0"/>
              <a:t>temuan</a:t>
            </a:r>
            <a:r>
              <a:rPr lang="en-US" altLang="id-ID" sz="3000" dirty="0" smtClean="0"/>
              <a:t>, </a:t>
            </a:r>
            <a:r>
              <a:rPr lang="en-US" altLang="id-ID" sz="3000" dirty="0" err="1" smtClean="0"/>
              <a:t>atau</a:t>
            </a:r>
            <a:r>
              <a:rPr lang="en-US" altLang="id-ID" sz="3000" dirty="0" smtClean="0"/>
              <a:t> </a:t>
            </a:r>
            <a:r>
              <a:rPr lang="en-US" altLang="id-ID" sz="3000" dirty="0" err="1" smtClean="0"/>
              <a:t>kesimpulan</a:t>
            </a:r>
            <a:r>
              <a:rPr lang="en-US" altLang="id-ID" sz="3000" dirty="0" smtClean="0"/>
              <a:t> yang paling </a:t>
            </a:r>
            <a:r>
              <a:rPr lang="en-US" altLang="id-ID" sz="3000" dirty="0" err="1" smtClean="0"/>
              <a:t>esensial</a:t>
            </a:r>
            <a:r>
              <a:rPr lang="en-US" altLang="id-ID" sz="3000" dirty="0" smtClean="0"/>
              <a:t>. </a:t>
            </a:r>
          </a:p>
          <a:p>
            <a:r>
              <a:rPr lang="en-US" altLang="id-ID" sz="3000" dirty="0" smtClean="0"/>
              <a:t>Di </a:t>
            </a:r>
            <a:r>
              <a:rPr lang="en-US" altLang="id-ID" sz="3000" dirty="0" err="1" smtClean="0"/>
              <a:t>dalam</a:t>
            </a:r>
            <a:r>
              <a:rPr lang="en-US" altLang="id-ID" sz="3000" dirty="0" smtClean="0"/>
              <a:t> Sari/</a:t>
            </a:r>
            <a:r>
              <a:rPr lang="en-US" altLang="id-ID" sz="3000" dirty="0" err="1" smtClean="0"/>
              <a:t>Abstrak</a:t>
            </a:r>
            <a:r>
              <a:rPr lang="en-US" altLang="id-ID" sz="3000" dirty="0" smtClean="0"/>
              <a:t> </a:t>
            </a:r>
            <a:r>
              <a:rPr lang="en-US" altLang="id-ID" sz="3000" dirty="0" err="1" smtClean="0"/>
              <a:t>tidak</a:t>
            </a:r>
            <a:r>
              <a:rPr lang="en-US" altLang="id-ID" sz="3000" dirty="0" smtClean="0"/>
              <a:t> </a:t>
            </a:r>
            <a:r>
              <a:rPr lang="en-US" altLang="id-ID" sz="3000" dirty="0" err="1" smtClean="0"/>
              <a:t>boleh</a:t>
            </a:r>
            <a:r>
              <a:rPr lang="en-US" altLang="id-ID" sz="3000" dirty="0" smtClean="0"/>
              <a:t> </a:t>
            </a:r>
            <a:r>
              <a:rPr lang="en-US" altLang="id-ID" sz="3000" dirty="0" err="1" smtClean="0"/>
              <a:t>ada</a:t>
            </a:r>
            <a:r>
              <a:rPr lang="en-US" altLang="id-ID" sz="3000" dirty="0" smtClean="0"/>
              <a:t> </a:t>
            </a:r>
            <a:r>
              <a:rPr lang="en-US" altLang="id-ID" sz="3000" dirty="0" err="1" smtClean="0"/>
              <a:t>kutipan</a:t>
            </a:r>
            <a:r>
              <a:rPr lang="en-US" altLang="id-ID" sz="3000" dirty="0" smtClean="0"/>
              <a:t> </a:t>
            </a:r>
            <a:r>
              <a:rPr lang="en-US" altLang="id-ID" sz="3000" dirty="0" err="1" smtClean="0"/>
              <a:t>pendapat</a:t>
            </a:r>
            <a:r>
              <a:rPr lang="en-US" altLang="id-ID" sz="3000" dirty="0" smtClean="0"/>
              <a:t> orang lain. </a:t>
            </a:r>
            <a:endParaRPr lang="en-US" altLang="id-ID" sz="3000" dirty="0"/>
          </a:p>
        </p:txBody>
      </p:sp>
    </p:spTree>
    <p:extLst>
      <p:ext uri="{BB962C8B-B14F-4D97-AF65-F5344CB8AC3E}">
        <p14:creationId xmlns:p14="http://schemas.microsoft.com/office/powerpoint/2010/main" xmlns="" val="2747733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520601"/>
            <a:ext cx="7596336" cy="9891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b="1" dirty="0" smtClean="0">
                <a:latin typeface="OCR A Std" pitchFamily="49" charset="0"/>
              </a:rPr>
              <a:t>PENDAHULUAN:</a:t>
            </a:r>
            <a:endParaRPr lang="en-US" altLang="id-ID" b="1" dirty="0">
              <a:latin typeface="OCR A Std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66813" y="1700807"/>
            <a:ext cx="7149603" cy="43204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sz="3000" b="1" i="1" dirty="0" err="1" smtClean="0">
                <a:solidFill>
                  <a:schemeClr val="accent6">
                    <a:lumMod val="50000"/>
                  </a:schemeClr>
                </a:solidFill>
              </a:rPr>
              <a:t>Latar</a:t>
            </a:r>
            <a:r>
              <a:rPr lang="en-US" altLang="id-ID" sz="3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id-ID" sz="3000" b="1" i="1" dirty="0" err="1" smtClean="0">
                <a:solidFill>
                  <a:schemeClr val="accent6">
                    <a:lumMod val="50000"/>
                  </a:schemeClr>
                </a:solidFill>
              </a:rPr>
              <a:t>Belakang</a:t>
            </a:r>
            <a:endParaRPr lang="en-US" altLang="id-ID" sz="3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id-ID" sz="3000" b="1" i="1" dirty="0" err="1" smtClean="0">
                <a:solidFill>
                  <a:schemeClr val="accent6">
                    <a:lumMod val="50000"/>
                  </a:schemeClr>
                </a:solidFill>
              </a:rPr>
              <a:t>Rumusan</a:t>
            </a:r>
            <a:r>
              <a:rPr lang="en-US" altLang="id-ID" sz="3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id-ID" sz="3000" b="1" i="1" dirty="0" err="1" smtClean="0">
                <a:solidFill>
                  <a:schemeClr val="accent6">
                    <a:lumMod val="50000"/>
                  </a:schemeClr>
                </a:solidFill>
              </a:rPr>
              <a:t>Masalah</a:t>
            </a:r>
            <a:endParaRPr lang="en-US" altLang="id-ID" sz="3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id-ID" sz="3000" b="1" i="1" dirty="0" err="1" smtClean="0">
                <a:solidFill>
                  <a:schemeClr val="accent6">
                    <a:lumMod val="50000"/>
                  </a:schemeClr>
                </a:solidFill>
              </a:rPr>
              <a:t>Tujuan</a:t>
            </a:r>
            <a:r>
              <a:rPr lang="en-US" altLang="id-ID" sz="3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id-ID" sz="3000" b="1" i="1" dirty="0" err="1" smtClean="0">
                <a:solidFill>
                  <a:schemeClr val="accent6">
                    <a:lumMod val="50000"/>
                  </a:schemeClr>
                </a:solidFill>
              </a:rPr>
              <a:t>Penelitian</a:t>
            </a:r>
            <a:endParaRPr lang="en-US" altLang="id-ID" sz="3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id-ID" sz="3000" b="1" i="1" dirty="0" err="1" smtClean="0">
                <a:solidFill>
                  <a:schemeClr val="accent6">
                    <a:lumMod val="50000"/>
                  </a:schemeClr>
                </a:solidFill>
              </a:rPr>
              <a:t>Ruang</a:t>
            </a:r>
            <a:r>
              <a:rPr lang="en-US" altLang="id-ID" sz="3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id-ID" sz="3000" b="1" i="1" dirty="0" err="1" smtClean="0">
                <a:solidFill>
                  <a:schemeClr val="accent6">
                    <a:lumMod val="50000"/>
                  </a:schemeClr>
                </a:solidFill>
              </a:rPr>
              <a:t>Lingkup</a:t>
            </a:r>
            <a:endParaRPr lang="en-US" altLang="id-ID" sz="3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id-ID" sz="3000" b="1" i="1" dirty="0" err="1" smtClean="0">
                <a:solidFill>
                  <a:schemeClr val="accent6">
                    <a:lumMod val="50000"/>
                  </a:schemeClr>
                </a:solidFill>
              </a:rPr>
              <a:t>Hipotesis</a:t>
            </a:r>
            <a:r>
              <a:rPr lang="en-US" altLang="id-ID" sz="3000" b="1" i="1" dirty="0" smtClean="0">
                <a:solidFill>
                  <a:schemeClr val="accent6">
                    <a:lumMod val="50000"/>
                  </a:schemeClr>
                </a:solidFill>
              </a:rPr>
              <a:t> (proposal </a:t>
            </a:r>
            <a:r>
              <a:rPr lang="en-US" altLang="id-ID" sz="3000" b="1" i="1" dirty="0" err="1" smtClean="0">
                <a:solidFill>
                  <a:schemeClr val="accent6">
                    <a:lumMod val="50000"/>
                  </a:schemeClr>
                </a:solidFill>
              </a:rPr>
              <a:t>riset</a:t>
            </a:r>
            <a:r>
              <a:rPr lang="en-US" altLang="id-ID" sz="3000" b="1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altLang="id-ID" sz="3000" b="1" i="1" dirty="0" err="1" smtClean="0">
                <a:solidFill>
                  <a:schemeClr val="accent6">
                    <a:lumMod val="50000"/>
                  </a:schemeClr>
                </a:solidFill>
              </a:rPr>
              <a:t>disertasi</a:t>
            </a:r>
            <a:r>
              <a:rPr lang="en-US" altLang="id-ID" sz="3000" b="1" i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altLang="id-ID" sz="3000" b="1" i="1" dirty="0" err="1" smtClean="0">
                <a:solidFill>
                  <a:schemeClr val="accent6">
                    <a:lumMod val="50000"/>
                  </a:schemeClr>
                </a:solidFill>
              </a:rPr>
              <a:t>dll</a:t>
            </a:r>
            <a:r>
              <a:rPr lang="en-US" altLang="id-ID" sz="3000" b="1" i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en-US" altLang="id-ID" sz="3000" b="1" i="1" dirty="0" err="1" smtClean="0">
                <a:solidFill>
                  <a:schemeClr val="accent6">
                    <a:lumMod val="50000"/>
                  </a:schemeClr>
                </a:solidFill>
              </a:rPr>
              <a:t>Luaran</a:t>
            </a:r>
            <a:r>
              <a:rPr lang="en-US" altLang="id-ID" sz="3000" b="1" i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altLang="id-ID" sz="3000" b="1" i="1" dirty="0" err="1" smtClean="0">
                <a:solidFill>
                  <a:schemeClr val="accent6">
                    <a:lumMod val="50000"/>
                  </a:schemeClr>
                </a:solidFill>
              </a:rPr>
              <a:t>Hasil</a:t>
            </a:r>
            <a:r>
              <a:rPr lang="en-US" altLang="id-ID" sz="3000" b="1" i="1" dirty="0" smtClean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altLang="id-ID" sz="3000" b="1" i="1" dirty="0" err="1" smtClean="0">
                <a:solidFill>
                  <a:schemeClr val="accent6">
                    <a:lumMod val="50000"/>
                  </a:schemeClr>
                </a:solidFill>
              </a:rPr>
              <a:t>Diharapkan</a:t>
            </a:r>
            <a:r>
              <a:rPr lang="en-US" altLang="id-ID" sz="3000" b="1" i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en-US" altLang="id-ID" sz="3000" b="1" i="1" dirty="0" err="1" smtClean="0">
                <a:solidFill>
                  <a:schemeClr val="accent6">
                    <a:lumMod val="50000"/>
                  </a:schemeClr>
                </a:solidFill>
              </a:rPr>
              <a:t>Manfaat</a:t>
            </a:r>
            <a:r>
              <a:rPr lang="en-US" altLang="id-ID" sz="3000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id-ID" sz="3000" b="1" i="1" dirty="0" err="1" smtClean="0">
                <a:solidFill>
                  <a:schemeClr val="accent6">
                    <a:lumMod val="50000"/>
                  </a:schemeClr>
                </a:solidFill>
              </a:rPr>
              <a:t>Penelitian</a:t>
            </a:r>
            <a:endParaRPr lang="en-US" altLang="id-ID" sz="30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id-ID" dirty="0" smtClean="0"/>
          </a:p>
          <a:p>
            <a:endParaRPr lang="en-US" altLang="id-ID" dirty="0"/>
          </a:p>
        </p:txBody>
      </p:sp>
    </p:spTree>
    <p:extLst>
      <p:ext uri="{BB962C8B-B14F-4D97-AF65-F5344CB8AC3E}">
        <p14:creationId xmlns:p14="http://schemas.microsoft.com/office/powerpoint/2010/main" xmlns="" val="2945473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03648" y="0"/>
            <a:ext cx="6753225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latin typeface="Rockwell Extra Bold" panose="02060903040505020403" pitchFamily="18" charset="0"/>
              </a:rPr>
              <a:t>LATAR BELAKANG</a:t>
            </a:r>
            <a:endParaRPr lang="en-GB" altLang="id-ID" dirty="0">
              <a:latin typeface="Rockwell Extra Bold" panose="02060903040505020403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3786188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id-ID" sz="2800" smtClean="0"/>
              <a:t>MENGUNGKAPKAN PERMASALAHAN YANG DIJADIKAN </a:t>
            </a:r>
            <a:r>
              <a:rPr lang="en-US" altLang="id-ID" sz="2800" b="1" smtClean="0">
                <a:solidFill>
                  <a:srgbClr val="C00000"/>
                </a:solidFill>
              </a:rPr>
              <a:t>ALASAN</a:t>
            </a:r>
            <a:r>
              <a:rPr lang="en-US" altLang="id-ID" sz="2800" smtClean="0"/>
              <a:t> DALAM PEMILIHAN JUDUL ATAU TOPIK PEMBAHASAN</a:t>
            </a:r>
          </a:p>
          <a:p>
            <a:pPr eaLnBrk="1" hangingPunct="1"/>
            <a:r>
              <a:rPr lang="en-US" altLang="id-ID" sz="2800" smtClean="0"/>
              <a:t>ARTI PENTING DILAKUKANNYA PENELITIAN / KAJIAN</a:t>
            </a:r>
          </a:p>
          <a:p>
            <a:pPr eaLnBrk="1" hangingPunct="1"/>
            <a:r>
              <a:rPr lang="en-US" altLang="id-ID" sz="2800" smtClean="0"/>
              <a:t>MEMBERIKAN PENEKANAN BAHWA PENELITIAN TERSEBUT BENAR-BENAR PERLU DILAKUKAN</a:t>
            </a:r>
          </a:p>
          <a:p>
            <a:pPr eaLnBrk="1" hangingPunct="1">
              <a:buFontTx/>
              <a:buNone/>
            </a:pPr>
            <a:r>
              <a:rPr lang="en-US" altLang="id-ID" sz="2800" smtClean="0"/>
              <a:t>	</a:t>
            </a:r>
            <a:endParaRPr lang="en-GB" altLang="id-ID" sz="2800" smtClean="0"/>
          </a:p>
        </p:txBody>
      </p:sp>
    </p:spTree>
    <p:extLst>
      <p:ext uri="{BB962C8B-B14F-4D97-AF65-F5344CB8AC3E}">
        <p14:creationId xmlns:p14="http://schemas.microsoft.com/office/powerpoint/2010/main" xmlns="" val="297365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69368" y="0"/>
            <a:ext cx="7774632" cy="11255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b="1" dirty="0" smtClean="0">
                <a:latin typeface="Baskerville Old Face" panose="02020602080505020303" pitchFamily="18" charset="0"/>
              </a:rPr>
              <a:t>RUMUSAN MASALAH</a:t>
            </a:r>
            <a:endParaRPr lang="en-GB" altLang="id-ID" b="1" dirty="0">
              <a:latin typeface="Baskerville Old Face" panose="02020602080505020303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295400"/>
            <a:ext cx="7848600" cy="49419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id-ID" sz="2400" dirty="0" smtClean="0"/>
              <a:t>MERUPAKAN BATASAN-BATASAN, FORMULASI ATAU PERUMUSAN PERMASALAHAN YANG AKAN DIPECAHKAN, YANG MUNCUL DAN DIAMBIL DARI JUDUL.</a:t>
            </a:r>
          </a:p>
          <a:p>
            <a:pPr eaLnBrk="1" hangingPunct="1"/>
            <a:r>
              <a:rPr lang="en-US" altLang="id-ID" sz="2400" dirty="0" smtClean="0"/>
              <a:t>RUMUSAN MASALAH ACAPKALI  (TIDAK HARUS) DIUNGKAPKAN DALAM KALIMAT-KALIMAT TANYA</a:t>
            </a:r>
          </a:p>
          <a:p>
            <a:pPr eaLnBrk="1" hangingPunct="1"/>
            <a:r>
              <a:rPr lang="en-US" altLang="id-ID" sz="2400" dirty="0" smtClean="0"/>
              <a:t>RUMUSAN MASALAH </a:t>
            </a:r>
            <a:r>
              <a:rPr lang="en-US" altLang="id-ID" sz="2400" dirty="0" err="1" smtClean="0"/>
              <a:t>dapat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disusun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untuk</a:t>
            </a:r>
            <a:r>
              <a:rPr lang="en-US" altLang="id-ID" sz="2400" dirty="0" smtClean="0"/>
              <a:t>:</a:t>
            </a:r>
          </a:p>
          <a:p>
            <a:pPr marL="914400" lvl="1" indent="-457200" eaLnBrk="1" hangingPunct="1"/>
            <a:r>
              <a:rPr lang="en-US" altLang="id-ID" sz="2000" dirty="0" smtClean="0"/>
              <a:t>MEMAPANKAN TEORI, KONSEP, HASIL PENELITIAN YANG  PERNAH DILAKUKAN SEBELUMNYA</a:t>
            </a:r>
          </a:p>
          <a:p>
            <a:pPr marL="914400" lvl="1" indent="-457200" eaLnBrk="1" hangingPunct="1"/>
            <a:r>
              <a:rPr lang="en-US" altLang="id-ID" sz="2000" dirty="0" smtClean="0"/>
              <a:t>MEMBUKTIKAN TEORI, KONSEP, HASIL PENELITIAN SEBELUMNYA</a:t>
            </a:r>
          </a:p>
          <a:p>
            <a:pPr marL="914400" lvl="1" indent="-457200" eaLnBrk="1" hangingPunct="1"/>
            <a:r>
              <a:rPr lang="en-US" altLang="id-ID" sz="2000" dirty="0" smtClean="0"/>
              <a:t>MENCARI HUBUNGAN ANTAR GEJALA</a:t>
            </a:r>
          </a:p>
          <a:p>
            <a:pPr marL="914400" lvl="1" indent="-457200" eaLnBrk="1" hangingPunct="1"/>
            <a:r>
              <a:rPr lang="en-US" altLang="id-ID" sz="2000" dirty="0" smtClean="0"/>
              <a:t>MENJELASKAN, ANTAR GEJALA.</a:t>
            </a:r>
            <a:endParaRPr lang="en-GB" altLang="id-ID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520054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10445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Showcard Gothic" panose="04020904020102020604" pitchFamily="82" charset="0"/>
              </a:rPr>
              <a:t>TUJUAN</a:t>
            </a:r>
            <a:endParaRPr lang="en-GB" altLang="id-ID" dirty="0">
              <a:solidFill>
                <a:schemeClr val="accent4">
                  <a:lumMod val="20000"/>
                  <a:lumOff val="80000"/>
                </a:schemeClr>
              </a:solidFill>
              <a:latin typeface="Showcard Gothic" panose="04020904020102020604" pitchFamily="82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44575"/>
            <a:ext cx="9144000" cy="49767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t" anchorCtr="1"/>
          <a:lstStyle/>
          <a:p>
            <a:pPr eaLnBrk="1" hangingPunct="1"/>
            <a:r>
              <a:rPr lang="en-US" altLang="id-ID" sz="2800" dirty="0" smtClean="0"/>
              <a:t>MENYAMPAIKAN APA YANG INGIN DILAKUKAN SECARA JELAS DAN TEGAS UNTUK MENCAPAI SASARAN YANG TELAH DICANANGKAN.</a:t>
            </a:r>
          </a:p>
          <a:p>
            <a:pPr eaLnBrk="1" hangingPunct="1"/>
            <a:r>
              <a:rPr lang="en-US" altLang="id-ID" sz="2800" dirty="0" smtClean="0"/>
              <a:t>TUJUAN SUATU PENELITIAN HARUS “KLOP” DENGAN RUMUSAN MASALAH</a:t>
            </a:r>
            <a:endParaRPr lang="en-GB" altLang="id-ID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747733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38536" y="653306"/>
            <a:ext cx="7021513" cy="82391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RUANG LINGKUP</a:t>
            </a:r>
            <a:endParaRPr lang="en-GB" altLang="id-ID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988393"/>
            <a:ext cx="8229600" cy="39608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 eaLnBrk="1" hangingPunct="1"/>
            <a:r>
              <a:rPr lang="en-US" altLang="id-ID" sz="2800" b="1" dirty="0" smtClean="0"/>
              <a:t>LINGKUP RUANG: PEMBATASAN TERHADAP LUASAN DAERAH KAJIAN</a:t>
            </a:r>
          </a:p>
          <a:p>
            <a:pPr eaLnBrk="1" hangingPunct="1"/>
            <a:r>
              <a:rPr lang="en-US" altLang="id-ID" sz="2800" b="1" dirty="0" smtClean="0"/>
              <a:t>LINGKUP OBYEK: PEMBATASAN TERHADAP MASALAH YANG DIKAJI (GEJALA, FENOMENA, PROSES, SEHINGGA PENELITIAN TIDAK MELUAS TANPA KENDALI)</a:t>
            </a:r>
          </a:p>
          <a:p>
            <a:pPr eaLnBrk="1" hangingPunct="1"/>
            <a:r>
              <a:rPr lang="en-US" altLang="id-ID" sz="2800" b="1" dirty="0" smtClean="0"/>
              <a:t>LINGKUP WAKTU: PEMBATASAN ATAS WAKTU PENELITIAN</a:t>
            </a:r>
          </a:p>
        </p:txBody>
      </p:sp>
    </p:spTree>
    <p:extLst>
      <p:ext uri="{BB962C8B-B14F-4D97-AF65-F5344CB8AC3E}">
        <p14:creationId xmlns:p14="http://schemas.microsoft.com/office/powerpoint/2010/main" xmlns="" val="2945473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90328" y="228600"/>
            <a:ext cx="6934200" cy="9683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HIPOTESIS</a:t>
            </a:r>
            <a:endParaRPr lang="en-GB" altLang="id-ID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1600200"/>
            <a:ext cx="7992888" cy="47091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d-ID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PRAKIRAAN KESIMPULAN ATAU PRAKIRAAN HASIL PENELITIAN.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HAL-HAL APA SAJA YANG INGIN DIBUKTIKAN ATAU DIJELASKAN BAIK YANG BELUM ATAUPUN YANG SUDAH PERNAH DIKETAHUI 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SEORANG PENELITI SEBAIKNYA MEMBUKTIKAN KEBENARAN DARI HIPOTESIS TERSEBUT.</a:t>
            </a:r>
            <a:endParaRPr lang="en-GB" altLang="id-ID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65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65176" y="260648"/>
            <a:ext cx="7778824" cy="7920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4000" dirty="0" smtClean="0">
                <a:latin typeface="Swis721 BlkCn BT" panose="020B0806030502040204" pitchFamily="34" charset="0"/>
              </a:rPr>
              <a:t>HASIL YANG DIHARAPKAN (LUARAN)</a:t>
            </a:r>
            <a:endParaRPr lang="en-US" altLang="id-ID" sz="4000" dirty="0">
              <a:latin typeface="Swis721 BlkCn BT" panose="020B080603050204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5576" y="1506712"/>
            <a:ext cx="7756525" cy="3871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dirty="0" smtClean="0"/>
              <a:t>HASIL-HASIL YANG AKAN DIDAPAT SETELAH DILAKUKAN PENELITIAN</a:t>
            </a:r>
          </a:p>
          <a:p>
            <a:r>
              <a:rPr lang="en-US" altLang="id-ID" dirty="0" smtClean="0"/>
              <a:t>MISALNYA BERUPA:</a:t>
            </a:r>
          </a:p>
          <a:p>
            <a:pPr lvl="1"/>
            <a:r>
              <a:rPr lang="en-US" altLang="id-ID" dirty="0" smtClean="0"/>
              <a:t>PETA</a:t>
            </a:r>
          </a:p>
          <a:p>
            <a:pPr lvl="1"/>
            <a:r>
              <a:rPr lang="en-US" altLang="id-ID" dirty="0" smtClean="0"/>
              <a:t>FORMULA</a:t>
            </a:r>
          </a:p>
          <a:p>
            <a:pPr lvl="1"/>
            <a:r>
              <a:rPr lang="en-US" altLang="id-ID" dirty="0" smtClean="0"/>
              <a:t>MODEL</a:t>
            </a:r>
          </a:p>
          <a:p>
            <a:pPr lvl="1"/>
            <a:r>
              <a:rPr lang="en-US" altLang="id-ID" dirty="0" smtClean="0"/>
              <a:t>REKOMENDASI</a:t>
            </a:r>
            <a:endParaRPr lang="en-US" altLang="id-ID" dirty="0"/>
          </a:p>
        </p:txBody>
      </p:sp>
    </p:spTree>
    <p:extLst>
      <p:ext uri="{BB962C8B-B14F-4D97-AF65-F5344CB8AC3E}">
        <p14:creationId xmlns:p14="http://schemas.microsoft.com/office/powerpoint/2010/main" xmlns="" val="152005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grpSp>
        <p:nvGrpSpPr>
          <p:cNvPr id="8" name="Organization Chart 7"/>
          <p:cNvGrpSpPr>
            <a:grpSpLocks/>
          </p:cNvGrpSpPr>
          <p:nvPr/>
        </p:nvGrpSpPr>
        <p:grpSpPr bwMode="auto">
          <a:xfrm>
            <a:off x="899592" y="908720"/>
            <a:ext cx="7787208" cy="5034880"/>
            <a:chOff x="754" y="970"/>
            <a:chExt cx="4664" cy="3072"/>
          </a:xfrm>
        </p:grpSpPr>
        <p:cxnSp>
          <p:nvCxnSpPr>
            <p:cNvPr id="1045" name="_s1045"/>
            <p:cNvCxnSpPr>
              <a:cxnSpLocks noChangeShapeType="1"/>
              <a:stCxn id="16" idx="1"/>
              <a:endCxn id="14" idx="2"/>
            </p:cNvCxnSpPr>
            <p:nvPr/>
          </p:nvCxnSpPr>
          <p:spPr bwMode="auto">
            <a:xfrm rot="10800000">
              <a:off x="4241" y="2947"/>
              <a:ext cx="144" cy="49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46" name="_s1046"/>
            <p:cNvCxnSpPr>
              <a:cxnSpLocks noChangeShapeType="1"/>
              <a:stCxn id="15" idx="1"/>
              <a:endCxn id="13" idx="2"/>
            </p:cNvCxnSpPr>
            <p:nvPr/>
          </p:nvCxnSpPr>
          <p:spPr bwMode="auto">
            <a:xfrm rot="10800000">
              <a:off x="2921" y="2947"/>
              <a:ext cx="143" cy="49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47" name="_s1047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4079" y="2496"/>
              <a:ext cx="144" cy="18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48" name="_s1048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3419" y="2017"/>
              <a:ext cx="144" cy="113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49" name="_s1049"/>
            <p:cNvCxnSpPr>
              <a:cxnSpLocks noChangeShapeType="1"/>
              <a:stCxn id="12" idx="0"/>
              <a:endCxn id="10" idx="2"/>
            </p:cNvCxnSpPr>
            <p:nvPr/>
          </p:nvCxnSpPr>
          <p:spPr bwMode="auto">
            <a:xfrm rot="16200000">
              <a:off x="1679" y="2586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0" name="_s1050"/>
            <p:cNvCxnSpPr>
              <a:cxnSpLocks noChangeShapeType="1"/>
              <a:stCxn id="11" idx="0"/>
              <a:endCxn id="9" idx="2"/>
            </p:cNvCxnSpPr>
            <p:nvPr/>
          </p:nvCxnSpPr>
          <p:spPr bwMode="auto">
            <a:xfrm rot="5400000" flipH="1">
              <a:off x="3502" y="1355"/>
              <a:ext cx="144" cy="973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51" name="_s1051"/>
            <p:cNvCxnSpPr>
              <a:cxnSpLocks noChangeShapeType="1"/>
              <a:stCxn id="10" idx="0"/>
              <a:endCxn id="9" idx="2"/>
            </p:cNvCxnSpPr>
            <p:nvPr/>
          </p:nvCxnSpPr>
          <p:spPr bwMode="auto">
            <a:xfrm rot="16200000">
              <a:off x="2347" y="1173"/>
              <a:ext cx="144" cy="133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" name="_s1052"/>
            <p:cNvSpPr>
              <a:spLocks noChangeArrowheads="1"/>
            </p:cNvSpPr>
            <p:nvPr/>
          </p:nvSpPr>
          <p:spPr bwMode="auto">
            <a:xfrm>
              <a:off x="2476" y="1482"/>
              <a:ext cx="1221" cy="288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4329" tIns="37165" rIns="74329" bIns="3716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d-ID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KARYA TULIS</a:t>
              </a:r>
            </a:p>
          </p:txBody>
        </p:sp>
        <p:sp>
          <p:nvSpPr>
            <p:cNvPr id="10" name="_s1053"/>
            <p:cNvSpPr>
              <a:spLocks noChangeArrowheads="1"/>
            </p:cNvSpPr>
            <p:nvPr/>
          </p:nvSpPr>
          <p:spPr bwMode="auto">
            <a:xfrm>
              <a:off x="754" y="1914"/>
              <a:ext cx="1990" cy="601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4329" tIns="37165" rIns="74329" bIns="3716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NON ILMIAH: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Menyajikan</a:t>
              </a: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fakta</a:t>
              </a: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pribadi</a:t>
              </a:r>
              <a:endParaRPr kumimoji="0" lang="en-US" altLang="id-ID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_s1054"/>
            <p:cNvSpPr>
              <a:spLocks noChangeArrowheads="1"/>
            </p:cNvSpPr>
            <p:nvPr/>
          </p:nvSpPr>
          <p:spPr bwMode="auto">
            <a:xfrm>
              <a:off x="3064" y="1914"/>
              <a:ext cx="1990" cy="601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4329" tIns="37165" rIns="74329" bIns="3716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ILMIAH: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Menyajikan</a:t>
              </a: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fakta</a:t>
              </a: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umum</a:t>
              </a: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ilmiah</a:t>
              </a:r>
              <a:endParaRPr kumimoji="0" lang="en-US" altLang="id-ID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menggunakan</a:t>
              </a: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metodologi</a:t>
              </a: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en-US" altLang="id-ID" sz="15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baku</a:t>
              </a:r>
              <a:endParaRPr kumimoji="0" lang="en-US" altLang="id-ID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_s1055"/>
            <p:cNvSpPr>
              <a:spLocks noChangeArrowheads="1"/>
            </p:cNvSpPr>
            <p:nvPr/>
          </p:nvSpPr>
          <p:spPr bwMode="auto">
            <a:xfrm>
              <a:off x="1236" y="2659"/>
              <a:ext cx="1027" cy="288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4329" tIns="37165" rIns="74329" bIns="3716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TIDAK DIBAHAS</a:t>
              </a:r>
            </a:p>
          </p:txBody>
        </p:sp>
        <p:sp>
          <p:nvSpPr>
            <p:cNvPr id="13" name="_s1056"/>
            <p:cNvSpPr>
              <a:spLocks noChangeArrowheads="1"/>
            </p:cNvSpPr>
            <p:nvPr/>
          </p:nvSpPr>
          <p:spPr bwMode="auto">
            <a:xfrm>
              <a:off x="2407" y="2659"/>
              <a:ext cx="1027" cy="288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4329" tIns="37165" rIns="74329" bIns="3716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MURNI</a:t>
              </a:r>
            </a:p>
          </p:txBody>
        </p:sp>
        <p:sp>
          <p:nvSpPr>
            <p:cNvPr id="14" name="_s1057"/>
            <p:cNvSpPr>
              <a:spLocks noChangeArrowheads="1"/>
            </p:cNvSpPr>
            <p:nvPr/>
          </p:nvSpPr>
          <p:spPr bwMode="auto">
            <a:xfrm>
              <a:off x="3728" y="2659"/>
              <a:ext cx="1027" cy="288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4329" tIns="37165" rIns="74329" bIns="3716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d-ID" sz="15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POPULER</a:t>
              </a:r>
            </a:p>
          </p:txBody>
        </p:sp>
        <p:sp>
          <p:nvSpPr>
            <p:cNvPr id="15" name="_s1058"/>
            <p:cNvSpPr>
              <a:spLocks noChangeArrowheads="1"/>
            </p:cNvSpPr>
            <p:nvPr/>
          </p:nvSpPr>
          <p:spPr bwMode="auto">
            <a:xfrm>
              <a:off x="3064" y="3091"/>
              <a:ext cx="1033" cy="69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1546" tIns="40773" rIns="81546" bIns="4077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en-US" altLang="id-ID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Proposal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en-US" altLang="id-ID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Laporan Penel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en-US" altLang="id-ID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Makalah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en-US" altLang="id-ID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Tesis, Desertasi</a:t>
              </a:r>
            </a:p>
          </p:txBody>
        </p:sp>
        <p:sp>
          <p:nvSpPr>
            <p:cNvPr id="16" name="_s1059"/>
            <p:cNvSpPr>
              <a:spLocks noChangeArrowheads="1"/>
            </p:cNvSpPr>
            <p:nvPr/>
          </p:nvSpPr>
          <p:spPr bwMode="auto">
            <a:xfrm>
              <a:off x="4385" y="3091"/>
              <a:ext cx="1033" cy="698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83210" tIns="41605" rIns="83210" bIns="4160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en-US" altLang="id-ID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Artikel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en-US" altLang="id-ID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Opini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en-US" altLang="id-ID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Buku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45473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28600"/>
            <a:ext cx="9144000" cy="892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latin typeface="Tekton Pro Ext" pitchFamily="34" charset="0"/>
              </a:rPr>
              <a:t>MANFAAT PENELITIAN</a:t>
            </a:r>
            <a:endParaRPr lang="en-GB" altLang="id-ID" dirty="0">
              <a:latin typeface="Tekton Pro Ext" pitchFamily="34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12776"/>
            <a:ext cx="9144000" cy="2808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t" anchorCtr="1"/>
          <a:lstStyle/>
          <a:p>
            <a:pPr eaLnBrk="1" hangingPunct="1"/>
            <a:r>
              <a:rPr lang="en-US" altLang="id-ID" dirty="0" smtClean="0"/>
              <a:t>MANFAAT UNTUK MASYARAKAT DAN SUMBANGAN BAGI ILMU PENGETAHUAN</a:t>
            </a:r>
          </a:p>
          <a:p>
            <a:pPr eaLnBrk="1" hangingPunct="1"/>
            <a:r>
              <a:rPr lang="en-US" altLang="id-ID" dirty="0" smtClean="0"/>
              <a:t>DATA, TEORI YANG DITEMUKAN DAPAT MEMBERIKAN DAN MENAMBAH KHASANAH ILMU PENGETAHUAN</a:t>
            </a:r>
            <a:endParaRPr lang="en-GB" altLang="id-ID" dirty="0" smtClean="0"/>
          </a:p>
        </p:txBody>
      </p:sp>
    </p:spTree>
    <p:extLst>
      <p:ext uri="{BB962C8B-B14F-4D97-AF65-F5344CB8AC3E}">
        <p14:creationId xmlns:p14="http://schemas.microsoft.com/office/powerpoint/2010/main" xmlns="" val="2747733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85664" y="0"/>
            <a:ext cx="7558336" cy="15118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latin typeface="Vineta BT" panose="04020906050602070202" pitchFamily="82" charset="0"/>
              </a:rPr>
              <a:t>METODOLOGI PENELITIAN</a:t>
            </a:r>
            <a:endParaRPr lang="en-GB" altLang="id-ID" dirty="0">
              <a:latin typeface="Vineta BT" panose="04020906050602070202" pitchFamily="82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8864" y="1816695"/>
            <a:ext cx="8229600" cy="449262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id-ID" sz="2800" dirty="0" smtClean="0"/>
              <a:t>MEMAPARKAN SECARA SINGKAT METODOLOGI YANG AKAN DIIKUTI DALAM PENELITIAN </a:t>
            </a:r>
          </a:p>
          <a:p>
            <a:pPr eaLnBrk="1" hangingPunct="1"/>
            <a:r>
              <a:rPr lang="en-US" altLang="id-ID" sz="2800" dirty="0" smtClean="0"/>
              <a:t>PENJELASAN RINCI MENGENAI ALUR PIKIR YANG AKAN DIBERLAKUKAN DAN CARA MENYELESAIKAN MASALAH.</a:t>
            </a:r>
          </a:p>
          <a:p>
            <a:pPr eaLnBrk="1" hangingPunct="1"/>
            <a:r>
              <a:rPr lang="en-US" altLang="id-ID" sz="2800" dirty="0" smtClean="0"/>
              <a:t>MENYAMPAIKAN CARA DAN TEKNIK PENGUMPULAN DATA, PROSEDUR, PENGUJIAN, PENGHITUNGAN, ANALISIS, DAN PERALATAN YANG DIGUNAKAN </a:t>
            </a:r>
            <a:endParaRPr lang="en-GB" altLang="id-ID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945473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73561" y="0"/>
            <a:ext cx="679884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latin typeface="Stencil Std" pitchFamily="82" charset="0"/>
              </a:rPr>
              <a:t>LANDASAN TEORI</a:t>
            </a:r>
            <a:endParaRPr lang="en-GB" altLang="id-ID" dirty="0">
              <a:latin typeface="Stencil Std" pitchFamily="82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600200"/>
            <a:ext cx="7924800" cy="4495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d-ID" b="1" dirty="0" smtClean="0"/>
              <a:t>BISA BERDASARKAN LITERATUR, KAJIAN PUSTAKA, ATAU HASIL PENELITIAN TERDAHULU,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b="1" dirty="0" smtClean="0"/>
              <a:t>RUJUKAN YANG DIGUNAKAN DAPAT MENJELASKAN ATURAN, HUBUNGAN, ATAU KRITERIA YANG SUDAH DIYAKINI KEBENARAN, DAPAT BERUPA TEORI, DALIL, PERSAMAAN. DLL.</a:t>
            </a:r>
            <a:endParaRPr lang="en-GB" altLang="id-ID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97365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260648"/>
            <a:ext cx="7467600" cy="8921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latin typeface="Minion Pro SmBd" pitchFamily="18" charset="0"/>
              </a:rPr>
              <a:t>TINJAUAN PUSTAKA</a:t>
            </a:r>
            <a:endParaRPr lang="en-US" altLang="id-ID" dirty="0">
              <a:latin typeface="Minion Pro SmBd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1648" y="1479848"/>
            <a:ext cx="8229600" cy="449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sz="2800" dirty="0" smtClean="0"/>
              <a:t>BERISI TELAAH HASIL-HASIL PENELITIAN SERUPA YANG PERNAH DILAKUKAN OLEH ORANG LAIN, YANG MENJADI RUJUKAN DALAM PENELITIAN YANG DILAKUKAN</a:t>
            </a:r>
          </a:p>
          <a:p>
            <a:r>
              <a:rPr lang="en-US" altLang="id-ID" sz="2800" dirty="0" smtClean="0"/>
              <a:t>KEPUSTAKAAN YANG DAPAT DITELAAH, DIDASARKAN ATAS:</a:t>
            </a:r>
          </a:p>
          <a:p>
            <a:pPr lvl="1"/>
            <a:r>
              <a:rPr lang="en-US" altLang="id-ID" dirty="0" smtClean="0"/>
              <a:t>KESAMAAN TOPIK</a:t>
            </a:r>
          </a:p>
          <a:p>
            <a:pPr lvl="1"/>
            <a:r>
              <a:rPr lang="en-US" altLang="id-ID" dirty="0" smtClean="0"/>
              <a:t>KESAMAAN DAERAH</a:t>
            </a:r>
          </a:p>
          <a:p>
            <a:pPr lvl="1"/>
            <a:r>
              <a:rPr lang="en-US" altLang="id-ID" dirty="0" smtClean="0"/>
              <a:t>KESAMAAN METODOLOGI</a:t>
            </a:r>
            <a:endParaRPr lang="en-US" altLang="id-ID" dirty="0"/>
          </a:p>
        </p:txBody>
      </p:sp>
    </p:spTree>
    <p:extLst>
      <p:ext uri="{BB962C8B-B14F-4D97-AF65-F5344CB8AC3E}">
        <p14:creationId xmlns:p14="http://schemas.microsoft.com/office/powerpoint/2010/main" xmlns="" val="1520054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59" y="0"/>
            <a:ext cx="9138241" cy="11967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PENYAJIAN DATA</a:t>
            </a:r>
            <a:endParaRPr lang="en-US" alt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59" y="1196753"/>
            <a:ext cx="9138241" cy="4824536"/>
          </a:xfrm>
          <a:prstGeom prst="rect">
            <a:avLst/>
          </a:prstGeom>
        </p:spPr>
        <p:txBody>
          <a:bodyPr lIns="144000" rIns="144000" anchor="t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sz="3000" dirty="0" err="1" smtClean="0">
                <a:latin typeface="Adobe Garamond Pro Bold" pitchFamily="18" charset="0"/>
              </a:rPr>
              <a:t>Menyajikan</a:t>
            </a:r>
            <a:r>
              <a:rPr lang="en-US" altLang="id-ID" sz="3000" dirty="0" smtClean="0">
                <a:latin typeface="Adobe Garamond Pro Bold" pitchFamily="18" charset="0"/>
              </a:rPr>
              <a:t> </a:t>
            </a:r>
            <a:r>
              <a:rPr lang="en-US" altLang="id-ID" sz="3000" dirty="0" err="1" smtClean="0">
                <a:latin typeface="Adobe Garamond Pro Bold" pitchFamily="18" charset="0"/>
              </a:rPr>
              <a:t>dan</a:t>
            </a:r>
            <a:r>
              <a:rPr lang="en-US" altLang="id-ID" sz="3000" dirty="0" smtClean="0">
                <a:latin typeface="Adobe Garamond Pro Bold" pitchFamily="18" charset="0"/>
              </a:rPr>
              <a:t> </a:t>
            </a:r>
            <a:r>
              <a:rPr lang="en-US" altLang="id-ID" sz="3000" dirty="0" err="1" smtClean="0">
                <a:latin typeface="Adobe Garamond Pro Bold" pitchFamily="18" charset="0"/>
              </a:rPr>
              <a:t>menguraikan</a:t>
            </a:r>
            <a:r>
              <a:rPr lang="en-US" altLang="id-ID" sz="3000" dirty="0" smtClean="0">
                <a:latin typeface="Adobe Garamond Pro Bold" pitchFamily="18" charset="0"/>
              </a:rPr>
              <a:t> </a:t>
            </a:r>
            <a:r>
              <a:rPr lang="en-US" altLang="id-ID" sz="3000" dirty="0" err="1" smtClean="0">
                <a:latin typeface="Adobe Garamond Pro Bold" pitchFamily="18" charset="0"/>
              </a:rPr>
              <a:t>semua</a:t>
            </a:r>
            <a:r>
              <a:rPr lang="en-US" altLang="id-ID" sz="3000" dirty="0" smtClean="0">
                <a:latin typeface="Adobe Garamond Pro Bold" pitchFamily="18" charset="0"/>
              </a:rPr>
              <a:t> data yang </a:t>
            </a:r>
            <a:r>
              <a:rPr lang="en-US" altLang="id-ID" sz="3000" dirty="0" err="1" smtClean="0">
                <a:latin typeface="Adobe Garamond Pro Bold" pitchFamily="18" charset="0"/>
              </a:rPr>
              <a:t>akan</a:t>
            </a:r>
            <a:r>
              <a:rPr lang="en-US" altLang="id-ID" sz="3000" dirty="0" smtClean="0">
                <a:latin typeface="Adobe Garamond Pro Bold" pitchFamily="18" charset="0"/>
              </a:rPr>
              <a:t> </a:t>
            </a:r>
            <a:r>
              <a:rPr lang="en-US" altLang="id-ID" sz="3000" dirty="0" err="1" smtClean="0">
                <a:latin typeface="Adobe Garamond Pro Bold" pitchFamily="18" charset="0"/>
              </a:rPr>
              <a:t>dibahas</a:t>
            </a:r>
            <a:r>
              <a:rPr lang="en-US" altLang="id-ID" sz="3000" dirty="0" smtClean="0">
                <a:latin typeface="Adobe Garamond Pro Bold" pitchFamily="18" charset="0"/>
              </a:rPr>
              <a:t> di </a:t>
            </a:r>
            <a:r>
              <a:rPr lang="en-US" altLang="id-ID" sz="3000" dirty="0" err="1" smtClean="0">
                <a:latin typeface="Adobe Garamond Pro Bold" pitchFamily="18" charset="0"/>
              </a:rPr>
              <a:t>dalam</a:t>
            </a:r>
            <a:r>
              <a:rPr lang="en-US" altLang="id-ID" sz="3000" dirty="0" smtClean="0">
                <a:latin typeface="Adobe Garamond Pro Bold" pitchFamily="18" charset="0"/>
              </a:rPr>
              <a:t> </a:t>
            </a:r>
            <a:r>
              <a:rPr lang="en-US" altLang="id-ID" sz="3000" dirty="0" err="1" smtClean="0">
                <a:latin typeface="Adobe Garamond Pro Bold" pitchFamily="18" charset="0"/>
              </a:rPr>
              <a:t>karya</a:t>
            </a:r>
            <a:r>
              <a:rPr lang="en-US" altLang="id-ID" sz="3000" dirty="0" smtClean="0">
                <a:latin typeface="Adobe Garamond Pro Bold" pitchFamily="18" charset="0"/>
              </a:rPr>
              <a:t> </a:t>
            </a:r>
            <a:r>
              <a:rPr lang="en-US" altLang="id-ID" sz="3000" dirty="0" err="1" smtClean="0">
                <a:latin typeface="Adobe Garamond Pro Bold" pitchFamily="18" charset="0"/>
              </a:rPr>
              <a:t>tulis</a:t>
            </a:r>
            <a:r>
              <a:rPr lang="en-US" altLang="id-ID" sz="3000" dirty="0" smtClean="0">
                <a:latin typeface="Adobe Garamond Pro Bold" pitchFamily="18" charset="0"/>
              </a:rPr>
              <a:t> </a:t>
            </a:r>
            <a:r>
              <a:rPr lang="en-US" altLang="id-ID" sz="3000" dirty="0" err="1" smtClean="0">
                <a:latin typeface="Adobe Garamond Pro Bold" pitchFamily="18" charset="0"/>
              </a:rPr>
              <a:t>secara</a:t>
            </a:r>
            <a:r>
              <a:rPr lang="en-US" altLang="id-ID" sz="3000" dirty="0" smtClean="0">
                <a:latin typeface="Adobe Garamond Pro Bold" pitchFamily="18" charset="0"/>
              </a:rPr>
              <a:t> </a:t>
            </a:r>
            <a:r>
              <a:rPr lang="en-US" altLang="id-ID" sz="3000" dirty="0" err="1" smtClean="0">
                <a:latin typeface="Adobe Garamond Pro Bold" pitchFamily="18" charset="0"/>
              </a:rPr>
              <a:t>diskriptif</a:t>
            </a:r>
            <a:endParaRPr lang="en-US" altLang="id-ID" sz="3000" dirty="0" smtClean="0">
              <a:latin typeface="Adobe Garamond Pro Bold" pitchFamily="18" charset="0"/>
            </a:endParaRPr>
          </a:p>
          <a:p>
            <a:r>
              <a:rPr lang="en-US" altLang="id-ID" sz="3000" dirty="0" err="1" smtClean="0">
                <a:latin typeface="Adobe Garamond Pro Bold" pitchFamily="18" charset="0"/>
              </a:rPr>
              <a:t>Penyajian</a:t>
            </a:r>
            <a:r>
              <a:rPr lang="en-US" altLang="id-ID" sz="3000" dirty="0" smtClean="0">
                <a:latin typeface="Adobe Garamond Pro Bold" pitchFamily="18" charset="0"/>
              </a:rPr>
              <a:t> data </a:t>
            </a:r>
            <a:r>
              <a:rPr lang="en-US" altLang="id-ID" sz="3000" dirty="0" err="1" smtClean="0">
                <a:latin typeface="Adobe Garamond Pro Bold" pitchFamily="18" charset="0"/>
              </a:rPr>
              <a:t>dapat</a:t>
            </a:r>
            <a:r>
              <a:rPr lang="en-US" altLang="id-ID" sz="3000" dirty="0" smtClean="0">
                <a:latin typeface="Adobe Garamond Pro Bold" pitchFamily="18" charset="0"/>
              </a:rPr>
              <a:t> </a:t>
            </a:r>
            <a:r>
              <a:rPr lang="en-US" altLang="id-ID" sz="3000" dirty="0" err="1" smtClean="0">
                <a:latin typeface="Adobe Garamond Pro Bold" pitchFamily="18" charset="0"/>
              </a:rPr>
              <a:t>dibantu</a:t>
            </a:r>
            <a:r>
              <a:rPr lang="en-US" altLang="id-ID" sz="3000" dirty="0" smtClean="0">
                <a:latin typeface="Adobe Garamond Pro Bold" pitchFamily="18" charset="0"/>
              </a:rPr>
              <a:t> </a:t>
            </a:r>
            <a:r>
              <a:rPr lang="en-US" altLang="id-ID" sz="3000" dirty="0" err="1" smtClean="0">
                <a:latin typeface="Adobe Garamond Pro Bold" pitchFamily="18" charset="0"/>
              </a:rPr>
              <a:t>dengan</a:t>
            </a:r>
            <a:r>
              <a:rPr lang="en-US" altLang="id-ID" sz="3000" dirty="0" smtClean="0">
                <a:latin typeface="Adobe Garamond Pro Bold" pitchFamily="18" charset="0"/>
              </a:rPr>
              <a:t> </a:t>
            </a:r>
            <a:r>
              <a:rPr lang="en-US" altLang="id-ID" sz="3000" dirty="0" err="1" smtClean="0">
                <a:latin typeface="Adobe Garamond Pro Bold" pitchFamily="18" charset="0"/>
              </a:rPr>
              <a:t>ilusterasi</a:t>
            </a:r>
            <a:r>
              <a:rPr lang="en-US" altLang="id-ID" sz="3000" dirty="0" smtClean="0">
                <a:latin typeface="Adobe Garamond Pro Bold" pitchFamily="18" charset="0"/>
              </a:rPr>
              <a:t> </a:t>
            </a:r>
            <a:r>
              <a:rPr lang="en-US" altLang="id-ID" sz="3000" dirty="0" err="1" smtClean="0">
                <a:latin typeface="Adobe Garamond Pro Bold" pitchFamily="18" charset="0"/>
              </a:rPr>
              <a:t>berupa</a:t>
            </a:r>
            <a:r>
              <a:rPr lang="en-US" altLang="id-ID" sz="3000" dirty="0" smtClean="0">
                <a:latin typeface="Adobe Garamond Pro Bold" pitchFamily="18" charset="0"/>
              </a:rPr>
              <a:t> </a:t>
            </a:r>
            <a:r>
              <a:rPr lang="en-US" altLang="id-ID" sz="3000" dirty="0" err="1" smtClean="0">
                <a:latin typeface="Adobe Garamond Pro Bold" pitchFamily="18" charset="0"/>
              </a:rPr>
              <a:t>gambar</a:t>
            </a:r>
            <a:r>
              <a:rPr lang="en-US" altLang="id-ID" sz="3000" dirty="0" smtClean="0">
                <a:latin typeface="Adobe Garamond Pro Bold" pitchFamily="18" charset="0"/>
              </a:rPr>
              <a:t>, </a:t>
            </a:r>
            <a:r>
              <a:rPr lang="en-US" altLang="id-ID" sz="3000" dirty="0" err="1" smtClean="0">
                <a:latin typeface="Adobe Garamond Pro Bold" pitchFamily="18" charset="0"/>
              </a:rPr>
              <a:t>grafik</a:t>
            </a:r>
            <a:r>
              <a:rPr lang="en-US" altLang="id-ID" sz="3000" dirty="0" smtClean="0">
                <a:latin typeface="Adobe Garamond Pro Bold" pitchFamily="18" charset="0"/>
              </a:rPr>
              <a:t>, diagram, </a:t>
            </a:r>
            <a:r>
              <a:rPr lang="en-US" altLang="id-ID" sz="3000" dirty="0" err="1" smtClean="0">
                <a:latin typeface="Adobe Garamond Pro Bold" pitchFamily="18" charset="0"/>
              </a:rPr>
              <a:t>peta</a:t>
            </a:r>
            <a:r>
              <a:rPr lang="en-US" altLang="id-ID" sz="3000" dirty="0" smtClean="0">
                <a:latin typeface="Adobe Garamond Pro Bold" pitchFamily="18" charset="0"/>
              </a:rPr>
              <a:t>, </a:t>
            </a:r>
            <a:r>
              <a:rPr lang="en-US" altLang="id-ID" sz="3000" dirty="0" err="1" smtClean="0">
                <a:latin typeface="Adobe Garamond Pro Bold" pitchFamily="18" charset="0"/>
              </a:rPr>
              <a:t>sketsa</a:t>
            </a:r>
            <a:r>
              <a:rPr lang="en-US" altLang="id-ID" sz="3000" dirty="0" smtClean="0">
                <a:latin typeface="Adobe Garamond Pro Bold" pitchFamily="18" charset="0"/>
              </a:rPr>
              <a:t>, </a:t>
            </a:r>
            <a:r>
              <a:rPr lang="en-US" altLang="id-ID" sz="3000" dirty="0" err="1" smtClean="0">
                <a:latin typeface="Adobe Garamond Pro Bold" pitchFamily="18" charset="0"/>
              </a:rPr>
              <a:t>foto</a:t>
            </a:r>
            <a:r>
              <a:rPr lang="en-US" altLang="id-ID" sz="3000" dirty="0" smtClean="0">
                <a:latin typeface="Adobe Garamond Pro Bold" pitchFamily="18" charset="0"/>
              </a:rPr>
              <a:t>, </a:t>
            </a:r>
            <a:r>
              <a:rPr lang="en-US" altLang="id-ID" sz="3000" dirty="0" err="1" smtClean="0">
                <a:latin typeface="Adobe Garamond Pro Bold" pitchFamily="18" charset="0"/>
              </a:rPr>
              <a:t>atau</a:t>
            </a:r>
            <a:r>
              <a:rPr lang="en-US" altLang="id-ID" sz="3000" dirty="0" smtClean="0">
                <a:latin typeface="Adobe Garamond Pro Bold" pitchFamily="18" charset="0"/>
              </a:rPr>
              <a:t> </a:t>
            </a:r>
            <a:r>
              <a:rPr lang="en-US" altLang="id-ID" sz="3000" dirty="0" err="1" smtClean="0">
                <a:latin typeface="Adobe Garamond Pro Bold" pitchFamily="18" charset="0"/>
              </a:rPr>
              <a:t>dalam</a:t>
            </a:r>
            <a:r>
              <a:rPr lang="en-US" altLang="id-ID" sz="3000" dirty="0" smtClean="0">
                <a:latin typeface="Adobe Garamond Pro Bold" pitchFamily="18" charset="0"/>
              </a:rPr>
              <a:t> </a:t>
            </a:r>
            <a:r>
              <a:rPr lang="en-US" altLang="id-ID" sz="3000" dirty="0" err="1" smtClean="0">
                <a:latin typeface="Adobe Garamond Pro Bold" pitchFamily="18" charset="0"/>
              </a:rPr>
              <a:t>bentuk</a:t>
            </a:r>
            <a:r>
              <a:rPr lang="en-US" altLang="id-ID" sz="3000" dirty="0" smtClean="0">
                <a:latin typeface="Adobe Garamond Pro Bold" pitchFamily="18" charset="0"/>
              </a:rPr>
              <a:t> </a:t>
            </a:r>
            <a:r>
              <a:rPr lang="en-US" altLang="id-ID" sz="3000" dirty="0" err="1" smtClean="0">
                <a:latin typeface="Adobe Garamond Pro Bold" pitchFamily="18" charset="0"/>
              </a:rPr>
              <a:t>tabel</a:t>
            </a:r>
            <a:endParaRPr lang="en-US" altLang="id-ID" sz="30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7733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559829"/>
            <a:ext cx="7596336" cy="8921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latin typeface="Showcard Gothic" panose="04020904020102020604" pitchFamily="82" charset="0"/>
              </a:rPr>
              <a:t>PEMBAHASAN</a:t>
            </a:r>
            <a:endParaRPr lang="en-US" altLang="id-ID" dirty="0">
              <a:latin typeface="Showcard Gothic" panose="04020904020102020604" pitchFamily="8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5577" y="1700808"/>
            <a:ext cx="7704855" cy="4320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sz="3000" dirty="0" err="1" smtClean="0"/>
              <a:t>Membahas</a:t>
            </a:r>
            <a:r>
              <a:rPr lang="en-US" altLang="id-ID" sz="3000" dirty="0" smtClean="0"/>
              <a:t>, </a:t>
            </a:r>
            <a:r>
              <a:rPr lang="en-US" altLang="id-ID" sz="3000" dirty="0" err="1" smtClean="0"/>
              <a:t>menganalisis</a:t>
            </a:r>
            <a:r>
              <a:rPr lang="en-US" altLang="id-ID" sz="3000" dirty="0" smtClean="0"/>
              <a:t>, </a:t>
            </a:r>
            <a:r>
              <a:rPr lang="en-US" altLang="id-ID" sz="3000" dirty="0" err="1" smtClean="0"/>
              <a:t>mendiskusikan</a:t>
            </a:r>
            <a:r>
              <a:rPr lang="en-US" altLang="id-ID" sz="3000" dirty="0" smtClean="0"/>
              <a:t> data yang </a:t>
            </a:r>
            <a:r>
              <a:rPr lang="en-US" altLang="id-ID" sz="3000" dirty="0" err="1" smtClean="0"/>
              <a:t>telah</a:t>
            </a:r>
            <a:r>
              <a:rPr lang="en-US" altLang="id-ID" sz="3000" dirty="0" smtClean="0"/>
              <a:t> </a:t>
            </a:r>
            <a:r>
              <a:rPr lang="en-US" altLang="id-ID" sz="3000" dirty="0" err="1" smtClean="0"/>
              <a:t>disajikan</a:t>
            </a:r>
            <a:r>
              <a:rPr lang="en-US" altLang="id-ID" sz="3000" dirty="0" smtClean="0"/>
              <a:t> di </a:t>
            </a:r>
            <a:r>
              <a:rPr lang="en-US" altLang="id-ID" sz="3000" dirty="0" err="1" smtClean="0"/>
              <a:t>dalam</a:t>
            </a:r>
            <a:r>
              <a:rPr lang="en-US" altLang="id-ID" sz="3000" dirty="0" smtClean="0"/>
              <a:t> Bab </a:t>
            </a:r>
            <a:r>
              <a:rPr lang="en-US" altLang="id-ID" sz="3000" dirty="0" err="1" smtClean="0"/>
              <a:t>Penyajian</a:t>
            </a:r>
            <a:r>
              <a:rPr lang="en-US" altLang="id-ID" sz="3000" dirty="0" smtClean="0"/>
              <a:t> Data</a:t>
            </a:r>
          </a:p>
          <a:p>
            <a:r>
              <a:rPr lang="en-US" altLang="id-ID" sz="3000" dirty="0" err="1" smtClean="0"/>
              <a:t>Pembahasan</a:t>
            </a:r>
            <a:r>
              <a:rPr lang="en-US" altLang="id-ID" sz="3000" dirty="0" smtClean="0"/>
              <a:t> </a:t>
            </a:r>
            <a:r>
              <a:rPr lang="en-US" altLang="id-ID" sz="3000" dirty="0" err="1" smtClean="0"/>
              <a:t>harus</a:t>
            </a:r>
            <a:r>
              <a:rPr lang="en-US" altLang="id-ID" sz="3000" dirty="0" smtClean="0"/>
              <a:t> </a:t>
            </a:r>
            <a:r>
              <a:rPr lang="en-US" altLang="id-ID" sz="3000" dirty="0" err="1" smtClean="0"/>
              <a:t>didasarkan</a:t>
            </a:r>
            <a:r>
              <a:rPr lang="en-US" altLang="id-ID" sz="3000" dirty="0" smtClean="0"/>
              <a:t> </a:t>
            </a:r>
            <a:r>
              <a:rPr lang="en-US" altLang="id-ID" sz="3000" dirty="0" err="1" smtClean="0"/>
              <a:t>atas</a:t>
            </a:r>
            <a:r>
              <a:rPr lang="en-US" altLang="id-ID" sz="3000" dirty="0" smtClean="0"/>
              <a:t> </a:t>
            </a:r>
            <a:r>
              <a:rPr lang="en-US" altLang="id-ID" sz="3000" dirty="0" err="1" smtClean="0"/>
              <a:t>konsep</a:t>
            </a:r>
            <a:r>
              <a:rPr lang="en-US" altLang="id-ID" sz="3000" dirty="0" smtClean="0"/>
              <a:t>, </a:t>
            </a:r>
            <a:r>
              <a:rPr lang="en-US" altLang="id-ID" sz="3000" dirty="0" err="1" smtClean="0"/>
              <a:t>teori</a:t>
            </a:r>
            <a:r>
              <a:rPr lang="en-US" altLang="id-ID" sz="3000" dirty="0" smtClean="0"/>
              <a:t>, model, </a:t>
            </a:r>
            <a:r>
              <a:rPr lang="en-US" altLang="id-ID" sz="3000" dirty="0" err="1" smtClean="0"/>
              <a:t>dalil</a:t>
            </a:r>
            <a:r>
              <a:rPr lang="en-US" altLang="id-ID" sz="3000" dirty="0" smtClean="0"/>
              <a:t>, </a:t>
            </a:r>
            <a:r>
              <a:rPr lang="en-US" altLang="id-ID" sz="3000" dirty="0" err="1" smtClean="0"/>
              <a:t>rumus</a:t>
            </a:r>
            <a:r>
              <a:rPr lang="en-US" altLang="id-ID" sz="3000" dirty="0" smtClean="0"/>
              <a:t>, </a:t>
            </a:r>
            <a:r>
              <a:rPr lang="en-US" altLang="id-ID" sz="3000" dirty="0" err="1" smtClean="0"/>
              <a:t>atau</a:t>
            </a:r>
            <a:r>
              <a:rPr lang="en-US" altLang="id-ID" sz="3000" dirty="0" smtClean="0"/>
              <a:t> </a:t>
            </a:r>
            <a:r>
              <a:rPr lang="en-US" altLang="id-ID" sz="3000" dirty="0" err="1" smtClean="0"/>
              <a:t>hasil</a:t>
            </a:r>
            <a:r>
              <a:rPr lang="en-US" altLang="id-ID" sz="3000" dirty="0" smtClean="0"/>
              <a:t> </a:t>
            </a:r>
            <a:r>
              <a:rPr lang="en-US" altLang="id-ID" sz="3000" dirty="0" err="1" smtClean="0"/>
              <a:t>pengujian</a:t>
            </a:r>
            <a:r>
              <a:rPr lang="en-US" altLang="id-ID" sz="3000" dirty="0" smtClean="0"/>
              <a:t> </a:t>
            </a:r>
            <a:r>
              <a:rPr lang="en-US" altLang="id-ID" sz="3000" dirty="0" err="1" smtClean="0"/>
              <a:t>baik</a:t>
            </a:r>
            <a:r>
              <a:rPr lang="en-US" altLang="id-ID" sz="3000" dirty="0" smtClean="0"/>
              <a:t> yang </a:t>
            </a:r>
            <a:r>
              <a:rPr lang="en-US" altLang="id-ID" sz="3000" dirty="0" err="1" smtClean="0"/>
              <a:t>dilakukan</a:t>
            </a:r>
            <a:r>
              <a:rPr lang="en-US" altLang="id-ID" sz="3000" dirty="0" smtClean="0"/>
              <a:t> di </a:t>
            </a:r>
            <a:r>
              <a:rPr lang="en-US" altLang="id-ID" sz="3000" dirty="0" err="1" smtClean="0"/>
              <a:t>lapangan</a:t>
            </a:r>
            <a:r>
              <a:rPr lang="en-US" altLang="id-ID" sz="3000" dirty="0" smtClean="0"/>
              <a:t>, studio, </a:t>
            </a:r>
            <a:r>
              <a:rPr lang="en-US" altLang="id-ID" sz="3000" dirty="0" err="1" smtClean="0"/>
              <a:t>maupun</a:t>
            </a:r>
            <a:r>
              <a:rPr lang="en-US" altLang="id-ID" sz="3000" dirty="0" smtClean="0"/>
              <a:t> di </a:t>
            </a:r>
            <a:r>
              <a:rPr lang="en-US" altLang="id-ID" sz="3000" dirty="0" err="1" smtClean="0"/>
              <a:t>laboratorium</a:t>
            </a:r>
            <a:r>
              <a:rPr lang="en-US" altLang="id-ID" sz="3000" dirty="0" smtClean="0"/>
              <a:t>.</a:t>
            </a:r>
            <a:endParaRPr lang="en-US" altLang="id-ID" sz="3000" dirty="0"/>
          </a:p>
        </p:txBody>
      </p:sp>
    </p:spTree>
    <p:extLst>
      <p:ext uri="{BB962C8B-B14F-4D97-AF65-F5344CB8AC3E}">
        <p14:creationId xmlns:p14="http://schemas.microsoft.com/office/powerpoint/2010/main" xmlns="" val="2945473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87475" y="152399"/>
            <a:ext cx="7315200" cy="8921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KESIMPULAN</a:t>
            </a:r>
            <a:endParaRPr lang="en-US" altLang="id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5488" y="1509712"/>
            <a:ext cx="7756525" cy="47996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dirty="0" err="1" smtClean="0"/>
              <a:t>Menyampaikan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secara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ringkas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hasil</a:t>
            </a:r>
            <a:r>
              <a:rPr lang="en-US" altLang="id-ID" dirty="0" smtClean="0"/>
              <a:t> final </a:t>
            </a:r>
            <a:r>
              <a:rPr lang="en-US" altLang="id-ID" dirty="0" err="1" smtClean="0"/>
              <a:t>dari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seluruh</a:t>
            </a:r>
            <a:r>
              <a:rPr lang="en-US" altLang="id-ID" dirty="0" smtClean="0"/>
              <a:t> proses </a:t>
            </a:r>
            <a:r>
              <a:rPr lang="en-US" altLang="id-ID" dirty="0" err="1" smtClean="0"/>
              <a:t>penelitian</a:t>
            </a:r>
            <a:r>
              <a:rPr lang="en-US" altLang="id-ID" dirty="0" smtClean="0"/>
              <a:t>/</a:t>
            </a:r>
            <a:r>
              <a:rPr lang="en-US" altLang="id-ID" dirty="0" err="1" smtClean="0"/>
              <a:t>kajian</a:t>
            </a:r>
            <a:endParaRPr lang="en-US" altLang="id-ID" dirty="0" smtClean="0"/>
          </a:p>
          <a:p>
            <a:r>
              <a:rPr lang="en-US" altLang="id-ID" dirty="0" err="1" smtClean="0"/>
              <a:t>Biasanya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dituangkan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dalam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bentuk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pernyataan-pernyataan</a:t>
            </a:r>
            <a:endParaRPr lang="en-US" altLang="id-ID" dirty="0"/>
          </a:p>
        </p:txBody>
      </p:sp>
    </p:spTree>
    <p:extLst>
      <p:ext uri="{BB962C8B-B14F-4D97-AF65-F5344CB8AC3E}">
        <p14:creationId xmlns:p14="http://schemas.microsoft.com/office/powerpoint/2010/main" xmlns="" val="2973658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90253" y="220935"/>
            <a:ext cx="7702550" cy="8921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r>
              <a:rPr lang="en-US" alt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id-ID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Kesimpulan</a:t>
            </a:r>
            <a:endParaRPr lang="en-US" alt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15616" y="1730648"/>
            <a:ext cx="7756525" cy="45786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sz="2600" dirty="0" err="1" smtClean="0"/>
              <a:t>Berdasarkan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hasil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kajian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tersebut</a:t>
            </a:r>
            <a:r>
              <a:rPr lang="en-US" altLang="id-ID" sz="2600" dirty="0" smtClean="0"/>
              <a:t> di </a:t>
            </a:r>
            <a:r>
              <a:rPr lang="en-US" altLang="id-ID" sz="2600" dirty="0" err="1" smtClean="0"/>
              <a:t>atas</a:t>
            </a:r>
            <a:r>
              <a:rPr lang="en-US" altLang="id-ID" sz="2600" dirty="0" smtClean="0"/>
              <a:t>, </a:t>
            </a:r>
            <a:r>
              <a:rPr lang="en-US" altLang="id-ID" sz="2600" dirty="0" err="1" smtClean="0"/>
              <a:t>maka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dapat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disimpulkan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sebagai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berikut</a:t>
            </a:r>
            <a:r>
              <a:rPr lang="en-US" altLang="id-ID" sz="2600" dirty="0" smtClean="0"/>
              <a:t>:</a:t>
            </a:r>
          </a:p>
          <a:p>
            <a:pPr lvl="1"/>
            <a:r>
              <a:rPr lang="en-US" altLang="id-ID" sz="2600" dirty="0" err="1" smtClean="0"/>
              <a:t>Gunung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Merapi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merupakan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gunungapi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bertipe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strato</a:t>
            </a:r>
            <a:r>
              <a:rPr lang="en-US" altLang="id-ID" sz="2600" dirty="0" smtClean="0"/>
              <a:t> yang </a:t>
            </a:r>
            <a:r>
              <a:rPr lang="en-US" altLang="id-ID" sz="2600" dirty="0" err="1" smtClean="0"/>
              <a:t>aktif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setiap</a:t>
            </a:r>
            <a:r>
              <a:rPr lang="en-US" altLang="id-ID" sz="2600" dirty="0" smtClean="0"/>
              <a:t> 4 (</a:t>
            </a:r>
            <a:r>
              <a:rPr lang="en-US" altLang="id-ID" sz="2600" dirty="0" err="1" smtClean="0"/>
              <a:t>empat</a:t>
            </a:r>
            <a:r>
              <a:rPr lang="en-US" altLang="id-ID" sz="2600" dirty="0" smtClean="0"/>
              <a:t>) </a:t>
            </a:r>
            <a:r>
              <a:rPr lang="en-US" altLang="id-ID" sz="2600" dirty="0" err="1" smtClean="0"/>
              <a:t>tahun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sekali</a:t>
            </a:r>
            <a:r>
              <a:rPr lang="en-US" altLang="id-ID" sz="2600" dirty="0" smtClean="0"/>
              <a:t>.</a:t>
            </a:r>
          </a:p>
          <a:p>
            <a:pPr lvl="1"/>
            <a:r>
              <a:rPr lang="en-US" altLang="id-ID" sz="2600" dirty="0" err="1" smtClean="0"/>
              <a:t>Erupsi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Merapi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selalu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menghasilkan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lelehan</a:t>
            </a:r>
            <a:r>
              <a:rPr lang="en-US" altLang="id-ID" sz="2600" dirty="0" smtClean="0"/>
              <a:t> lava, </a:t>
            </a:r>
            <a:r>
              <a:rPr lang="en-US" altLang="id-ID" sz="2600" dirty="0" err="1" smtClean="0"/>
              <a:t>aliran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piroklastika</a:t>
            </a:r>
            <a:r>
              <a:rPr lang="en-US" altLang="id-ID" sz="2600" dirty="0" smtClean="0"/>
              <a:t>, </a:t>
            </a:r>
            <a:r>
              <a:rPr lang="en-US" altLang="id-ID" sz="2600" dirty="0" err="1" smtClean="0"/>
              <a:t>dan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awan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panas</a:t>
            </a:r>
            <a:r>
              <a:rPr lang="en-US" altLang="id-ID" sz="2600" dirty="0" smtClean="0"/>
              <a:t>.</a:t>
            </a:r>
          </a:p>
          <a:p>
            <a:pPr lvl="1"/>
            <a:r>
              <a:rPr lang="en-US" altLang="id-ID" sz="2600" dirty="0" err="1" smtClean="0"/>
              <a:t>Jangkauan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aliran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piroklastika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mencapai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jarak</a:t>
            </a:r>
            <a:r>
              <a:rPr lang="en-US" altLang="id-ID" sz="2600" dirty="0" smtClean="0"/>
              <a:t> 15 km </a:t>
            </a:r>
            <a:r>
              <a:rPr lang="en-US" altLang="id-ID" sz="2600" dirty="0" err="1" smtClean="0"/>
              <a:t>dari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puncak</a:t>
            </a:r>
            <a:r>
              <a:rPr lang="en-US" altLang="id-ID" sz="2600" dirty="0" smtClean="0"/>
              <a:t>, </a:t>
            </a:r>
            <a:r>
              <a:rPr lang="en-US" altLang="id-ID" sz="2600" dirty="0" err="1" smtClean="0"/>
              <a:t>sedangkan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sebaran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abu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vulkanik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dapat</a:t>
            </a:r>
            <a:r>
              <a:rPr lang="en-US" altLang="id-ID" sz="2600" dirty="0" smtClean="0"/>
              <a:t> </a:t>
            </a:r>
            <a:r>
              <a:rPr lang="en-US" altLang="id-ID" sz="2600" dirty="0" err="1" smtClean="0"/>
              <a:t>mencapai</a:t>
            </a:r>
            <a:r>
              <a:rPr lang="en-US" altLang="id-ID" sz="2600" dirty="0" smtClean="0"/>
              <a:t> 300 km.</a:t>
            </a:r>
            <a:endParaRPr lang="en-US" altLang="id-ID" sz="2600" dirty="0"/>
          </a:p>
        </p:txBody>
      </p:sp>
    </p:spTree>
    <p:extLst>
      <p:ext uri="{BB962C8B-B14F-4D97-AF65-F5344CB8AC3E}">
        <p14:creationId xmlns:p14="http://schemas.microsoft.com/office/powerpoint/2010/main" xmlns="" val="1520054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212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b="1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DAFTAR PUSTAKA</a:t>
            </a:r>
            <a:endParaRPr lang="en-US" altLang="id-ID" b="1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1237" y="1281113"/>
            <a:ext cx="7756525" cy="47401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dirty="0" smtClean="0"/>
              <a:t>BERISI SEMUA BUKU, LITERATUR, MAKALAH, DAN PUBLIKASI-PUBLIKASI LAIN YANG DIRUJUK DALAM PEMBAHASAN</a:t>
            </a:r>
          </a:p>
          <a:p>
            <a:r>
              <a:rPr lang="en-US" altLang="id-ID" dirty="0" smtClean="0"/>
              <a:t>DISUSUN BERDASARKAN FORMAT BAKU YANG TELAH DITENTUKAN</a:t>
            </a:r>
            <a:endParaRPr lang="en-US" altLang="id-ID" dirty="0"/>
          </a:p>
        </p:txBody>
      </p:sp>
      <p:pic>
        <p:nvPicPr>
          <p:cNvPr id="8" name="Picture 3" descr="bacabuku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81400"/>
            <a:ext cx="2252663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7733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4294967295"/>
          </p:nvPr>
        </p:nvSpPr>
        <p:spPr>
          <a:xfrm>
            <a:off x="755576" y="1700808"/>
            <a:ext cx="7920880" cy="43204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r>
              <a:rPr lang="en-US" altLang="id-ID" sz="3600" dirty="0" err="1" smtClean="0"/>
              <a:t>Untuk</a:t>
            </a:r>
            <a:r>
              <a:rPr lang="en-US" altLang="id-ID" sz="3600" dirty="0" smtClean="0"/>
              <a:t> </a:t>
            </a:r>
            <a:r>
              <a:rPr lang="en-US" altLang="id-ID" sz="3600" dirty="0" err="1" smtClean="0"/>
              <a:t>menulis</a:t>
            </a:r>
            <a:r>
              <a:rPr lang="en-US" altLang="id-ID" sz="3600" dirty="0" smtClean="0"/>
              <a:t>, </a:t>
            </a:r>
            <a:r>
              <a:rPr lang="en-US" altLang="id-ID" sz="3600" dirty="0" err="1" smtClean="0"/>
              <a:t>diperlukan</a:t>
            </a:r>
            <a:r>
              <a:rPr lang="en-US" altLang="id-ID" sz="3600" dirty="0" smtClean="0"/>
              <a:t> </a:t>
            </a:r>
            <a:r>
              <a:rPr lang="en-US" altLang="id-ID" sz="3600" dirty="0" err="1" smtClean="0"/>
              <a:t>banyak</a:t>
            </a:r>
            <a:r>
              <a:rPr lang="en-US" altLang="id-ID" sz="3600" dirty="0" smtClean="0"/>
              <a:t> </a:t>
            </a:r>
            <a:r>
              <a:rPr lang="en-US" altLang="id-ID" sz="3600" dirty="0" err="1" smtClean="0"/>
              <a:t>membaca</a:t>
            </a:r>
            <a:r>
              <a:rPr lang="en-US" altLang="id-ID" sz="3600" dirty="0" smtClean="0"/>
              <a:t> </a:t>
            </a:r>
            <a:r>
              <a:rPr lang="en-US" altLang="id-ID" sz="3600" dirty="0" err="1" smtClean="0"/>
              <a:t>referensi</a:t>
            </a:r>
            <a:endParaRPr lang="en-US" altLang="id-ID" sz="36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menulis-buk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2971800" cy="367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547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4294967295"/>
          </p:nvPr>
        </p:nvSpPr>
        <p:spPr>
          <a:xfrm>
            <a:off x="539552" y="1340768"/>
            <a:ext cx="8604448" cy="496855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US" altLang="id-ID" sz="4000" dirty="0" err="1" smtClean="0">
                <a:latin typeface="Adobe Garamond Pro Bold" pitchFamily="18" charset="0"/>
              </a:rPr>
              <a:t>Karya</a:t>
            </a:r>
            <a:r>
              <a:rPr lang="en-US" altLang="id-ID" sz="4000" dirty="0" smtClean="0">
                <a:latin typeface="Adobe Garamond Pro Bold" pitchFamily="18" charset="0"/>
              </a:rPr>
              <a:t> </a:t>
            </a:r>
            <a:r>
              <a:rPr lang="en-US" altLang="id-ID" sz="4000" dirty="0" err="1" smtClean="0">
                <a:latin typeface="Adobe Garamond Pro Bold" pitchFamily="18" charset="0"/>
              </a:rPr>
              <a:t>tulis</a:t>
            </a:r>
            <a:r>
              <a:rPr lang="en-US" altLang="id-ID" sz="4000" dirty="0" smtClean="0">
                <a:latin typeface="Adobe Garamond Pro Bold" pitchFamily="18" charset="0"/>
              </a:rPr>
              <a:t> </a:t>
            </a:r>
            <a:r>
              <a:rPr lang="en-US" altLang="id-ID" sz="4000" dirty="0" err="1" smtClean="0">
                <a:latin typeface="Adobe Garamond Pro Bold" pitchFamily="18" charset="0"/>
              </a:rPr>
              <a:t>ilmiah</a:t>
            </a:r>
            <a:r>
              <a:rPr lang="en-US" altLang="id-ID" sz="4000" dirty="0" smtClean="0">
                <a:latin typeface="Adobe Garamond Pro Bold" pitchFamily="18" charset="0"/>
              </a:rPr>
              <a:t> </a:t>
            </a:r>
            <a:r>
              <a:rPr lang="en-US" altLang="id-ID" sz="4000" dirty="0" err="1" smtClean="0">
                <a:latin typeface="Adobe Garamond Pro Bold" pitchFamily="18" charset="0"/>
              </a:rPr>
              <a:t>merupakan</a:t>
            </a:r>
            <a:r>
              <a:rPr lang="en-US" altLang="id-ID" sz="4000" dirty="0" smtClean="0">
                <a:latin typeface="Adobe Garamond Pro Bold" pitchFamily="18" charset="0"/>
              </a:rPr>
              <a:t> </a:t>
            </a:r>
            <a:r>
              <a:rPr lang="en-US" altLang="id-ID" sz="4000" dirty="0" err="1" smtClean="0">
                <a:latin typeface="Adobe Garamond Pro Bold" pitchFamily="18" charset="0"/>
              </a:rPr>
              <a:t>bentuk</a:t>
            </a:r>
            <a:r>
              <a:rPr lang="en-US" altLang="id-ID" sz="4000" dirty="0" smtClean="0">
                <a:latin typeface="Adobe Garamond Pro Bold" pitchFamily="18" charset="0"/>
              </a:rPr>
              <a:t> </a:t>
            </a:r>
            <a:r>
              <a:rPr lang="en-US" altLang="id-ID" sz="4000" dirty="0" err="1" smtClean="0">
                <a:latin typeface="Adobe Garamond Pro Bold" pitchFamily="18" charset="0"/>
              </a:rPr>
              <a:t>komunikasi</a:t>
            </a:r>
            <a:r>
              <a:rPr lang="en-US" altLang="id-ID" sz="4000" dirty="0" smtClean="0">
                <a:latin typeface="Adobe Garamond Pro Bold" pitchFamily="18" charset="0"/>
              </a:rPr>
              <a:t> </a:t>
            </a:r>
            <a:r>
              <a:rPr lang="en-US" altLang="id-ID" sz="4000" dirty="0" err="1" smtClean="0">
                <a:latin typeface="Adobe Garamond Pro Bold" pitchFamily="18" charset="0"/>
              </a:rPr>
              <a:t>untuk</a:t>
            </a:r>
            <a:r>
              <a:rPr lang="en-US" altLang="id-ID" sz="4000" dirty="0" smtClean="0">
                <a:latin typeface="Adobe Garamond Pro Bold" pitchFamily="18" charset="0"/>
              </a:rPr>
              <a:t> </a:t>
            </a:r>
            <a:r>
              <a:rPr lang="en-US" altLang="id-ID" sz="4000" dirty="0" err="1" smtClean="0">
                <a:latin typeface="Adobe Garamond Pro Bold" pitchFamily="18" charset="0"/>
              </a:rPr>
              <a:t>menyampaikan</a:t>
            </a:r>
            <a:r>
              <a:rPr lang="en-US" altLang="id-ID" sz="4000" dirty="0" smtClean="0">
                <a:latin typeface="Adobe Garamond Pro Bold" pitchFamily="18" charset="0"/>
              </a:rPr>
              <a:t> </a:t>
            </a:r>
            <a:r>
              <a:rPr lang="en-US" altLang="id-ID" sz="4000" dirty="0" err="1" smtClean="0">
                <a:latin typeface="Adobe Garamond Pro Bold" pitchFamily="18" charset="0"/>
              </a:rPr>
              <a:t>informasi</a:t>
            </a:r>
            <a:r>
              <a:rPr lang="en-US" altLang="id-ID" sz="4000" dirty="0" smtClean="0">
                <a:latin typeface="Adobe Garamond Pro Bold" pitchFamily="18" charset="0"/>
              </a:rPr>
              <a:t> </a:t>
            </a:r>
            <a:r>
              <a:rPr lang="en-US" altLang="id-ID" sz="4000" dirty="0" err="1" smtClean="0">
                <a:latin typeface="Adobe Garamond Pro Bold" pitchFamily="18" charset="0"/>
              </a:rPr>
              <a:t>keilmuan</a:t>
            </a:r>
            <a:r>
              <a:rPr lang="en-US" altLang="id-ID" sz="4000" dirty="0" smtClean="0">
                <a:latin typeface="Adobe Garamond Pro Bold" pitchFamily="18" charset="0"/>
              </a:rPr>
              <a:t> </a:t>
            </a:r>
            <a:r>
              <a:rPr lang="en-US" altLang="id-ID" sz="4000" dirty="0" err="1" smtClean="0">
                <a:latin typeface="Adobe Garamond Pro Bold" pitchFamily="18" charset="0"/>
              </a:rPr>
              <a:t>secara</a:t>
            </a:r>
            <a:r>
              <a:rPr lang="en-US" altLang="id-ID" sz="4000" dirty="0" smtClean="0">
                <a:latin typeface="Adobe Garamond Pro Bold" pitchFamily="18" charset="0"/>
              </a:rPr>
              <a:t> </a:t>
            </a:r>
            <a:r>
              <a:rPr lang="en-US" altLang="id-ID" sz="4000" dirty="0" err="1" smtClean="0">
                <a:latin typeface="Adobe Garamond Pro Bold" pitchFamily="18" charset="0"/>
              </a:rPr>
              <a:t>tertulis</a:t>
            </a:r>
            <a:endParaRPr lang="en-US" altLang="id-ID" sz="4000" dirty="0" smtClean="0">
              <a:latin typeface="Adobe Garamond Pro Bold" pitchFamily="18" charset="0"/>
            </a:endParaRPr>
          </a:p>
        </p:txBody>
      </p:sp>
      <p:pic>
        <p:nvPicPr>
          <p:cNvPr id="6" name="Picture 3" descr="belajar-memba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88843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365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52872" y="98425"/>
            <a:ext cx="7467600" cy="10445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latin typeface="Tekton Pro Ext" pitchFamily="34" charset="0"/>
              </a:rPr>
              <a:t>Susahnya</a:t>
            </a:r>
            <a:r>
              <a:rPr lang="en-US" altLang="id-ID" dirty="0" smtClean="0">
                <a:latin typeface="Tekton Pro Ext" pitchFamily="34" charset="0"/>
              </a:rPr>
              <a:t> </a:t>
            </a:r>
            <a:r>
              <a:rPr lang="en-US" altLang="id-ID" dirty="0" err="1" smtClean="0">
                <a:latin typeface="Tekton Pro Ext" pitchFamily="34" charset="0"/>
              </a:rPr>
              <a:t>menulis</a:t>
            </a:r>
            <a:r>
              <a:rPr lang="en-US" altLang="id-ID" dirty="0" smtClean="0">
                <a:latin typeface="Tekton Pro Ext" pitchFamily="34" charset="0"/>
              </a:rPr>
              <a:t>….</a:t>
            </a:r>
            <a:endParaRPr lang="en-US" altLang="id-ID" dirty="0">
              <a:latin typeface="Tekton Pro Ext" pitchFamily="34" charset="0"/>
            </a:endParaRPr>
          </a:p>
        </p:txBody>
      </p:sp>
      <p:pic>
        <p:nvPicPr>
          <p:cNvPr id="6" name="Picture 2" descr="susahnya menulis di wikipe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6672" y="1333500"/>
            <a:ext cx="6480175" cy="4568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365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3560" y="260648"/>
            <a:ext cx="7467600" cy="13493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/>
              <a:t>Diperlukan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konsentrasi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dan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suasana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tenang</a:t>
            </a:r>
            <a:r>
              <a:rPr lang="en-US" altLang="id-ID" dirty="0" smtClean="0"/>
              <a:t>…</a:t>
            </a:r>
            <a:endParaRPr lang="en-US" altLang="id-ID" dirty="0"/>
          </a:p>
        </p:txBody>
      </p:sp>
      <p:pic>
        <p:nvPicPr>
          <p:cNvPr id="6" name="Picture 3" descr="Lomba-Menulis-Cerpen-201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5360" y="3438823"/>
            <a:ext cx="42338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050335" y="2372023"/>
            <a:ext cx="2181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/>
              <a:t>Nulis apa yah enaknya..?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640760" y="2143423"/>
            <a:ext cx="2895600" cy="1295400"/>
          </a:xfrm>
          <a:prstGeom prst="cloudCallout">
            <a:avLst>
              <a:gd name="adj1" fmla="val -39088"/>
              <a:gd name="adj2" fmla="val 62991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id-ID" altLang="id-ID"/>
          </a:p>
        </p:txBody>
      </p:sp>
      <p:pic>
        <p:nvPicPr>
          <p:cNvPr id="9" name="Picture 2" descr="menulis-itu-muda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10023"/>
            <a:ext cx="39068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0054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87624" y="260648"/>
            <a:ext cx="6400800" cy="22714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sz="2900" dirty="0" err="1" smtClean="0">
                <a:latin typeface="GungsuhChe" panose="02030609000101010101" pitchFamily="49" charset="-127"/>
                <a:ea typeface="GungsuhChe" panose="02030609000101010101" pitchFamily="49" charset="-127"/>
                <a:cs typeface="Times New Roman" pitchFamily="18" charset="0"/>
              </a:rPr>
              <a:t>Tulisan</a:t>
            </a:r>
            <a:r>
              <a:rPr lang="en-US" altLang="id-ID" sz="2900" dirty="0" smtClean="0">
                <a:latin typeface="GungsuhChe" panose="02030609000101010101" pitchFamily="49" charset="-127"/>
                <a:ea typeface="GungsuhChe" panose="02030609000101010101" pitchFamily="49" charset="-127"/>
                <a:cs typeface="Times New Roman" pitchFamily="18" charset="0"/>
              </a:rPr>
              <a:t> </a:t>
            </a:r>
            <a:r>
              <a:rPr lang="en-US" altLang="id-ID" sz="2900" dirty="0" err="1" smtClean="0">
                <a:latin typeface="GungsuhChe" panose="02030609000101010101" pitchFamily="49" charset="-127"/>
                <a:ea typeface="GungsuhChe" panose="02030609000101010101" pitchFamily="49" charset="-127"/>
                <a:cs typeface="Times New Roman" pitchFamily="18" charset="0"/>
              </a:rPr>
              <a:t>tentang</a:t>
            </a:r>
            <a:r>
              <a:rPr lang="en-US" altLang="id-ID" sz="2900" dirty="0" smtClean="0">
                <a:latin typeface="GungsuhChe" panose="02030609000101010101" pitchFamily="49" charset="-127"/>
                <a:ea typeface="GungsuhChe" panose="02030609000101010101" pitchFamily="49" charset="-127"/>
                <a:cs typeface="Times New Roman" pitchFamily="18" charset="0"/>
              </a:rPr>
              <a:t> </a:t>
            </a:r>
            <a:r>
              <a:rPr lang="en-US" altLang="id-ID" sz="2900" dirty="0" err="1" smtClean="0">
                <a:latin typeface="GungsuhChe" panose="02030609000101010101" pitchFamily="49" charset="-127"/>
                <a:ea typeface="GungsuhChe" panose="02030609000101010101" pitchFamily="49" charset="-127"/>
                <a:cs typeface="Times New Roman" pitchFamily="18" charset="0"/>
              </a:rPr>
              <a:t>ilmu</a:t>
            </a:r>
            <a:r>
              <a:rPr lang="en-US" altLang="id-ID" sz="2900" dirty="0" smtClean="0">
                <a:latin typeface="GungsuhChe" panose="02030609000101010101" pitchFamily="49" charset="-127"/>
                <a:ea typeface="GungsuhChe" panose="02030609000101010101" pitchFamily="49" charset="-127"/>
                <a:cs typeface="Times New Roman" pitchFamily="18" charset="0"/>
              </a:rPr>
              <a:t> </a:t>
            </a:r>
            <a:r>
              <a:rPr lang="en-US" altLang="id-ID" sz="2900" dirty="0" err="1" smtClean="0">
                <a:latin typeface="GungsuhChe" panose="02030609000101010101" pitchFamily="49" charset="-127"/>
                <a:ea typeface="GungsuhChe" panose="02030609000101010101" pitchFamily="49" charset="-127"/>
                <a:cs typeface="Times New Roman" pitchFamily="18" charset="0"/>
              </a:rPr>
              <a:t>pengetahuan</a:t>
            </a:r>
            <a:r>
              <a:rPr lang="en-US" altLang="id-ID" sz="2900" dirty="0" smtClean="0">
                <a:latin typeface="GungsuhChe" panose="02030609000101010101" pitchFamily="49" charset="-127"/>
                <a:ea typeface="GungsuhChe" panose="02030609000101010101" pitchFamily="49" charset="-127"/>
                <a:cs typeface="Times New Roman" pitchFamily="18" charset="0"/>
              </a:rPr>
              <a:t> </a:t>
            </a:r>
            <a:r>
              <a:rPr lang="en-US" altLang="id-ID" sz="2900" dirty="0" err="1" smtClean="0">
                <a:latin typeface="GungsuhChe" panose="02030609000101010101" pitchFamily="49" charset="-127"/>
                <a:ea typeface="GungsuhChe" panose="02030609000101010101" pitchFamily="49" charset="-127"/>
                <a:cs typeface="Times New Roman" pitchFamily="18" charset="0"/>
              </a:rPr>
              <a:t>dan</a:t>
            </a:r>
            <a:r>
              <a:rPr lang="en-US" altLang="id-ID" sz="2900" dirty="0" smtClean="0">
                <a:latin typeface="GungsuhChe" panose="02030609000101010101" pitchFamily="49" charset="-127"/>
                <a:ea typeface="GungsuhChe" panose="02030609000101010101" pitchFamily="49" charset="-127"/>
                <a:cs typeface="Times New Roman" pitchFamily="18" charset="0"/>
              </a:rPr>
              <a:t> </a:t>
            </a:r>
            <a:r>
              <a:rPr lang="en-US" altLang="id-ID" sz="2900" dirty="0" err="1" smtClean="0">
                <a:latin typeface="GungsuhChe" panose="02030609000101010101" pitchFamily="49" charset="-127"/>
                <a:ea typeface="GungsuhChe" panose="02030609000101010101" pitchFamily="49" charset="-127"/>
                <a:cs typeface="Times New Roman" pitchFamily="18" charset="0"/>
              </a:rPr>
              <a:t>teknologi</a:t>
            </a:r>
            <a:r>
              <a:rPr lang="en-US" altLang="id-ID" sz="2900" dirty="0" smtClean="0">
                <a:latin typeface="GungsuhChe" panose="02030609000101010101" pitchFamily="49" charset="-127"/>
                <a:ea typeface="GungsuhChe" panose="02030609000101010101" pitchFamily="49" charset="-127"/>
                <a:cs typeface="Times New Roman" pitchFamily="18" charset="0"/>
              </a:rPr>
              <a:t> (IPTEK) </a:t>
            </a:r>
            <a:r>
              <a:rPr lang="en-US" altLang="id-ID" sz="2900" dirty="0" err="1" smtClean="0">
                <a:latin typeface="GungsuhChe" panose="02030609000101010101" pitchFamily="49" charset="-127"/>
                <a:ea typeface="GungsuhChe" panose="02030609000101010101" pitchFamily="49" charset="-127"/>
                <a:cs typeface="Times New Roman" pitchFamily="18" charset="0"/>
              </a:rPr>
              <a:t>dapat</a:t>
            </a:r>
            <a:r>
              <a:rPr lang="en-US" altLang="id-ID" sz="2900" dirty="0" smtClean="0">
                <a:latin typeface="GungsuhChe" panose="02030609000101010101" pitchFamily="49" charset="-127"/>
                <a:ea typeface="GungsuhChe" panose="02030609000101010101" pitchFamily="49" charset="-127"/>
                <a:cs typeface="Times New Roman" pitchFamily="18" charset="0"/>
              </a:rPr>
              <a:t> </a:t>
            </a:r>
            <a:r>
              <a:rPr lang="en-US" altLang="id-ID" sz="2900" dirty="0" err="1" smtClean="0">
                <a:latin typeface="GungsuhChe" panose="02030609000101010101" pitchFamily="49" charset="-127"/>
                <a:ea typeface="GungsuhChe" panose="02030609000101010101" pitchFamily="49" charset="-127"/>
                <a:cs typeface="Times New Roman" pitchFamily="18" charset="0"/>
              </a:rPr>
              <a:t>disajikan</a:t>
            </a:r>
            <a:r>
              <a:rPr lang="en-US" altLang="id-ID" sz="2900" dirty="0" smtClean="0">
                <a:latin typeface="GungsuhChe" panose="02030609000101010101" pitchFamily="49" charset="-127"/>
                <a:ea typeface="GungsuhChe" panose="02030609000101010101" pitchFamily="49" charset="-127"/>
                <a:cs typeface="Times New Roman" pitchFamily="18" charset="0"/>
              </a:rPr>
              <a:t> </a:t>
            </a:r>
            <a:r>
              <a:rPr lang="en-US" altLang="id-ID" sz="2900" dirty="0" err="1" smtClean="0">
                <a:latin typeface="GungsuhChe" panose="02030609000101010101" pitchFamily="49" charset="-127"/>
                <a:ea typeface="GungsuhChe" panose="02030609000101010101" pitchFamily="49" charset="-127"/>
                <a:cs typeface="Times New Roman" pitchFamily="18" charset="0"/>
              </a:rPr>
              <a:t>secara</a:t>
            </a:r>
            <a:r>
              <a:rPr lang="en-US" altLang="id-ID" sz="2900" dirty="0" smtClean="0">
                <a:latin typeface="GungsuhChe" panose="02030609000101010101" pitchFamily="49" charset="-127"/>
                <a:ea typeface="GungsuhChe" panose="02030609000101010101" pitchFamily="49" charset="-127"/>
                <a:cs typeface="Times New Roman" pitchFamily="18" charset="0"/>
              </a:rPr>
              <a:t> </a:t>
            </a:r>
            <a:r>
              <a:rPr lang="en-US" altLang="id-ID" sz="2900" dirty="0" err="1" smtClean="0">
                <a:latin typeface="GungsuhChe" panose="02030609000101010101" pitchFamily="49" charset="-127"/>
                <a:ea typeface="GungsuhChe" panose="02030609000101010101" pitchFamily="49" charset="-127"/>
                <a:cs typeface="Times New Roman" pitchFamily="18" charset="0"/>
              </a:rPr>
              <a:t>populer</a:t>
            </a:r>
            <a:r>
              <a:rPr lang="en-US" altLang="id-ID" sz="2900" dirty="0" smtClean="0">
                <a:latin typeface="GungsuhChe" panose="02030609000101010101" pitchFamily="49" charset="-127"/>
                <a:ea typeface="GungsuhChe" panose="02030609000101010101" pitchFamily="49" charset="-127"/>
                <a:cs typeface="Times New Roman" pitchFamily="18" charset="0"/>
              </a:rPr>
              <a:t>. </a:t>
            </a:r>
            <a:endParaRPr lang="en-US" altLang="id-ID" sz="2900" dirty="0">
              <a:latin typeface="GungsuhChe" panose="02030609000101010101" pitchFamily="49" charset="-127"/>
              <a:ea typeface="GungsuhChe" panose="02030609000101010101" pitchFamily="49" charset="-127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16224" y="3675112"/>
            <a:ext cx="6400800" cy="15540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id-ID" sz="3600" dirty="0" err="1">
                <a:latin typeface="Cooper Std Black" pitchFamily="18" charset="0"/>
                <a:cs typeface="Times New Roman" pitchFamily="18" charset="0"/>
              </a:rPr>
              <a:t>Karya</a:t>
            </a:r>
            <a:r>
              <a:rPr lang="en-US" altLang="id-ID" sz="3600" dirty="0">
                <a:latin typeface="Cooper Std Black" pitchFamily="18" charset="0"/>
                <a:cs typeface="Times New Roman" pitchFamily="18" charset="0"/>
              </a:rPr>
              <a:t> </a:t>
            </a:r>
            <a:r>
              <a:rPr lang="en-US" altLang="id-ID" sz="3600" dirty="0" err="1">
                <a:latin typeface="Cooper Std Black" pitchFamily="18" charset="0"/>
                <a:cs typeface="Times New Roman" pitchFamily="18" charset="0"/>
              </a:rPr>
              <a:t>Tulis</a:t>
            </a:r>
            <a:r>
              <a:rPr lang="en-US" altLang="id-ID" sz="3600" dirty="0">
                <a:latin typeface="Cooper Std Black" pitchFamily="18" charset="0"/>
                <a:cs typeface="Times New Roman" pitchFamily="18" charset="0"/>
              </a:rPr>
              <a:t> </a:t>
            </a:r>
            <a:r>
              <a:rPr lang="en-US" altLang="id-ID" sz="3600" dirty="0" err="1">
                <a:latin typeface="Cooper Std Black" pitchFamily="18" charset="0"/>
                <a:cs typeface="Times New Roman" pitchFamily="18" charset="0"/>
              </a:rPr>
              <a:t>Ilmiah</a:t>
            </a:r>
            <a:r>
              <a:rPr lang="en-US" altLang="id-ID" sz="3600" dirty="0">
                <a:latin typeface="Cooper Std Black" pitchFamily="18" charset="0"/>
                <a:cs typeface="Times New Roman" pitchFamily="18" charset="0"/>
              </a:rPr>
              <a:t> </a:t>
            </a:r>
            <a:r>
              <a:rPr lang="en-US" altLang="id-ID" sz="3600" dirty="0" err="1">
                <a:latin typeface="Cooper Std Black" pitchFamily="18" charset="0"/>
                <a:cs typeface="Times New Roman" pitchFamily="18" charset="0"/>
              </a:rPr>
              <a:t>Populer</a:t>
            </a:r>
            <a:r>
              <a:rPr lang="en-US" altLang="id-ID" sz="3600" dirty="0">
                <a:latin typeface="Cooper Std Black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083224" y="2532112"/>
            <a:ext cx="609600" cy="10668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xmlns="" val="2747733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82613" y="548680"/>
            <a:ext cx="7321550" cy="8921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latin typeface="Bauhaus 93" panose="04030905020B02020C02" pitchFamily="82" charset="0"/>
              </a:rPr>
              <a:t>Karya</a:t>
            </a:r>
            <a:r>
              <a:rPr lang="en-US" altLang="id-ID" dirty="0" smtClean="0">
                <a:latin typeface="Bauhaus 93" panose="04030905020B02020C02" pitchFamily="82" charset="0"/>
              </a:rPr>
              <a:t> </a:t>
            </a:r>
            <a:r>
              <a:rPr lang="en-US" altLang="id-ID" dirty="0" err="1" smtClean="0">
                <a:latin typeface="Bauhaus 93" panose="04030905020B02020C02" pitchFamily="82" charset="0"/>
              </a:rPr>
              <a:t>Tulis</a:t>
            </a:r>
            <a:r>
              <a:rPr lang="en-US" altLang="id-ID" dirty="0" smtClean="0">
                <a:latin typeface="Bauhaus 93" panose="04030905020B02020C02" pitchFamily="82" charset="0"/>
              </a:rPr>
              <a:t> </a:t>
            </a:r>
            <a:r>
              <a:rPr lang="en-US" altLang="id-ID" dirty="0" err="1" smtClean="0">
                <a:latin typeface="Bauhaus 93" panose="04030905020B02020C02" pitchFamily="82" charset="0"/>
              </a:rPr>
              <a:t>Ilmiah</a:t>
            </a:r>
            <a:r>
              <a:rPr lang="en-US" altLang="id-ID" dirty="0" smtClean="0">
                <a:latin typeface="Bauhaus 93" panose="04030905020B02020C02" pitchFamily="82" charset="0"/>
              </a:rPr>
              <a:t> </a:t>
            </a:r>
            <a:r>
              <a:rPr lang="en-US" altLang="id-ID" dirty="0" err="1" smtClean="0">
                <a:latin typeface="Bauhaus 93" panose="04030905020B02020C02" pitchFamily="82" charset="0"/>
              </a:rPr>
              <a:t>Populer</a:t>
            </a:r>
            <a:endParaRPr lang="en-US" altLang="id-ID" dirty="0">
              <a:latin typeface="Bauhaus 93" panose="04030905020B02020C02" pitchFamily="82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07963" y="1767880"/>
            <a:ext cx="7756525" cy="3276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n-US" altLang="id-ID" sz="3200" dirty="0" err="1" smtClean="0"/>
              <a:t>Fakta</a:t>
            </a:r>
            <a:r>
              <a:rPr lang="en-US" altLang="id-ID" sz="3200" dirty="0" smtClean="0"/>
              <a:t> yang </a:t>
            </a:r>
            <a:r>
              <a:rPr lang="en-US" altLang="id-ID" sz="3200" dirty="0" err="1" smtClean="0"/>
              <a:t>disajikan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merupakan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fakta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umum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bernilai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ilmiah</a:t>
            </a:r>
            <a:r>
              <a:rPr lang="en-US" altLang="id-ID" sz="3200" dirty="0" smtClean="0"/>
              <a:t> </a:t>
            </a:r>
          </a:p>
          <a:p>
            <a:pPr eaLnBrk="1" hangingPunct="1"/>
            <a:r>
              <a:rPr lang="en-US" altLang="id-ID" sz="3200" dirty="0" err="1" smtClean="0"/>
              <a:t>Tidak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menggunakan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metodologi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penulisan</a:t>
            </a:r>
            <a:r>
              <a:rPr lang="en-US" altLang="id-ID" sz="3200" dirty="0" smtClean="0"/>
              <a:t> yang </a:t>
            </a:r>
            <a:r>
              <a:rPr lang="en-US" altLang="id-ID" sz="3200" dirty="0" err="1" smtClean="0"/>
              <a:t>baku</a:t>
            </a:r>
            <a:endParaRPr lang="en-US" altLang="id-ID" sz="3200" dirty="0" smtClean="0"/>
          </a:p>
          <a:p>
            <a:pPr eaLnBrk="1" hangingPunct="1"/>
            <a:r>
              <a:rPr lang="en-US" altLang="id-ID" sz="3200" dirty="0" err="1" smtClean="0"/>
              <a:t>Disajikan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secara</a:t>
            </a:r>
            <a:r>
              <a:rPr lang="en-US" altLang="id-ID" sz="3200" dirty="0" smtClean="0"/>
              <a:t> </a:t>
            </a:r>
            <a:r>
              <a:rPr lang="en-US" altLang="id-ID" sz="3200" dirty="0" err="1" smtClean="0"/>
              <a:t>lugas</a:t>
            </a:r>
            <a:r>
              <a:rPr lang="en-US" altLang="id-ID" sz="3200" dirty="0" smtClean="0"/>
              <a:t>, </a:t>
            </a:r>
            <a:r>
              <a:rPr lang="en-US" altLang="id-ID" sz="3200" dirty="0" err="1" smtClean="0"/>
              <a:t>sederhana</a:t>
            </a:r>
            <a:r>
              <a:rPr lang="en-US" altLang="id-ID" sz="3200" dirty="0" smtClean="0"/>
              <a:t>, </a:t>
            </a:r>
            <a:r>
              <a:rPr lang="en-US" altLang="id-ID" sz="3200" dirty="0" err="1" smtClean="0"/>
              <a:t>menarik</a:t>
            </a:r>
            <a:endParaRPr lang="en-US" altLang="id-ID" sz="3200" dirty="0" smtClean="0"/>
          </a:p>
        </p:txBody>
      </p:sp>
      <p:pic>
        <p:nvPicPr>
          <p:cNvPr id="7" name="Picture 3" descr="8_nerd_reading_a_bo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2963" y="4587280"/>
            <a:ext cx="18288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54738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346250" y="188640"/>
            <a:ext cx="7702550" cy="892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latin typeface="Minion Pro SmBd" pitchFamily="18" charset="0"/>
              </a:rPr>
              <a:t>Karya</a:t>
            </a:r>
            <a:r>
              <a:rPr lang="en-US" altLang="id-ID" dirty="0" smtClean="0">
                <a:latin typeface="Minion Pro SmBd" pitchFamily="18" charset="0"/>
              </a:rPr>
              <a:t> </a:t>
            </a:r>
            <a:r>
              <a:rPr lang="en-US" altLang="id-ID" dirty="0" err="1" smtClean="0">
                <a:latin typeface="Minion Pro SmBd" pitchFamily="18" charset="0"/>
              </a:rPr>
              <a:t>Tulis</a:t>
            </a:r>
            <a:r>
              <a:rPr lang="en-US" altLang="id-ID" dirty="0" smtClean="0">
                <a:latin typeface="Minion Pro SmBd" pitchFamily="18" charset="0"/>
              </a:rPr>
              <a:t> </a:t>
            </a:r>
            <a:r>
              <a:rPr lang="en-US" altLang="id-ID" dirty="0" err="1" smtClean="0">
                <a:latin typeface="Minion Pro SmBd" pitchFamily="18" charset="0"/>
              </a:rPr>
              <a:t>Ilmiah</a:t>
            </a:r>
            <a:r>
              <a:rPr lang="en-US" altLang="id-ID" dirty="0" smtClean="0">
                <a:latin typeface="Minion Pro SmBd" pitchFamily="18" charset="0"/>
              </a:rPr>
              <a:t> </a:t>
            </a:r>
            <a:r>
              <a:rPr lang="en-US" altLang="id-ID" dirty="0" err="1" smtClean="0">
                <a:latin typeface="Minion Pro SmBd" pitchFamily="18" charset="0"/>
              </a:rPr>
              <a:t>Populer</a:t>
            </a:r>
            <a:endParaRPr lang="en-US" altLang="id-ID" dirty="0">
              <a:latin typeface="Minion Pro SmBd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971600" y="1407840"/>
            <a:ext cx="7756525" cy="3886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id-ID" sz="3200" dirty="0" err="1" smtClean="0"/>
              <a:t>Artikel</a:t>
            </a:r>
            <a:r>
              <a:rPr lang="en-US" altLang="id-ID" sz="3200" dirty="0" smtClean="0"/>
              <a:t>: </a:t>
            </a:r>
            <a:r>
              <a:rPr lang="en-US" altLang="id-ID" sz="3200" dirty="0" err="1" smtClean="0"/>
              <a:t>dipublikasikan</a:t>
            </a:r>
            <a:r>
              <a:rPr lang="en-US" altLang="id-ID" sz="3200" dirty="0" smtClean="0"/>
              <a:t> di </a:t>
            </a:r>
            <a:r>
              <a:rPr lang="en-US" altLang="id-ID" sz="3200" dirty="0" err="1" smtClean="0"/>
              <a:t>majalah</a:t>
            </a:r>
            <a:r>
              <a:rPr lang="en-US" altLang="id-ID" sz="3200" dirty="0" smtClean="0"/>
              <a:t>/</a:t>
            </a:r>
            <a:r>
              <a:rPr lang="en-US" altLang="id-ID" sz="3200" dirty="0" err="1" smtClean="0"/>
              <a:t>jurnal</a:t>
            </a:r>
            <a:r>
              <a:rPr lang="en-US" altLang="id-ID" sz="3200" dirty="0" smtClean="0"/>
              <a:t> semi </a:t>
            </a:r>
            <a:r>
              <a:rPr lang="en-US" altLang="id-ID" sz="3200" dirty="0" err="1" smtClean="0"/>
              <a:t>ilmiah</a:t>
            </a:r>
            <a:endParaRPr lang="en-US" altLang="id-ID" sz="3200" dirty="0" smtClean="0"/>
          </a:p>
          <a:p>
            <a:pPr eaLnBrk="1" hangingPunct="1"/>
            <a:r>
              <a:rPr lang="en-US" altLang="id-ID" sz="3200" dirty="0" err="1" smtClean="0"/>
              <a:t>Buku</a:t>
            </a:r>
            <a:endParaRPr lang="en-US" altLang="id-ID" sz="3200" dirty="0" smtClean="0"/>
          </a:p>
        </p:txBody>
      </p:sp>
      <p:pic>
        <p:nvPicPr>
          <p:cNvPr id="7" name="Picture 3" descr="membaca-usaia-di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2200" y="3008040"/>
            <a:ext cx="293370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3658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405954" y="0"/>
            <a:ext cx="7702550" cy="11528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3300" dirty="0" smtClean="0">
                <a:latin typeface="Stencil Std" pitchFamily="82" charset="0"/>
              </a:rPr>
              <a:t>PERBEDAAN </a:t>
            </a:r>
            <a:br>
              <a:rPr lang="en-US" altLang="id-ID" sz="3300" dirty="0" smtClean="0">
                <a:latin typeface="Stencil Std" pitchFamily="82" charset="0"/>
              </a:rPr>
            </a:br>
            <a:r>
              <a:rPr lang="en-US" altLang="id-ID" sz="3300" dirty="0" smtClean="0">
                <a:latin typeface="Stencil Std" pitchFamily="82" charset="0"/>
              </a:rPr>
              <a:t>ARTIKEL </a:t>
            </a:r>
            <a:r>
              <a:rPr lang="en-US" altLang="id-ID" sz="3300" dirty="0" err="1" smtClean="0">
                <a:latin typeface="Stencil Std" pitchFamily="82" charset="0"/>
              </a:rPr>
              <a:t>dan</a:t>
            </a:r>
            <a:r>
              <a:rPr lang="en-US" altLang="id-ID" sz="3300" dirty="0" smtClean="0">
                <a:latin typeface="Stencil Std" pitchFamily="82" charset="0"/>
              </a:rPr>
              <a:t> OPINI</a:t>
            </a:r>
            <a:endParaRPr lang="en-US" altLang="id-ID" sz="3300" dirty="0">
              <a:latin typeface="Stencil Std" pitchFamily="82" charset="0"/>
            </a:endParaRPr>
          </a:p>
        </p:txBody>
      </p:sp>
      <p:sp>
        <p:nvSpPr>
          <p:cNvPr id="6" name="Text Placeholder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700808"/>
            <a:ext cx="4183063" cy="14946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en-US" altLang="id-ID" sz="2400" dirty="0" err="1" smtClean="0"/>
              <a:t>Tanpa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muatan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pendapat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pribadi</a:t>
            </a:r>
            <a:endParaRPr lang="en-US" altLang="id-ID" sz="2400" dirty="0" smtClean="0"/>
          </a:p>
          <a:p>
            <a:pPr eaLnBrk="1" hangingPunct="1"/>
            <a:r>
              <a:rPr lang="en-US" altLang="id-ID" sz="2400" dirty="0" err="1" smtClean="0"/>
              <a:t>Dapat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diberi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ilusterasi</a:t>
            </a:r>
            <a:r>
              <a:rPr lang="en-US" altLang="id-ID" sz="2400" dirty="0" smtClean="0"/>
              <a:t> visual</a:t>
            </a:r>
          </a:p>
        </p:txBody>
      </p:sp>
      <p:sp>
        <p:nvSpPr>
          <p:cNvPr id="7" name="Text Placeholder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29200" y="1700808"/>
            <a:ext cx="3802063" cy="1494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n-US" altLang="id-ID" sz="2400" dirty="0" err="1" smtClean="0"/>
              <a:t>Terdapat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muatan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pendapat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pribadi</a:t>
            </a:r>
            <a:endParaRPr lang="en-US" altLang="id-ID" sz="2400" dirty="0" smtClean="0"/>
          </a:p>
          <a:p>
            <a:pPr eaLnBrk="1" hangingPunct="1"/>
            <a:r>
              <a:rPr lang="en-US" altLang="id-ID" sz="2400" dirty="0" err="1" smtClean="0"/>
              <a:t>Tanpa</a:t>
            </a:r>
            <a:r>
              <a:rPr lang="en-US" altLang="id-ID" sz="2400" dirty="0" smtClean="0"/>
              <a:t> </a:t>
            </a:r>
            <a:r>
              <a:rPr lang="en-US" altLang="id-ID" sz="2400" dirty="0" err="1" smtClean="0"/>
              <a:t>ilusterasi</a:t>
            </a:r>
            <a:r>
              <a:rPr lang="en-US" altLang="id-ID" sz="2400" dirty="0" smtClean="0"/>
              <a:t> visual</a:t>
            </a:r>
          </a:p>
        </p:txBody>
      </p:sp>
    </p:spTree>
    <p:extLst>
      <p:ext uri="{BB962C8B-B14F-4D97-AF65-F5344CB8AC3E}">
        <p14:creationId xmlns:p14="http://schemas.microsoft.com/office/powerpoint/2010/main" xmlns="" val="15200549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"/>
            <a:ext cx="9144000" cy="1029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latin typeface="Adobe Garamond Pro Bold" pitchFamily="18" charset="0"/>
              </a:rPr>
              <a:t>Sasaran</a:t>
            </a:r>
            <a:r>
              <a:rPr lang="en-US" altLang="id-ID" dirty="0" smtClean="0">
                <a:latin typeface="Adobe Garamond Pro Bold" pitchFamily="18" charset="0"/>
              </a:rPr>
              <a:t> </a:t>
            </a:r>
            <a:r>
              <a:rPr lang="en-US" altLang="id-ID" dirty="0" err="1" smtClean="0">
                <a:latin typeface="Adobe Garamond Pro Bold" pitchFamily="18" charset="0"/>
              </a:rPr>
              <a:t>Pembaca</a:t>
            </a:r>
            <a:r>
              <a:rPr lang="en-US" altLang="id-ID" dirty="0" smtClean="0">
                <a:latin typeface="Adobe Garamond Pro Bold" pitchFamily="18" charset="0"/>
              </a:rPr>
              <a:t> :</a:t>
            </a:r>
            <a:endParaRPr lang="en-US" altLang="id-ID" dirty="0">
              <a:latin typeface="Adobe Garamond Pro Bold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1029551"/>
            <a:ext cx="9143999" cy="49917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t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dirty="0" err="1" smtClean="0">
                <a:cs typeface="Times New Roman" pitchFamily="18" charset="0"/>
              </a:rPr>
              <a:t>Masyarakat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awam</a:t>
            </a:r>
            <a:endParaRPr lang="en-US" altLang="id-ID" dirty="0" smtClean="0">
              <a:cs typeface="Times New Roman" pitchFamily="18" charset="0"/>
            </a:endParaRPr>
          </a:p>
          <a:p>
            <a:r>
              <a:rPr lang="en-US" altLang="id-ID" dirty="0" err="1" smtClean="0">
                <a:cs typeface="Times New Roman" pitchFamily="18" charset="0"/>
              </a:rPr>
              <a:t>Kalangan</a:t>
            </a:r>
            <a:r>
              <a:rPr lang="en-US" altLang="id-ID" dirty="0" smtClean="0">
                <a:cs typeface="Times New Roman" pitchFamily="18" charset="0"/>
              </a:rPr>
              <a:t> yang </a:t>
            </a:r>
            <a:r>
              <a:rPr lang="en-US" altLang="id-ID" dirty="0" err="1" smtClean="0">
                <a:cs typeface="Times New Roman" pitchFamily="18" charset="0"/>
              </a:rPr>
              <a:t>berlatar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belakang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keilmuan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berbeda</a:t>
            </a:r>
            <a:endParaRPr lang="en-US" altLang="id-ID" dirty="0" smtClean="0">
              <a:cs typeface="Times New Roman" pitchFamily="18" charset="0"/>
            </a:endParaRPr>
          </a:p>
          <a:p>
            <a:r>
              <a:rPr lang="en-US" altLang="id-ID" dirty="0" err="1" smtClean="0">
                <a:cs typeface="Times New Roman" pitchFamily="18" charset="0"/>
              </a:rPr>
              <a:t>Kalangan</a:t>
            </a:r>
            <a:r>
              <a:rPr lang="en-US" altLang="id-ID" dirty="0" smtClean="0">
                <a:cs typeface="Times New Roman" pitchFamily="18" charset="0"/>
              </a:rPr>
              <a:t> yang </a:t>
            </a:r>
            <a:r>
              <a:rPr lang="en-US" altLang="id-ID" dirty="0" err="1" smtClean="0">
                <a:cs typeface="Times New Roman" pitchFamily="18" charset="0"/>
              </a:rPr>
              <a:t>berlatar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belakang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pendidikan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berbeda</a:t>
            </a:r>
            <a:endParaRPr lang="en-US" altLang="id-ID" dirty="0" smtClean="0">
              <a:cs typeface="Times New Roman" pitchFamily="18" charset="0"/>
            </a:endParaRPr>
          </a:p>
          <a:p>
            <a:endParaRPr lang="en-US" altLang="id-ID" dirty="0"/>
          </a:p>
        </p:txBody>
      </p:sp>
      <p:pic>
        <p:nvPicPr>
          <p:cNvPr id="8" name="Picture 3" descr="read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21206"/>
            <a:ext cx="23034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77335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85392" y="533400"/>
            <a:ext cx="7558608" cy="8921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latin typeface="Book Antiqua" pitchFamily="18" charset="0"/>
                <a:cs typeface="Times New Roman" pitchFamily="18" charset="0"/>
              </a:rPr>
              <a:t>Ciri-ciri</a:t>
            </a:r>
            <a:r>
              <a:rPr lang="en-US" altLang="id-ID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altLang="id-ID" dirty="0" err="1" smtClean="0">
                <a:latin typeface="Book Antiqua" pitchFamily="18" charset="0"/>
                <a:cs typeface="Times New Roman" pitchFamily="18" charset="0"/>
              </a:rPr>
              <a:t>umum</a:t>
            </a:r>
            <a:r>
              <a:rPr lang="en-US" altLang="id-ID" dirty="0" smtClean="0">
                <a:latin typeface="Book Antiqua" pitchFamily="18" charset="0"/>
                <a:cs typeface="Times New Roman" pitchFamily="18" charset="0"/>
              </a:rPr>
              <a:t>:</a:t>
            </a:r>
            <a:r>
              <a:rPr lang="en-US" altLang="id-ID" dirty="0" smtClean="0"/>
              <a:t> </a:t>
            </a:r>
            <a:endParaRPr lang="en-US" altLang="id-ID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425576"/>
            <a:ext cx="7900541" cy="45957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id-ID" sz="2800" dirty="0" err="1" smtClean="0">
                <a:cs typeface="Times New Roman" pitchFamily="18" charset="0"/>
              </a:rPr>
              <a:t>Menyajikan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fakta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obyektif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id-ID" sz="2800" dirty="0" err="1" smtClean="0">
                <a:cs typeface="Times New Roman" pitchFamily="18" charset="0"/>
              </a:rPr>
              <a:t>Mempergunakan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istilah-istilah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sederhana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dan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kalimat-kalimat</a:t>
            </a:r>
            <a:r>
              <a:rPr lang="en-US" altLang="id-ID" sz="2800" dirty="0" smtClean="0">
                <a:cs typeface="Times New Roman" pitchFamily="18" charset="0"/>
              </a:rPr>
              <a:t> yang </a:t>
            </a:r>
            <a:r>
              <a:rPr lang="en-US" altLang="id-ID" sz="2800" dirty="0" err="1" smtClean="0">
                <a:cs typeface="Times New Roman" pitchFamily="18" charset="0"/>
              </a:rPr>
              <a:t>mudah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dipahami</a:t>
            </a:r>
            <a:r>
              <a:rPr lang="en-US" altLang="id-ID" sz="2800" dirty="0" smtClean="0"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en-US" altLang="id-ID" sz="2800" dirty="0" smtClean="0">
                <a:cs typeface="Times New Roman" pitchFamily="18" charset="0"/>
              </a:rPr>
              <a:t>Gaya </a:t>
            </a:r>
            <a:r>
              <a:rPr lang="en-US" altLang="id-ID" sz="2800" dirty="0" err="1" smtClean="0">
                <a:cs typeface="Times New Roman" pitchFamily="18" charset="0"/>
              </a:rPr>
              <a:t>bahasa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populer</a:t>
            </a:r>
            <a:r>
              <a:rPr lang="en-US" altLang="id-ID" sz="2800" dirty="0" smtClean="0">
                <a:cs typeface="Times New Roman" pitchFamily="18" charset="0"/>
              </a:rPr>
              <a:t>, </a:t>
            </a:r>
            <a:r>
              <a:rPr lang="en-US" altLang="id-ID" sz="2800" dirty="0" err="1" smtClean="0">
                <a:cs typeface="Times New Roman" pitchFamily="18" charset="0"/>
              </a:rPr>
              <a:t>tidak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terlalu</a:t>
            </a:r>
            <a:r>
              <a:rPr lang="en-US" altLang="id-ID" sz="2800" dirty="0" smtClean="0">
                <a:cs typeface="Times New Roman" pitchFamily="18" charset="0"/>
              </a:rPr>
              <a:t> formal.</a:t>
            </a:r>
          </a:p>
          <a:p>
            <a:pPr eaLnBrk="1" hangingPunct="1"/>
            <a:r>
              <a:rPr lang="en-US" altLang="id-ID" sz="2800" dirty="0" err="1" smtClean="0">
                <a:cs typeface="Times New Roman" pitchFamily="18" charset="0"/>
              </a:rPr>
              <a:t>Tidak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menggunakan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istilah-istilah</a:t>
            </a:r>
            <a:r>
              <a:rPr lang="en-US" altLang="id-ID" sz="2800" dirty="0" smtClean="0">
                <a:cs typeface="Times New Roman" pitchFamily="18" charset="0"/>
              </a:rPr>
              <a:t> yang </a:t>
            </a:r>
            <a:r>
              <a:rPr lang="en-US" altLang="id-ID" sz="2800" dirty="0" err="1" smtClean="0">
                <a:cs typeface="Times New Roman" pitchFamily="18" charset="0"/>
              </a:rPr>
              <a:t>sulit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id-ID" sz="2800" dirty="0" err="1" smtClean="0">
                <a:cs typeface="Times New Roman" pitchFamily="18" charset="0"/>
              </a:rPr>
              <a:t>Tidak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memuat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hipotesis</a:t>
            </a:r>
            <a:r>
              <a:rPr lang="en-US" altLang="id-ID" sz="2800" dirty="0" smtClean="0">
                <a:cs typeface="Times New Roman" pitchFamily="18" charset="0"/>
              </a:rPr>
              <a:t>. </a:t>
            </a:r>
          </a:p>
          <a:p>
            <a:pPr eaLnBrk="1" hangingPunct="1"/>
            <a:r>
              <a:rPr lang="en-US" altLang="id-ID" sz="2800" dirty="0" err="1" smtClean="0">
                <a:cs typeface="Times New Roman" pitchFamily="18" charset="0"/>
              </a:rPr>
              <a:t>Judul</a:t>
            </a:r>
            <a:r>
              <a:rPr lang="en-US" altLang="id-ID" sz="2800" dirty="0" smtClean="0">
                <a:cs typeface="Times New Roman" pitchFamily="18" charset="0"/>
              </a:rPr>
              <a:t>, </a:t>
            </a:r>
            <a:r>
              <a:rPr lang="en-US" altLang="id-ID" sz="2800" dirty="0" err="1" smtClean="0">
                <a:cs typeface="Times New Roman" pitchFamily="18" charset="0"/>
              </a:rPr>
              <a:t>topik</a:t>
            </a:r>
            <a:r>
              <a:rPr lang="en-US" altLang="id-ID" sz="2800" dirty="0" smtClean="0">
                <a:cs typeface="Times New Roman" pitchFamily="18" charset="0"/>
              </a:rPr>
              <a:t>, </a:t>
            </a:r>
            <a:r>
              <a:rPr lang="en-US" altLang="id-ID" sz="2800" dirty="0" err="1" smtClean="0">
                <a:cs typeface="Times New Roman" pitchFamily="18" charset="0"/>
              </a:rPr>
              <a:t>dan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tema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karangan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sebaiknya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aktual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dan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menarik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id-ID" sz="2800" dirty="0" err="1" smtClean="0">
                <a:cs typeface="Times New Roman" pitchFamily="18" charset="0"/>
              </a:rPr>
              <a:t>Pengungkapannya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informatif</a:t>
            </a:r>
            <a:r>
              <a:rPr lang="en-US" altLang="id-ID" sz="2800" dirty="0" smtClean="0">
                <a:cs typeface="Times New Roman" pitchFamily="18" charset="0"/>
              </a:rPr>
              <a:t>, </a:t>
            </a:r>
            <a:r>
              <a:rPr lang="en-US" altLang="id-ID" sz="2800" dirty="0" err="1" smtClean="0">
                <a:cs typeface="Times New Roman" pitchFamily="18" charset="0"/>
              </a:rPr>
              <a:t>dan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komunikatif</a:t>
            </a:r>
            <a:r>
              <a:rPr lang="en-US" altLang="id-ID" sz="2800" dirty="0" smtClean="0">
                <a:cs typeface="Times New Roman" pitchFamily="18" charset="0"/>
              </a:rPr>
              <a:t>.</a:t>
            </a:r>
            <a:r>
              <a:rPr lang="en-US" altLang="id-ID" sz="2800" dirty="0" smtClean="0">
                <a:latin typeface="Book Antiqua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9454738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71600" y="38100"/>
            <a:ext cx="77724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Agar </a:t>
            </a:r>
            <a:r>
              <a:rPr lang="en-US" altLang="id-ID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karangan</a:t>
            </a:r>
            <a:r>
              <a:rPr lang="en-US" alt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 </a:t>
            </a:r>
            <a:r>
              <a:rPr lang="en-US" altLang="id-ID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lebih</a:t>
            </a:r>
            <a:r>
              <a:rPr lang="en-US" alt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 </a:t>
            </a:r>
            <a:r>
              <a:rPr lang="en-US" altLang="id-ID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komunikatif</a:t>
            </a:r>
            <a:r>
              <a:rPr lang="en-US" alt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anose="020B0604020202020204" pitchFamily="34" charset="0"/>
                <a:cs typeface="Vijaya" panose="020B0604020202020204" pitchFamily="34" charset="0"/>
              </a:rPr>
              <a:t>:</a:t>
            </a:r>
            <a:endParaRPr lang="en-US" altLang="id-ID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71600" y="1333500"/>
            <a:ext cx="5943600" cy="49758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dirty="0" err="1" smtClean="0">
                <a:cs typeface="Times New Roman" pitchFamily="18" charset="0"/>
              </a:rPr>
              <a:t>diperlukan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penjelasan</a:t>
            </a:r>
            <a:r>
              <a:rPr lang="en-US" altLang="id-ID" dirty="0" smtClean="0">
                <a:cs typeface="Times New Roman" pitchFamily="18" charset="0"/>
              </a:rPr>
              <a:t> yang </a:t>
            </a:r>
            <a:r>
              <a:rPr lang="en-US" altLang="id-ID" dirty="0" err="1" smtClean="0">
                <a:cs typeface="Times New Roman" pitchFamily="18" charset="0"/>
              </a:rPr>
              <a:t>kadang-kadang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didramatisir</a:t>
            </a:r>
            <a:r>
              <a:rPr lang="en-US" altLang="id-ID" dirty="0" smtClean="0">
                <a:cs typeface="Times New Roman" pitchFamily="18" charset="0"/>
              </a:rPr>
              <a:t>, </a:t>
            </a:r>
            <a:r>
              <a:rPr lang="en-US" altLang="id-ID" dirty="0" err="1" smtClean="0">
                <a:cs typeface="Times New Roman" pitchFamily="18" charset="0"/>
              </a:rPr>
              <a:t>semata-mata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untuk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mengajak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pembaca</a:t>
            </a:r>
            <a:r>
              <a:rPr lang="en-US" altLang="id-ID" dirty="0" smtClean="0">
                <a:cs typeface="Times New Roman" pitchFamily="18" charset="0"/>
              </a:rPr>
              <a:t> agar </a:t>
            </a:r>
            <a:r>
              <a:rPr lang="en-US" altLang="id-ID" dirty="0" err="1" smtClean="0">
                <a:cs typeface="Times New Roman" pitchFamily="18" charset="0"/>
              </a:rPr>
              <a:t>seolah-olah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menyaksikan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atau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mengalami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sendiri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keadaan</a:t>
            </a:r>
            <a:r>
              <a:rPr lang="en-US" altLang="id-ID" dirty="0" smtClean="0">
                <a:cs typeface="Times New Roman" pitchFamily="18" charset="0"/>
              </a:rPr>
              <a:t> yang </a:t>
            </a:r>
            <a:r>
              <a:rPr lang="en-US" altLang="id-ID" dirty="0" err="1" smtClean="0">
                <a:cs typeface="Times New Roman" pitchFamily="18" charset="0"/>
              </a:rPr>
              <a:t>ditulis</a:t>
            </a:r>
            <a:r>
              <a:rPr lang="en-US" altLang="id-ID" dirty="0" smtClean="0">
                <a:cs typeface="Times New Roman" pitchFamily="18" charset="0"/>
              </a:rPr>
              <a:t> di </a:t>
            </a:r>
            <a:r>
              <a:rPr lang="en-US" altLang="id-ID" dirty="0" err="1" smtClean="0">
                <a:cs typeface="Times New Roman" pitchFamily="18" charset="0"/>
              </a:rPr>
              <a:t>dalam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karangan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tersebut</a:t>
            </a:r>
            <a:r>
              <a:rPr lang="en-US" altLang="id-ID" dirty="0" smtClean="0"/>
              <a:t> </a:t>
            </a:r>
            <a:endParaRPr lang="en-US" altLang="id-ID" dirty="0"/>
          </a:p>
        </p:txBody>
      </p:sp>
    </p:spTree>
    <p:extLst>
      <p:ext uri="{BB962C8B-B14F-4D97-AF65-F5344CB8AC3E}">
        <p14:creationId xmlns:p14="http://schemas.microsoft.com/office/powerpoint/2010/main" xmlns="" val="2973658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90253" y="220935"/>
            <a:ext cx="7702550" cy="8921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Sifat</a:t>
            </a:r>
            <a:r>
              <a:rPr lang="en-US" altLang="id-ID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en-US" altLang="id-ID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karangan</a:t>
            </a:r>
            <a:r>
              <a:rPr lang="en-US" altLang="id-ID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US" altLang="id-ID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d-ID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populer</a:t>
            </a:r>
            <a:r>
              <a:rPr lang="en-US" altLang="id-ID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id-ID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9552" y="1340768"/>
            <a:ext cx="7756525" cy="49387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sz="2800" dirty="0" err="1" smtClean="0">
                <a:cs typeface="Times New Roman" pitchFamily="18" charset="0"/>
              </a:rPr>
              <a:t>Membimbing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pembaca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untuk</a:t>
            </a:r>
            <a:r>
              <a:rPr lang="en-US" altLang="id-ID" sz="2800" dirty="0" smtClean="0">
                <a:cs typeface="Times New Roman" pitchFamily="18" charset="0"/>
              </a:rPr>
              <a:t>:</a:t>
            </a:r>
          </a:p>
          <a:p>
            <a:pPr lvl="1">
              <a:buFontTx/>
              <a:buChar char="•"/>
            </a:pPr>
            <a:r>
              <a:rPr lang="en-US" altLang="id-ID" dirty="0" err="1" smtClean="0">
                <a:cs typeface="Times New Roman" pitchFamily="18" charset="0"/>
              </a:rPr>
              <a:t>memahami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permasalahan</a:t>
            </a:r>
            <a:endParaRPr lang="en-US" altLang="id-ID" dirty="0" smtClean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altLang="id-ID" dirty="0" err="1" smtClean="0">
                <a:cs typeface="Times New Roman" pitchFamily="18" charset="0"/>
              </a:rPr>
              <a:t>berpikir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tentang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aplikasi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tulisan</a:t>
            </a:r>
            <a:endParaRPr lang="en-US" altLang="id-ID" dirty="0" smtClean="0">
              <a:cs typeface="Times New Roman" pitchFamily="18" charset="0"/>
            </a:endParaRPr>
          </a:p>
          <a:p>
            <a:pPr lvl="1">
              <a:buFontTx/>
              <a:buChar char="•"/>
            </a:pPr>
            <a:r>
              <a:rPr lang="en-US" altLang="id-ID" dirty="0" err="1" smtClean="0">
                <a:cs typeface="Times New Roman" pitchFamily="18" charset="0"/>
              </a:rPr>
              <a:t>sampai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kepada</a:t>
            </a:r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dirty="0" err="1" smtClean="0">
                <a:cs typeface="Times New Roman" pitchFamily="18" charset="0"/>
              </a:rPr>
              <a:t>kesimpulan</a:t>
            </a:r>
            <a:r>
              <a:rPr lang="en-US" altLang="id-ID" dirty="0" smtClean="0">
                <a:cs typeface="Times New Roman" pitchFamily="18" charset="0"/>
              </a:rPr>
              <a:t>, </a:t>
            </a:r>
          </a:p>
          <a:p>
            <a:r>
              <a:rPr lang="en-US" altLang="id-ID" sz="2800" dirty="0" err="1" smtClean="0">
                <a:cs typeface="Times New Roman" pitchFamily="18" charset="0"/>
              </a:rPr>
              <a:t>Tetap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membiarkan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fakta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berbicara</a:t>
            </a:r>
            <a:r>
              <a:rPr lang="en-US" altLang="id-ID" sz="2800" dirty="0" smtClean="0">
                <a:cs typeface="Times New Roman" pitchFamily="18" charset="0"/>
              </a:rPr>
              <a:t> </a:t>
            </a:r>
            <a:r>
              <a:rPr lang="en-US" altLang="id-ID" sz="2800" dirty="0" err="1" smtClean="0">
                <a:cs typeface="Times New Roman" pitchFamily="18" charset="0"/>
              </a:rPr>
              <a:t>sendiri</a:t>
            </a:r>
            <a:r>
              <a:rPr lang="en-US" altLang="id-ID" sz="2800" dirty="0" smtClean="0">
                <a:cs typeface="Times New Roman" pitchFamily="18" charset="0"/>
              </a:rPr>
              <a:t>.</a:t>
            </a:r>
            <a:r>
              <a:rPr lang="en-US" altLang="id-ID" sz="2800" dirty="0" smtClean="0"/>
              <a:t> </a:t>
            </a:r>
            <a:endParaRPr lang="en-US" altLang="id-ID" sz="2800" dirty="0"/>
          </a:p>
        </p:txBody>
      </p:sp>
    </p:spTree>
    <p:extLst>
      <p:ext uri="{BB962C8B-B14F-4D97-AF65-F5344CB8AC3E}">
        <p14:creationId xmlns:p14="http://schemas.microsoft.com/office/powerpoint/2010/main" xmlns="" val="1520054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441450" y="260648"/>
            <a:ext cx="7702550" cy="86409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erlin Sans FB Demi" panose="020E0802020502020306" pitchFamily="34" charset="0"/>
              </a:rPr>
              <a:t>Fakta</a:t>
            </a:r>
            <a:endParaRPr lang="en-US" altLang="id-ID" dirty="0">
              <a:solidFill>
                <a:schemeClr val="accent6">
                  <a:lumMod val="20000"/>
                  <a:lumOff val="80000"/>
                </a:schemeClr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6954469"/>
              </p:ext>
            </p:extLst>
          </p:nvPr>
        </p:nvGraphicFramePr>
        <p:xfrm>
          <a:off x="2079625" y="1784350"/>
          <a:ext cx="6083300" cy="4024313"/>
        </p:xfrm>
        <a:graphic>
          <a:graphicData uri="http://schemas.openxmlformats.org/presentationml/2006/ole">
            <p:oleObj spid="_x0000_s2094" name="MS Org Chart" r:id="rId3" imgW="7733654" imgH="3967566" progId="OrgPlusWOPX.4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5200549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11378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 anchorCtr="1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2000" b="1" dirty="0" smtClean="0">
                <a:latin typeface="Cooper Std Black" pitchFamily="18" charset="0"/>
                <a:cs typeface="Times New Roman" pitchFamily="18" charset="0"/>
              </a:rPr>
              <a:t>ANALISIS GEOMETRI FRAKTAL UNTUK MEMPREDIKSI </a:t>
            </a:r>
            <a:br>
              <a:rPr lang="en-US" altLang="id-ID" sz="2000" b="1" dirty="0" smtClean="0">
                <a:latin typeface="Cooper Std Black" pitchFamily="18" charset="0"/>
                <a:cs typeface="Times New Roman" pitchFamily="18" charset="0"/>
              </a:rPr>
            </a:br>
            <a:r>
              <a:rPr lang="en-US" altLang="id-ID" sz="2000" b="1" dirty="0" smtClean="0">
                <a:latin typeface="Cooper Std Black" pitchFamily="18" charset="0"/>
                <a:cs typeface="Times New Roman" pitchFamily="18" charset="0"/>
              </a:rPr>
              <a:t>DAN MENGKUANTIFIKASI GEJALA-GEJALA ALAM</a:t>
            </a:r>
            <a:r>
              <a:rPr lang="en-US" altLang="id-ID" sz="2100" b="1" dirty="0" smtClean="0">
                <a:latin typeface="Cooper Std Black" pitchFamily="18" charset="0"/>
                <a:cs typeface="Times New Roman" pitchFamily="18" charset="0"/>
              </a:rPr>
              <a:t> </a:t>
            </a:r>
            <a:endParaRPr lang="en-US" altLang="id-ID" dirty="0">
              <a:latin typeface="Cooper Std Black" pitchFamily="18" charset="0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54480"/>
            <a:ext cx="9144000" cy="48668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 anchorCtr="1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sz="1900" dirty="0" smtClean="0">
                <a:cs typeface="Times New Roman" pitchFamily="18" charset="0"/>
              </a:rPr>
              <a:t>    		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Titik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,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garis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,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segi-empat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,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dan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kubus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,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termasuk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bangun-bangun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yang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disebut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euklidean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, yang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masing-masing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mempunyai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dimensi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nol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,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satu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,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dua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,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dan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tiga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.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Baik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nol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,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satu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,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dua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,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maupun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tiga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adalah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bilangan-bilangan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bulat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(integer).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Namun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,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ternyata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banyak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sekali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benda-benda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alam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yang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sulit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diklasifikasikan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sebagai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bangun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euklidean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.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Sebut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saja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gunung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berapi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,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benarkah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ia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berbentuk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kerucut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?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Pohon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dengan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cabang-cabangnya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,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jaringan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pembuluh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,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termasuk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bangun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apa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?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Berapa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dimensinya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?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		Mandelbrot (1982),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seorang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ahli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matematika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,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menyebut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bentuk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benda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alam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yang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rumit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, yang  non-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euklidean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sebagai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geometri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fraktal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.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Ia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menggunakan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istilah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fraktal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pertama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kali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untuk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mendefinisikan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suatu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obyek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yang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secara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matematis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mempunyai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dimensi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berupa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bilangan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tidak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</a:t>
            </a:r>
            <a:r>
              <a:rPr lang="en-US" altLang="id-ID" sz="2200" dirty="0" err="1" smtClean="0">
                <a:latin typeface="FrankRuehl" panose="020E0503060101010101" pitchFamily="34" charset="-79"/>
                <a:cs typeface="FrankRuehl" panose="020E0503060101010101" pitchFamily="34" charset="-79"/>
              </a:rPr>
              <a:t>bulat</a:t>
            </a:r>
            <a:r>
              <a:rPr lang="en-US" altLang="id-ID" sz="2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 (non integer). ………………</a:t>
            </a:r>
          </a:p>
        </p:txBody>
      </p:sp>
    </p:spTree>
    <p:extLst>
      <p:ext uri="{BB962C8B-B14F-4D97-AF65-F5344CB8AC3E}">
        <p14:creationId xmlns:p14="http://schemas.microsoft.com/office/powerpoint/2010/main" xmlns="" val="27477335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47664" y="533400"/>
            <a:ext cx="6986736" cy="9513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cs typeface="Times New Roman" pitchFamily="18" charset="0"/>
              </a:rPr>
              <a:t> </a:t>
            </a:r>
            <a:r>
              <a:rPr lang="en-US" altLang="id-ID" sz="25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Kekeringan</a:t>
            </a:r>
            <a:r>
              <a:rPr lang="en-US" altLang="id-ID" sz="25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en-US" altLang="id-ID" sz="25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Banjir</a:t>
            </a:r>
            <a:r>
              <a:rPr lang="en-US" altLang="id-ID" sz="25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en-US" altLang="id-ID" sz="2500" b="1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dan</a:t>
            </a:r>
            <a:r>
              <a:rPr lang="en-US" altLang="id-ID" sz="25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“Global Changes”</a:t>
            </a:r>
            <a:r>
              <a:rPr lang="en-US" altLang="id-ID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altLang="id-ID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700808"/>
            <a:ext cx="8143056" cy="43204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 anchorCtr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Syahdan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di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jaman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dahulu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kala,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pada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masa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pra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kehidupan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manusia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,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bumi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dipenuhi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oleh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hutan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belantara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,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gunung-gunung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menjulang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tinggi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,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sungai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mengalir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berliku-liku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dengan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airnya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yang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jernih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.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Berbagai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hewan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dari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yang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kecil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hingga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yang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besarnya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sepuluh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kali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gajah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hidup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berkembang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biak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menjalani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ekosistemnya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yang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utuh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tak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terusik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.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Dunia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yang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selama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ratusan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juta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tahun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aman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dan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damai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itu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,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tiba-tiba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berubah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dalam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waktu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sekejap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.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Suatu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ketika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,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sekitar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65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juta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tahun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yang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lalu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, di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jaman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Cretaceous,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jatuhlah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jutaan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meteor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menghujani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bumi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.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Kemudian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suhu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duniapun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memanas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,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langit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gelap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gulita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,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sinar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matahari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terhalang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oleh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debu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kosmik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,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kekeringan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berlangsung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sangat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lama,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matilah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pohon-pohonan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,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dan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musnahlah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sebagian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besar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makhluk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hidup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,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diantaranya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 </a:t>
            </a:r>
            <a:r>
              <a:rPr lang="en-US" altLang="id-ID" sz="2000" dirty="0" err="1" smtClean="0">
                <a:latin typeface="Book Antiqua" panose="02040602050305030304" pitchFamily="18" charset="0"/>
                <a:cs typeface="Aharoni" panose="02010803020104030203" pitchFamily="2" charset="-79"/>
              </a:rPr>
              <a:t>dinosaurus</a:t>
            </a:r>
            <a:r>
              <a:rPr lang="en-US" altLang="id-ID" sz="2000" dirty="0" smtClean="0">
                <a:latin typeface="Book Antiqua" panose="02040602050305030304" pitchFamily="18" charset="0"/>
                <a:cs typeface="Aharoni" panose="02010803020104030203" pitchFamily="2" charset="-79"/>
              </a:rPr>
              <a:t>. </a:t>
            </a:r>
            <a:endParaRPr lang="en-US" altLang="id-ID" sz="2000" dirty="0">
              <a:latin typeface="Book Antiqua" panose="0204060205030503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4738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47800" y="260648"/>
            <a:ext cx="7467600" cy="598775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Berdasarkan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karakteristik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hidrograf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yang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dibuat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pada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tahun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1998-1999,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dapat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disimpulkan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bahwa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Kali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Suci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Kali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Tegoan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dan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Muara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Baron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sangat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berpotensi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banjir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di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musim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penghujan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Banjir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akan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terjadi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bila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hujan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jatuh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dengan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intensitas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lebih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dari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50 mm/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hari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secara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terus-menerus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dalam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waktu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antara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4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hingga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2x24 jam di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daerah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tangkapan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sungai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masing-masing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Sedangkan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banjir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di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Muara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Baron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dapat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terjadi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2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hari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setelah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hujan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jatuh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secara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terus-menerus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di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hampir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seluruh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wilayah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Gunungsewu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dengan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intensitas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lebih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dari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50 mm/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hari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Karakteristik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banjir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pada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umumnya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terjadi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secara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cepat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namun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surut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secara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cepat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pula.</a:t>
            </a:r>
          </a:p>
          <a:p>
            <a:pPr marL="0" indent="0">
              <a:buFontTx/>
              <a:buNone/>
            </a:pP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Korban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banjir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selalu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meninggal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oleh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karena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itu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untuk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menghindari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terjadinya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bencana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,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sebaiknya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tidak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melakukan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kegiatan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di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sekitar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mulut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gua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setelah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turun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hujan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deras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secara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terus-menerus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dalam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waktu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lebih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id-ID" sz="24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dari</a:t>
            </a:r>
            <a:r>
              <a:rPr lang="en-US" altLang="id-ID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4 jam.</a:t>
            </a:r>
          </a:p>
          <a:p>
            <a:pPr marL="0" indent="0">
              <a:buFontTx/>
              <a:buNone/>
            </a:pPr>
            <a:endParaRPr lang="en-US" altLang="id-ID" sz="2400" dirty="0"/>
          </a:p>
        </p:txBody>
      </p:sp>
    </p:spTree>
    <p:extLst>
      <p:ext uri="{BB962C8B-B14F-4D97-AF65-F5344CB8AC3E}">
        <p14:creationId xmlns:p14="http://schemas.microsoft.com/office/powerpoint/2010/main" xmlns="" val="2973658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05954" y="188640"/>
            <a:ext cx="7702550" cy="8921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latin typeface="Minion Pro SmBd" pitchFamily="18" charset="0"/>
              </a:rPr>
              <a:t>Agar </a:t>
            </a:r>
            <a:r>
              <a:rPr lang="en-US" altLang="id-ID" dirty="0" err="1" smtClean="0">
                <a:latin typeface="Minion Pro SmBd" pitchFamily="18" charset="0"/>
              </a:rPr>
              <a:t>lebih</a:t>
            </a:r>
            <a:r>
              <a:rPr lang="en-US" altLang="id-ID" dirty="0" smtClean="0">
                <a:latin typeface="Minion Pro SmBd" pitchFamily="18" charset="0"/>
              </a:rPr>
              <a:t> </a:t>
            </a:r>
            <a:r>
              <a:rPr lang="en-US" altLang="id-ID" dirty="0" err="1" smtClean="0">
                <a:latin typeface="Minion Pro SmBd" pitchFamily="18" charset="0"/>
              </a:rPr>
              <a:t>menarik</a:t>
            </a:r>
            <a:r>
              <a:rPr lang="en-US" altLang="id-ID" dirty="0" smtClean="0">
                <a:latin typeface="Minion Pro SmBd" pitchFamily="18" charset="0"/>
              </a:rPr>
              <a:t>:</a:t>
            </a:r>
            <a:endParaRPr lang="en-US" altLang="id-ID" dirty="0">
              <a:latin typeface="Minion Pro SmBd" pitchFamily="18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3" y="1340768"/>
            <a:ext cx="5184575" cy="4938713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en-US" altLang="id-ID" sz="2800" dirty="0" err="1" smtClean="0"/>
              <a:t>Beri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ilusterasi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berupa</a:t>
            </a:r>
            <a:r>
              <a:rPr lang="en-US" altLang="id-ID" sz="2800" dirty="0" smtClean="0"/>
              <a:t>:</a:t>
            </a:r>
          </a:p>
          <a:p>
            <a:pPr lvl="1" eaLnBrk="1" hangingPunct="1">
              <a:buFontTx/>
              <a:buChar char="-"/>
            </a:pPr>
            <a:r>
              <a:rPr lang="en-US" altLang="id-ID" sz="2800" dirty="0" err="1" smtClean="0"/>
              <a:t>Sketsa</a:t>
            </a:r>
            <a:endParaRPr lang="en-US" altLang="id-ID" sz="2800" dirty="0" smtClean="0"/>
          </a:p>
          <a:p>
            <a:pPr lvl="1" eaLnBrk="1" hangingPunct="1">
              <a:buFontTx/>
              <a:buChar char="-"/>
            </a:pPr>
            <a:r>
              <a:rPr lang="en-US" altLang="id-ID" sz="2800" dirty="0" err="1" smtClean="0"/>
              <a:t>Gambar</a:t>
            </a:r>
            <a:endParaRPr lang="en-US" altLang="id-ID" sz="2800" dirty="0" smtClean="0"/>
          </a:p>
          <a:p>
            <a:pPr lvl="1" eaLnBrk="1" hangingPunct="1">
              <a:buFontTx/>
              <a:buChar char="-"/>
            </a:pPr>
            <a:r>
              <a:rPr lang="en-US" altLang="id-ID" sz="2800" dirty="0" err="1" smtClean="0"/>
              <a:t>Foto</a:t>
            </a:r>
            <a:endParaRPr lang="en-US" altLang="id-ID" sz="2800" dirty="0" smtClean="0"/>
          </a:p>
          <a:p>
            <a:pPr eaLnBrk="1" hangingPunct="1">
              <a:buFontTx/>
              <a:buChar char="-"/>
            </a:pPr>
            <a:r>
              <a:rPr lang="en-US" altLang="id-ID" sz="2800" dirty="0" err="1" smtClean="0"/>
              <a:t>Beri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kutipan</a:t>
            </a:r>
            <a:r>
              <a:rPr lang="en-US" altLang="id-ID" sz="2800" dirty="0" smtClean="0"/>
              <a:t> kata-kata </a:t>
            </a:r>
            <a:r>
              <a:rPr lang="en-US" altLang="id-ID" sz="2800" dirty="0" err="1" smtClean="0"/>
              <a:t>mutiara</a:t>
            </a:r>
            <a:endParaRPr lang="en-US" altLang="id-ID" sz="2800" dirty="0" smtClean="0"/>
          </a:p>
          <a:p>
            <a:pPr eaLnBrk="1" hangingPunct="1">
              <a:buFontTx/>
              <a:buChar char="-"/>
            </a:pPr>
            <a:r>
              <a:rPr lang="en-US" altLang="id-ID" sz="2800" dirty="0" err="1" smtClean="0"/>
              <a:t>Beri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sepenggal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lirik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lagu</a:t>
            </a:r>
            <a:endParaRPr lang="en-US" altLang="id-ID" sz="2800" dirty="0" smtClean="0"/>
          </a:p>
          <a:p>
            <a:pPr eaLnBrk="1" hangingPunct="1">
              <a:buFontTx/>
              <a:buChar char="-"/>
            </a:pPr>
            <a:r>
              <a:rPr lang="en-US" altLang="id-ID" sz="2800" dirty="0" err="1" smtClean="0"/>
              <a:t>Beri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sebait</a:t>
            </a:r>
            <a:r>
              <a:rPr lang="en-US" altLang="id-ID" sz="2800" dirty="0" smtClean="0"/>
              <a:t> </a:t>
            </a:r>
            <a:r>
              <a:rPr lang="en-US" altLang="id-ID" sz="2800" dirty="0" err="1" smtClean="0"/>
              <a:t>puisi</a:t>
            </a:r>
            <a:endParaRPr lang="en-US" altLang="id-ID" sz="2800" dirty="0" smtClean="0"/>
          </a:p>
        </p:txBody>
      </p:sp>
      <p:pic>
        <p:nvPicPr>
          <p:cNvPr id="7" name="Picture 9" descr="http://www.bmg.go.id/images/sss2-d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3850" y="4648200"/>
            <a:ext cx="23653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http://www.bmg.go.id/images/sss2-e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201" y="1412776"/>
            <a:ext cx="23606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00549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23528" y="0"/>
            <a:ext cx="8424936" cy="60212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id-ID" sz="2000" b="1" dirty="0" smtClean="0"/>
              <a:t>MENELUSURI LEMBAH BENGAWAN SOLO PURBA </a:t>
            </a:r>
          </a:p>
          <a:p>
            <a:pPr marL="0" indent="0" algn="ctr">
              <a:buFontTx/>
              <a:buNone/>
            </a:pPr>
            <a:r>
              <a:rPr lang="en-US" altLang="id-ID" sz="2000" b="1" dirty="0" smtClean="0"/>
              <a:t>DI PEGUNUNGAN SELATAN, DIY</a:t>
            </a:r>
            <a:r>
              <a:rPr lang="en-US" altLang="id-ID" b="1" dirty="0" smtClean="0"/>
              <a:t> </a:t>
            </a:r>
          </a:p>
          <a:p>
            <a:pPr marL="0" indent="0" algn="ctr">
              <a:buFontTx/>
              <a:buNone/>
            </a:pPr>
            <a:endParaRPr lang="en-US" altLang="id-ID" sz="1400" dirty="0" smtClean="0"/>
          </a:p>
          <a:p>
            <a:pPr marL="0" indent="0" algn="ctr">
              <a:buFontTx/>
              <a:buNone/>
            </a:pPr>
            <a:r>
              <a:rPr lang="en-US" altLang="id-ID" sz="1800" i="1" dirty="0" smtClean="0"/>
              <a:t>Mata-</a:t>
            </a:r>
            <a:r>
              <a:rPr lang="en-US" altLang="id-ID" sz="1800" i="1" dirty="0" err="1" smtClean="0"/>
              <a:t>airmu</a:t>
            </a:r>
            <a:r>
              <a:rPr lang="en-US" altLang="id-ID" sz="1800" i="1" dirty="0" smtClean="0"/>
              <a:t> </a:t>
            </a:r>
            <a:r>
              <a:rPr lang="en-US" altLang="id-ID" sz="1800" i="1" dirty="0" err="1" smtClean="0"/>
              <a:t>dari</a:t>
            </a:r>
            <a:r>
              <a:rPr lang="en-US" altLang="id-ID" sz="1800" i="1" dirty="0" smtClean="0"/>
              <a:t> </a:t>
            </a:r>
            <a:r>
              <a:rPr lang="en-US" altLang="id-ID" sz="1800" i="1" dirty="0" err="1" smtClean="0"/>
              <a:t>jauh</a:t>
            </a:r>
            <a:endParaRPr lang="en-US" altLang="id-ID" sz="1800" i="1" dirty="0" smtClean="0"/>
          </a:p>
          <a:p>
            <a:pPr marL="0" indent="0" algn="ctr">
              <a:buFontTx/>
              <a:buNone/>
            </a:pPr>
            <a:r>
              <a:rPr lang="en-US" altLang="id-ID" sz="1800" i="1" dirty="0" err="1" smtClean="0"/>
              <a:t>Terkurung</a:t>
            </a:r>
            <a:r>
              <a:rPr lang="en-US" altLang="id-ID" sz="1800" i="1" dirty="0" smtClean="0"/>
              <a:t> </a:t>
            </a:r>
            <a:r>
              <a:rPr lang="en-US" altLang="id-ID" sz="1800" i="1" dirty="0" err="1" smtClean="0"/>
              <a:t>gunung</a:t>
            </a:r>
            <a:r>
              <a:rPr lang="en-US" altLang="id-ID" sz="1800" i="1" dirty="0" smtClean="0"/>
              <a:t> </a:t>
            </a:r>
            <a:r>
              <a:rPr lang="en-US" altLang="id-ID" sz="1800" i="1" dirty="0" err="1" smtClean="0"/>
              <a:t>seribu</a:t>
            </a:r>
            <a:endParaRPr lang="en-US" altLang="id-ID" sz="1800" i="1" dirty="0" smtClean="0"/>
          </a:p>
          <a:p>
            <a:pPr marL="0" indent="0" algn="ctr">
              <a:buFontTx/>
              <a:buNone/>
            </a:pPr>
            <a:r>
              <a:rPr lang="en-US" altLang="id-ID" sz="1800" i="1" dirty="0" smtClean="0"/>
              <a:t>Air </a:t>
            </a:r>
            <a:r>
              <a:rPr lang="en-US" altLang="id-ID" sz="1800" i="1" dirty="0" err="1" smtClean="0"/>
              <a:t>mengalir</a:t>
            </a:r>
            <a:r>
              <a:rPr lang="en-US" altLang="id-ID" sz="1800" i="1" dirty="0" smtClean="0"/>
              <a:t> </a:t>
            </a:r>
            <a:r>
              <a:rPr lang="en-US" altLang="id-ID" sz="1800" i="1" dirty="0" err="1" smtClean="0"/>
              <a:t>sampai</a:t>
            </a:r>
            <a:r>
              <a:rPr lang="en-US" altLang="id-ID" sz="1800" i="1" dirty="0" smtClean="0"/>
              <a:t> </a:t>
            </a:r>
            <a:r>
              <a:rPr lang="en-US" altLang="id-ID" sz="1800" i="1" dirty="0" err="1" smtClean="0"/>
              <a:t>jauh</a:t>
            </a:r>
            <a:r>
              <a:rPr lang="en-US" altLang="id-ID" sz="1800" i="1" dirty="0" smtClean="0"/>
              <a:t> </a:t>
            </a:r>
          </a:p>
          <a:p>
            <a:pPr marL="0" indent="0" algn="ctr">
              <a:buFontTx/>
              <a:buNone/>
            </a:pPr>
            <a:r>
              <a:rPr lang="en-US" altLang="id-ID" sz="1800" i="1" dirty="0" err="1" smtClean="0"/>
              <a:t>Akhirnya</a:t>
            </a:r>
            <a:r>
              <a:rPr lang="en-US" altLang="id-ID" sz="1800" i="1" dirty="0" smtClean="0"/>
              <a:t> </a:t>
            </a:r>
            <a:r>
              <a:rPr lang="en-US" altLang="id-ID" sz="1800" i="1" dirty="0" err="1" smtClean="0"/>
              <a:t>ke</a:t>
            </a:r>
            <a:r>
              <a:rPr lang="en-US" altLang="id-ID" sz="1800" i="1" dirty="0" smtClean="0"/>
              <a:t> </a:t>
            </a:r>
            <a:r>
              <a:rPr lang="en-US" altLang="id-ID" sz="1800" i="1" dirty="0" err="1" smtClean="0"/>
              <a:t>laut</a:t>
            </a:r>
            <a:endParaRPr lang="en-US" altLang="id-ID" sz="1800" i="1" dirty="0" smtClean="0"/>
          </a:p>
          <a:p>
            <a:pPr marL="0" indent="0" algn="just">
              <a:buFontTx/>
              <a:buNone/>
            </a:pPr>
            <a:endParaRPr lang="en-US" altLang="id-ID" sz="1400" dirty="0" smtClean="0"/>
          </a:p>
          <a:p>
            <a:pPr marL="0" indent="0" algn="just">
              <a:buFontTx/>
              <a:buNone/>
            </a:pPr>
            <a:r>
              <a:rPr lang="en-US" altLang="id-ID" sz="2200" dirty="0" err="1" smtClean="0"/>
              <a:t>Gesang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menciptakan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syair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lagu</a:t>
            </a:r>
            <a:r>
              <a:rPr lang="en-US" altLang="id-ID" sz="2200" dirty="0" smtClean="0"/>
              <a:t> di </a:t>
            </a:r>
            <a:r>
              <a:rPr lang="en-US" altLang="id-ID" sz="2200" dirty="0" err="1" smtClean="0"/>
              <a:t>atas</a:t>
            </a:r>
            <a:r>
              <a:rPr lang="en-US" altLang="id-ID" sz="2200" dirty="0" smtClean="0"/>
              <a:t>, </a:t>
            </a:r>
            <a:r>
              <a:rPr lang="en-US" altLang="id-ID" sz="2200" dirty="0" err="1" smtClean="0"/>
              <a:t>seolah-olah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ia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tahu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benar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sejarah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mula-jadi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Bengawan</a:t>
            </a:r>
            <a:r>
              <a:rPr lang="en-US" altLang="id-ID" sz="2200" dirty="0" smtClean="0"/>
              <a:t> Solo. </a:t>
            </a:r>
            <a:r>
              <a:rPr lang="en-US" altLang="id-ID" sz="2200" dirty="0" err="1" smtClean="0"/>
              <a:t>Meskipun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sekarang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tidak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lagi</a:t>
            </a:r>
            <a:r>
              <a:rPr lang="en-US" altLang="id-ID" sz="2200" dirty="0" smtClean="0"/>
              <a:t>, </a:t>
            </a:r>
            <a:r>
              <a:rPr lang="en-US" altLang="id-ID" sz="2200" dirty="0" err="1" smtClean="0"/>
              <a:t>lebih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dari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sepuluh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ribu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tahun</a:t>
            </a:r>
            <a:r>
              <a:rPr lang="en-US" altLang="id-ID" sz="2200" dirty="0" smtClean="0"/>
              <a:t> yang </a:t>
            </a:r>
            <a:r>
              <a:rPr lang="en-US" altLang="id-ID" sz="2200" dirty="0" err="1" smtClean="0"/>
              <a:t>lalu</a:t>
            </a:r>
            <a:r>
              <a:rPr lang="en-US" altLang="id-ID" sz="2200" dirty="0" smtClean="0"/>
              <a:t>, </a:t>
            </a:r>
            <a:r>
              <a:rPr lang="en-US" altLang="id-ID" sz="2200" dirty="0" err="1" smtClean="0"/>
              <a:t>sebelum</a:t>
            </a:r>
            <a:r>
              <a:rPr lang="en-US" altLang="id-ID" sz="2200" dirty="0" smtClean="0"/>
              <a:t> kala </a:t>
            </a:r>
            <a:r>
              <a:rPr lang="en-US" altLang="id-ID" sz="2200" dirty="0" err="1" smtClean="0"/>
              <a:t>Holosen</a:t>
            </a:r>
            <a:r>
              <a:rPr lang="en-US" altLang="id-ID" sz="2200" dirty="0" smtClean="0"/>
              <a:t>, </a:t>
            </a:r>
            <a:r>
              <a:rPr lang="en-US" altLang="id-ID" sz="2200" dirty="0" err="1" smtClean="0"/>
              <a:t>aliran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Bengawan</a:t>
            </a:r>
            <a:r>
              <a:rPr lang="en-US" altLang="id-ID" sz="2200" dirty="0" smtClean="0"/>
              <a:t> Solo </a:t>
            </a:r>
            <a:r>
              <a:rPr lang="en-US" altLang="id-ID" sz="2200" dirty="0" err="1" smtClean="0"/>
              <a:t>diperkirakan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benar-benar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terkurung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gunung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seribu</a:t>
            </a:r>
            <a:r>
              <a:rPr lang="en-US" altLang="id-ID" sz="2200" dirty="0" smtClean="0"/>
              <a:t>. </a:t>
            </a:r>
            <a:r>
              <a:rPr lang="en-US" altLang="id-ID" sz="2200" dirty="0" err="1" smtClean="0"/>
              <a:t>Memang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ada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kontroversi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tentang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sejarah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geologi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Bengawan</a:t>
            </a:r>
            <a:r>
              <a:rPr lang="en-US" altLang="id-ID" sz="2200" dirty="0" smtClean="0"/>
              <a:t> Solo, </a:t>
            </a:r>
            <a:r>
              <a:rPr lang="en-US" altLang="id-ID" sz="2200" dirty="0" err="1" smtClean="0"/>
              <a:t>salah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satu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sungai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terpanjang</a:t>
            </a:r>
            <a:r>
              <a:rPr lang="en-US" altLang="id-ID" sz="2200" dirty="0" smtClean="0"/>
              <a:t> di </a:t>
            </a:r>
            <a:r>
              <a:rPr lang="en-US" altLang="id-ID" sz="2200" dirty="0" err="1" smtClean="0"/>
              <a:t>Jawa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ini</a:t>
            </a:r>
            <a:r>
              <a:rPr lang="en-US" altLang="id-ID" sz="2200" dirty="0" smtClean="0"/>
              <a:t>. </a:t>
            </a:r>
            <a:r>
              <a:rPr lang="en-US" altLang="id-ID" sz="2200" dirty="0" err="1" smtClean="0"/>
              <a:t>Walau</a:t>
            </a:r>
            <a:r>
              <a:rPr lang="en-US" altLang="id-ID" sz="2200" dirty="0" smtClean="0"/>
              <a:t> yang </a:t>
            </a:r>
            <a:r>
              <a:rPr lang="en-US" altLang="id-ID" sz="2200" dirty="0" err="1" smtClean="0"/>
              <a:t>kita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lihat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sekarang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sungai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tersebut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bermuara</a:t>
            </a:r>
            <a:r>
              <a:rPr lang="en-US" altLang="id-ID" sz="2200" dirty="0" smtClean="0"/>
              <a:t> di </a:t>
            </a:r>
            <a:r>
              <a:rPr lang="en-US" altLang="id-ID" sz="2200" dirty="0" err="1" smtClean="0"/>
              <a:t>Selat</a:t>
            </a:r>
            <a:r>
              <a:rPr lang="en-US" altLang="id-ID" sz="2200" dirty="0" smtClean="0"/>
              <a:t> Madura, </a:t>
            </a:r>
            <a:r>
              <a:rPr lang="en-US" altLang="id-ID" sz="2200" dirty="0" err="1" smtClean="0"/>
              <a:t>namun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dahulu</a:t>
            </a:r>
            <a:r>
              <a:rPr lang="en-US" altLang="id-ID" sz="2200" dirty="0" smtClean="0"/>
              <a:t> kala </a:t>
            </a:r>
            <a:r>
              <a:rPr lang="en-US" altLang="id-ID" sz="2200" dirty="0" err="1" smtClean="0"/>
              <a:t>ia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pernah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mengalir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dan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menumpahkan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airnya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ke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Samudra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Hindia</a:t>
            </a:r>
            <a:r>
              <a:rPr lang="en-US" altLang="id-ID" sz="2200" dirty="0" smtClean="0"/>
              <a:t> di </a:t>
            </a:r>
            <a:r>
              <a:rPr lang="en-US" altLang="id-ID" sz="2200" dirty="0" err="1" smtClean="0"/>
              <a:t>perbatasan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antara</a:t>
            </a:r>
            <a:r>
              <a:rPr lang="en-US" altLang="id-ID" sz="2200" dirty="0" smtClean="0"/>
              <a:t> DIY </a:t>
            </a:r>
            <a:r>
              <a:rPr lang="en-US" altLang="id-ID" sz="2200" dirty="0" err="1" smtClean="0"/>
              <a:t>dan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propinsi</a:t>
            </a:r>
            <a:r>
              <a:rPr lang="en-US" altLang="id-ID" sz="2200" dirty="0" smtClean="0"/>
              <a:t> </a:t>
            </a:r>
            <a:r>
              <a:rPr lang="en-US" altLang="id-ID" sz="2200" dirty="0" err="1" smtClean="0"/>
              <a:t>Jawa</a:t>
            </a:r>
            <a:r>
              <a:rPr lang="en-US" altLang="id-ID" sz="2200" dirty="0" smtClean="0"/>
              <a:t> Tengah. </a:t>
            </a:r>
            <a:endParaRPr lang="en-US" altLang="id-ID" sz="2200" dirty="0"/>
          </a:p>
        </p:txBody>
      </p:sp>
    </p:spTree>
    <p:extLst>
      <p:ext uri="{BB962C8B-B14F-4D97-AF65-F5344CB8AC3E}">
        <p14:creationId xmlns:p14="http://schemas.microsoft.com/office/powerpoint/2010/main" xmlns="" val="27477335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menulis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3305175" cy="3305175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ade-menul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9733" y="90872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anak-menulis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919" y="3854450"/>
            <a:ext cx="48768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547385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kapan menul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1064" y="2398440"/>
            <a:ext cx="3157538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i-love-menul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1264" y="341040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347864" y="188640"/>
            <a:ext cx="3810000" cy="2209800"/>
          </a:xfrm>
          <a:prstGeom prst="cloudCallout">
            <a:avLst>
              <a:gd name="adj1" fmla="val -39088"/>
              <a:gd name="adj2" fmla="val 62991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xmlns="" val="2973658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31640" y="0"/>
            <a:ext cx="7812360" cy="10808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2800" dirty="0" err="1" smtClean="0">
                <a:latin typeface="Cooper Std Black" pitchFamily="18" charset="0"/>
              </a:rPr>
              <a:t>Buat</a:t>
            </a:r>
            <a:r>
              <a:rPr lang="en-US" altLang="id-ID" sz="2800" dirty="0" smtClean="0">
                <a:latin typeface="Cooper Std Black" pitchFamily="18" charset="0"/>
              </a:rPr>
              <a:t> </a:t>
            </a:r>
            <a:r>
              <a:rPr lang="en-US" altLang="id-ID" sz="2800" dirty="0" err="1" smtClean="0">
                <a:latin typeface="Cooper Std Black" pitchFamily="18" charset="0"/>
              </a:rPr>
              <a:t>karya</a:t>
            </a:r>
            <a:r>
              <a:rPr lang="en-US" altLang="id-ID" sz="2800" dirty="0" smtClean="0">
                <a:latin typeface="Cooper Std Black" pitchFamily="18" charset="0"/>
              </a:rPr>
              <a:t> </a:t>
            </a:r>
            <a:r>
              <a:rPr lang="en-US" altLang="id-ID" sz="2800" dirty="0" err="1" smtClean="0">
                <a:latin typeface="Cooper Std Black" pitchFamily="18" charset="0"/>
              </a:rPr>
              <a:t>tulis</a:t>
            </a:r>
            <a:r>
              <a:rPr lang="en-US" altLang="id-ID" sz="2800" dirty="0" smtClean="0">
                <a:latin typeface="Cooper Std Black" pitchFamily="18" charset="0"/>
              </a:rPr>
              <a:t> </a:t>
            </a:r>
            <a:r>
              <a:rPr lang="en-US" altLang="id-ID" sz="2800" dirty="0" err="1" smtClean="0">
                <a:latin typeface="Cooper Std Black" pitchFamily="18" charset="0"/>
              </a:rPr>
              <a:t>ilmiah</a:t>
            </a:r>
            <a:r>
              <a:rPr lang="en-US" altLang="id-ID" sz="2800" dirty="0" smtClean="0">
                <a:latin typeface="Cooper Std Black" pitchFamily="18" charset="0"/>
              </a:rPr>
              <a:t> </a:t>
            </a:r>
            <a:r>
              <a:rPr lang="en-US" altLang="id-ID" sz="2800" dirty="0" err="1" smtClean="0">
                <a:latin typeface="Cooper Std Black" pitchFamily="18" charset="0"/>
              </a:rPr>
              <a:t>populer</a:t>
            </a:r>
            <a:r>
              <a:rPr lang="en-US" altLang="id-ID" sz="2800" dirty="0" smtClean="0">
                <a:latin typeface="Cooper Std Black" pitchFamily="18" charset="0"/>
              </a:rPr>
              <a:t> </a:t>
            </a:r>
            <a:r>
              <a:rPr lang="en-US" altLang="id-ID" sz="2800" dirty="0" err="1" smtClean="0">
                <a:latin typeface="Cooper Std Black" pitchFamily="18" charset="0"/>
              </a:rPr>
              <a:t>dari</a:t>
            </a:r>
            <a:r>
              <a:rPr lang="en-US" altLang="id-ID" sz="2800" dirty="0" smtClean="0">
                <a:latin typeface="Cooper Std Black" pitchFamily="18" charset="0"/>
              </a:rPr>
              <a:t> </a:t>
            </a:r>
            <a:r>
              <a:rPr lang="en-US" altLang="id-ID" sz="2800" dirty="0" err="1" smtClean="0">
                <a:latin typeface="Cooper Std Black" pitchFamily="18" charset="0"/>
              </a:rPr>
              <a:t>gambar</a:t>
            </a:r>
            <a:r>
              <a:rPr lang="en-US" altLang="id-ID" sz="2800" dirty="0" smtClean="0">
                <a:latin typeface="Cooper Std Black" pitchFamily="18" charset="0"/>
              </a:rPr>
              <a:t> di </a:t>
            </a:r>
            <a:r>
              <a:rPr lang="en-US" altLang="id-ID" sz="2800" dirty="0" err="1" smtClean="0">
                <a:latin typeface="Cooper Std Black" pitchFamily="18" charset="0"/>
              </a:rPr>
              <a:t>bawah</a:t>
            </a:r>
            <a:r>
              <a:rPr lang="en-US" altLang="id-ID" sz="2800" dirty="0" smtClean="0">
                <a:latin typeface="Cooper Std Black" pitchFamily="18" charset="0"/>
              </a:rPr>
              <a:t> </a:t>
            </a:r>
            <a:r>
              <a:rPr lang="en-US" altLang="id-ID" sz="2800" dirty="0" err="1" smtClean="0">
                <a:latin typeface="Cooper Std Black" pitchFamily="18" charset="0"/>
              </a:rPr>
              <a:t>ini</a:t>
            </a:r>
            <a:endParaRPr lang="en-US" altLang="id-ID" sz="2800" dirty="0">
              <a:latin typeface="Cooper Std Black" pitchFamily="18" charset="0"/>
            </a:endParaRPr>
          </a:p>
        </p:txBody>
      </p:sp>
      <p:pic>
        <p:nvPicPr>
          <p:cNvPr id="6" name="Picture 2" descr="what_is_watershed_acti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501"/>
            <a:ext cx="4320480" cy="484888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00549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6632"/>
            <a:ext cx="9144000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id-ID" sz="3600" dirty="0" smtClean="0">
                <a:latin typeface="Britannic Bold" panose="020B0903060703020204" pitchFamily="34" charset="0"/>
              </a:rPr>
              <a:t>Buat </a:t>
            </a:r>
            <a:r>
              <a:rPr lang="en-US" altLang="id-ID" sz="3600" dirty="0" err="1" smtClean="0">
                <a:latin typeface="Britannic Bold" panose="020B0903060703020204" pitchFamily="34" charset="0"/>
              </a:rPr>
              <a:t>judul</a:t>
            </a:r>
            <a:r>
              <a:rPr lang="en-US" altLang="id-ID" sz="3600" dirty="0" smtClean="0">
                <a:latin typeface="Britannic Bold" panose="020B0903060703020204" pitchFamily="34" charset="0"/>
              </a:rPr>
              <a:t> </a:t>
            </a:r>
            <a:r>
              <a:rPr lang="en-US" altLang="id-ID" sz="3600" dirty="0" err="1" smtClean="0">
                <a:latin typeface="Britannic Bold" panose="020B0903060703020204" pitchFamily="34" charset="0"/>
              </a:rPr>
              <a:t>sebuah</a:t>
            </a:r>
            <a:r>
              <a:rPr lang="en-US" altLang="id-ID" sz="3600" dirty="0" smtClean="0">
                <a:latin typeface="Britannic Bold" panose="020B0903060703020204" pitchFamily="34" charset="0"/>
              </a:rPr>
              <a:t> </a:t>
            </a:r>
            <a:r>
              <a:rPr lang="en-US" altLang="id-ID" sz="3600" dirty="0" err="1" smtClean="0">
                <a:latin typeface="Britannic Bold" panose="020B0903060703020204" pitchFamily="34" charset="0"/>
              </a:rPr>
              <a:t>karya</a:t>
            </a:r>
            <a:r>
              <a:rPr lang="id-ID" altLang="id-ID" sz="3600" dirty="0" smtClean="0">
                <a:latin typeface="Britannic Bold" panose="020B0903060703020204" pitchFamily="34" charset="0"/>
              </a:rPr>
              <a:t> tulis ilmiah populer berdasarkan gambar di bawah ini</a:t>
            </a:r>
            <a:endParaRPr lang="id-ID" altLang="id-ID" sz="3600" dirty="0">
              <a:latin typeface="Britannic Bold" panose="020B0903060703020204" pitchFamily="34" charset="0"/>
            </a:endParaRPr>
          </a:p>
        </p:txBody>
      </p:sp>
      <p:pic>
        <p:nvPicPr>
          <p:cNvPr id="7" name="Picture 5" descr="evolution_hom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28800"/>
            <a:ext cx="67818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77335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838200" y="1794520"/>
            <a:ext cx="7391400" cy="25705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i-FI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Terima kasih </a:t>
            </a:r>
            <a:endParaRPr lang="id-ID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fi-FI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atas </a:t>
            </a:r>
            <a:endParaRPr lang="id-ID" sz="3600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fi-FI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perhatian </a:t>
            </a:r>
            <a:r>
              <a:rPr lang="fi-FI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anda</a:t>
            </a:r>
            <a:endParaRPr lang="id-ID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47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635896" y="572616"/>
            <a:ext cx="2088232" cy="1066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dirty="0" smtClean="0">
                <a:latin typeface="Algerian" panose="04020705040A02060702" pitchFamily="82" charset="0"/>
              </a:rPr>
              <a:t>FAKTA</a:t>
            </a:r>
            <a:endParaRPr lang="en-US" altLang="id-ID" dirty="0">
              <a:latin typeface="Algerian" panose="04020705040A02060702" pitchFamily="82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563888" y="4154016"/>
            <a:ext cx="1872208" cy="990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id-ID" sz="3300" b="1" dirty="0" smtClean="0">
                <a:latin typeface="Algerian" panose="04020705040A02060702" pitchFamily="82" charset="0"/>
              </a:rPr>
              <a:t>DATA</a:t>
            </a:r>
            <a:endParaRPr lang="en-US" altLang="id-ID" sz="3300" b="1" dirty="0">
              <a:latin typeface="Algerian" panose="04020705040A02060702" pitchFamily="82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75792" y="1791816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id-ID" sz="3600" dirty="0" err="1">
                <a:latin typeface="Times New Roman" pitchFamily="18" charset="0"/>
              </a:rPr>
              <a:t>Direkam</a:t>
            </a:r>
            <a:r>
              <a:rPr lang="en-US" altLang="id-ID" sz="3600" dirty="0">
                <a:latin typeface="Times New Roman" pitchFamily="18" charset="0"/>
              </a:rPr>
              <a:t>: </a:t>
            </a:r>
            <a:r>
              <a:rPr lang="en-US" altLang="id-ID" sz="3600" dirty="0" err="1">
                <a:latin typeface="Times New Roman" pitchFamily="18" charset="0"/>
              </a:rPr>
              <a:t>ditulis</a:t>
            </a:r>
            <a:endParaRPr lang="en-US" altLang="id-ID" sz="3600" dirty="0">
              <a:latin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id-ID" sz="3600" dirty="0">
                <a:latin typeface="Times New Roman" pitchFamily="18" charset="0"/>
              </a:rPr>
              <a:t>	             </a:t>
            </a:r>
            <a:r>
              <a:rPr lang="en-US" altLang="id-ID" sz="3600" dirty="0" err="1">
                <a:latin typeface="Times New Roman" pitchFamily="18" charset="0"/>
              </a:rPr>
              <a:t>digambar</a:t>
            </a:r>
            <a:endParaRPr lang="en-US" altLang="id-ID" sz="3600" dirty="0">
              <a:latin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id-ID" sz="3600" dirty="0">
                <a:latin typeface="Times New Roman" pitchFamily="18" charset="0"/>
              </a:rPr>
              <a:t>               </a:t>
            </a:r>
            <a:r>
              <a:rPr lang="en-US" altLang="id-ID" sz="3600" dirty="0" err="1">
                <a:latin typeface="Times New Roman" pitchFamily="18" charset="0"/>
              </a:rPr>
              <a:t>difoto</a:t>
            </a:r>
            <a:endParaRPr lang="en-US" altLang="id-ID" sz="3600" dirty="0">
              <a:latin typeface="Times New Roman" pitchFamily="18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928792" y="725016"/>
            <a:ext cx="1143000" cy="4648200"/>
          </a:xfrm>
          <a:prstGeom prst="curvedLeftArrow">
            <a:avLst>
              <a:gd name="adj1" fmla="val 81333"/>
              <a:gd name="adj2" fmla="val 1626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xmlns="" val="274773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547664" y="620688"/>
            <a:ext cx="7596336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Fakta</a:t>
            </a:r>
            <a:r>
              <a:rPr lang="en-US" altLang="id-ID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id-ID" sz="4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Pribadi</a:t>
            </a:r>
            <a:endParaRPr lang="en-US" alt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700808"/>
            <a:ext cx="8388424" cy="424847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/>
          <a:lstStyle/>
          <a:p>
            <a:pPr eaLnBrk="1" hangingPunct="1"/>
            <a:r>
              <a:rPr lang="en-US" altLang="id-ID" sz="3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Si Ani </a:t>
            </a:r>
            <a:r>
              <a:rPr lang="en-US" altLang="id-ID" sz="3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cantik</a:t>
            </a:r>
            <a:r>
              <a:rPr lang="en-US" altLang="id-ID" sz="3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id-ID" sz="3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dan</a:t>
            </a:r>
            <a:r>
              <a:rPr lang="en-US" altLang="id-ID" sz="3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id-ID" sz="3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baik</a:t>
            </a:r>
            <a:r>
              <a:rPr lang="en-US" altLang="id-ID" sz="3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id-ID" sz="3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hati</a:t>
            </a:r>
            <a:endParaRPr lang="en-US" altLang="id-ID" sz="3400" dirty="0" smtClean="0">
              <a:solidFill>
                <a:schemeClr val="accent3">
                  <a:lumMod val="20000"/>
                  <a:lumOff val="80000"/>
                </a:schemeClr>
              </a:solidFill>
              <a:latin typeface="Baskerville Old Face" panose="02020602080505020303" pitchFamily="18" charset="0"/>
            </a:endParaRPr>
          </a:p>
          <a:p>
            <a:pPr eaLnBrk="1" hangingPunct="1"/>
            <a:r>
              <a:rPr lang="en-US" altLang="id-ID" sz="3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Warna</a:t>
            </a:r>
            <a:r>
              <a:rPr lang="en-US" altLang="id-ID" sz="3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id-ID" sz="3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ungu</a:t>
            </a:r>
            <a:r>
              <a:rPr lang="en-US" altLang="id-ID" sz="3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id-ID" sz="3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itu</a:t>
            </a:r>
            <a:r>
              <a:rPr lang="en-US" altLang="id-ID" sz="3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id-ID" sz="3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cocok</a:t>
            </a:r>
            <a:r>
              <a:rPr lang="en-US" altLang="id-ID" sz="3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id-ID" sz="3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bagimu</a:t>
            </a:r>
            <a:endParaRPr lang="en-US" altLang="id-ID" sz="3400" dirty="0" smtClean="0">
              <a:solidFill>
                <a:schemeClr val="accent3">
                  <a:lumMod val="20000"/>
                  <a:lumOff val="80000"/>
                </a:schemeClr>
              </a:solidFill>
              <a:latin typeface="Baskerville Old Face" panose="02020602080505020303" pitchFamily="18" charset="0"/>
            </a:endParaRPr>
          </a:p>
          <a:p>
            <a:pPr eaLnBrk="1" hangingPunct="1"/>
            <a:r>
              <a:rPr lang="en-US" altLang="id-ID" sz="3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Harga</a:t>
            </a:r>
            <a:r>
              <a:rPr lang="en-US" altLang="id-ID" sz="3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id-ID" sz="3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baju</a:t>
            </a:r>
            <a:r>
              <a:rPr lang="en-US" altLang="id-ID" sz="3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id-ID" sz="3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itu</a:t>
            </a:r>
            <a:r>
              <a:rPr lang="en-US" altLang="id-ID" sz="3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id-ID" sz="3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mahal</a:t>
            </a:r>
            <a:r>
              <a:rPr lang="en-US" altLang="id-ID" sz="3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 </a:t>
            </a:r>
            <a:r>
              <a:rPr lang="en-US" altLang="id-ID" sz="34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Baskerville Old Face" panose="02020602080505020303" pitchFamily="18" charset="0"/>
              </a:rPr>
              <a:t>sekali</a:t>
            </a:r>
            <a:endParaRPr lang="en-US" altLang="id-ID" sz="3400" dirty="0" smtClean="0">
              <a:solidFill>
                <a:schemeClr val="accent3">
                  <a:lumMod val="20000"/>
                  <a:lumOff val="80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547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03648" y="115937"/>
            <a:ext cx="7488832" cy="10808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3300" dirty="0" err="1" smtClean="0">
                <a:latin typeface="Bauhaus 93" panose="04030905020B02020C02" pitchFamily="82" charset="0"/>
              </a:rPr>
              <a:t>Buat</a:t>
            </a:r>
            <a:r>
              <a:rPr lang="en-US" altLang="id-ID" sz="3300" dirty="0" smtClean="0">
                <a:latin typeface="Bauhaus 93" panose="04030905020B02020C02" pitchFamily="82" charset="0"/>
              </a:rPr>
              <a:t> </a:t>
            </a:r>
            <a:r>
              <a:rPr lang="en-US" altLang="id-ID" sz="3300" dirty="0" err="1" smtClean="0">
                <a:latin typeface="Bauhaus 93" panose="04030905020B02020C02" pitchFamily="82" charset="0"/>
              </a:rPr>
              <a:t>contoh</a:t>
            </a:r>
            <a:r>
              <a:rPr lang="en-US" altLang="id-ID" sz="3300" dirty="0" smtClean="0">
                <a:latin typeface="Bauhaus 93" panose="04030905020B02020C02" pitchFamily="82" charset="0"/>
              </a:rPr>
              <a:t> FAKTA </a:t>
            </a:r>
            <a:r>
              <a:rPr lang="en-US" altLang="id-ID" sz="3300" dirty="0" err="1" smtClean="0">
                <a:latin typeface="Bauhaus 93" panose="04030905020B02020C02" pitchFamily="82" charset="0"/>
              </a:rPr>
              <a:t>dari</a:t>
            </a:r>
            <a:r>
              <a:rPr lang="en-US" altLang="id-ID" sz="3300" dirty="0" smtClean="0">
                <a:latin typeface="Bauhaus 93" panose="04030905020B02020C02" pitchFamily="82" charset="0"/>
              </a:rPr>
              <a:t> </a:t>
            </a:r>
            <a:r>
              <a:rPr lang="en-US" altLang="id-ID" sz="3300" dirty="0" err="1" smtClean="0">
                <a:latin typeface="Bauhaus 93" panose="04030905020B02020C02" pitchFamily="82" charset="0"/>
              </a:rPr>
              <a:t>gambar</a:t>
            </a:r>
            <a:r>
              <a:rPr lang="en-US" altLang="id-ID" sz="3300" dirty="0" smtClean="0">
                <a:latin typeface="Bauhaus 93" panose="04030905020B02020C02" pitchFamily="82" charset="0"/>
              </a:rPr>
              <a:t> di </a:t>
            </a:r>
            <a:r>
              <a:rPr lang="en-US" altLang="id-ID" sz="3300" dirty="0" err="1" smtClean="0">
                <a:latin typeface="Bauhaus 93" panose="04030905020B02020C02" pitchFamily="82" charset="0"/>
              </a:rPr>
              <a:t>bawah</a:t>
            </a:r>
            <a:r>
              <a:rPr lang="en-US" altLang="id-ID" sz="3300" dirty="0" smtClean="0">
                <a:latin typeface="Bauhaus 93" panose="04030905020B02020C02" pitchFamily="82" charset="0"/>
              </a:rPr>
              <a:t> </a:t>
            </a:r>
            <a:r>
              <a:rPr lang="en-US" altLang="id-ID" sz="3300" dirty="0" err="1" smtClean="0">
                <a:latin typeface="Bauhaus 93" panose="04030905020B02020C02" pitchFamily="82" charset="0"/>
              </a:rPr>
              <a:t>ini</a:t>
            </a:r>
            <a:endParaRPr lang="en-US" altLang="id-ID" sz="3300" dirty="0">
              <a:latin typeface="Bauhaus 93" panose="04030905020B02020C02" pitchFamily="82" charset="0"/>
            </a:endParaRPr>
          </a:p>
        </p:txBody>
      </p:sp>
      <p:pic>
        <p:nvPicPr>
          <p:cNvPr id="6" name="Picture 8" descr="Mariana Ren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4536504" cy="453650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365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d-ID" dirty="0" smtClean="0"/>
              <a:t>Teknik </a:t>
            </a:r>
            <a:r>
              <a:rPr lang="id-ID" dirty="0"/>
              <a:t>Geologi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1740089317"/>
              </p:ext>
            </p:extLst>
          </p:nvPr>
        </p:nvGraphicFramePr>
        <p:xfrm>
          <a:off x="381000" y="54864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7" descr="C:\Documents and Settings\umi\My Documents\My Pictures\faceann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71800" y="1395238"/>
            <a:ext cx="3500735" cy="397797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03648" y="80169"/>
            <a:ext cx="6934200" cy="10445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d-ID" sz="3300" dirty="0" err="1" smtClean="0">
                <a:latin typeface="Georgia" panose="02040502050405020303" pitchFamily="18" charset="0"/>
              </a:rPr>
              <a:t>Buat</a:t>
            </a:r>
            <a:r>
              <a:rPr lang="en-US" altLang="id-ID" sz="3300" dirty="0" smtClean="0">
                <a:latin typeface="Georgia" panose="02040502050405020303" pitchFamily="18" charset="0"/>
              </a:rPr>
              <a:t> </a:t>
            </a:r>
            <a:r>
              <a:rPr lang="en-US" altLang="id-ID" sz="3300" dirty="0" err="1" smtClean="0">
                <a:latin typeface="Georgia" panose="02040502050405020303" pitchFamily="18" charset="0"/>
              </a:rPr>
              <a:t>contoh</a:t>
            </a:r>
            <a:r>
              <a:rPr lang="en-US" altLang="id-ID" sz="3300" dirty="0" smtClean="0">
                <a:latin typeface="Georgia" panose="02040502050405020303" pitchFamily="18" charset="0"/>
              </a:rPr>
              <a:t> FAKTA </a:t>
            </a:r>
            <a:r>
              <a:rPr lang="en-US" altLang="id-ID" sz="3300" dirty="0" err="1" smtClean="0">
                <a:latin typeface="Georgia" panose="02040502050405020303" pitchFamily="18" charset="0"/>
              </a:rPr>
              <a:t>dari</a:t>
            </a:r>
            <a:r>
              <a:rPr lang="en-US" altLang="id-ID" sz="3300" dirty="0" smtClean="0">
                <a:latin typeface="Georgia" panose="02040502050405020303" pitchFamily="18" charset="0"/>
              </a:rPr>
              <a:t> </a:t>
            </a:r>
            <a:r>
              <a:rPr lang="en-US" altLang="id-ID" sz="3300" dirty="0" err="1" smtClean="0">
                <a:latin typeface="Georgia" panose="02040502050405020303" pitchFamily="18" charset="0"/>
              </a:rPr>
              <a:t>gambar</a:t>
            </a:r>
            <a:r>
              <a:rPr lang="en-US" altLang="id-ID" sz="3300" dirty="0" smtClean="0">
                <a:latin typeface="Georgia" panose="02040502050405020303" pitchFamily="18" charset="0"/>
              </a:rPr>
              <a:t> di </a:t>
            </a:r>
            <a:r>
              <a:rPr lang="en-US" altLang="id-ID" sz="3300" dirty="0" err="1" smtClean="0">
                <a:latin typeface="Georgia" panose="02040502050405020303" pitchFamily="18" charset="0"/>
              </a:rPr>
              <a:t>bawah</a:t>
            </a:r>
            <a:r>
              <a:rPr lang="en-US" altLang="id-ID" sz="3300" dirty="0" smtClean="0">
                <a:latin typeface="Georgia" panose="02040502050405020303" pitchFamily="18" charset="0"/>
              </a:rPr>
              <a:t> </a:t>
            </a:r>
            <a:r>
              <a:rPr lang="en-US" altLang="id-ID" sz="3300" dirty="0" err="1" smtClean="0">
                <a:latin typeface="Georgia" panose="02040502050405020303" pitchFamily="18" charset="0"/>
              </a:rPr>
              <a:t>ini</a:t>
            </a:r>
            <a:endParaRPr lang="en-US" altLang="id-ID" sz="33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05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1781</Words>
  <Application>Microsoft Office PowerPoint</Application>
  <PresentationFormat>On-screen Show (4:3)</PresentationFormat>
  <Paragraphs>286</Paragraphs>
  <Slides>59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MS Org 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citrabhuwana</dc:creator>
  <cp:lastModifiedBy>UPN</cp:lastModifiedBy>
  <cp:revision>55</cp:revision>
  <dcterms:created xsi:type="dcterms:W3CDTF">2017-01-18T03:55:34Z</dcterms:created>
  <dcterms:modified xsi:type="dcterms:W3CDTF">2017-01-25T06:36:02Z</dcterms:modified>
</cp:coreProperties>
</file>