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06" r:id="rId3"/>
    <p:sldId id="260" r:id="rId4"/>
    <p:sldId id="261" r:id="rId5"/>
    <p:sldId id="262" r:id="rId6"/>
    <p:sldId id="263" r:id="rId7"/>
    <p:sldId id="267" r:id="rId8"/>
    <p:sldId id="278" r:id="rId9"/>
    <p:sldId id="307" r:id="rId10"/>
    <p:sldId id="308" r:id="rId11"/>
    <p:sldId id="309" r:id="rId12"/>
    <p:sldId id="310" r:id="rId13"/>
    <p:sldId id="301" r:id="rId14"/>
    <p:sldId id="302" r:id="rId15"/>
    <p:sldId id="312" r:id="rId16"/>
    <p:sldId id="285" r:id="rId17"/>
    <p:sldId id="303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68" r:id="rId27"/>
    <p:sldId id="300" r:id="rId28"/>
    <p:sldId id="304" r:id="rId2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395" autoAdjust="0"/>
  </p:normalViewPr>
  <p:slideViewPr>
    <p:cSldViewPr>
      <p:cViewPr varScale="1">
        <p:scale>
          <a:sx n="59" d="100"/>
          <a:sy n="5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38B96-23BA-4134-A905-4EA31DB9A950}" type="datetimeFigureOut">
              <a:rPr lang="en-US" smtClean="0"/>
              <a:t>3/5/2015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E274E-7F73-4767-975B-0627C1FA3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0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30283C9E-02CB-4F35-B205-DB3E3CD72FC9}" type="slidenum">
              <a:rPr lang="en-GB" sz="1200">
                <a:solidFill>
                  <a:srgbClr val="000000"/>
                </a:solidFill>
              </a:rPr>
              <a:pPr/>
              <a:t>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9" y="4342845"/>
            <a:ext cx="5029717" cy="41156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210B24-3D3F-43EA-89E2-4768CBFF6A02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506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9531D2-0EE0-436B-A4D7-18B7806CDA4D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6084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E3069F-110F-430C-AE36-EE0CFD72AB48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7108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9FF076-E73D-4DF4-9190-33A00F1A97DC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813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248A6B-4E84-4C9F-AB96-CEA953175511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915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E423D758-93A3-4876-A188-86B85FC5B42C}" type="slidenum">
              <a:rPr lang="en-GB" sz="1200">
                <a:solidFill>
                  <a:srgbClr val="000000"/>
                </a:solidFill>
              </a:rPr>
              <a:pPr/>
              <a:t>9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9" y="4342845"/>
            <a:ext cx="5029717" cy="404122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BC325E0A-5F3E-4501-ADB3-9B5691D1D8BD}" type="slidenum">
              <a:rPr lang="en-GB" sz="1200">
                <a:solidFill>
                  <a:srgbClr val="000000"/>
                </a:solidFill>
              </a:rPr>
              <a:pPr/>
              <a:t>10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9" y="4342845"/>
            <a:ext cx="5029717" cy="404122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771E3F3B-669C-4A35-8775-40CE7098DEA0}" type="slidenum">
              <a:rPr lang="en-GB" sz="1200">
                <a:solidFill>
                  <a:srgbClr val="000000"/>
                </a:solidFill>
              </a:rPr>
              <a:pPr/>
              <a:t>11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9" y="4342845"/>
            <a:ext cx="5029717" cy="404122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1pPr>
            <a:lvl2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2pPr>
            <a:lvl3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3pPr>
            <a:lvl4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4pPr>
            <a:lvl5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</a:defRPr>
            </a:lvl9pPr>
          </a:lstStyle>
          <a:p>
            <a:fld id="{58A8E663-FC7A-430E-9959-171BBDC3A4FC}" type="slidenum">
              <a:rPr lang="en-GB" sz="1200">
                <a:solidFill>
                  <a:srgbClr val="000000"/>
                </a:solidFill>
              </a:rPr>
              <a:pPr/>
              <a:t>12</a:t>
            </a:fld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919" y="4342845"/>
            <a:ext cx="5029717" cy="404122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7D177A-7B66-4387-B1E5-D1B37E166EF3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301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55C7E4-6C7D-4079-B72A-7F3C4870525E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711200" y="685800"/>
            <a:ext cx="5438775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723" tIns="40362" rIns="80723" bIns="40362" anchor="ctr"/>
          <a:lstStyle/>
          <a:p>
            <a:endParaRPr lang="en-US"/>
          </a:p>
        </p:txBody>
      </p:sp>
      <p:sp>
        <p:nvSpPr>
          <p:cNvPr id="4403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32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1pPr>
            <a:lvl2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2pPr>
            <a:lvl3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3pPr>
            <a:lvl4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4pPr>
            <a:lvl5pPr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5pPr>
            <a:lvl6pPr marL="2219889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6pPr>
            <a:lvl7pPr marL="2623505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7pPr>
            <a:lvl8pPr marL="3027121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8pPr>
            <a:lvl9pPr marL="3430737" indent="-201808" defTabSz="403616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9059" algn="l"/>
                <a:tab pos="1278118" algn="l"/>
                <a:tab pos="1917177" algn="l"/>
                <a:tab pos="2556236" algn="l"/>
              </a:tabLst>
              <a:defRPr sz="21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9pPr>
          </a:lstStyle>
          <a:p>
            <a:fld id="{BEB10EFF-D0DC-45A1-9CCB-D0139C38CD73}" type="slidenum">
              <a:rPr lang="en-GB" sz="1200">
                <a:solidFill>
                  <a:srgbClr val="000000"/>
                </a:solidFill>
                <a:ea typeface="DejaVuSans" charset="0"/>
                <a:cs typeface="DejaVuSans" charset="0"/>
              </a:rPr>
              <a:pPr/>
              <a:t>15</a:t>
            </a:fld>
            <a:endParaRPr lang="en-GB" sz="1200">
              <a:solidFill>
                <a:srgbClr val="000000"/>
              </a:solidFill>
              <a:ea typeface="DejaVuSans" charset="0"/>
              <a:cs typeface="DejaVuSans" charset="0"/>
            </a:endParaRPr>
          </a:p>
        </p:txBody>
      </p:sp>
      <p:sp>
        <p:nvSpPr>
          <p:cNvPr id="3891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891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919" y="4342845"/>
            <a:ext cx="5029717" cy="41156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E274E-7F73-4767-975B-0627C1FA30A1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6425" cy="1136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6425" cy="45275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457200" y="6248400"/>
            <a:ext cx="2130425" cy="4540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2425" cy="454025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2130425" cy="4540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547F1A-3AA1-4331-908F-4D23415FD5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05/03/2015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  <p:pic>
        <p:nvPicPr>
          <p:cNvPr id="1034" name="Picture 10"/>
          <p:cNvPicPr>
            <a:picLocks noChangeAspect="1" noChangeArrowheads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500034" y="1214422"/>
            <a:ext cx="685800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Tatabahasa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Otomata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Pengantar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Kompilasi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Pertemuan</a:t>
            </a:r>
            <a:r>
              <a:rPr lang="en-US" dirty="0" smtClean="0">
                <a:solidFill>
                  <a:schemeClr val="tx1"/>
                </a:solidFill>
              </a:rPr>
              <a:t> II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40238"/>
          </a:xfrm>
        </p:spPr>
        <p:txBody>
          <a:bodyPr lIns="0" tIns="0" rIns="0" bIns="0"/>
          <a:lstStyle/>
          <a:p>
            <a:pPr marL="339725" indent="-339725" eaLnBrk="1" hangingPunct="1">
              <a:lnSpc>
                <a:spcPct val="124000"/>
              </a:lnSpc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Non terminal simbol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Dinyatakan dengan </a:t>
            </a:r>
            <a:r>
              <a:rPr lang="en-GB" b="1" smtClean="0"/>
              <a:t>huruf besar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Contoh : S, A, B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smtClean="0"/>
              <a:t>Diturunkan</a:t>
            </a:r>
            <a:r>
              <a:rPr lang="en-GB" smtClean="0"/>
              <a:t> hingga membentuk rangkaian terminal simbol dengan bantuan T atau Vt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1" smtClean="0"/>
              <a:t>N atau Vn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BE7F3A9-5AFF-4288-AA24-D9D496FD28C1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/>
          <a:lstStyle/>
          <a:p>
            <a:pPr eaLnBrk="1" fontAlgn="auto" hangingPunct="1">
              <a:lnSpc>
                <a:spcPct val="116000"/>
              </a:lnSpc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Catatan</a:t>
            </a:r>
          </a:p>
        </p:txBody>
      </p:sp>
    </p:spTree>
    <p:extLst>
      <p:ext uri="{BB962C8B-B14F-4D97-AF65-F5344CB8AC3E}">
        <p14:creationId xmlns:p14="http://schemas.microsoft.com/office/powerpoint/2010/main" val="31948838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40238"/>
          </a:xfrm>
        </p:spPr>
        <p:txBody>
          <a:bodyPr lIns="0" tIns="0" rIns="0" bIns="0"/>
          <a:lstStyle/>
          <a:p>
            <a:pPr marL="339725" indent="-339725" eaLnBrk="1" hangingPunct="1">
              <a:lnSpc>
                <a:spcPct val="124000"/>
              </a:lnSpc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Initial state (state awal)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Dinyatakan dengan simbol non terminal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Simbolnya : S atau panah </a:t>
            </a:r>
            <a:r>
              <a:rPr lang="en-GB" smtClean="0">
                <a:sym typeface="Wingdings" pitchFamily="2" charset="2"/>
              </a:rPr>
              <a:t></a:t>
            </a:r>
            <a:endParaRPr lang="en-GB" smtClean="0"/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Berisi state awal yang merupakan posisi dimulainya sebuah proses transisi/penguraian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/>
              <a:t>Idealnya tunggal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Verdana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mtClean="0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3B38EEF-469E-45D4-960A-EA0CEC61C7E4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/>
          <a:lstStyle/>
          <a:p>
            <a:pPr eaLnBrk="1" fontAlgn="auto" hangingPunct="1">
              <a:lnSpc>
                <a:spcPct val="116000"/>
              </a:lnSpc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Catatan</a:t>
            </a:r>
          </a:p>
        </p:txBody>
      </p:sp>
    </p:spTree>
    <p:extLst>
      <p:ext uri="{BB962C8B-B14F-4D97-AF65-F5344CB8AC3E}">
        <p14:creationId xmlns:p14="http://schemas.microsoft.com/office/powerpoint/2010/main" val="37666147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40238"/>
          </a:xfrm>
        </p:spPr>
        <p:txBody>
          <a:bodyPr lIns="0" tIns="0" rIns="0" bIns="0">
            <a:normAutofit/>
          </a:bodyPr>
          <a:lstStyle/>
          <a:p>
            <a:pPr marL="339725" indent="-339725" eaLnBrk="1" hangingPunct="1">
              <a:lnSpc>
                <a:spcPct val="124000"/>
              </a:lnSpc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/>
              <a:t>Aturan</a:t>
            </a:r>
            <a:r>
              <a:rPr lang="en-GB" sz="2400" dirty="0" smtClean="0"/>
              <a:t> </a:t>
            </a:r>
            <a:r>
              <a:rPr lang="en-GB" sz="2400" dirty="0" err="1" smtClean="0"/>
              <a:t>produksi</a:t>
            </a:r>
            <a:r>
              <a:rPr lang="en-GB" sz="2400" dirty="0" smtClean="0"/>
              <a:t> (P)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>
                <a:cs typeface="Times New Roman" pitchFamily="16" charset="0"/>
              </a:rPr>
              <a:t>Aturan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produksi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smtClean="0">
                <a:latin typeface="Symbol" pitchFamily="16" charset="2"/>
                <a:cs typeface="Times New Roman" pitchFamily="16" charset="0"/>
              </a:rPr>
              <a:t></a:t>
            </a:r>
            <a:r>
              <a:rPr lang="en-GB" sz="2400" dirty="0" smtClean="0">
                <a:cs typeface="Times New Roman" pitchFamily="16" charset="0"/>
              </a:rPr>
              <a:t> yang </a:t>
            </a:r>
            <a:r>
              <a:rPr lang="en-GB" sz="2400" dirty="0" err="1" smtClean="0">
                <a:cs typeface="Times New Roman" pitchFamily="16" charset="0"/>
              </a:rPr>
              <a:t>diterapkan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pada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suatu</a:t>
            </a:r>
            <a:r>
              <a:rPr lang="en-GB" sz="2400" dirty="0" smtClean="0">
                <a:cs typeface="Times New Roman" pitchFamily="16" charset="0"/>
              </a:rPr>
              <a:t> string </a:t>
            </a:r>
            <a:r>
              <a:rPr lang="en-GB" sz="2400" dirty="0" err="1" smtClean="0">
                <a:cs typeface="Times New Roman" pitchFamily="16" charset="0"/>
              </a:rPr>
              <a:t>artinya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mengganti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kemunculan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smtClean="0">
                <a:latin typeface="Symbol" pitchFamily="16" charset="2"/>
                <a:cs typeface="Times New Roman" pitchFamily="16" charset="0"/>
              </a:rPr>
              <a:t>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menjadi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smtClean="0">
                <a:latin typeface="Symbol" pitchFamily="16" charset="2"/>
                <a:cs typeface="Times New Roman" pitchFamily="16" charset="0"/>
              </a:rPr>
              <a:t></a:t>
            </a:r>
            <a:r>
              <a:rPr lang="en-GB" sz="2400" dirty="0" smtClean="0">
                <a:cs typeface="Times New Roman" pitchFamily="16" charset="0"/>
              </a:rPr>
              <a:t>.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dirty="0" err="1" smtClean="0">
                <a:cs typeface="Times New Roman" pitchFamily="16" charset="0"/>
              </a:rPr>
              <a:t>Produksi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tersebut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dapat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diterapkan</a:t>
            </a:r>
            <a:r>
              <a:rPr lang="en-GB" sz="2400" dirty="0" smtClean="0">
                <a:cs typeface="Times New Roman" pitchFamily="16" charset="0"/>
              </a:rPr>
              <a:t> </a:t>
            </a:r>
            <a:r>
              <a:rPr lang="en-GB" sz="2400" dirty="0" err="1" smtClean="0">
                <a:cs typeface="Times New Roman" pitchFamily="16" charset="0"/>
              </a:rPr>
              <a:t>berkali</a:t>
            </a:r>
            <a:r>
              <a:rPr lang="en-GB" sz="2400" dirty="0" smtClean="0">
                <a:cs typeface="Times New Roman" pitchFamily="16" charset="0"/>
              </a:rPr>
              <a:t>-kali</a:t>
            </a:r>
            <a:endParaRPr lang="en-GB" sz="2400" dirty="0" smtClean="0"/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400" dirty="0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02E31ED-354D-4061-9D10-4824E53BE6E5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1126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/>
          <a:lstStyle/>
          <a:p>
            <a:pPr eaLnBrk="1" fontAlgn="auto" hangingPunct="1">
              <a:lnSpc>
                <a:spcPct val="116000"/>
              </a:lnSpc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smtClean="0"/>
              <a:t>Catatan</a:t>
            </a:r>
          </a:p>
        </p:txBody>
      </p:sp>
    </p:spTree>
    <p:extLst>
      <p:ext uri="{BB962C8B-B14F-4D97-AF65-F5344CB8AC3E}">
        <p14:creationId xmlns:p14="http://schemas.microsoft.com/office/powerpoint/2010/main" val="38413800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E53029-87DE-4E22-A071-D36F764485E0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Contoh Tatabahasa (1)</a:t>
            </a:r>
            <a:r>
              <a:rPr lang="ar-SA" smtClean="0">
                <a:cs typeface="Arial" charset="0"/>
              </a:rPr>
              <a:t>‏</a:t>
            </a:r>
            <a:endParaRPr lang="en-GB" smtClean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76400"/>
            <a:ext cx="7772400" cy="44053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Tatabahasa</a:t>
            </a:r>
            <a:r>
              <a:rPr lang="en-GB" sz="2000" dirty="0" smtClean="0">
                <a:cs typeface="Times New Roman" pitchFamily="18" charset="0"/>
              </a:rPr>
              <a:t> G = {{S} , {</a:t>
            </a:r>
            <a:r>
              <a:rPr lang="en-GB" sz="2000" dirty="0" err="1" smtClean="0">
                <a:cs typeface="Times New Roman" pitchFamily="18" charset="0"/>
              </a:rPr>
              <a:t>a,b</a:t>
            </a:r>
            <a:r>
              <a:rPr lang="en-GB" sz="2000" dirty="0" smtClean="0">
                <a:cs typeface="Times New Roman" pitchFamily="18" charset="0"/>
              </a:rPr>
              <a:t>}, S , P } </a:t>
            </a:r>
            <a:r>
              <a:rPr lang="en-GB" sz="2000" dirty="0" err="1" smtClean="0">
                <a:cs typeface="Times New Roman" pitchFamily="18" charset="0"/>
              </a:rPr>
              <a:t>dengan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aturan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produksi</a:t>
            </a:r>
            <a:r>
              <a:rPr lang="en-GB" sz="2000" dirty="0" smtClean="0">
                <a:cs typeface="Times New Roman" pitchFamily="18" charset="0"/>
              </a:rPr>
              <a:t> P </a:t>
            </a:r>
            <a:r>
              <a:rPr lang="en-GB" sz="2000" dirty="0" err="1" smtClean="0">
                <a:cs typeface="Times New Roman" pitchFamily="18" charset="0"/>
              </a:rPr>
              <a:t>adalah</a:t>
            </a:r>
            <a:r>
              <a:rPr lang="en-GB" sz="2000" dirty="0" smtClean="0"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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aSb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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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maka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dapat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dihasilkan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suatu</a:t>
            </a:r>
            <a:r>
              <a:rPr lang="en-GB" sz="2000" dirty="0" smtClean="0">
                <a:cs typeface="Times New Roman" pitchFamily="18" charset="0"/>
              </a:rPr>
              <a:t> string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aSb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aaSbb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err="1" smtClean="0">
                <a:cs typeface="Times New Roman" pitchFamily="18" charset="0"/>
              </a:rPr>
              <a:t>aabb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sehingga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dapat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dituliskan</a:t>
            </a:r>
            <a:r>
              <a:rPr lang="en-GB" sz="2000" dirty="0" smtClean="0"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baseline="-30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baseline="30000" dirty="0" smtClean="0">
                <a:cs typeface="Times New Roman" pitchFamily="18" charset="0"/>
              </a:rPr>
              <a:t>*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aabb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Bahasa</a:t>
            </a:r>
            <a:r>
              <a:rPr lang="en-GB" sz="2000" dirty="0" smtClean="0">
                <a:cs typeface="Times New Roman" pitchFamily="18" charset="0"/>
              </a:rPr>
              <a:t> yang </a:t>
            </a:r>
            <a:r>
              <a:rPr lang="en-GB" sz="2000" dirty="0" err="1" smtClean="0">
                <a:cs typeface="Times New Roman" pitchFamily="18" charset="0"/>
              </a:rPr>
              <a:t>dihasilkan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dari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tatabahasa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tersebut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adalah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L(G) = {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</a:t>
            </a:r>
            <a:r>
              <a:rPr lang="en-GB" sz="2000" dirty="0" smtClean="0">
                <a:cs typeface="Times New Roman" pitchFamily="18" charset="0"/>
              </a:rPr>
              <a:t> , </a:t>
            </a:r>
            <a:r>
              <a:rPr lang="en-GB" sz="2000" dirty="0" err="1" smtClean="0">
                <a:cs typeface="Times New Roman" pitchFamily="18" charset="0"/>
              </a:rPr>
              <a:t>ab</a:t>
            </a:r>
            <a:r>
              <a:rPr lang="en-GB" sz="2000" dirty="0" smtClean="0">
                <a:cs typeface="Times New Roman" pitchFamily="18" charset="0"/>
              </a:rPr>
              <a:t>, </a:t>
            </a:r>
            <a:r>
              <a:rPr lang="en-GB" sz="2000" dirty="0" err="1" smtClean="0">
                <a:cs typeface="Times New Roman" pitchFamily="18" charset="0"/>
              </a:rPr>
              <a:t>aabb</a:t>
            </a:r>
            <a:r>
              <a:rPr lang="en-GB" sz="2000" dirty="0" smtClean="0">
                <a:cs typeface="Times New Roman" pitchFamily="18" charset="0"/>
              </a:rPr>
              <a:t> , </a:t>
            </a:r>
            <a:r>
              <a:rPr lang="en-GB" sz="2000" dirty="0" err="1" smtClean="0">
                <a:cs typeface="Times New Roman" pitchFamily="18" charset="0"/>
              </a:rPr>
              <a:t>aaabbb</a:t>
            </a:r>
            <a:r>
              <a:rPr lang="en-GB" sz="2000" dirty="0" smtClean="0">
                <a:cs typeface="Times New Roman" pitchFamily="18" charset="0"/>
              </a:rPr>
              <a:t> , </a:t>
            </a:r>
            <a:r>
              <a:rPr lang="en-GB" sz="2000" dirty="0" err="1" smtClean="0">
                <a:cs typeface="Times New Roman" pitchFamily="18" charset="0"/>
              </a:rPr>
              <a:t>aaaabbbb</a:t>
            </a:r>
            <a:r>
              <a:rPr lang="en-GB" sz="2000" dirty="0" smtClean="0">
                <a:cs typeface="Times New Roman" pitchFamily="18" charset="0"/>
              </a:rPr>
              <a:t>, ... }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atau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dapat</a:t>
            </a:r>
            <a:r>
              <a:rPr lang="en-GB" sz="2000" dirty="0" smtClean="0">
                <a:cs typeface="Times New Roman" pitchFamily="18" charset="0"/>
              </a:rPr>
              <a:t> pula </a:t>
            </a:r>
            <a:r>
              <a:rPr lang="en-GB" sz="2000" dirty="0" err="1" smtClean="0">
                <a:cs typeface="Times New Roman" pitchFamily="18" charset="0"/>
              </a:rPr>
              <a:t>dituliskan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L(G) = {</a:t>
            </a:r>
            <a:r>
              <a:rPr lang="en-GB" sz="2000" dirty="0" err="1" smtClean="0">
                <a:cs typeface="Times New Roman" pitchFamily="18" charset="0"/>
              </a:rPr>
              <a:t>a</a:t>
            </a:r>
            <a:r>
              <a:rPr lang="en-GB" sz="2000" baseline="30000" dirty="0" err="1" smtClean="0">
                <a:cs typeface="Times New Roman" pitchFamily="18" charset="0"/>
              </a:rPr>
              <a:t>n</a:t>
            </a:r>
            <a:r>
              <a:rPr lang="en-GB" sz="2000" dirty="0" err="1" smtClean="0">
                <a:cs typeface="Times New Roman" pitchFamily="18" charset="0"/>
              </a:rPr>
              <a:t>b</a:t>
            </a:r>
            <a:r>
              <a:rPr lang="en-GB" sz="2000" baseline="30000" dirty="0" err="1" smtClean="0">
                <a:cs typeface="Times New Roman" pitchFamily="18" charset="0"/>
              </a:rPr>
              <a:t>n</a:t>
            </a:r>
            <a:r>
              <a:rPr lang="en-GB" sz="2000" dirty="0" smtClean="0">
                <a:cs typeface="Times New Roman" pitchFamily="18" charset="0"/>
              </a:rPr>
              <a:t> | n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</a:t>
            </a:r>
            <a:r>
              <a:rPr lang="en-GB" sz="2000" dirty="0" smtClean="0">
                <a:cs typeface="Times New Roman" pitchFamily="18" charset="0"/>
              </a:rPr>
              <a:t> 0 }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22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22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22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22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22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229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7A1FDB-106D-4A1D-B332-89654D218810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Contoh Tatabahasa (2)</a:t>
            </a:r>
            <a:r>
              <a:rPr lang="ar-SA" smtClean="0">
                <a:cs typeface="Arial" charset="0"/>
              </a:rPr>
              <a:t>‏</a:t>
            </a:r>
            <a:endParaRPr lang="en-GB" smtClean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12776"/>
            <a:ext cx="8001000" cy="489654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Tatabahasa</a:t>
            </a:r>
            <a:r>
              <a:rPr lang="en-GB" sz="2000" dirty="0" smtClean="0">
                <a:cs typeface="Times New Roman" pitchFamily="18" charset="0"/>
              </a:rPr>
              <a:t> G = {{S,A} , {</a:t>
            </a:r>
            <a:r>
              <a:rPr lang="en-GB" sz="2000" dirty="0" err="1" smtClean="0">
                <a:cs typeface="Times New Roman" pitchFamily="18" charset="0"/>
              </a:rPr>
              <a:t>a,b</a:t>
            </a:r>
            <a:r>
              <a:rPr lang="en-GB" sz="2000" dirty="0" smtClean="0">
                <a:cs typeface="Times New Roman" pitchFamily="18" charset="0"/>
              </a:rPr>
              <a:t>}, S , P } </a:t>
            </a:r>
            <a:r>
              <a:rPr lang="en-GB" sz="2000" dirty="0" err="1" smtClean="0">
                <a:cs typeface="Times New Roman" pitchFamily="18" charset="0"/>
              </a:rPr>
              <a:t>dengan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aturan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produksi</a:t>
            </a:r>
            <a:r>
              <a:rPr lang="en-GB" sz="2000" dirty="0" smtClean="0">
                <a:cs typeface="Times New Roman" pitchFamily="18" charset="0"/>
              </a:rPr>
              <a:t> P </a:t>
            </a:r>
            <a:r>
              <a:rPr lang="en-GB" sz="2000" dirty="0" err="1" smtClean="0">
                <a:cs typeface="Times New Roman" pitchFamily="18" charset="0"/>
              </a:rPr>
              <a:t>adalah</a:t>
            </a:r>
            <a:r>
              <a:rPr lang="en-GB" sz="2000" dirty="0" smtClean="0"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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A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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A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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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maka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dapat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dihasilkan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suatu</a:t>
            </a:r>
            <a:r>
              <a:rPr lang="en-GB" sz="2000" dirty="0" smtClean="0">
                <a:cs typeface="Times New Roman" pitchFamily="18" charset="0"/>
              </a:rPr>
              <a:t> string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aAbb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abb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aAbb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aaAbbb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aabbb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>
                <a:cs typeface="Times New Roman" pitchFamily="18" charset="0"/>
              </a:rPr>
              <a:t>	S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Ab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aAbb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aaAbbb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aaaAbbbb</a:t>
            </a:r>
            <a:r>
              <a:rPr lang="en-GB" sz="2000" dirty="0" smtClean="0">
                <a:cs typeface="Times New Roman" pitchFamily="18" charset="0"/>
              </a:rPr>
              <a:t> =&gt;</a:t>
            </a:r>
            <a:r>
              <a:rPr lang="en-GB" sz="2000" dirty="0" err="1" smtClean="0">
                <a:cs typeface="Times New Roman" pitchFamily="18" charset="0"/>
              </a:rPr>
              <a:t>aaabbbb</a:t>
            </a:r>
            <a:r>
              <a:rPr lang="en-GB" sz="2000" dirty="0" smtClean="0"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5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S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Ab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aAbb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aaAbbb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>
                <a:latin typeface="Symbol" pitchFamily="18" charset="2"/>
                <a:cs typeface="Times New Roman" pitchFamily="18" charset="0"/>
              </a:rPr>
              <a:t></a:t>
            </a:r>
            <a:r>
              <a:rPr lang="en-GB" sz="2000" dirty="0">
                <a:cs typeface="Times New Roman" pitchFamily="18" charset="0"/>
              </a:rPr>
              <a:t> </a:t>
            </a:r>
            <a:r>
              <a:rPr lang="en-GB" sz="2000" dirty="0" err="1">
                <a:cs typeface="Times New Roman" pitchFamily="18" charset="0"/>
              </a:rPr>
              <a:t>aaaAbbbb</a:t>
            </a:r>
            <a:r>
              <a:rPr lang="en-GB" sz="2000" dirty="0">
                <a:cs typeface="Times New Roman" pitchFamily="18" charset="0"/>
              </a:rPr>
              <a:t> =&gt;</a:t>
            </a:r>
            <a:r>
              <a:rPr lang="en-GB" sz="2000" dirty="0" err="1" smtClean="0">
                <a:cs typeface="Times New Roman" pitchFamily="18" charset="0"/>
              </a:rPr>
              <a:t>aaaaAbbbbb</a:t>
            </a:r>
            <a:r>
              <a:rPr lang="en-GB" sz="2000" dirty="0" smtClean="0">
                <a:cs typeface="Times New Roman" pitchFamily="18" charset="0"/>
              </a:rPr>
              <a:t>=&gt; </a:t>
            </a:r>
            <a:r>
              <a:rPr lang="en-GB" sz="2000" dirty="0" err="1" smtClean="0">
                <a:cs typeface="Times New Roman" pitchFamily="18" charset="0"/>
              </a:rPr>
              <a:t>aaaabbbbb</a:t>
            </a:r>
            <a:r>
              <a:rPr lang="en-GB" sz="2000" dirty="0" smtClean="0">
                <a:cs typeface="Times New Roman" pitchFamily="18" charset="0"/>
              </a:rPr>
              <a:t> </a:t>
            </a:r>
            <a:endParaRPr lang="en-GB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 </a:t>
            </a:r>
            <a:r>
              <a:rPr lang="en-GB" sz="2000" dirty="0" err="1" smtClean="0">
                <a:cs typeface="Times New Roman" pitchFamily="18" charset="0"/>
              </a:rPr>
              <a:t>Bahasa</a:t>
            </a:r>
            <a:r>
              <a:rPr lang="en-GB" sz="2000" dirty="0" smtClean="0">
                <a:cs typeface="Times New Roman" pitchFamily="18" charset="0"/>
              </a:rPr>
              <a:t> yang </a:t>
            </a:r>
            <a:r>
              <a:rPr lang="en-GB" sz="2000" dirty="0" err="1" smtClean="0">
                <a:cs typeface="Times New Roman" pitchFamily="18" charset="0"/>
              </a:rPr>
              <a:t>dihasilkan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dari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tatabahasa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tersebut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adalah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L(G) = { b , </a:t>
            </a:r>
            <a:r>
              <a:rPr lang="en-GB" sz="2000" dirty="0" err="1" smtClean="0">
                <a:cs typeface="Times New Roman" pitchFamily="18" charset="0"/>
              </a:rPr>
              <a:t>abb</a:t>
            </a:r>
            <a:r>
              <a:rPr lang="en-GB" sz="2000" dirty="0" smtClean="0">
                <a:cs typeface="Times New Roman" pitchFamily="18" charset="0"/>
              </a:rPr>
              <a:t>, </a:t>
            </a:r>
            <a:r>
              <a:rPr lang="en-GB" sz="2000" dirty="0" err="1" smtClean="0">
                <a:cs typeface="Times New Roman" pitchFamily="18" charset="0"/>
              </a:rPr>
              <a:t>aabbb</a:t>
            </a:r>
            <a:r>
              <a:rPr lang="en-GB" sz="2000" dirty="0" smtClean="0">
                <a:cs typeface="Times New Roman" pitchFamily="18" charset="0"/>
              </a:rPr>
              <a:t> , </a:t>
            </a:r>
            <a:r>
              <a:rPr lang="en-GB" sz="2000" dirty="0" err="1" smtClean="0">
                <a:cs typeface="Times New Roman" pitchFamily="18" charset="0"/>
              </a:rPr>
              <a:t>aaabbbb</a:t>
            </a:r>
            <a:r>
              <a:rPr lang="en-GB" sz="2000" dirty="0" smtClean="0">
                <a:cs typeface="Times New Roman" pitchFamily="18" charset="0"/>
              </a:rPr>
              <a:t> , </a:t>
            </a:r>
            <a:r>
              <a:rPr lang="en-GB" sz="2000" dirty="0" err="1" smtClean="0">
                <a:cs typeface="Times New Roman" pitchFamily="18" charset="0"/>
              </a:rPr>
              <a:t>aaaabbbbb</a:t>
            </a:r>
            <a:r>
              <a:rPr lang="en-GB" sz="2000" dirty="0" smtClean="0">
                <a:cs typeface="Times New Roman" pitchFamily="18" charset="0"/>
              </a:rPr>
              <a:t>, ... }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err="1" smtClean="0">
                <a:cs typeface="Times New Roman" pitchFamily="18" charset="0"/>
              </a:rPr>
              <a:t>atau</a:t>
            </a:r>
            <a:r>
              <a:rPr lang="en-GB" sz="2000" dirty="0" smtClean="0">
                <a:cs typeface="Times New Roman" pitchFamily="18" charset="0"/>
              </a:rPr>
              <a:t> </a:t>
            </a:r>
            <a:r>
              <a:rPr lang="en-GB" sz="2000" dirty="0" err="1" smtClean="0">
                <a:cs typeface="Times New Roman" pitchFamily="18" charset="0"/>
              </a:rPr>
              <a:t>dapat</a:t>
            </a:r>
            <a:r>
              <a:rPr lang="en-GB" sz="2000" dirty="0" smtClean="0">
                <a:cs typeface="Times New Roman" pitchFamily="18" charset="0"/>
              </a:rPr>
              <a:t> pula </a:t>
            </a:r>
            <a:r>
              <a:rPr lang="en-GB" sz="2000" dirty="0" err="1" smtClean="0">
                <a:cs typeface="Times New Roman" pitchFamily="18" charset="0"/>
              </a:rPr>
              <a:t>dituliskan</a:t>
            </a:r>
            <a:endParaRPr lang="en-GB" sz="20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dirty="0" smtClean="0">
                <a:cs typeface="Times New Roman" pitchFamily="18" charset="0"/>
              </a:rPr>
              <a:t>	L(G) = {a</a:t>
            </a:r>
            <a:r>
              <a:rPr lang="en-GB" sz="2000" baseline="30000" dirty="0" smtClean="0">
                <a:cs typeface="Times New Roman" pitchFamily="18" charset="0"/>
              </a:rPr>
              <a:t>n</a:t>
            </a:r>
            <a:r>
              <a:rPr lang="en-GB" sz="2000" dirty="0" smtClean="0">
                <a:cs typeface="Times New Roman" pitchFamily="18" charset="0"/>
              </a:rPr>
              <a:t>b</a:t>
            </a:r>
            <a:r>
              <a:rPr lang="en-GB" sz="2000" baseline="30000" dirty="0" smtClean="0">
                <a:cs typeface="Times New Roman" pitchFamily="18" charset="0"/>
              </a:rPr>
              <a:t>n+1</a:t>
            </a:r>
            <a:r>
              <a:rPr lang="en-GB" sz="2000" dirty="0" smtClean="0">
                <a:cs typeface="Times New Roman" pitchFamily="18" charset="0"/>
              </a:rPr>
              <a:t> | n </a:t>
            </a:r>
            <a:r>
              <a:rPr lang="en-GB" sz="2000" dirty="0" smtClean="0">
                <a:latin typeface="Symbol" pitchFamily="18" charset="2"/>
                <a:cs typeface="Times New Roman" pitchFamily="18" charset="0"/>
              </a:rPr>
              <a:t></a:t>
            </a:r>
            <a:r>
              <a:rPr lang="en-GB" sz="2000" dirty="0" smtClean="0">
                <a:cs typeface="Times New Roman" pitchFamily="18" charset="0"/>
              </a:rPr>
              <a:t> 0 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3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3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33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33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33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AR PL ShanHeiSun Uni" charset="0"/>
                <a:cs typeface="AR PL ShanHeiSun Uni" charset="0"/>
              </a:defRPr>
            </a:lvl9pPr>
          </a:lstStyle>
          <a:p>
            <a:fld id="{1E7BDDEB-9004-4F8A-995E-4BBEDBA85F16}" type="slidenum">
              <a:rPr lang="en-GB">
                <a:solidFill>
                  <a:srgbClr val="000000"/>
                </a:solidFill>
              </a:rPr>
              <a:pPr/>
              <a:t>15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41275"/>
            <a:ext cx="7772400" cy="14351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 smtClean="0"/>
              <a:t>Contoh</a:t>
            </a:r>
            <a:r>
              <a:rPr lang="en-GB" dirty="0" smtClean="0"/>
              <a:t> </a:t>
            </a:r>
            <a:r>
              <a:rPr lang="en-GB" dirty="0" err="1" smtClean="0"/>
              <a:t>penentuan</a:t>
            </a:r>
            <a:r>
              <a:rPr lang="en-GB" dirty="0" smtClean="0"/>
              <a:t>/</a:t>
            </a:r>
            <a:r>
              <a:rPr lang="en-GB" dirty="0" err="1" smtClean="0"/>
              <a:t>derivasi</a:t>
            </a:r>
            <a:r>
              <a:rPr lang="en-GB" dirty="0" smtClean="0"/>
              <a:t> :</a:t>
            </a:r>
          </a:p>
        </p:txBody>
      </p:sp>
      <p:sp>
        <p:nvSpPr>
          <p:cNvPr id="18436" name="Rectangle 25"/>
          <p:cNvSpPr>
            <a:spLocks noChangeArrowheads="1"/>
          </p:cNvSpPr>
          <p:nvPr/>
        </p:nvSpPr>
        <p:spPr bwMode="auto">
          <a:xfrm>
            <a:off x="468313" y="1557338"/>
            <a:ext cx="80645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14350" indent="-514350"/>
            <a:r>
              <a:rPr lang="en-US" sz="2400" dirty="0" err="1">
                <a:solidFill>
                  <a:schemeClr val="tx1"/>
                </a:solidFill>
              </a:rPr>
              <a:t>Terdapat</a:t>
            </a:r>
            <a:r>
              <a:rPr lang="en-US" sz="2400" dirty="0">
                <a:solidFill>
                  <a:schemeClr val="tx1"/>
                </a:solidFill>
              </a:rPr>
              <a:t> Grammar G1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P1 = {(1)Q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 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Rab</a:t>
            </a:r>
            <a:r>
              <a:rPr lang="en-US" sz="2400" dirty="0">
                <a:solidFill>
                  <a:schemeClr val="tx1"/>
                </a:solidFill>
              </a:rPr>
              <a:t>,</a:t>
            </a:r>
          </a:p>
          <a:p>
            <a:pPr marL="514350" indent="-514350"/>
            <a:r>
              <a:rPr lang="en-US" sz="2400" dirty="0">
                <a:solidFill>
                  <a:schemeClr val="tx1"/>
                </a:solidFill>
              </a:rPr>
              <a:t> (2)R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 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aaS</a:t>
            </a:r>
            <a:r>
              <a:rPr lang="en-US" sz="2400" dirty="0">
                <a:solidFill>
                  <a:schemeClr val="tx1"/>
                </a:solidFill>
              </a:rPr>
              <a:t> | </a:t>
            </a:r>
            <a:r>
              <a:rPr lang="en-US" sz="2400" dirty="0" err="1">
                <a:solidFill>
                  <a:schemeClr val="tx1"/>
                </a:solidFill>
              </a:rPr>
              <a:t>ba</a:t>
            </a:r>
            <a:r>
              <a:rPr lang="en-US" sz="2400" dirty="0">
                <a:solidFill>
                  <a:schemeClr val="tx1"/>
                </a:solidFill>
              </a:rPr>
              <a:t>, (3)S 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</a:t>
            </a:r>
            <a:r>
              <a:rPr lang="en-US" sz="2400" dirty="0">
                <a:solidFill>
                  <a:schemeClr val="tx1"/>
                </a:solidFill>
              </a:rPr>
              <a:t>  b | </a:t>
            </a:r>
            <a:r>
              <a:rPr lang="en-US" sz="2400" dirty="0" err="1">
                <a:solidFill>
                  <a:schemeClr val="tx1"/>
                </a:solidFill>
              </a:rPr>
              <a:t>Tba</a:t>
            </a:r>
            <a:r>
              <a:rPr lang="en-US" sz="2400" dirty="0">
                <a:solidFill>
                  <a:schemeClr val="tx1"/>
                </a:solidFill>
              </a:rPr>
              <a:t>, (4) T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 </a:t>
            </a:r>
            <a:r>
              <a:rPr lang="en-US" sz="2400" dirty="0">
                <a:solidFill>
                  <a:schemeClr val="tx1"/>
                </a:solidFill>
              </a:rPr>
              <a:t>  Sab}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S = Q</a:t>
            </a:r>
          </a:p>
          <a:p>
            <a:pPr marL="514350" indent="-514350">
              <a:buFont typeface="Wingdings" charset="2"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514350" indent="-514350">
              <a:buFont typeface="Wingdings" charset="2"/>
              <a:buNone/>
            </a:pPr>
            <a:r>
              <a:rPr lang="en-US" sz="2400" dirty="0" err="1">
                <a:solidFill>
                  <a:schemeClr val="tx1"/>
                </a:solidFill>
              </a:rPr>
              <a:t>Sehingga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dibentuk</a:t>
            </a:r>
            <a:r>
              <a:rPr lang="en-US" sz="2400" dirty="0">
                <a:solidFill>
                  <a:schemeClr val="tx1"/>
                </a:solidFill>
              </a:rPr>
              <a:t> string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penulisan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derivasi</a:t>
            </a:r>
            <a:r>
              <a:rPr lang="en-US" sz="2400" dirty="0">
                <a:solidFill>
                  <a:schemeClr val="tx1"/>
                </a:solidFill>
              </a:rPr>
              <a:t>) :</a:t>
            </a:r>
          </a:p>
          <a:p>
            <a:pPr marL="514350" indent="-514350">
              <a:buFont typeface="Wingdings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Q</a:t>
            </a:r>
            <a:r>
              <a:rPr lang="en-GB" sz="2400" dirty="0">
                <a:latin typeface="Symbol" pitchFamily="16" charset="2"/>
                <a:cs typeface="Times New Roman" pitchFamily="16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</a:t>
            </a:r>
            <a:r>
              <a:rPr lang="en-US" sz="2400" dirty="0">
                <a:solidFill>
                  <a:schemeClr val="tx1"/>
                </a:solidFill>
              </a:rPr>
              <a:t>    </a:t>
            </a:r>
            <a:r>
              <a:rPr lang="en-US" sz="2400" i="1" dirty="0" err="1">
                <a:solidFill>
                  <a:schemeClr val="tx1"/>
                </a:solidFill>
              </a:rPr>
              <a:t>R</a:t>
            </a:r>
            <a:r>
              <a:rPr lang="en-US" sz="2400" dirty="0" err="1">
                <a:solidFill>
                  <a:schemeClr val="tx1"/>
                </a:solidFill>
              </a:rPr>
              <a:t>ab</a:t>
            </a:r>
            <a:r>
              <a:rPr lang="en-US" sz="2400" dirty="0">
                <a:solidFill>
                  <a:schemeClr val="tx1"/>
                </a:solidFill>
              </a:rPr>
              <a:t> (1)</a:t>
            </a:r>
          </a:p>
          <a:p>
            <a:pPr marL="514350" indent="-514350">
              <a:buFont typeface="Wingdings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Q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 </a:t>
            </a:r>
            <a:r>
              <a:rPr lang="en-US" sz="2400" dirty="0">
                <a:solidFill>
                  <a:schemeClr val="tx1"/>
                </a:solidFill>
              </a:rPr>
              <a:t>    </a:t>
            </a:r>
            <a:r>
              <a:rPr lang="en-US" sz="2400" i="1" dirty="0" err="1">
                <a:solidFill>
                  <a:schemeClr val="tx1"/>
                </a:solidFill>
              </a:rPr>
              <a:t>aaS</a:t>
            </a:r>
            <a:r>
              <a:rPr lang="en-US" sz="2400" dirty="0" err="1">
                <a:solidFill>
                  <a:schemeClr val="tx1"/>
                </a:solidFill>
              </a:rPr>
              <a:t>ab</a:t>
            </a:r>
            <a:r>
              <a:rPr lang="en-US" sz="2400" dirty="0">
                <a:solidFill>
                  <a:schemeClr val="tx1"/>
                </a:solidFill>
              </a:rPr>
              <a:t> (2)</a:t>
            </a:r>
          </a:p>
          <a:p>
            <a:pPr marL="514350" indent="-514350">
              <a:buFont typeface="Wingdings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Q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 </a:t>
            </a:r>
            <a:r>
              <a:rPr lang="en-US" sz="2400" dirty="0">
                <a:solidFill>
                  <a:schemeClr val="tx1"/>
                </a:solidFill>
              </a:rPr>
              <a:t>     </a:t>
            </a:r>
            <a:r>
              <a:rPr lang="en-US" sz="2400" dirty="0" err="1">
                <a:solidFill>
                  <a:schemeClr val="tx1"/>
                </a:solidFill>
              </a:rPr>
              <a:t>aa</a:t>
            </a:r>
            <a:r>
              <a:rPr lang="en-US" sz="2400" i="1" dirty="0" err="1">
                <a:solidFill>
                  <a:schemeClr val="tx1"/>
                </a:solidFill>
              </a:rPr>
              <a:t>ba</a:t>
            </a:r>
            <a:r>
              <a:rPr lang="en-US" sz="2400" dirty="0" err="1">
                <a:solidFill>
                  <a:schemeClr val="tx1"/>
                </a:solidFill>
              </a:rPr>
              <a:t>b</a:t>
            </a:r>
            <a:r>
              <a:rPr lang="en-US" sz="2400" dirty="0">
                <a:solidFill>
                  <a:schemeClr val="tx1"/>
                </a:solidFill>
              </a:rPr>
              <a:t> (3)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Q 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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aa</a:t>
            </a:r>
            <a:r>
              <a:rPr lang="en-US" sz="2400" i="1" dirty="0" err="1">
                <a:solidFill>
                  <a:schemeClr val="tx1"/>
                </a:solidFill>
              </a:rPr>
              <a:t>T</a:t>
            </a:r>
            <a:r>
              <a:rPr lang="en-US" sz="2400" dirty="0" err="1">
                <a:solidFill>
                  <a:schemeClr val="tx1"/>
                </a:solidFill>
              </a:rPr>
              <a:t>baab</a:t>
            </a:r>
            <a:r>
              <a:rPr lang="en-US" sz="2400" dirty="0">
                <a:solidFill>
                  <a:schemeClr val="tx1"/>
                </a:solidFill>
              </a:rPr>
              <a:t> (3)</a:t>
            </a:r>
          </a:p>
          <a:p>
            <a:pPr marL="514350" indent="-514350">
              <a:buFont typeface="Wingdings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			      Q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 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chemeClr val="tx1"/>
                </a:solidFill>
              </a:rPr>
              <a:t>aaSabbaab</a:t>
            </a:r>
            <a:r>
              <a:rPr lang="en-US" sz="2400" dirty="0">
                <a:solidFill>
                  <a:schemeClr val="tx1"/>
                </a:solidFill>
              </a:rPr>
              <a:t> (4)</a:t>
            </a:r>
          </a:p>
          <a:p>
            <a:pPr marL="514350" indent="-514350">
              <a:buFont typeface="Wingdings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			      Q </a:t>
            </a:r>
            <a:r>
              <a:rPr lang="en-GB" sz="2400" dirty="0">
                <a:solidFill>
                  <a:schemeClr val="tx1"/>
                </a:solidFill>
                <a:latin typeface="Symbol" pitchFamily="16" charset="2"/>
                <a:cs typeface="Times New Roman" pitchFamily="16" charset="0"/>
              </a:rPr>
              <a:t>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  <a:r>
              <a:rPr lang="en-US" sz="2400" dirty="0" err="1">
                <a:solidFill>
                  <a:srgbClr val="FF0000"/>
                </a:solidFill>
              </a:rPr>
              <a:t>aa</a:t>
            </a:r>
            <a:r>
              <a:rPr lang="en-US" sz="2400" i="1" dirty="0" err="1">
                <a:solidFill>
                  <a:srgbClr val="FF0000"/>
                </a:solidFill>
              </a:rPr>
              <a:t>b</a:t>
            </a:r>
            <a:r>
              <a:rPr lang="en-US" sz="2400" dirty="0" err="1">
                <a:solidFill>
                  <a:srgbClr val="FF0000"/>
                </a:solidFill>
              </a:rPr>
              <a:t>abbaab</a:t>
            </a:r>
            <a:r>
              <a:rPr lang="en-US" sz="2400" dirty="0">
                <a:solidFill>
                  <a:srgbClr val="FF0000"/>
                </a:solidFill>
              </a:rPr>
              <a:t> (3) </a:t>
            </a:r>
          </a:p>
          <a:p>
            <a:pPr marL="514350" indent="-514350">
              <a:buFont typeface="Wingdings" charset="2"/>
              <a:buNone/>
            </a:pPr>
            <a:r>
              <a:rPr lang="en-US" sz="2400" dirty="0">
                <a:solidFill>
                  <a:srgbClr val="FF0000"/>
                </a:solidFill>
              </a:rPr>
              <a:t>										   </a:t>
            </a:r>
            <a:r>
              <a:rPr lang="en-US" sz="2400" dirty="0" smtClean="0">
                <a:solidFill>
                  <a:srgbClr val="FF0000"/>
                </a:solidFill>
              </a:rPr>
              <a:t>                                                      </a:t>
            </a:r>
            <a:r>
              <a:rPr lang="en-US" sz="2400" dirty="0" err="1">
                <a:solidFill>
                  <a:srgbClr val="FF0000"/>
                </a:solidFill>
              </a:rPr>
              <a:t>dst</a:t>
            </a:r>
            <a:r>
              <a:rPr lang="en-US" sz="2400" dirty="0">
                <a:solidFill>
                  <a:srgbClr val="FF0000"/>
                </a:solidFill>
              </a:rPr>
              <a:t>….</a:t>
            </a:r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7982641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285860"/>
            <a:ext cx="8558242" cy="450534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Sintaks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pemrograman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umumnya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dinyatakan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melalui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grammar, yang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secara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garis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besar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dibagi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menjadi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2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utama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80000"/>
              </a:lnSpc>
              <a:buNone/>
              <a:tabLst>
                <a:tab pos="288925" algn="l"/>
              </a:tabLst>
            </a:pP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1.  Chomsky Normal Form (CNF)</a:t>
            </a:r>
          </a:p>
          <a:p>
            <a:pPr marL="457200" indent="-457200" eaLnBrk="1" hangingPunct="1">
              <a:lnSpc>
                <a:spcPct val="80000"/>
              </a:lnSpc>
              <a:buNone/>
              <a:tabLst>
                <a:tab pos="288925" algn="l"/>
              </a:tabLst>
            </a:pP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Terbagi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ke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2 sub-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Wingdings" pitchFamily="2" charset="2"/>
              </a:rPr>
              <a:t>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Unrestricted Grammar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(grammar</a:t>
            </a:r>
            <a:r>
              <a:rPr lang="en-US" sz="2400" b="1" dirty="0" smtClean="0">
                <a:solidFill>
                  <a:schemeClr val="bg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kelas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0)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Wingdings" pitchFamily="2" charset="2"/>
              </a:rPr>
              <a:t>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Restricted Grammar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yang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terdiri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dari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3 sub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sub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-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Wingdings" pitchFamily="2" charset="2"/>
              </a:rPr>
              <a:t>  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Context-Sensitive Grammar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(grammar </a:t>
            </a:r>
            <a:r>
              <a:rPr lang="en-US" sz="24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kelas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1)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Wingdings" pitchFamily="2" charset="2"/>
              </a:rPr>
              <a:t>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Context-Free Grammar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(grammar </a:t>
            </a:r>
            <a:r>
              <a:rPr lang="en-US" sz="24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kelas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2)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Wingdings" pitchFamily="2" charset="2"/>
              </a:rPr>
              <a:t>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Regular Grammar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(grammar </a:t>
            </a:r>
            <a:r>
              <a:rPr lang="en-US" sz="24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kelas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3)</a:t>
            </a:r>
          </a:p>
        </p:txBody>
      </p:sp>
      <p:sp>
        <p:nvSpPr>
          <p:cNvPr id="20493" name="AutoShape 1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10600" y="1524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Grammar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A38B0B-C41A-4634-A01F-889F17759EC5}" type="slidenum">
              <a:rPr lang="en-GB" smtClean="0"/>
              <a:pPr/>
              <a:t>17</a:t>
            </a:fld>
            <a:endParaRPr lang="en-GB" dirty="0" smtClean="0"/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smtClean="0"/>
              <a:t>Resume </a:t>
            </a:r>
            <a:r>
              <a:rPr lang="en-GB" dirty="0" err="1" smtClean="0"/>
              <a:t>Kelas</a:t>
            </a:r>
            <a:r>
              <a:rPr lang="en-GB" dirty="0" smtClean="0"/>
              <a:t> </a:t>
            </a:r>
            <a:r>
              <a:rPr lang="en-GB" dirty="0" err="1" smtClean="0"/>
              <a:t>Tatabahasa</a:t>
            </a:r>
            <a:endParaRPr lang="en-GB" dirty="0" smtClean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75915" y="1484784"/>
            <a:ext cx="8516565" cy="4538191"/>
            <a:chOff x="192" y="672"/>
            <a:chExt cx="5558" cy="312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92" y="672"/>
              <a:ext cx="1388" cy="452"/>
              <a:chOff x="192" y="672"/>
              <a:chExt cx="1388" cy="452"/>
            </a:xfrm>
          </p:grpSpPr>
          <p:sp>
            <p:nvSpPr>
              <p:cNvPr id="13377" name="Rectangle 4"/>
              <p:cNvSpPr>
                <a:spLocks noChangeArrowheads="1"/>
              </p:cNvSpPr>
              <p:nvPr/>
            </p:nvSpPr>
            <p:spPr bwMode="auto">
              <a:xfrm>
                <a:off x="254" y="672"/>
                <a:ext cx="1266" cy="4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Kelas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78" name="Rectangle 5"/>
              <p:cNvSpPr>
                <a:spLocks noChangeArrowheads="1"/>
              </p:cNvSpPr>
              <p:nvPr/>
            </p:nvSpPr>
            <p:spPr bwMode="auto">
              <a:xfrm>
                <a:off x="192" y="672"/>
                <a:ext cx="1389" cy="45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582" y="672"/>
              <a:ext cx="1388" cy="452"/>
              <a:chOff x="1582" y="672"/>
              <a:chExt cx="1388" cy="452"/>
            </a:xfrm>
          </p:grpSpPr>
          <p:sp>
            <p:nvSpPr>
              <p:cNvPr id="13375" name="Rectangle 7"/>
              <p:cNvSpPr>
                <a:spLocks noChangeArrowheads="1"/>
              </p:cNvSpPr>
              <p:nvPr/>
            </p:nvSpPr>
            <p:spPr bwMode="auto">
              <a:xfrm>
                <a:off x="1643" y="672"/>
                <a:ext cx="1266" cy="4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Ruas kiri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76" name="Rectangle 8"/>
              <p:cNvSpPr>
                <a:spLocks noChangeArrowheads="1"/>
              </p:cNvSpPr>
              <p:nvPr/>
            </p:nvSpPr>
            <p:spPr bwMode="auto">
              <a:xfrm>
                <a:off x="1582" y="672"/>
                <a:ext cx="1389" cy="45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2972" y="672"/>
              <a:ext cx="1388" cy="452"/>
              <a:chOff x="2972" y="672"/>
              <a:chExt cx="1388" cy="452"/>
            </a:xfrm>
          </p:grpSpPr>
          <p:sp>
            <p:nvSpPr>
              <p:cNvPr id="13373" name="Rectangle 10"/>
              <p:cNvSpPr>
                <a:spLocks noChangeArrowheads="1"/>
              </p:cNvSpPr>
              <p:nvPr/>
            </p:nvSpPr>
            <p:spPr bwMode="auto">
              <a:xfrm>
                <a:off x="3033" y="672"/>
                <a:ext cx="1266" cy="4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err="1">
                    <a:solidFill>
                      <a:srgbClr val="000000"/>
                    </a:solidFill>
                    <a:cs typeface="Times New Roman" pitchFamily="18" charset="0"/>
                  </a:rPr>
                  <a:t>Ruas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 dirty="0" err="1">
                    <a:solidFill>
                      <a:srgbClr val="000000"/>
                    </a:solidFill>
                    <a:cs typeface="Times New Roman" pitchFamily="18" charset="0"/>
                  </a:rPr>
                  <a:t>Kanan</a:t>
                </a: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74" name="Rectangle 11"/>
              <p:cNvSpPr>
                <a:spLocks noChangeArrowheads="1"/>
              </p:cNvSpPr>
              <p:nvPr/>
            </p:nvSpPr>
            <p:spPr bwMode="auto">
              <a:xfrm>
                <a:off x="2972" y="672"/>
                <a:ext cx="1389" cy="45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4362" y="672"/>
              <a:ext cx="1388" cy="452"/>
              <a:chOff x="4362" y="672"/>
              <a:chExt cx="1388" cy="452"/>
            </a:xfrm>
          </p:grpSpPr>
          <p:sp>
            <p:nvSpPr>
              <p:cNvPr id="13371" name="Rectangle 13"/>
              <p:cNvSpPr>
                <a:spLocks noChangeArrowheads="1"/>
              </p:cNvSpPr>
              <p:nvPr/>
            </p:nvSpPr>
            <p:spPr bwMode="auto">
              <a:xfrm>
                <a:off x="4423" y="672"/>
                <a:ext cx="1266" cy="45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Contoh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72" name="Rectangle 14"/>
              <p:cNvSpPr>
                <a:spLocks noChangeArrowheads="1"/>
              </p:cNvSpPr>
              <p:nvPr/>
            </p:nvSpPr>
            <p:spPr bwMode="auto">
              <a:xfrm>
                <a:off x="4362" y="672"/>
                <a:ext cx="1389" cy="45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192" y="1126"/>
              <a:ext cx="1388" cy="907"/>
              <a:chOff x="192" y="1126"/>
              <a:chExt cx="1388" cy="907"/>
            </a:xfrm>
          </p:grpSpPr>
          <p:sp>
            <p:nvSpPr>
              <p:cNvPr id="13369" name="Rectangle 16"/>
              <p:cNvSpPr>
                <a:spLocks noChangeArrowheads="1"/>
              </p:cNvSpPr>
              <p:nvPr/>
            </p:nvSpPr>
            <p:spPr bwMode="auto">
              <a:xfrm>
                <a:off x="254" y="1126"/>
                <a:ext cx="1266" cy="9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Regular 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70" name="Rectangle 17"/>
              <p:cNvSpPr>
                <a:spLocks noChangeArrowheads="1"/>
              </p:cNvSpPr>
              <p:nvPr/>
            </p:nvSpPr>
            <p:spPr bwMode="auto">
              <a:xfrm>
                <a:off x="192" y="1126"/>
                <a:ext cx="1389" cy="908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1582" y="1126"/>
              <a:ext cx="1388" cy="907"/>
              <a:chOff x="1582" y="1126"/>
              <a:chExt cx="1388" cy="907"/>
            </a:xfrm>
          </p:grpSpPr>
          <p:sp>
            <p:nvSpPr>
              <p:cNvPr id="13367" name="Rectangle 19"/>
              <p:cNvSpPr>
                <a:spLocks noChangeArrowheads="1"/>
              </p:cNvSpPr>
              <p:nvPr/>
            </p:nvSpPr>
            <p:spPr bwMode="auto">
              <a:xfrm>
                <a:off x="1643" y="1126"/>
                <a:ext cx="1266" cy="9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Font typeface="Symbol" pitchFamily="18" charset="2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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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N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 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68" name="Rectangle 20"/>
              <p:cNvSpPr>
                <a:spLocks noChangeArrowheads="1"/>
              </p:cNvSpPr>
              <p:nvPr/>
            </p:nvSpPr>
            <p:spPr bwMode="auto">
              <a:xfrm>
                <a:off x="1582" y="1126"/>
                <a:ext cx="1389" cy="908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2971" y="1126"/>
              <a:ext cx="1452" cy="908"/>
              <a:chOff x="2971" y="1126"/>
              <a:chExt cx="1452" cy="908"/>
            </a:xfrm>
          </p:grpSpPr>
          <p:sp>
            <p:nvSpPr>
              <p:cNvPr id="13365" name="Rectangle 22"/>
              <p:cNvSpPr>
                <a:spLocks noChangeArrowheads="1"/>
              </p:cNvSpPr>
              <p:nvPr/>
            </p:nvSpPr>
            <p:spPr bwMode="auto">
              <a:xfrm>
                <a:off x="2971" y="1126"/>
                <a:ext cx="1452" cy="9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 marL="285750" indent="-285750">
                  <a:buFont typeface="Symbol"/>
                  <a:buChar char="£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 smtClean="0">
                    <a:solidFill>
                      <a:srgbClr val="000000"/>
                    </a:solidFill>
                    <a:cs typeface="Times New Roman" pitchFamily="18" charset="0"/>
                  </a:rPr>
                  <a:t>1 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non terminal (</a:t>
                </a:r>
                <a:r>
                  <a:rPr lang="en-GB" dirty="0" smtClean="0">
                    <a:solidFill>
                      <a:srgbClr val="000000"/>
                    </a:solidFill>
                    <a:cs typeface="Times New Roman" pitchFamily="18" charset="0"/>
                  </a:rPr>
                  <a:t>paling </a:t>
                </a:r>
                <a:r>
                  <a:rPr lang="en-GB" dirty="0" err="1" smtClean="0">
                    <a:solidFill>
                      <a:srgbClr val="000000"/>
                    </a:solidFill>
                    <a:cs typeface="Times New Roman" pitchFamily="18" charset="0"/>
                  </a:rPr>
                  <a:t>kiri</a:t>
                </a:r>
                <a:r>
                  <a:rPr lang="en-GB" dirty="0" smtClean="0">
                    <a:solidFill>
                      <a:srgbClr val="000000"/>
                    </a:solidFill>
                    <a:cs typeface="Times New Roman" pitchFamily="18" charset="0"/>
                  </a:rPr>
                  <a:t>/</a:t>
                </a:r>
                <a:r>
                  <a:rPr lang="en-GB" dirty="0" err="1" smtClean="0">
                    <a:solidFill>
                      <a:srgbClr val="000000"/>
                    </a:solidFill>
                    <a:cs typeface="Times New Roman" pitchFamily="18" charset="0"/>
                  </a:rPr>
                  <a:t>kanan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)</a:t>
                </a:r>
                <a:r>
                  <a:rPr lang="ar-SA" dirty="0" smtClean="0">
                    <a:solidFill>
                      <a:srgbClr val="000000"/>
                    </a:solidFill>
                    <a:cs typeface="Times New Roman" pitchFamily="18" charset="0"/>
                  </a:rPr>
                  <a:t>‏</a:t>
                </a:r>
                <a:endParaRPr lang="en-US" dirty="0" smtClean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US" dirty="0" smtClean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US" dirty="0" err="1" smtClean="0">
                    <a:solidFill>
                      <a:srgbClr val="000000"/>
                    </a:solidFill>
                    <a:cs typeface="Times New Roman" pitchFamily="18" charset="0"/>
                  </a:rPr>
                  <a:t>Semua</a:t>
                </a:r>
                <a:r>
                  <a:rPr lang="en-US" dirty="0" smtClean="0">
                    <a:solidFill>
                      <a:srgbClr val="000000"/>
                    </a:solidFill>
                    <a:cs typeface="Times New Roman" pitchFamily="18" charset="0"/>
                  </a:rPr>
                  <a:t> terminal</a:t>
                </a: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66" name="Rectangle 23"/>
              <p:cNvSpPr>
                <a:spLocks noChangeArrowheads="1"/>
              </p:cNvSpPr>
              <p:nvPr/>
            </p:nvSpPr>
            <p:spPr bwMode="auto">
              <a:xfrm>
                <a:off x="2972" y="1126"/>
                <a:ext cx="1389" cy="908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4362" y="1126"/>
              <a:ext cx="1388" cy="907"/>
              <a:chOff x="4362" y="1126"/>
              <a:chExt cx="1388" cy="907"/>
            </a:xfrm>
          </p:grpSpPr>
          <p:sp>
            <p:nvSpPr>
              <p:cNvPr id="13363" name="Rectangle 25"/>
              <p:cNvSpPr>
                <a:spLocks noChangeArrowheads="1"/>
              </p:cNvSpPr>
              <p:nvPr/>
            </p:nvSpPr>
            <p:spPr bwMode="auto">
              <a:xfrm>
                <a:off x="4423" y="1126"/>
                <a:ext cx="1266" cy="908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P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abR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Q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 abc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R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Scac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64" name="Rectangle 26"/>
              <p:cNvSpPr>
                <a:spLocks noChangeArrowheads="1"/>
              </p:cNvSpPr>
              <p:nvPr/>
            </p:nvSpPr>
            <p:spPr bwMode="auto">
              <a:xfrm>
                <a:off x="4362" y="1126"/>
                <a:ext cx="1389" cy="908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192" y="2036"/>
              <a:ext cx="1388" cy="566"/>
              <a:chOff x="192" y="2036"/>
              <a:chExt cx="1388" cy="566"/>
            </a:xfrm>
          </p:grpSpPr>
          <p:sp>
            <p:nvSpPr>
              <p:cNvPr id="13361" name="Rectangle 28"/>
              <p:cNvSpPr>
                <a:spLocks noChangeArrowheads="1"/>
              </p:cNvSpPr>
              <p:nvPr/>
            </p:nvSpPr>
            <p:spPr bwMode="auto">
              <a:xfrm>
                <a:off x="254" y="2036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Context free</a:t>
                </a:r>
              </a:p>
            </p:txBody>
          </p:sp>
          <p:sp>
            <p:nvSpPr>
              <p:cNvPr id="13362" name="Rectangle 29"/>
              <p:cNvSpPr>
                <a:spLocks noChangeArrowheads="1"/>
              </p:cNvSpPr>
              <p:nvPr/>
            </p:nvSpPr>
            <p:spPr bwMode="auto">
              <a:xfrm>
                <a:off x="192" y="2036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" name="Group 30"/>
            <p:cNvGrpSpPr>
              <a:grpSpLocks/>
            </p:cNvGrpSpPr>
            <p:nvPr/>
          </p:nvGrpSpPr>
          <p:grpSpPr bwMode="auto">
            <a:xfrm>
              <a:off x="1582" y="2036"/>
              <a:ext cx="1388" cy="566"/>
              <a:chOff x="1582" y="2036"/>
              <a:chExt cx="1388" cy="566"/>
            </a:xfrm>
          </p:grpSpPr>
          <p:sp>
            <p:nvSpPr>
              <p:cNvPr id="13359" name="Rectangle 31"/>
              <p:cNvSpPr>
                <a:spLocks noChangeArrowheads="1"/>
              </p:cNvSpPr>
              <p:nvPr/>
            </p:nvSpPr>
            <p:spPr bwMode="auto">
              <a:xfrm>
                <a:off x="1643" y="2036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Font typeface="Symbol" pitchFamily="18" charset="2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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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N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60" name="Rectangle 32"/>
              <p:cNvSpPr>
                <a:spLocks noChangeArrowheads="1"/>
              </p:cNvSpPr>
              <p:nvPr/>
            </p:nvSpPr>
            <p:spPr bwMode="auto">
              <a:xfrm>
                <a:off x="1582" y="2036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33"/>
            <p:cNvGrpSpPr>
              <a:grpSpLocks/>
            </p:cNvGrpSpPr>
            <p:nvPr/>
          </p:nvGrpSpPr>
          <p:grpSpPr bwMode="auto">
            <a:xfrm>
              <a:off x="2972" y="2036"/>
              <a:ext cx="1388" cy="566"/>
              <a:chOff x="2972" y="2036"/>
              <a:chExt cx="1388" cy="566"/>
            </a:xfrm>
          </p:grpSpPr>
          <p:sp>
            <p:nvSpPr>
              <p:cNvPr id="13357" name="Rectangle 34"/>
              <p:cNvSpPr>
                <a:spLocks noChangeArrowheads="1"/>
              </p:cNvSpPr>
              <p:nvPr/>
            </p:nvSpPr>
            <p:spPr bwMode="auto">
              <a:xfrm>
                <a:off x="3033" y="2036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-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58" name="Rectangle 35"/>
              <p:cNvSpPr>
                <a:spLocks noChangeArrowheads="1"/>
              </p:cNvSpPr>
              <p:nvPr/>
            </p:nvSpPr>
            <p:spPr bwMode="auto">
              <a:xfrm>
                <a:off x="2972" y="2036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" name="Group 36"/>
            <p:cNvGrpSpPr>
              <a:grpSpLocks/>
            </p:cNvGrpSpPr>
            <p:nvPr/>
          </p:nvGrpSpPr>
          <p:grpSpPr bwMode="auto">
            <a:xfrm>
              <a:off x="4362" y="2036"/>
              <a:ext cx="1388" cy="566"/>
              <a:chOff x="4362" y="2036"/>
              <a:chExt cx="1388" cy="566"/>
            </a:xfrm>
          </p:grpSpPr>
          <p:sp>
            <p:nvSpPr>
              <p:cNvPr id="13355" name="Rectangle 37"/>
              <p:cNvSpPr>
                <a:spLocks noChangeArrowheads="1"/>
              </p:cNvSpPr>
              <p:nvPr/>
            </p:nvSpPr>
            <p:spPr bwMode="auto">
              <a:xfrm>
                <a:off x="4423" y="2036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P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aQb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Q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abPRS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56" name="Rectangle 38"/>
              <p:cNvSpPr>
                <a:spLocks noChangeArrowheads="1"/>
              </p:cNvSpPr>
              <p:nvPr/>
            </p:nvSpPr>
            <p:spPr bwMode="auto">
              <a:xfrm>
                <a:off x="4362" y="2036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5" name="Group 39"/>
            <p:cNvGrpSpPr>
              <a:grpSpLocks/>
            </p:cNvGrpSpPr>
            <p:nvPr/>
          </p:nvGrpSpPr>
          <p:grpSpPr bwMode="auto">
            <a:xfrm>
              <a:off x="192" y="2604"/>
              <a:ext cx="1388" cy="622"/>
              <a:chOff x="192" y="2604"/>
              <a:chExt cx="1388" cy="622"/>
            </a:xfrm>
          </p:grpSpPr>
          <p:sp>
            <p:nvSpPr>
              <p:cNvPr id="13353" name="Rectangle 40"/>
              <p:cNvSpPr>
                <a:spLocks noChangeArrowheads="1"/>
              </p:cNvSpPr>
              <p:nvPr/>
            </p:nvSpPr>
            <p:spPr bwMode="auto">
              <a:xfrm>
                <a:off x="254" y="2604"/>
                <a:ext cx="1266" cy="62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Context sensitive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54" name="Rectangle 41"/>
              <p:cNvSpPr>
                <a:spLocks noChangeArrowheads="1"/>
              </p:cNvSpPr>
              <p:nvPr/>
            </p:nvSpPr>
            <p:spPr bwMode="auto">
              <a:xfrm>
                <a:off x="192" y="2604"/>
                <a:ext cx="1389" cy="62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42"/>
            <p:cNvGrpSpPr>
              <a:grpSpLocks/>
            </p:cNvGrpSpPr>
            <p:nvPr/>
          </p:nvGrpSpPr>
          <p:grpSpPr bwMode="auto">
            <a:xfrm>
              <a:off x="1582" y="2604"/>
              <a:ext cx="1388" cy="622"/>
              <a:chOff x="1582" y="2604"/>
              <a:chExt cx="1388" cy="622"/>
            </a:xfrm>
          </p:grpSpPr>
          <p:sp>
            <p:nvSpPr>
              <p:cNvPr id="13351" name="Rectangle 43"/>
              <p:cNvSpPr>
                <a:spLocks noChangeArrowheads="1"/>
              </p:cNvSpPr>
              <p:nvPr/>
            </p:nvSpPr>
            <p:spPr bwMode="auto">
              <a:xfrm>
                <a:off x="1643" y="2604"/>
                <a:ext cx="1266" cy="62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Font typeface="Symbol" pitchFamily="18" charset="2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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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(T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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N)</a:t>
                </a:r>
                <a:r>
                  <a:rPr lang="en-GB" baseline="30000">
                    <a:solidFill>
                      <a:srgbClr val="000000"/>
                    </a:solidFill>
                    <a:cs typeface="Times New Roman" pitchFamily="18" charset="0"/>
                  </a:rPr>
                  <a:t>+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baseline="3000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52" name="Rectangle 44"/>
              <p:cNvSpPr>
                <a:spLocks noChangeArrowheads="1"/>
              </p:cNvSpPr>
              <p:nvPr/>
            </p:nvSpPr>
            <p:spPr bwMode="auto">
              <a:xfrm>
                <a:off x="1582" y="2604"/>
                <a:ext cx="1389" cy="62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" name="Group 45"/>
            <p:cNvGrpSpPr>
              <a:grpSpLocks/>
            </p:cNvGrpSpPr>
            <p:nvPr/>
          </p:nvGrpSpPr>
          <p:grpSpPr bwMode="auto">
            <a:xfrm>
              <a:off x="2972" y="2604"/>
              <a:ext cx="1388" cy="622"/>
              <a:chOff x="2972" y="2604"/>
              <a:chExt cx="1388" cy="622"/>
            </a:xfrm>
          </p:grpSpPr>
          <p:sp>
            <p:nvSpPr>
              <p:cNvPr id="13349" name="Rectangle 46"/>
              <p:cNvSpPr>
                <a:spLocks noChangeArrowheads="1"/>
              </p:cNvSpPr>
              <p:nvPr/>
            </p:nvSpPr>
            <p:spPr bwMode="auto">
              <a:xfrm>
                <a:off x="3033" y="2604"/>
                <a:ext cx="1266" cy="62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|</a:t>
                </a:r>
                <a:r>
                  <a:rPr lang="en-GB" dirty="0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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|  </a:t>
                </a:r>
                <a:r>
                  <a:rPr lang="en-GB" dirty="0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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 |</a:t>
                </a:r>
                <a:r>
                  <a:rPr lang="en-GB" dirty="0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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|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50" name="Rectangle 47"/>
              <p:cNvSpPr>
                <a:spLocks noChangeArrowheads="1"/>
              </p:cNvSpPr>
              <p:nvPr/>
            </p:nvSpPr>
            <p:spPr bwMode="auto">
              <a:xfrm>
                <a:off x="2972" y="2604"/>
                <a:ext cx="1389" cy="62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" name="Group 48"/>
            <p:cNvGrpSpPr>
              <a:grpSpLocks/>
            </p:cNvGrpSpPr>
            <p:nvPr/>
          </p:nvGrpSpPr>
          <p:grpSpPr bwMode="auto">
            <a:xfrm>
              <a:off x="4362" y="2604"/>
              <a:ext cx="1388" cy="622"/>
              <a:chOff x="4362" y="2604"/>
              <a:chExt cx="1388" cy="622"/>
            </a:xfrm>
          </p:grpSpPr>
          <p:sp>
            <p:nvSpPr>
              <p:cNvPr id="13347" name="Rectangle 49"/>
              <p:cNvSpPr>
                <a:spLocks noChangeArrowheads="1"/>
              </p:cNvSpPr>
              <p:nvPr/>
            </p:nvSpPr>
            <p:spPr bwMode="auto">
              <a:xfrm>
                <a:off x="4423" y="2604"/>
                <a:ext cx="1266" cy="623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aD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Da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AD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aCD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48" name="Rectangle 50"/>
              <p:cNvSpPr>
                <a:spLocks noChangeArrowheads="1"/>
              </p:cNvSpPr>
              <p:nvPr/>
            </p:nvSpPr>
            <p:spPr bwMode="auto">
              <a:xfrm>
                <a:off x="4362" y="2604"/>
                <a:ext cx="1389" cy="623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51"/>
            <p:cNvGrpSpPr>
              <a:grpSpLocks/>
            </p:cNvGrpSpPr>
            <p:nvPr/>
          </p:nvGrpSpPr>
          <p:grpSpPr bwMode="auto">
            <a:xfrm>
              <a:off x="192" y="3228"/>
              <a:ext cx="1388" cy="566"/>
              <a:chOff x="192" y="3228"/>
              <a:chExt cx="1388" cy="566"/>
            </a:xfrm>
          </p:grpSpPr>
          <p:sp>
            <p:nvSpPr>
              <p:cNvPr id="13345" name="Rectangle 52"/>
              <p:cNvSpPr>
                <a:spLocks noChangeArrowheads="1"/>
              </p:cNvSpPr>
              <p:nvPr/>
            </p:nvSpPr>
            <p:spPr bwMode="auto">
              <a:xfrm>
                <a:off x="254" y="3228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Unrestricted/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Bahasa alami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46" name="Rectangle 53"/>
              <p:cNvSpPr>
                <a:spLocks noChangeArrowheads="1"/>
              </p:cNvSpPr>
              <p:nvPr/>
            </p:nvSpPr>
            <p:spPr bwMode="auto">
              <a:xfrm>
                <a:off x="192" y="3228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" name="Group 54"/>
            <p:cNvGrpSpPr>
              <a:grpSpLocks/>
            </p:cNvGrpSpPr>
            <p:nvPr/>
          </p:nvGrpSpPr>
          <p:grpSpPr bwMode="auto">
            <a:xfrm>
              <a:off x="1582" y="3228"/>
              <a:ext cx="1388" cy="566"/>
              <a:chOff x="1582" y="3228"/>
              <a:chExt cx="1388" cy="566"/>
            </a:xfrm>
          </p:grpSpPr>
          <p:sp>
            <p:nvSpPr>
              <p:cNvPr id="13343" name="Rectangle 55"/>
              <p:cNvSpPr>
                <a:spLocks noChangeArrowheads="1"/>
              </p:cNvSpPr>
              <p:nvPr/>
            </p:nvSpPr>
            <p:spPr bwMode="auto">
              <a:xfrm>
                <a:off x="1643" y="3228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buFont typeface="Symbol" pitchFamily="18" charset="2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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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(T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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N)</a:t>
                </a:r>
                <a:r>
                  <a:rPr lang="en-GB" baseline="30000">
                    <a:solidFill>
                      <a:srgbClr val="000000"/>
                    </a:solidFill>
                    <a:cs typeface="Times New Roman" pitchFamily="18" charset="0"/>
                  </a:rPr>
                  <a:t>+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baseline="3000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44" name="Rectangle 56"/>
              <p:cNvSpPr>
                <a:spLocks noChangeArrowheads="1"/>
              </p:cNvSpPr>
              <p:nvPr/>
            </p:nvSpPr>
            <p:spPr bwMode="auto">
              <a:xfrm>
                <a:off x="1582" y="3228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" name="Group 57"/>
            <p:cNvGrpSpPr>
              <a:grpSpLocks/>
            </p:cNvGrpSpPr>
            <p:nvPr/>
          </p:nvGrpSpPr>
          <p:grpSpPr bwMode="auto">
            <a:xfrm>
              <a:off x="2972" y="3228"/>
              <a:ext cx="1388" cy="566"/>
              <a:chOff x="2972" y="3228"/>
              <a:chExt cx="1388" cy="566"/>
            </a:xfrm>
          </p:grpSpPr>
          <p:sp>
            <p:nvSpPr>
              <p:cNvPr id="13341" name="Rectangle 58"/>
              <p:cNvSpPr>
                <a:spLocks noChangeArrowheads="1"/>
              </p:cNvSpPr>
              <p:nvPr/>
            </p:nvSpPr>
            <p:spPr bwMode="auto">
              <a:xfrm>
                <a:off x="3033" y="3228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|</a:t>
                </a:r>
                <a:r>
                  <a:rPr lang="en-GB" dirty="0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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| </a:t>
                </a:r>
                <a:r>
                  <a:rPr lang="en-GB" dirty="0" smtClean="0">
                    <a:solidFill>
                      <a:srgbClr val="000000"/>
                    </a:solidFill>
                    <a:cs typeface="Times New Roman" pitchFamily="18" charset="0"/>
                  </a:rPr>
                  <a:t>&gt;=|</a:t>
                </a:r>
                <a:r>
                  <a:rPr lang="en-GB" dirty="0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</a:t>
                </a:r>
                <a:r>
                  <a:rPr lang="en-GB" dirty="0">
                    <a:solidFill>
                      <a:srgbClr val="000000"/>
                    </a:solidFill>
                    <a:cs typeface="Times New Roman" pitchFamily="18" charset="0"/>
                  </a:rPr>
                  <a:t>|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dirty="0">
                  <a:solidFill>
                    <a:srgbClr val="000000"/>
                  </a:solidFill>
                  <a:cs typeface="Times New Roman" pitchFamily="18" charset="0"/>
                </a:endParaRPr>
              </a:p>
            </p:txBody>
          </p:sp>
          <p:sp>
            <p:nvSpPr>
              <p:cNvPr id="13342" name="Rectangle 59"/>
              <p:cNvSpPr>
                <a:spLocks noChangeArrowheads="1"/>
              </p:cNvSpPr>
              <p:nvPr/>
            </p:nvSpPr>
            <p:spPr bwMode="auto">
              <a:xfrm>
                <a:off x="2972" y="3228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4362" y="3228"/>
              <a:ext cx="1388" cy="566"/>
              <a:chOff x="4362" y="3228"/>
              <a:chExt cx="1388" cy="566"/>
            </a:xfrm>
          </p:grpSpPr>
          <p:sp>
            <p:nvSpPr>
              <p:cNvPr id="13339" name="Rectangle 61"/>
              <p:cNvSpPr>
                <a:spLocks noChangeArrowheads="1"/>
              </p:cNvSpPr>
              <p:nvPr/>
            </p:nvSpPr>
            <p:spPr bwMode="auto">
              <a:xfrm>
                <a:off x="4423" y="3228"/>
                <a:ext cx="1266" cy="56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/>
              <a:lstStyle/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CB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DB</a:t>
                </a:r>
              </a:p>
              <a:p>
                <a:pPr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ADc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</a:t>
                </a:r>
                <a:r>
                  <a:rPr lang="en-GB">
                    <a:solidFill>
                      <a:srgbClr val="000000"/>
                    </a:solidFill>
                    <a:cs typeface="Times New Roman" pitchFamily="18" charset="0"/>
                  </a:rPr>
                  <a:t> </a:t>
                </a:r>
                <a:r>
                  <a:rPr lang="en-GB">
                    <a:solidFill>
                      <a:srgbClr val="000000"/>
                    </a:solidFill>
                    <a:latin typeface="Symbol" pitchFamily="18" charset="2"/>
                    <a:cs typeface="Times New Roman" pitchFamily="18" charset="0"/>
                  </a:rPr>
                  <a:t></a:t>
                </a:r>
              </a:p>
              <a:p>
                <a:pPr>
                  <a:buFont typeface="Symbol" pitchFamily="18" charset="2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>
                  <a:solidFill>
                    <a:srgbClr val="000000"/>
                  </a:solidFill>
                  <a:latin typeface="Symbol" pitchFamily="18" charset="2"/>
                  <a:cs typeface="Times New Roman" pitchFamily="18" charset="0"/>
                </a:endParaRPr>
              </a:p>
            </p:txBody>
          </p:sp>
          <p:sp>
            <p:nvSpPr>
              <p:cNvPr id="13340" name="Rectangle 62"/>
              <p:cNvSpPr>
                <a:spLocks noChangeArrowheads="1"/>
              </p:cNvSpPr>
              <p:nvPr/>
            </p:nvSpPr>
            <p:spPr bwMode="auto">
              <a:xfrm>
                <a:off x="4362" y="3228"/>
                <a:ext cx="1389" cy="567"/>
              </a:xfrm>
              <a:prstGeom prst="rect">
                <a:avLst/>
              </a:prstGeom>
              <a:noFill/>
              <a:ln w="9360">
                <a:solidFill>
                  <a:srgbClr val="A0A0A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3318" name="Rectangle 63"/>
          <p:cNvSpPr>
            <a:spLocks noChangeArrowheads="1"/>
          </p:cNvSpPr>
          <p:nvPr/>
        </p:nvSpPr>
        <p:spPr bwMode="auto">
          <a:xfrm>
            <a:off x="0" y="1812925"/>
            <a:ext cx="9144000" cy="5045075"/>
          </a:xfrm>
          <a:prstGeom prst="rect">
            <a:avLst/>
          </a:prstGeom>
          <a:noFill/>
          <a:ln w="11160">
            <a:solidFill>
              <a:srgbClr val="A0A0A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85860"/>
            <a:ext cx="8382000" cy="473394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4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0  :  </a:t>
            </a:r>
            <a:r>
              <a:rPr lang="en-US" sz="24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Unrestricted Grammar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Aturan-aturan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sintaksis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(productions) yang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digunakan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membentuk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kalimat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tidak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mempunyai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batasan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jelas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.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Chomsky Normal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4419600"/>
          </a:xfrm>
        </p:spPr>
        <p:txBody>
          <a:bodyPr>
            <a:noAutofit/>
          </a:bodyPr>
          <a:lstStyle/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1 : </a:t>
            </a:r>
            <a:r>
              <a:rPr lang="en-US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Context-Sensitive Grammar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production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berbentuk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  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dimana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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|  |</a:t>
            </a:r>
            <a:r>
              <a:rPr lang="en-US" sz="24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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|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err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</a:t>
            </a:r>
            <a:r>
              <a:rPr lang="en-US" sz="2400" dirty="0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 = ({S, A, B, C, D}, {a, b}, S, P),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P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S 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aSBC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 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 bb 	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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			CB  BC	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 cc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endParaRPr lang="en-US" sz="24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Misal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diberi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input: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maka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string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aabbcc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(a</a:t>
            </a:r>
            <a:r>
              <a:rPr lang="en-US" sz="24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2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</a:t>
            </a:r>
            <a:r>
              <a:rPr lang="en-US" sz="24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2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4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2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),proses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derivasi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akan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tampak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seperti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berikut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buFont typeface="Wingdings" pitchFamily="2" charset="2"/>
              <a:buNone/>
              <a:tabLst>
                <a:tab pos="288925" algn="l"/>
                <a:tab pos="2281238" algn="l"/>
                <a:tab pos="3659188" algn="l"/>
                <a:tab pos="5026025" algn="l"/>
              </a:tabLst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 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  <a:r>
              <a:rPr lang="en-US" sz="24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  <a:r>
              <a:rPr lang="en-US" sz="24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</a:t>
            </a:r>
            <a:r>
              <a:rPr lang="en-US" sz="2400" i="1" dirty="0" err="1" smtClean="0">
                <a:solidFill>
                  <a:srgbClr val="0070C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CB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</a:t>
            </a:r>
            <a:r>
              <a:rPr lang="en-US" sz="2400" i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</a:t>
            </a:r>
            <a:r>
              <a:rPr lang="en-US" sz="2400" i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</a:t>
            </a:r>
            <a:r>
              <a:rPr lang="en-US" sz="24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aab</a:t>
            </a:r>
            <a:r>
              <a:rPr lang="en-US" sz="24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bC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aabb</a:t>
            </a:r>
            <a:r>
              <a:rPr lang="en-US" sz="24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cC</a:t>
            </a:r>
            <a:r>
              <a:rPr lang="en-US" sz="24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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aabbcc</a:t>
            </a:r>
            <a:endParaRPr lang="en-US" sz="24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sp>
        <p:nvSpPr>
          <p:cNvPr id="10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Chomsky Normal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915400" cy="49117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450"/>
              </a:spcBef>
              <a:buClrTx/>
              <a:buSzPct val="75000"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</a:tabLst>
            </a:pPr>
            <a:endParaRPr lang="en-US" sz="1800" dirty="0" smtClean="0">
              <a:cs typeface="Times New Roman" pitchFamily="16" charset="0"/>
            </a:endParaRP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13DA40C-0CC7-4B4D-A856-0F9FDD1478C1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-292100"/>
            <a:ext cx="7772400" cy="14351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err="1" smtClean="0">
                <a:cs typeface="Times New Roman" pitchFamily="16" charset="0"/>
              </a:rPr>
              <a:t>Terminologi</a:t>
            </a:r>
            <a:r>
              <a:rPr lang="en-GB" dirty="0" smtClean="0">
                <a:cs typeface="Times New Roman" pitchFamily="16" charset="0"/>
              </a:rPr>
              <a:t> </a:t>
            </a:r>
            <a:r>
              <a:rPr lang="en-GB" dirty="0" err="1" smtClean="0">
                <a:cs typeface="Times New Roman" pitchFamily="16" charset="0"/>
              </a:rPr>
              <a:t>bahasa</a:t>
            </a:r>
            <a:r>
              <a:rPr lang="en-GB" dirty="0" smtClean="0">
                <a:cs typeface="Times New Roman" pitchFamily="16" charset="0"/>
              </a:rPr>
              <a:t> </a:t>
            </a:r>
            <a:endParaRPr lang="en-GB" dirty="0" smtClean="0"/>
          </a:p>
        </p:txBody>
      </p:sp>
      <p:grpSp>
        <p:nvGrpSpPr>
          <p:cNvPr id="12293" name="Group 5"/>
          <p:cNvGrpSpPr>
            <a:grpSpLocks/>
          </p:cNvGrpSpPr>
          <p:nvPr/>
        </p:nvGrpSpPr>
        <p:grpSpPr bwMode="auto">
          <a:xfrm>
            <a:off x="1219200" y="1484313"/>
            <a:ext cx="6592888" cy="4809795"/>
            <a:chOff x="1219200" y="1172044"/>
            <a:chExt cx="6593160" cy="4809043"/>
          </a:xfrm>
        </p:grpSpPr>
        <p:sp>
          <p:nvSpPr>
            <p:cNvPr id="12298" name="Rectangle 6"/>
            <p:cNvSpPr>
              <a:spLocks noChangeArrowheads="1"/>
            </p:cNvSpPr>
            <p:nvPr/>
          </p:nvSpPr>
          <p:spPr bwMode="auto">
            <a:xfrm>
              <a:off x="3563985" y="1172044"/>
              <a:ext cx="1643467" cy="461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>
                  <a:solidFill>
                    <a:srgbClr val="000066"/>
                  </a:solidFill>
                  <a:latin typeface="Comic Sans MS" charset="0"/>
                </a:rPr>
                <a:t> Grammar</a:t>
              </a:r>
            </a:p>
          </p:txBody>
        </p:sp>
        <p:sp>
          <p:nvSpPr>
            <p:cNvPr id="12299" name="Rectangle 7"/>
            <p:cNvSpPr>
              <a:spLocks noChangeArrowheads="1"/>
            </p:cNvSpPr>
            <p:nvPr/>
          </p:nvSpPr>
          <p:spPr bwMode="auto">
            <a:xfrm>
              <a:off x="3711937" y="2259014"/>
              <a:ext cx="1705986" cy="369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0000CC"/>
                  </a:solidFill>
                  <a:latin typeface="Comic Sans MS" charset="0"/>
                </a:rPr>
                <a:t> </a:t>
              </a:r>
              <a:r>
                <a:rPr lang="en-US" b="1" dirty="0" err="1" smtClean="0">
                  <a:solidFill>
                    <a:srgbClr val="0000CC"/>
                  </a:solidFill>
                  <a:latin typeface="Comic Sans MS" charset="0"/>
                </a:rPr>
                <a:t>Kalimat</a:t>
              </a:r>
              <a:r>
                <a:rPr lang="en-US" b="1" dirty="0" smtClean="0">
                  <a:solidFill>
                    <a:srgbClr val="0000CC"/>
                  </a:solidFill>
                  <a:latin typeface="Comic Sans MS" charset="0"/>
                </a:rPr>
                <a:t>/kata</a:t>
              </a:r>
              <a:endParaRPr lang="en-US" b="1" dirty="0">
                <a:solidFill>
                  <a:srgbClr val="0000CC"/>
                </a:solidFill>
                <a:latin typeface="Comic Sans MS" charset="0"/>
              </a:endParaRPr>
            </a:p>
          </p:txBody>
        </p:sp>
        <p:sp>
          <p:nvSpPr>
            <p:cNvPr id="12300" name="Rectangle 8"/>
            <p:cNvSpPr>
              <a:spLocks noChangeArrowheads="1"/>
            </p:cNvSpPr>
            <p:nvPr/>
          </p:nvSpPr>
          <p:spPr bwMode="auto">
            <a:xfrm>
              <a:off x="1763689" y="3402013"/>
              <a:ext cx="5472855" cy="369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0000FF"/>
                  </a:solidFill>
                  <a:latin typeface="Comic Sans MS" charset="0"/>
                </a:rPr>
                <a:t>Karakter</a:t>
              </a:r>
              <a:r>
                <a:rPr lang="en-US" b="1" dirty="0" smtClean="0">
                  <a:solidFill>
                    <a:srgbClr val="0000FF"/>
                  </a:solidFill>
                  <a:latin typeface="Comic Sans MS" charset="0"/>
                </a:rPr>
                <a:t>/String</a:t>
              </a:r>
              <a:endParaRPr lang="en-US" b="1" dirty="0">
                <a:solidFill>
                  <a:srgbClr val="0000FF"/>
                </a:solidFill>
                <a:latin typeface="Comic Sans MS" charset="0"/>
              </a:endParaRPr>
            </a:p>
          </p:txBody>
        </p:sp>
        <p:sp>
          <p:nvSpPr>
            <p:cNvPr id="12301" name="Rectangle 9"/>
            <p:cNvSpPr>
              <a:spLocks noChangeArrowheads="1"/>
            </p:cNvSpPr>
            <p:nvPr/>
          </p:nvSpPr>
          <p:spPr bwMode="auto">
            <a:xfrm>
              <a:off x="1219200" y="5611813"/>
              <a:ext cx="6593160" cy="369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1" dirty="0">
                  <a:solidFill>
                    <a:srgbClr val="3399FF"/>
                  </a:solidFill>
                  <a:latin typeface="Comic Sans MS" charset="0"/>
                </a:rPr>
                <a:t> { { {</a:t>
              </a:r>
              <a:r>
                <a:rPr lang="en-US" b="1" dirty="0" smtClean="0">
                  <a:solidFill>
                    <a:srgbClr val="3399FF"/>
                  </a:solidFill>
                  <a:latin typeface="Comic Sans MS" charset="0"/>
                  <a:sym typeface="Symbol" pitchFamily="16" charset="2"/>
                </a:rPr>
                <a:t>Symbol/digit/</a:t>
              </a:r>
              <a:r>
                <a:rPr lang="en-US" b="1" dirty="0" err="1" smtClean="0">
                  <a:solidFill>
                    <a:srgbClr val="3399FF"/>
                  </a:solidFill>
                  <a:latin typeface="Comic Sans MS" charset="0"/>
                  <a:sym typeface="Symbol" pitchFamily="16" charset="2"/>
                </a:rPr>
                <a:t>alfabet</a:t>
              </a:r>
              <a:r>
                <a:rPr lang="en-US" b="1" dirty="0" smtClean="0">
                  <a:solidFill>
                    <a:srgbClr val="3399FF"/>
                  </a:solidFill>
                  <a:latin typeface="Comic Sans MS" charset="0"/>
                </a:rPr>
                <a:t> </a:t>
              </a:r>
              <a:r>
                <a:rPr lang="en-US" b="1" dirty="0">
                  <a:solidFill>
                    <a:srgbClr val="3399FF"/>
                  </a:solidFill>
                  <a:latin typeface="Comic Sans MS" charset="0"/>
                </a:rPr>
                <a:t>} } }</a:t>
              </a:r>
            </a:p>
          </p:txBody>
        </p:sp>
        <p:sp>
          <p:nvSpPr>
            <p:cNvPr id="12302" name="Rectangle 10"/>
            <p:cNvSpPr>
              <a:spLocks noChangeArrowheads="1"/>
            </p:cNvSpPr>
            <p:nvPr/>
          </p:nvSpPr>
          <p:spPr bwMode="auto">
            <a:xfrm>
              <a:off x="1524000" y="4468813"/>
              <a:ext cx="54242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solidFill>
                    <a:srgbClr val="0066FF"/>
                  </a:solidFill>
                  <a:latin typeface="Comic Sans MS" charset="0"/>
                </a:rPr>
                <a:t>   Alfabet</a:t>
              </a:r>
            </a:p>
          </p:txBody>
        </p:sp>
        <p:sp>
          <p:nvSpPr>
            <p:cNvPr id="12303" name="AutoShape 11"/>
            <p:cNvSpPr>
              <a:spLocks noChangeArrowheads="1"/>
            </p:cNvSpPr>
            <p:nvPr/>
          </p:nvSpPr>
          <p:spPr bwMode="auto">
            <a:xfrm>
              <a:off x="3581400" y="1600200"/>
              <a:ext cx="1600200" cy="60960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2304" name="AutoShape 12"/>
            <p:cNvSpPr>
              <a:spLocks noChangeArrowheads="1"/>
            </p:cNvSpPr>
            <p:nvPr/>
          </p:nvSpPr>
          <p:spPr bwMode="auto">
            <a:xfrm>
              <a:off x="3581400" y="2743200"/>
              <a:ext cx="1600200" cy="60960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2305" name="AutoShape 13"/>
            <p:cNvSpPr>
              <a:spLocks noChangeArrowheads="1"/>
            </p:cNvSpPr>
            <p:nvPr/>
          </p:nvSpPr>
          <p:spPr bwMode="auto">
            <a:xfrm>
              <a:off x="3581400" y="3886200"/>
              <a:ext cx="1600200" cy="60960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2306" name="AutoShape 14"/>
            <p:cNvSpPr>
              <a:spLocks noChangeArrowheads="1"/>
            </p:cNvSpPr>
            <p:nvPr/>
          </p:nvSpPr>
          <p:spPr bwMode="auto">
            <a:xfrm>
              <a:off x="3581400" y="4953000"/>
              <a:ext cx="1600200" cy="609600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</p:grpSp>
      <p:sp>
        <p:nvSpPr>
          <p:cNvPr id="15" name="Rounded Rectangular Callout 14"/>
          <p:cNvSpPr/>
          <p:nvPr/>
        </p:nvSpPr>
        <p:spPr>
          <a:xfrm>
            <a:off x="5651500" y="4221163"/>
            <a:ext cx="3241675" cy="1511300"/>
          </a:xfrm>
          <a:prstGeom prst="wedgeRoundRectCallout">
            <a:avLst>
              <a:gd name="adj1" fmla="val -44273"/>
              <a:gd name="adj2" fmla="val 7273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Simbol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Sebuah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entitas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abstrak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didefinisikan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secara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formal.</a:t>
            </a:r>
          </a:p>
          <a:p>
            <a:pPr algn="ctr">
              <a:defRPr/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Huruf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angka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tandabaca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rial" charset="0"/>
                <a:cs typeface="Arial" charset="0"/>
              </a:rPr>
              <a:t>dll</a:t>
            </a: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179388" y="4221163"/>
            <a:ext cx="3097212" cy="1511300"/>
          </a:xfrm>
          <a:prstGeom prst="wedgeRoundRectCallout">
            <a:avLst>
              <a:gd name="adj1" fmla="val 66439"/>
              <a:gd name="adj2" fmla="val 296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800" dirty="0" err="1">
                <a:solidFill>
                  <a:schemeClr val="tx1"/>
                </a:solidFill>
              </a:rPr>
              <a:t>Himpunan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berhingga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simbol-simbol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r>
              <a:rPr lang="en-US" sz="1800" dirty="0">
                <a:solidFill>
                  <a:schemeClr val="tx1"/>
                </a:solidFill>
              </a:rPr>
              <a:t>(</a:t>
            </a:r>
            <a:r>
              <a:rPr lang="en-US" sz="1800" dirty="0" err="1">
                <a:solidFill>
                  <a:schemeClr val="tx1"/>
                </a:solidFill>
              </a:rPr>
              <a:t>alfabet</a:t>
            </a:r>
            <a:r>
              <a:rPr lang="en-US" sz="1800" dirty="0">
                <a:solidFill>
                  <a:schemeClr val="tx1"/>
                </a:solidFill>
              </a:rPr>
              <a:t> 26, </a:t>
            </a:r>
            <a:r>
              <a:rPr lang="en-US" sz="1800" dirty="0" err="1">
                <a:solidFill>
                  <a:schemeClr val="tx1"/>
                </a:solidFill>
              </a:rPr>
              <a:t>biner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morse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dll</a:t>
            </a:r>
            <a:r>
              <a:rPr lang="en-US" sz="1800" dirty="0">
                <a:solidFill>
                  <a:schemeClr val="tx1"/>
                </a:solidFill>
              </a:rPr>
              <a:t>) </a:t>
            </a:r>
          </a:p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580063" y="1989138"/>
            <a:ext cx="3240087" cy="1511300"/>
          </a:xfrm>
          <a:prstGeom prst="wedgeRoundRectCallout">
            <a:avLst>
              <a:gd name="adj1" fmla="val -74233"/>
              <a:gd name="adj2" fmla="val 6994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dirty="0" err="1">
                <a:solidFill>
                  <a:schemeClr val="tx1"/>
                </a:solidFill>
              </a:rPr>
              <a:t>barisan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berhingga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anggota-anggota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alfabet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algn="ctr">
              <a:defRPr/>
            </a:pPr>
            <a:r>
              <a:rPr lang="en-US" sz="1800" dirty="0">
                <a:solidFill>
                  <a:schemeClr val="tx1"/>
                </a:solidFill>
              </a:rPr>
              <a:t>Ṥ = Ṥ</a:t>
            </a:r>
            <a:r>
              <a:rPr lang="en-US" sz="1800" baseline="-25000" dirty="0">
                <a:solidFill>
                  <a:schemeClr val="tx1"/>
                </a:solidFill>
              </a:rPr>
              <a:t>1</a:t>
            </a:r>
            <a:r>
              <a:rPr lang="en-US" sz="1800" dirty="0">
                <a:solidFill>
                  <a:schemeClr val="tx1"/>
                </a:solidFill>
              </a:rPr>
              <a:t>, Ṥ</a:t>
            </a:r>
            <a:r>
              <a:rPr lang="en-US" sz="1800" baseline="-25000" dirty="0">
                <a:solidFill>
                  <a:schemeClr val="tx1"/>
                </a:solidFill>
              </a:rPr>
              <a:t>2</a:t>
            </a:r>
            <a:r>
              <a:rPr lang="en-US" sz="1800" dirty="0">
                <a:solidFill>
                  <a:schemeClr val="tx1"/>
                </a:solidFill>
              </a:rPr>
              <a:t>, …. </a:t>
            </a:r>
            <a:r>
              <a:rPr lang="en-US" sz="1800" dirty="0" err="1">
                <a:solidFill>
                  <a:schemeClr val="tx1"/>
                </a:solidFill>
              </a:rPr>
              <a:t>Ṥ</a:t>
            </a:r>
            <a:r>
              <a:rPr lang="en-US" sz="1800" baseline="-25000" dirty="0" err="1">
                <a:solidFill>
                  <a:schemeClr val="tx1"/>
                </a:solidFill>
              </a:rPr>
              <a:t>k</a:t>
            </a:r>
            <a:r>
              <a:rPr lang="en-US" sz="1800" baseline="-25000" dirty="0">
                <a:solidFill>
                  <a:schemeClr val="tx1"/>
                </a:solidFill>
              </a:rPr>
              <a:t> </a:t>
            </a:r>
          </a:p>
          <a:p>
            <a:pPr algn="ctr">
              <a:defRPr/>
            </a:pPr>
            <a:r>
              <a:rPr lang="en-US" sz="1800" baseline="-25000" dirty="0" err="1">
                <a:solidFill>
                  <a:schemeClr val="tx1"/>
                </a:solidFill>
              </a:rPr>
              <a:t>Dimana</a:t>
            </a:r>
            <a:r>
              <a:rPr lang="en-US" sz="1800" dirty="0">
                <a:solidFill>
                  <a:schemeClr val="tx1"/>
                </a:solidFill>
              </a:rPr>
              <a:t> S </a:t>
            </a:r>
            <a:r>
              <a:rPr lang="az-Cyrl-AZ" sz="1800" dirty="0">
                <a:solidFill>
                  <a:schemeClr val="tx1"/>
                </a:solidFill>
              </a:rPr>
              <a:t>Є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alfabet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323850" y="1844675"/>
            <a:ext cx="3095625" cy="1152525"/>
          </a:xfrm>
          <a:prstGeom prst="wedgeRoundRectCallout">
            <a:avLst>
              <a:gd name="adj1" fmla="val 63198"/>
              <a:gd name="adj2" fmla="val 3674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dirty="0" err="1">
                <a:solidFill>
                  <a:schemeClr val="tx1"/>
                </a:solidFill>
              </a:rPr>
              <a:t>Himpunan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dari</a:t>
            </a:r>
            <a:r>
              <a:rPr lang="en-US" sz="1800" dirty="0">
                <a:solidFill>
                  <a:schemeClr val="tx1"/>
                </a:solidFill>
              </a:rPr>
              <a:t> string, </a:t>
            </a:r>
            <a:r>
              <a:rPr lang="en-US" sz="1800" dirty="0" err="1">
                <a:solidFill>
                  <a:schemeClr val="tx1"/>
                </a:solidFill>
              </a:rPr>
              <a:t>alfabet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symbol</a:t>
            </a:r>
          </a:p>
        </p:txBody>
      </p:sp>
    </p:spTree>
    <p:extLst>
      <p:ext uri="{BB962C8B-B14F-4D97-AF65-F5344CB8AC3E}">
        <p14:creationId xmlns:p14="http://schemas.microsoft.com/office/powerpoint/2010/main" val="6065118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382000" cy="49530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2 :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Context-Free Grammar 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(CFG)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production yang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berbentuk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  ,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dimana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 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V</a:t>
            </a:r>
            <a:r>
              <a:rPr lang="en-US" sz="2200" baseline="-25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|| = 1</a:t>
            </a:r>
            <a:r>
              <a:rPr lang="en-US" sz="2200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sedangkan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ruas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kanan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tidak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punya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syarat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didefinisikan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oleh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CFG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disebut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Context-Free Language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CFG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merupakan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satu-satunya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grammar yang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telah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memiliki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algoritma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parsing yang optimal.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Sehingga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hampir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semua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pemrograman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menggunakan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CFG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mendefinifikan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aturan-aturan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sintaktik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bahasanya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err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</a:t>
            </a:r>
            <a:r>
              <a:rPr lang="en-US" sz="2200" dirty="0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= {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 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 n  1 }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didefinisikan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melalui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grammar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berikut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	S 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aCa</a:t>
            </a:r>
            <a:endParaRPr lang="en-US" sz="22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	C 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aCa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 b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Derivasi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input string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3 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3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sebagai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berikut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  <a:r>
              <a:rPr lang="en-US" sz="22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  <a:r>
              <a:rPr lang="en-US" sz="22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aCa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</a:t>
            </a:r>
            <a:r>
              <a:rPr lang="en-US" sz="2200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aaabaaa</a:t>
            </a:r>
            <a:endParaRPr lang="en-US" sz="22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sp>
        <p:nvSpPr>
          <p:cNvPr id="25608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228600"/>
            <a:ext cx="304800" cy="2286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Chomsky Normal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85860"/>
            <a:ext cx="8382000" cy="458154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Klas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3 :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Regular Grammar </a:t>
            </a:r>
          </a:p>
          <a:p>
            <a:pPr marL="0" indent="0"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production yang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berbentuk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  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dimana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 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V</a:t>
            </a:r>
            <a:r>
              <a:rPr lang="en-US" sz="2200" baseline="-250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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| = 1.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Sedangkan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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mempunyai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terdiri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cs typeface="Times New Roman" pitchFamily="18" charset="0"/>
              </a:rPr>
              <a:t>1 </a:t>
            </a:r>
            <a:r>
              <a:rPr lang="en-GB" sz="2400" dirty="0">
                <a:solidFill>
                  <a:srgbClr val="000000"/>
                </a:solidFill>
                <a:cs typeface="Times New Roman" pitchFamily="18" charset="0"/>
              </a:rPr>
              <a:t>non terminal (paling </a:t>
            </a:r>
            <a:r>
              <a:rPr lang="en-GB" sz="2400" dirty="0" err="1">
                <a:solidFill>
                  <a:srgbClr val="000000"/>
                </a:solidFill>
                <a:cs typeface="Times New Roman" pitchFamily="18" charset="0"/>
              </a:rPr>
              <a:t>kiri</a:t>
            </a:r>
            <a:r>
              <a:rPr lang="en-GB" sz="2400" dirty="0">
                <a:solidFill>
                  <a:srgbClr val="000000"/>
                </a:solidFill>
                <a:cs typeface="Times New Roman" pitchFamily="18" charset="0"/>
              </a:rPr>
              <a:t>/</a:t>
            </a:r>
            <a:r>
              <a:rPr lang="en-GB" sz="2400" dirty="0" err="1">
                <a:solidFill>
                  <a:srgbClr val="000000"/>
                </a:solidFill>
                <a:cs typeface="Times New Roman" pitchFamily="18" charset="0"/>
              </a:rPr>
              <a:t>kanan</a:t>
            </a:r>
            <a:r>
              <a:rPr lang="en-GB" sz="2400" dirty="0">
                <a:solidFill>
                  <a:srgbClr val="000000"/>
                </a:solidFill>
                <a:cs typeface="Times New Roman" pitchFamily="18" charset="0"/>
              </a:rPr>
              <a:t>)</a:t>
            </a:r>
            <a:r>
              <a:rPr lang="ar-SA" sz="2400" dirty="0" smtClean="0">
                <a:solidFill>
                  <a:srgbClr val="000000"/>
                </a:solidFill>
                <a:cs typeface="Times New Roman" pitchFamily="18" charset="0"/>
              </a:rPr>
              <a:t>‏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atau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cs typeface="Times New Roman" pitchFamily="18" charset="0"/>
              </a:rPr>
              <a:t>Semua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terminal</a:t>
            </a:r>
            <a:endParaRPr lang="en-GB" sz="2400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endParaRPr lang="en-US" sz="2200" dirty="0" smtClean="0">
              <a:solidFill>
                <a:srgbClr val="0000CC"/>
              </a:solidFill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err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</a:t>
            </a:r>
            <a:r>
              <a:rPr lang="en-US" sz="2200" dirty="0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= {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 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 n  1 }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didefinisikan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melalui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grammar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berikut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S 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aS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</a:t>
            </a:r>
            <a:endParaRPr lang="en-US" sz="22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C 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aC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| a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	B 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bC</a:t>
            </a:r>
            <a:endParaRPr lang="en-US" sz="22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Derivasi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input string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3 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 a</a:t>
            </a:r>
            <a:r>
              <a:rPr lang="en-US" sz="22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2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sebagai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berikut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aS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aaS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aaabC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aaabaC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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aaabaa</a:t>
            </a:r>
            <a:endParaRPr lang="en-US" sz="22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Chomsky Normal Form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GB"/>
              <a:t>Teknik Informatika UPNVY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5C9130-F504-4817-A2F1-9A2C215D5DF2}" type="slidenum">
              <a:rPr lang="en-GB"/>
              <a:pPr/>
              <a:t>22</a:t>
            </a:fld>
            <a:endParaRPr lang="en-GB"/>
          </a:p>
        </p:txBody>
      </p:sp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Tatabahasa dan otomata…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3400" y="1524000"/>
            <a:ext cx="7916863" cy="3765550"/>
            <a:chOff x="336" y="960"/>
            <a:chExt cx="4987" cy="2372"/>
          </a:xfrm>
        </p:grpSpPr>
        <p:sp>
          <p:nvSpPr>
            <p:cNvPr id="27655" name="Rectangle 3"/>
            <p:cNvSpPr>
              <a:spLocks noChangeArrowheads="1"/>
            </p:cNvSpPr>
            <p:nvPr/>
          </p:nvSpPr>
          <p:spPr bwMode="auto">
            <a:xfrm>
              <a:off x="2183" y="2494"/>
              <a:ext cx="3140" cy="8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Mesin Turing</a:t>
              </a:r>
            </a:p>
          </p:txBody>
        </p:sp>
        <p:sp>
          <p:nvSpPr>
            <p:cNvPr id="27656" name="Rectangle 4"/>
            <p:cNvSpPr>
              <a:spLocks noChangeArrowheads="1"/>
            </p:cNvSpPr>
            <p:nvPr/>
          </p:nvSpPr>
          <p:spPr bwMode="auto">
            <a:xfrm>
              <a:off x="336" y="2494"/>
              <a:ext cx="1847" cy="8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Unrestricted/</a:t>
              </a:r>
            </a:p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Phase Structure/</a:t>
              </a:r>
            </a:p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Natural Language</a:t>
              </a:r>
            </a:p>
          </p:txBody>
        </p:sp>
        <p:sp>
          <p:nvSpPr>
            <p:cNvPr id="27657" name="Rectangle 5"/>
            <p:cNvSpPr>
              <a:spLocks noChangeArrowheads="1"/>
            </p:cNvSpPr>
            <p:nvPr/>
          </p:nvSpPr>
          <p:spPr bwMode="auto">
            <a:xfrm>
              <a:off x="2183" y="2122"/>
              <a:ext cx="3140" cy="3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Linear Bounded Automata (LBA)</a:t>
              </a:r>
              <a:r>
                <a:rPr lang="ar-SA" sz="2000">
                  <a:solidFill>
                    <a:srgbClr val="000000"/>
                  </a:solidFill>
                  <a:latin typeface="Verdana" pitchFamily="32" charset="0"/>
                  <a:cs typeface="Arial" charset="0"/>
                </a:rPr>
                <a:t>‏</a:t>
              </a:r>
              <a:endParaRPr lang="en-GB" sz="2000">
                <a:solidFill>
                  <a:srgbClr val="000000"/>
                </a:solidFill>
                <a:latin typeface="Verdana" pitchFamily="32" charset="0"/>
                <a:ea typeface="AR PL ShanHeiSun Uni" charset="0"/>
                <a:cs typeface="AR PL ShanHeiSun Uni" charset="0"/>
              </a:endParaRPr>
            </a:p>
          </p:txBody>
        </p:sp>
        <p:sp>
          <p:nvSpPr>
            <p:cNvPr id="27658" name="Rectangle 6"/>
            <p:cNvSpPr>
              <a:spLocks noChangeArrowheads="1"/>
            </p:cNvSpPr>
            <p:nvPr/>
          </p:nvSpPr>
          <p:spPr bwMode="auto">
            <a:xfrm>
              <a:off x="336" y="2122"/>
              <a:ext cx="1847" cy="37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Context Sensitive</a:t>
              </a:r>
            </a:p>
          </p:txBody>
        </p:sp>
        <p:sp>
          <p:nvSpPr>
            <p:cNvPr id="27659" name="Rectangle 7"/>
            <p:cNvSpPr>
              <a:spLocks noChangeArrowheads="1"/>
            </p:cNvSpPr>
            <p:nvPr/>
          </p:nvSpPr>
          <p:spPr bwMode="auto">
            <a:xfrm>
              <a:off x="2183" y="1799"/>
              <a:ext cx="3140" cy="3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Push Down Automata (PDA)</a:t>
              </a:r>
              <a:r>
                <a:rPr lang="ar-SA" sz="2000">
                  <a:solidFill>
                    <a:srgbClr val="000000"/>
                  </a:solidFill>
                  <a:latin typeface="Verdana" pitchFamily="32" charset="0"/>
                  <a:cs typeface="Arial" charset="0"/>
                </a:rPr>
                <a:t>‏</a:t>
              </a:r>
              <a:endParaRPr lang="en-GB" sz="2000">
                <a:solidFill>
                  <a:srgbClr val="000000"/>
                </a:solidFill>
                <a:latin typeface="Verdana" pitchFamily="32" charset="0"/>
                <a:ea typeface="AR PL ShanHeiSun Uni" charset="0"/>
                <a:cs typeface="AR PL ShanHeiSun Uni" charset="0"/>
              </a:endParaRPr>
            </a:p>
          </p:txBody>
        </p:sp>
        <p:sp>
          <p:nvSpPr>
            <p:cNvPr id="27660" name="Rectangle 8"/>
            <p:cNvSpPr>
              <a:spLocks noChangeArrowheads="1"/>
            </p:cNvSpPr>
            <p:nvPr/>
          </p:nvSpPr>
          <p:spPr bwMode="auto">
            <a:xfrm>
              <a:off x="336" y="1799"/>
              <a:ext cx="1847" cy="32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Context Free</a:t>
              </a:r>
            </a:p>
          </p:txBody>
        </p:sp>
        <p:sp>
          <p:nvSpPr>
            <p:cNvPr id="27661" name="Rectangle 9"/>
            <p:cNvSpPr>
              <a:spLocks noChangeArrowheads="1"/>
            </p:cNvSpPr>
            <p:nvPr/>
          </p:nvSpPr>
          <p:spPr bwMode="auto">
            <a:xfrm>
              <a:off x="2183" y="1283"/>
              <a:ext cx="3140" cy="51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Finite State Automata (FSA) : DFA, NFA</a:t>
              </a:r>
            </a:p>
          </p:txBody>
        </p:sp>
        <p:sp>
          <p:nvSpPr>
            <p:cNvPr id="27662" name="Rectangle 10"/>
            <p:cNvSpPr>
              <a:spLocks noChangeArrowheads="1"/>
            </p:cNvSpPr>
            <p:nvPr/>
          </p:nvSpPr>
          <p:spPr bwMode="auto">
            <a:xfrm>
              <a:off x="336" y="1283"/>
              <a:ext cx="1847" cy="51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Reguler</a:t>
              </a:r>
            </a:p>
          </p:txBody>
        </p:sp>
        <p:sp>
          <p:nvSpPr>
            <p:cNvPr id="27663" name="Rectangle 11"/>
            <p:cNvSpPr>
              <a:spLocks noChangeArrowheads="1"/>
            </p:cNvSpPr>
            <p:nvPr/>
          </p:nvSpPr>
          <p:spPr bwMode="auto">
            <a:xfrm>
              <a:off x="2183" y="960"/>
              <a:ext cx="3140" cy="3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Mesin Otomata</a:t>
              </a:r>
            </a:p>
          </p:txBody>
        </p:sp>
        <p:sp>
          <p:nvSpPr>
            <p:cNvPr id="27664" name="Rectangle 12"/>
            <p:cNvSpPr>
              <a:spLocks noChangeArrowheads="1"/>
            </p:cNvSpPr>
            <p:nvPr/>
          </p:nvSpPr>
          <p:spPr bwMode="auto">
            <a:xfrm>
              <a:off x="336" y="960"/>
              <a:ext cx="1847" cy="32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buClr>
                  <a:srgbClr val="666600"/>
                </a:buClr>
                <a:buFont typeface="Wingdings" pitchFamily="2" charset="2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  <a:latin typeface="Verdana" pitchFamily="32" charset="0"/>
                  <a:ea typeface="AR PL ShanHeiSun Uni" charset="0"/>
                  <a:cs typeface="AR PL ShanHeiSun Uni" charset="0"/>
                </a:rPr>
                <a:t>Kelas</a:t>
              </a:r>
            </a:p>
          </p:txBody>
        </p:sp>
        <p:sp>
          <p:nvSpPr>
            <p:cNvPr id="27665" name="Line 13"/>
            <p:cNvSpPr>
              <a:spLocks noChangeShapeType="1"/>
            </p:cNvSpPr>
            <p:nvPr/>
          </p:nvSpPr>
          <p:spPr bwMode="auto">
            <a:xfrm>
              <a:off x="336" y="960"/>
              <a:ext cx="4987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Line 14"/>
            <p:cNvSpPr>
              <a:spLocks noChangeShapeType="1"/>
            </p:cNvSpPr>
            <p:nvPr/>
          </p:nvSpPr>
          <p:spPr bwMode="auto">
            <a:xfrm>
              <a:off x="336" y="1283"/>
              <a:ext cx="498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Line 15"/>
            <p:cNvSpPr>
              <a:spLocks noChangeShapeType="1"/>
            </p:cNvSpPr>
            <p:nvPr/>
          </p:nvSpPr>
          <p:spPr bwMode="auto">
            <a:xfrm>
              <a:off x="336" y="1799"/>
              <a:ext cx="498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Line 16"/>
            <p:cNvSpPr>
              <a:spLocks noChangeShapeType="1"/>
            </p:cNvSpPr>
            <p:nvPr/>
          </p:nvSpPr>
          <p:spPr bwMode="auto">
            <a:xfrm>
              <a:off x="336" y="2122"/>
              <a:ext cx="498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Line 17"/>
            <p:cNvSpPr>
              <a:spLocks noChangeShapeType="1"/>
            </p:cNvSpPr>
            <p:nvPr/>
          </p:nvSpPr>
          <p:spPr bwMode="auto">
            <a:xfrm>
              <a:off x="336" y="2494"/>
              <a:ext cx="4987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18"/>
            <p:cNvSpPr>
              <a:spLocks noChangeShapeType="1"/>
            </p:cNvSpPr>
            <p:nvPr/>
          </p:nvSpPr>
          <p:spPr bwMode="auto">
            <a:xfrm>
              <a:off x="336" y="3332"/>
              <a:ext cx="4987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19"/>
            <p:cNvSpPr>
              <a:spLocks noChangeShapeType="1"/>
            </p:cNvSpPr>
            <p:nvPr/>
          </p:nvSpPr>
          <p:spPr bwMode="auto">
            <a:xfrm>
              <a:off x="336" y="960"/>
              <a:ext cx="1" cy="237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0"/>
            <p:cNvSpPr>
              <a:spLocks noChangeShapeType="1"/>
            </p:cNvSpPr>
            <p:nvPr/>
          </p:nvSpPr>
          <p:spPr bwMode="auto">
            <a:xfrm>
              <a:off x="2183" y="960"/>
              <a:ext cx="1" cy="23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1"/>
            <p:cNvSpPr>
              <a:spLocks noChangeShapeType="1"/>
            </p:cNvSpPr>
            <p:nvPr/>
          </p:nvSpPr>
          <p:spPr bwMode="auto">
            <a:xfrm>
              <a:off x="5323" y="960"/>
              <a:ext cx="1" cy="237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4" name="Text Box 22"/>
          <p:cNvSpPr txBox="1">
            <a:spLocks noChangeArrowheads="1"/>
          </p:cNvSpPr>
          <p:nvPr/>
        </p:nvSpPr>
        <p:spPr bwMode="auto">
          <a:xfrm>
            <a:off x="676275" y="5661025"/>
            <a:ext cx="74390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Reguler </a:t>
            </a:r>
            <a:r>
              <a:rPr lang="en-GB">
                <a:solidFill>
                  <a:srgbClr val="000000"/>
                </a:solidFill>
                <a:latin typeface="Symbol" pitchFamily="18" charset="2"/>
                <a:ea typeface="AR PL ShanHeiSun Uni" charset="0"/>
                <a:cs typeface="AR PL ShanHeiSun Uni" charset="0"/>
              </a:rPr>
              <a:t></a:t>
            </a:r>
            <a:r>
              <a:rPr lang="en-GB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Context Free </a:t>
            </a:r>
            <a:r>
              <a:rPr lang="en-GB">
                <a:solidFill>
                  <a:srgbClr val="000000"/>
                </a:solidFill>
                <a:latin typeface="Symbol" pitchFamily="18" charset="2"/>
                <a:ea typeface="AR PL ShanHeiSun Uni" charset="0"/>
                <a:cs typeface="AR PL ShanHeiSun Uni" charset="0"/>
              </a:rPr>
              <a:t></a:t>
            </a:r>
            <a:r>
              <a:rPr lang="en-GB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 Context Sensitive </a:t>
            </a:r>
            <a:r>
              <a:rPr lang="en-GB">
                <a:solidFill>
                  <a:srgbClr val="000000"/>
                </a:solidFill>
                <a:latin typeface="Symbol" pitchFamily="18" charset="2"/>
                <a:ea typeface="AR PL ShanHeiSun Uni" charset="0"/>
                <a:cs typeface="AR PL ShanHeiSun Uni" charset="0"/>
              </a:rPr>
              <a:t></a:t>
            </a:r>
            <a:r>
              <a:rPr lang="en-GB">
                <a:solidFill>
                  <a:srgbClr val="000000"/>
                </a:solidFill>
                <a:ea typeface="AR PL ShanHeiSun Uni" charset="0"/>
                <a:cs typeface="AR PL ShanHeiSun Uni" charset="0"/>
              </a:rPr>
              <a:t> Unrestricted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0"/>
            <a:ext cx="8915400" cy="11430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err="1" smtClean="0"/>
              <a:t>Penggunaan</a:t>
            </a:r>
            <a:r>
              <a:rPr lang="en-GB" sz="3600" dirty="0" smtClean="0"/>
              <a:t> </a:t>
            </a:r>
            <a:r>
              <a:rPr lang="en-GB" sz="3600" dirty="0" err="1" smtClean="0"/>
              <a:t>Tatabahasa</a:t>
            </a:r>
            <a:r>
              <a:rPr lang="en-GB" sz="3600" dirty="0" smtClean="0"/>
              <a:t> </a:t>
            </a:r>
            <a:r>
              <a:rPr lang="en-GB" sz="3600" dirty="0" err="1" smtClean="0"/>
              <a:t>pada</a:t>
            </a:r>
            <a:r>
              <a:rPr lang="en-GB" sz="3600" dirty="0" smtClean="0"/>
              <a:t> </a:t>
            </a:r>
            <a:r>
              <a:rPr lang="en-GB" sz="3600" dirty="0" err="1" smtClean="0"/>
              <a:t>delphi</a:t>
            </a:r>
            <a:r>
              <a:rPr lang="en-GB" sz="3600" dirty="0" smtClean="0"/>
              <a:t> / </a:t>
            </a:r>
            <a:r>
              <a:rPr lang="en-GB" sz="3600" dirty="0" err="1" smtClean="0"/>
              <a:t>pascal</a:t>
            </a:r>
            <a:endParaRPr lang="en-GB" sz="3600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524000"/>
            <a:ext cx="8207375" cy="5089525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StructStmt</a:t>
            </a:r>
            <a:r>
              <a:rPr lang="en-GB" sz="1600" dirty="0" smtClean="0">
                <a:latin typeface="Courier New" pitchFamily="49" charset="0"/>
              </a:rPr>
              <a:t> -&gt; </a:t>
            </a:r>
            <a:r>
              <a:rPr lang="en-GB" sz="1600" dirty="0" err="1" smtClean="0">
                <a:latin typeface="Courier New" pitchFamily="49" charset="0"/>
              </a:rPr>
              <a:t>CompoundStmt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>
                <a:latin typeface="Courier New" pitchFamily="49" charset="0"/>
              </a:rPr>
              <a:t>           -&gt; </a:t>
            </a:r>
            <a:r>
              <a:rPr lang="en-GB" sz="1600" dirty="0" err="1" smtClean="0">
                <a:latin typeface="Courier New" pitchFamily="49" charset="0"/>
              </a:rPr>
              <a:t>ConditionalStmt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>
                <a:latin typeface="Courier New" pitchFamily="49" charset="0"/>
              </a:rPr>
              <a:t>           -&gt; </a:t>
            </a:r>
            <a:r>
              <a:rPr lang="en-GB" sz="1600" dirty="0" err="1" smtClean="0">
                <a:latin typeface="Courier New" pitchFamily="49" charset="0"/>
              </a:rPr>
              <a:t>LoopStmt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>
                <a:latin typeface="Courier New" pitchFamily="49" charset="0"/>
              </a:rPr>
              <a:t>           -&gt; </a:t>
            </a:r>
            <a:r>
              <a:rPr lang="en-GB" sz="1600" dirty="0" err="1" smtClean="0">
                <a:latin typeface="Courier New" pitchFamily="49" charset="0"/>
              </a:rPr>
              <a:t>WithStmt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CompoundStmt</a:t>
            </a:r>
            <a:r>
              <a:rPr lang="en-GB" sz="1600" dirty="0" smtClean="0">
                <a:latin typeface="Courier New" pitchFamily="49" charset="0"/>
              </a:rPr>
              <a:t> -&gt; BEGIN </a:t>
            </a:r>
            <a:r>
              <a:rPr lang="en-GB" sz="1600" dirty="0" err="1" smtClean="0">
                <a:latin typeface="Courier New" pitchFamily="49" charset="0"/>
              </a:rPr>
              <a:t>StmtList</a:t>
            </a:r>
            <a:r>
              <a:rPr lang="en-GB" sz="1600" dirty="0" smtClean="0">
                <a:latin typeface="Courier New" pitchFamily="49" charset="0"/>
              </a:rPr>
              <a:t> END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ConditionalStmt</a:t>
            </a:r>
            <a:r>
              <a:rPr lang="en-GB" sz="1600" dirty="0" smtClean="0">
                <a:latin typeface="Courier New" pitchFamily="49" charset="0"/>
              </a:rPr>
              <a:t> -&gt; </a:t>
            </a:r>
            <a:r>
              <a:rPr lang="en-GB" sz="1600" dirty="0" err="1" smtClean="0">
                <a:latin typeface="Courier New" pitchFamily="49" charset="0"/>
              </a:rPr>
              <a:t>IfStmt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>
                <a:latin typeface="Courier New" pitchFamily="49" charset="0"/>
              </a:rPr>
              <a:t>                -&gt; </a:t>
            </a:r>
            <a:r>
              <a:rPr lang="en-GB" sz="1600" dirty="0" err="1" smtClean="0">
                <a:latin typeface="Courier New" pitchFamily="49" charset="0"/>
              </a:rPr>
              <a:t>CaseStmt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IfStmt</a:t>
            </a:r>
            <a:r>
              <a:rPr lang="en-GB" sz="1600" dirty="0" smtClean="0">
                <a:latin typeface="Courier New" pitchFamily="49" charset="0"/>
              </a:rPr>
              <a:t> -&gt; IF Expression THEN Statement [ELSE Statement]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CaseStmt</a:t>
            </a:r>
            <a:r>
              <a:rPr lang="en-GB" sz="1600" dirty="0" smtClean="0">
                <a:latin typeface="Courier New" pitchFamily="49" charset="0"/>
              </a:rPr>
              <a:t> -&gt; CASE Expression OF </a:t>
            </a:r>
            <a:r>
              <a:rPr lang="en-GB" sz="1600" dirty="0" err="1" smtClean="0">
                <a:latin typeface="Courier New" pitchFamily="49" charset="0"/>
              </a:rPr>
              <a:t>CaseSelector</a:t>
            </a:r>
            <a:r>
              <a:rPr lang="en-GB" sz="1600" dirty="0" smtClean="0">
                <a:latin typeface="Courier New" pitchFamily="49" charset="0"/>
              </a:rPr>
              <a:t>/';'... [ELSE </a:t>
            </a:r>
            <a:r>
              <a:rPr lang="en-GB" sz="1600" dirty="0" err="1" smtClean="0">
                <a:latin typeface="Courier New" pitchFamily="49" charset="0"/>
              </a:rPr>
              <a:t>StmtList</a:t>
            </a:r>
            <a:r>
              <a:rPr lang="en-GB" sz="1600" dirty="0" smtClean="0">
                <a:latin typeface="Courier New" pitchFamily="49" charset="0"/>
              </a:rPr>
              <a:t>] [';'] END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CaseSelector</a:t>
            </a:r>
            <a:r>
              <a:rPr lang="en-GB" sz="1600" dirty="0" smtClean="0">
                <a:latin typeface="Courier New" pitchFamily="49" charset="0"/>
              </a:rPr>
              <a:t> -&gt; </a:t>
            </a:r>
            <a:r>
              <a:rPr lang="en-GB" sz="1600" dirty="0" err="1" smtClean="0">
                <a:latin typeface="Courier New" pitchFamily="49" charset="0"/>
              </a:rPr>
              <a:t>CaseLabel</a:t>
            </a:r>
            <a:r>
              <a:rPr lang="en-GB" sz="1600" dirty="0" smtClean="0">
                <a:latin typeface="Courier New" pitchFamily="49" charset="0"/>
              </a:rPr>
              <a:t>/','... ':' Statement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CaseLabel</a:t>
            </a:r>
            <a:r>
              <a:rPr lang="en-GB" sz="1600" dirty="0" smtClean="0">
                <a:latin typeface="Courier New" pitchFamily="49" charset="0"/>
              </a:rPr>
              <a:t> -&gt; </a:t>
            </a:r>
            <a:r>
              <a:rPr lang="en-GB" sz="1600" dirty="0" err="1" smtClean="0">
                <a:latin typeface="Courier New" pitchFamily="49" charset="0"/>
              </a:rPr>
              <a:t>ConstExpr</a:t>
            </a:r>
            <a:r>
              <a:rPr lang="en-GB" sz="1600" dirty="0" smtClean="0">
                <a:latin typeface="Courier New" pitchFamily="49" charset="0"/>
              </a:rPr>
              <a:t> ['..' </a:t>
            </a:r>
            <a:r>
              <a:rPr lang="en-GB" sz="1600" dirty="0" err="1" smtClean="0">
                <a:latin typeface="Courier New" pitchFamily="49" charset="0"/>
              </a:rPr>
              <a:t>ConstExpr</a:t>
            </a:r>
            <a:r>
              <a:rPr lang="en-GB" sz="1600" dirty="0" smtClean="0"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LoopStmt</a:t>
            </a:r>
            <a:r>
              <a:rPr lang="en-GB" sz="1600" dirty="0" smtClean="0">
                <a:latin typeface="Courier New" pitchFamily="49" charset="0"/>
              </a:rPr>
              <a:t> -&gt; </a:t>
            </a:r>
            <a:r>
              <a:rPr lang="en-GB" sz="1600" dirty="0" err="1" smtClean="0">
                <a:latin typeface="Courier New" pitchFamily="49" charset="0"/>
              </a:rPr>
              <a:t>RepeatStmt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>
                <a:latin typeface="Courier New" pitchFamily="49" charset="0"/>
              </a:rPr>
              <a:t>         -&gt; </a:t>
            </a:r>
            <a:r>
              <a:rPr lang="en-GB" sz="1600" dirty="0" err="1" smtClean="0">
                <a:latin typeface="Courier New" pitchFamily="49" charset="0"/>
              </a:rPr>
              <a:t>WhileStmt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smtClean="0">
                <a:latin typeface="Courier New" pitchFamily="49" charset="0"/>
              </a:rPr>
              <a:t>         -&gt; </a:t>
            </a:r>
            <a:r>
              <a:rPr lang="en-GB" sz="1600" dirty="0" err="1" smtClean="0">
                <a:latin typeface="Courier New" pitchFamily="49" charset="0"/>
              </a:rPr>
              <a:t>ForStmt</a:t>
            </a:r>
            <a:endParaRPr lang="en-GB" sz="1600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RepeatStmt</a:t>
            </a:r>
            <a:r>
              <a:rPr lang="en-GB" sz="1600" dirty="0" smtClean="0">
                <a:latin typeface="Courier New" pitchFamily="49" charset="0"/>
              </a:rPr>
              <a:t> -&gt; REPEAT Statement UNTIL Expression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WhileStmt</a:t>
            </a:r>
            <a:r>
              <a:rPr lang="en-GB" sz="1600" dirty="0" smtClean="0">
                <a:latin typeface="Courier New" pitchFamily="49" charset="0"/>
              </a:rPr>
              <a:t> -&gt; WHILE Expression DO Statement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ForStmt</a:t>
            </a:r>
            <a:r>
              <a:rPr lang="en-GB" sz="1600" dirty="0" smtClean="0">
                <a:latin typeface="Courier New" pitchFamily="49" charset="0"/>
              </a:rPr>
              <a:t> -&gt; FOR </a:t>
            </a:r>
            <a:r>
              <a:rPr lang="en-GB" sz="1600" dirty="0" err="1" smtClean="0">
                <a:latin typeface="Courier New" pitchFamily="49" charset="0"/>
              </a:rPr>
              <a:t>QualId</a:t>
            </a:r>
            <a:r>
              <a:rPr lang="en-GB" sz="1600" dirty="0" smtClean="0">
                <a:latin typeface="Courier New" pitchFamily="49" charset="0"/>
              </a:rPr>
              <a:t> ':=' Expression (TO | DOWNTO) Expression DO Statement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1600" dirty="0" err="1" smtClean="0">
                <a:latin typeface="Courier New" pitchFamily="49" charset="0"/>
              </a:rPr>
              <a:t>WithStmt</a:t>
            </a:r>
            <a:r>
              <a:rPr lang="en-GB" sz="1600" dirty="0" smtClean="0">
                <a:latin typeface="Courier New" pitchFamily="49" charset="0"/>
              </a:rPr>
              <a:t> -&gt; WITH </a:t>
            </a:r>
            <a:r>
              <a:rPr lang="en-GB" sz="1600" dirty="0" err="1" smtClean="0">
                <a:latin typeface="Courier New" pitchFamily="49" charset="0"/>
              </a:rPr>
              <a:t>IdentList</a:t>
            </a:r>
            <a:r>
              <a:rPr lang="en-GB" sz="1600" dirty="0" smtClean="0">
                <a:latin typeface="Courier New" pitchFamily="49" charset="0"/>
              </a:rPr>
              <a:t> DO Statement</a:t>
            </a:r>
          </a:p>
          <a:p>
            <a:pPr>
              <a:lnSpc>
                <a:spcPct val="80000"/>
              </a:lnSpc>
              <a:spcBef>
                <a:spcPts val="40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sz="1600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174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17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74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74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74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174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74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5" dur="500" fill="hold"/>
                                        <p:tgtEl>
                                          <p:spTgt spid="174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174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174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174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" dur="500" fill="hold"/>
                                        <p:tgtEl>
                                          <p:spTgt spid="174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174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3" dur="500" fill="hold"/>
                                        <p:tgtEl>
                                          <p:spTgt spid="174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174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366D2B-0266-4A00-ACB1-9EC43A255DC8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260350"/>
            <a:ext cx="7632700" cy="792163"/>
          </a:xfrm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 smtClean="0"/>
              <a:t>Penggunaan</a:t>
            </a:r>
            <a:r>
              <a:rPr lang="en-GB" dirty="0" smtClean="0"/>
              <a:t> </a:t>
            </a:r>
            <a:r>
              <a:rPr lang="en-GB" dirty="0" err="1" smtClean="0"/>
              <a:t>Tatabahasa</a:t>
            </a:r>
            <a:r>
              <a:rPr lang="en-GB" dirty="0" smtClean="0"/>
              <a:t> </a:t>
            </a:r>
            <a:r>
              <a:rPr lang="en-GB" dirty="0" err="1" smtClean="0"/>
              <a:t>pada</a:t>
            </a:r>
            <a:r>
              <a:rPr lang="en-GB" dirty="0" smtClean="0"/>
              <a:t> java</a:t>
            </a:r>
          </a:p>
        </p:txBody>
      </p:sp>
      <p:sp>
        <p:nvSpPr>
          <p:cNvPr id="29701" name="Rectangle 2"/>
          <p:cNvSpPr>
            <a:spLocks noChangeArrowheads="1"/>
          </p:cNvSpPr>
          <p:nvPr/>
        </p:nvSpPr>
        <p:spPr bwMode="auto">
          <a:xfrm>
            <a:off x="381000" y="1125538"/>
            <a:ext cx="8763000" cy="4778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5760" tIns="47880" rIns="95760" bIns="47880"/>
          <a:lstStyle/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JAVA LANGUAGE SPESIFICATION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Second Edition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Copyright © 1996-2000 Sun Microsystems, Inc.901 San Antonio Road,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Mountain View, California 94303 U.S.A.All rights reserved.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Statement: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Block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if ParExpression Statement [else Statement]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for ( ForInitOpt   ;   [Expression]   ;   ForUpdateOpt )  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    Statement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while ParExpression Statement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do Statement while ParExpression   ;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try Block ( Catches | [Catches] finally Block )</a:t>
            </a:r>
            <a:r>
              <a:rPr lang="ar-SA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‏</a:t>
            </a:r>
            <a:endParaRPr lang="en-GB" sz="1600">
              <a:solidFill>
                <a:srgbClr val="000000"/>
              </a:solidFill>
              <a:latin typeface="Courier New" pitchFamily="49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switch ParExpression { SwitchBlockStatementGroups }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synchronized ParExpression Block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return [Expression] ;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throw Expression   ; 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break [Identifier]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continue [Identifier]</a:t>
            </a:r>
          </a:p>
          <a:p>
            <a:pPr>
              <a:lnSpc>
                <a:spcPct val="90000"/>
              </a:lnSpc>
              <a:spcBef>
                <a:spcPts val="400"/>
              </a:spcBef>
              <a:buClr>
                <a:srgbClr val="666600"/>
              </a:buClr>
              <a:buFont typeface="Wingdings" pitchFamily="2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>
                <a:solidFill>
                  <a:srgbClr val="000000"/>
                </a:solidFill>
                <a:latin typeface="Verdana" pitchFamily="32" charset="0"/>
                <a:cs typeface="Times New Roman" pitchFamily="18" charset="0"/>
              </a:rPr>
              <a:t> ;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</p:spPr>
        <p:txBody>
          <a:bodyPr/>
          <a:lstStyle/>
          <a:p>
            <a:r>
              <a:rPr lang="en-GB" smtClean="0"/>
              <a:t>Teknik Informatika UPNVY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A90B86-A458-43DB-A27C-CBB0726FBBBD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3072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715963" y="0"/>
            <a:ext cx="7772400" cy="1143000"/>
          </a:xfrm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 smtClean="0"/>
              <a:t>Penggunaan</a:t>
            </a:r>
            <a:r>
              <a:rPr lang="en-GB" dirty="0" smtClean="0"/>
              <a:t> </a:t>
            </a:r>
            <a:r>
              <a:rPr lang="en-GB" dirty="0" err="1" smtClean="0"/>
              <a:t>Tatabahasa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err="1" smtClean="0"/>
              <a:t>pada</a:t>
            </a:r>
            <a:r>
              <a:rPr lang="en-GB" dirty="0" smtClean="0"/>
              <a:t> Oracle 10i</a:t>
            </a:r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413" y="3213100"/>
            <a:ext cx="2030412" cy="176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2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557338"/>
            <a:ext cx="4194175" cy="1133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27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78075" y="3716338"/>
            <a:ext cx="1776413" cy="1943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28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24388" y="1700213"/>
            <a:ext cx="4519612" cy="3971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Pertemuan II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428A38-36C4-459D-A07D-6CFF84A63FAD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24006"/>
            <a:ext cx="8382000" cy="46482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AutoNum type="arabicPeriod"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  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Misal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terdapat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bahasa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S*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dengan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 = { a, b}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terdapat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berapa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banyak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kata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dalam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bahasa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di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atas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yang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memiliki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a.  Length(1)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b.  Length(2)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c.  Length(3)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endParaRPr lang="en-US" sz="2000" dirty="0" smtClean="0">
              <a:latin typeface="Arial" pitchFamily="34" charset="0"/>
              <a:ea typeface="Lucida Sans Unicode" pitchFamily="34" charset="0"/>
              <a:cs typeface="Arial" pitchFamily="34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+mj-lt"/>
              <a:buAutoNum type="arabicPeriod" startAt="2"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Misalkan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terdapat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sebuah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himpunan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string S = { a, bb,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bab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,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abaab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}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a. 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Apakah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abbabaabab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babbbaabaab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terdapat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dalam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S* 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b. 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Adakah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string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pada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S* yang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memiliki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karakter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b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berjumlah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ganjil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517525" algn="l"/>
              </a:tabLst>
            </a:pPr>
            <a:endParaRPr lang="en-US" sz="2000" dirty="0" smtClean="0">
              <a:latin typeface="Arial" pitchFamily="34" charset="0"/>
              <a:ea typeface="Lucida Sans Unicode" pitchFamily="34" charset="0"/>
              <a:cs typeface="Arial" pitchFamily="34" charset="0"/>
              <a:sym typeface="Symbol" pitchFamily="18" charset="2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3. 		 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Dik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: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bahasa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yang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didefinisikan</a:t>
            </a: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oleh</a:t>
            </a: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grammar CFG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berikut</a:t>
            </a: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: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				S 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XbaaX</a:t>
            </a: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|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aX</a:t>
            </a:r>
            <a:endParaRPr lang="en-US" sz="2000" dirty="0">
              <a:latin typeface="Arial" pitchFamily="34" charset="0"/>
              <a:ea typeface="Lucida Sans Unicode" pitchFamily="34" charset="0"/>
              <a:cs typeface="Arial" pitchFamily="34" charset="0"/>
              <a:sym typeface="Symbol" pitchFamily="18" charset="2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					X 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Xa</a:t>
            </a: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| </a:t>
            </a:r>
            <a:r>
              <a:rPr lang="en-US" sz="2000" dirty="0" err="1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Xb</a:t>
            </a:r>
            <a:r>
              <a:rPr lang="en-US" sz="2000" dirty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| </a:t>
            </a:r>
          </a:p>
          <a:p>
            <a:pPr marL="0" indent="0" eaLnBrk="1" hangingPunct="1">
              <a:lnSpc>
                <a:spcPct val="80000"/>
              </a:lnSpc>
              <a:buNone/>
              <a:tabLst>
                <a:tab pos="517525" algn="l"/>
              </a:tabLst>
            </a:pP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Carilah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sebuah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string yang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dapat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diturunkan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melalui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2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derivasi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yg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berbeda</a:t>
            </a:r>
            <a:r>
              <a:rPr lang="en-US" sz="2000" dirty="0" smtClean="0">
                <a:latin typeface="Arial" pitchFamily="34" charset="0"/>
                <a:ea typeface="Lucida Sans Unicode" pitchFamily="34" charset="0"/>
                <a:cs typeface="Arial" pitchFamily="34" charset="0"/>
                <a:sym typeface="Symbol" pitchFamily="18" charset="2"/>
              </a:rPr>
              <a:t>.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285860"/>
            <a:ext cx="8820472" cy="4886340"/>
          </a:xfrm>
        </p:spPr>
        <p:txBody>
          <a:bodyPr>
            <a:noAutofit/>
          </a:bodyPr>
          <a:lstStyle/>
          <a:p>
            <a:pPr marL="341313" indent="-339725">
              <a:lnSpc>
                <a:spcPct val="90000"/>
              </a:lnSpc>
              <a:spcBef>
                <a:spcPts val="500"/>
              </a:spcBef>
              <a:buSzPct val="75000"/>
              <a:buNone/>
              <a:tabLst>
                <a:tab pos="341313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056813" algn="l"/>
                <a:tab pos="10514013" algn="l"/>
              </a:tabLst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Tentukan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3 string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diperoleh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tatabahasa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G = {{S,A,B} , {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a,b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}, S , P }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produksi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P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341313" indent="-339725">
              <a:lnSpc>
                <a:spcPct val="90000"/>
              </a:lnSpc>
              <a:spcBef>
                <a:spcPts val="500"/>
              </a:spcBef>
              <a:buSzPct val="75000"/>
              <a:buNone/>
              <a:tabLst>
                <a:tab pos="341313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056813" algn="l"/>
                <a:tab pos="10514013" algn="l"/>
              </a:tabLst>
            </a:pPr>
            <a:r>
              <a:rPr lang="en-GB" sz="2000" dirty="0">
                <a:latin typeface="Arial" pitchFamily="34" charset="0"/>
                <a:cs typeface="Arial" pitchFamily="34" charset="0"/>
              </a:rPr>
              <a:t>	S </a:t>
            </a:r>
            <a:r>
              <a:rPr lang="en-GB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AbB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		A </a:t>
            </a:r>
            <a:r>
              <a:rPr lang="en-GB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aAb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 | </a:t>
            </a:r>
            <a:r>
              <a:rPr lang="el-G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ε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		B </a:t>
            </a:r>
            <a:r>
              <a:rPr lang="en-GB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>
                <a:latin typeface="Arial" pitchFamily="34" charset="0"/>
                <a:cs typeface="Arial" pitchFamily="34" charset="0"/>
              </a:rPr>
              <a:t>aA</a:t>
            </a:r>
            <a:r>
              <a:rPr lang="en-GB" sz="2000" dirty="0">
                <a:latin typeface="Arial" pitchFamily="34" charset="0"/>
                <a:cs typeface="Arial" pitchFamily="34" charset="0"/>
              </a:rPr>
              <a:t>| Bb</a:t>
            </a:r>
          </a:p>
          <a:p>
            <a:pPr marL="341313" indent="-339725">
              <a:lnSpc>
                <a:spcPct val="90000"/>
              </a:lnSpc>
              <a:spcBef>
                <a:spcPts val="500"/>
              </a:spcBef>
              <a:buSzPct val="75000"/>
              <a:buNone/>
              <a:tabLst>
                <a:tab pos="341313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056813" algn="l"/>
                <a:tab pos="10514013" algn="l"/>
              </a:tabLst>
            </a:pPr>
            <a:endParaRPr lang="en-GB" sz="2000" dirty="0">
              <a:latin typeface="Arial" pitchFamily="34" charset="0"/>
              <a:cs typeface="Arial" pitchFamily="34" charset="0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5 .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Tentukan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buah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string yang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diperoleh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G={(A,B,C), {1,0}, A,P} </a:t>
            </a:r>
            <a:r>
              <a:rPr lang="en-GB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GB" sz="2000" dirty="0" smtClean="0">
                <a:latin typeface="Arial" pitchFamily="34" charset="0"/>
                <a:cs typeface="Arial" pitchFamily="34" charset="0"/>
              </a:rPr>
              <a:t> P :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GB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GB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 BC1 | 11 | </a:t>
            </a:r>
            <a:r>
              <a:rPr lang="el-G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ε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 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B 001A | 00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C 1100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endParaRPr lang="en-US" sz="20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6.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Tentukan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2 string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panjang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min |10|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diperoleh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: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G={(P,Q,R,S), {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a,b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}, P, P}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P :</a:t>
            </a: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P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aQb</a:t>
            </a:r>
            <a:endParaRPr lang="en-US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Q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abRS</a:t>
            </a:r>
            <a:endParaRPr lang="en-US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R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aSb</a:t>
            </a:r>
            <a:endParaRPr lang="en-US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338138" indent="-338138">
              <a:lnSpc>
                <a:spcPct val="90000"/>
              </a:lnSpc>
              <a:buNone/>
              <a:tabLst>
                <a:tab pos="288925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S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abb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 | </a:t>
            </a:r>
            <a:r>
              <a:rPr lang="en-US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PRb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113349"/>
              </p:ext>
            </p:extLst>
          </p:nvPr>
        </p:nvGraphicFramePr>
        <p:xfrm>
          <a:off x="827584" y="2246338"/>
          <a:ext cx="7056438" cy="3990974"/>
        </p:xfrm>
        <a:graphic>
          <a:graphicData uri="http://schemas.openxmlformats.org/drawingml/2006/table">
            <a:tbl>
              <a:tblPr/>
              <a:tblGrid>
                <a:gridCol w="1368425"/>
                <a:gridCol w="792163"/>
                <a:gridCol w="1368425"/>
                <a:gridCol w="935037"/>
                <a:gridCol w="1766888"/>
                <a:gridCol w="825500"/>
              </a:tblGrid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2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2" charset="0"/>
                          <a:ea typeface="AR PL ShanHeiSun Uni" charset="0"/>
                          <a:cs typeface="AR PL ShanHeiSun Uni" charset="0"/>
                        </a:rPr>
                        <a:t>Jwb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2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2" charset="0"/>
                          <a:ea typeface="AR PL ShanHeiSun Uni" charset="0"/>
                          <a:cs typeface="AR PL ShanHeiSun Uni" charset="0"/>
                        </a:rPr>
                        <a:t>Jwb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2" charset="0"/>
                        <a:ea typeface="AR PL ShanHeiSun Uni" charset="0"/>
                        <a:cs typeface="AR PL ShanHeiSun Uni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2" charset="0"/>
                          <a:ea typeface="AR PL ShanHeiSun Uni" charset="0"/>
                          <a:cs typeface="AR PL ShanHeiSun Uni" charset="0"/>
                        </a:rPr>
                        <a:t>Jwb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03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Sabb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U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bPQR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AB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cde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566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Sbbaa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xy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Edfg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AAA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BBB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5667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bbcc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bcdefG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abcDef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ghijkl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5603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AAAAA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5603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BBaa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ɛ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S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pQr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Ad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Db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AB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efgh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aSSb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ad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z 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6" charset="2"/>
                          <a:cs typeface="Times New Roman" pitchFamily="16" charset="0"/>
                        </a:rPr>
                        <a:t>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1530" y="1660158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0924" y="1691516"/>
            <a:ext cx="3641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Termasuk</a:t>
            </a:r>
            <a:r>
              <a:rPr lang="en-US" sz="2000" dirty="0" smtClean="0"/>
              <a:t> RG, CFG, CSG </a:t>
            </a:r>
            <a:r>
              <a:rPr lang="en-US" sz="2000" dirty="0" err="1" smtClean="0"/>
              <a:t>atau</a:t>
            </a:r>
            <a:r>
              <a:rPr lang="en-US" sz="2000" dirty="0" smtClean="0"/>
              <a:t> UG?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773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solidFill>
                  <a:srgbClr val="0000CC"/>
                </a:solidFill>
              </a:rPr>
              <a:t>Misal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terdapat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sebuah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dirty="0" err="1" smtClean="0">
                <a:solidFill>
                  <a:srgbClr val="0000CC"/>
                </a:solidFill>
              </a:rPr>
              <a:t>himpunan</a:t>
            </a:r>
            <a:r>
              <a:rPr lang="en-US" dirty="0" smtClean="0">
                <a:solidFill>
                  <a:srgbClr val="0000CC"/>
                </a:solidFill>
              </a:rPr>
              <a:t> alphabet  </a:t>
            </a:r>
            <a:r>
              <a:rPr lang="en-US" dirty="0" smtClean="0">
                <a:solidFill>
                  <a:srgbClr val="0000CC"/>
                </a:solidFill>
                <a:sym typeface="Symbol" pitchFamily="18" charset="2"/>
              </a:rPr>
              <a:t> = {x}</a:t>
            </a:r>
          </a:p>
          <a:p>
            <a:pPr>
              <a:buNone/>
            </a:pPr>
            <a:endParaRPr lang="en-US" dirty="0" smtClean="0">
              <a:solidFill>
                <a:srgbClr val="0000CC"/>
              </a:solidFill>
              <a:sym typeface="Symbol" pitchFamily="18" charset="2"/>
            </a:endParaRPr>
          </a:p>
          <a:p>
            <a:pPr>
              <a:buNone/>
            </a:pPr>
            <a:r>
              <a:rPr lang="en-US" sz="2800" dirty="0" err="1" smtClean="0">
                <a:sym typeface="Symbol" pitchFamily="18" charset="2"/>
              </a:rPr>
              <a:t>dan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misalkan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akan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didefinisikan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sebuah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bahasa</a:t>
            </a:r>
            <a:r>
              <a:rPr lang="en-US" sz="2800" dirty="0" smtClean="0">
                <a:sym typeface="Symbol" pitchFamily="18" charset="2"/>
              </a:rPr>
              <a:t> L</a:t>
            </a:r>
            <a:r>
              <a:rPr lang="en-US" sz="2800" baseline="-25000" dirty="0" smtClean="0">
                <a:sym typeface="Symbol" pitchFamily="18" charset="2"/>
              </a:rPr>
              <a:t>1</a:t>
            </a:r>
            <a:r>
              <a:rPr lang="en-US" baseline="-25000" dirty="0" smtClean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		L</a:t>
            </a:r>
            <a:r>
              <a:rPr lang="en-US" baseline="-25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= { x, xx, xxx, </a:t>
            </a:r>
            <a:r>
              <a:rPr lang="en-US" dirty="0" err="1" smtClean="0">
                <a:sym typeface="Symbol" pitchFamily="18" charset="2"/>
              </a:rPr>
              <a:t>xxxx</a:t>
            </a:r>
            <a:r>
              <a:rPr lang="en-US" dirty="0" smtClean="0">
                <a:sym typeface="Symbol" pitchFamily="18" charset="2"/>
              </a:rPr>
              <a:t>, … }</a:t>
            </a:r>
          </a:p>
          <a:p>
            <a:pPr>
              <a:buNone/>
            </a:pPr>
            <a:r>
              <a:rPr lang="en-US" sz="2800" dirty="0" err="1" smtClean="0">
                <a:sym typeface="Symbol" pitchFamily="18" charset="2"/>
              </a:rPr>
              <a:t>Maka</a:t>
            </a:r>
            <a:r>
              <a:rPr lang="en-US" sz="2800" dirty="0" smtClean="0">
                <a:sym typeface="Symbol" pitchFamily="18" charset="2"/>
              </a:rPr>
              <a:t> L</a:t>
            </a:r>
            <a:r>
              <a:rPr lang="en-US" sz="2800" baseline="-25000" dirty="0" smtClean="0">
                <a:sym typeface="Symbol" pitchFamily="18" charset="2"/>
              </a:rPr>
              <a:t>1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dapat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dinyatakan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secara</a:t>
            </a:r>
            <a:r>
              <a:rPr lang="en-US" sz="2800" dirty="0" smtClean="0">
                <a:sym typeface="Symbol" pitchFamily="18" charset="2"/>
              </a:rPr>
              <a:t> formal </a:t>
            </a:r>
            <a:r>
              <a:rPr lang="en-US" sz="2800" dirty="0" err="1" smtClean="0">
                <a:sym typeface="Symbol" pitchFamily="18" charset="2"/>
              </a:rPr>
              <a:t>sebagai</a:t>
            </a:r>
            <a:endParaRPr lang="en-US" sz="2800" dirty="0" smtClean="0">
              <a:sym typeface="Symbol" pitchFamily="18" charset="2"/>
            </a:endParaRP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		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L</a:t>
            </a:r>
            <a:r>
              <a:rPr lang="en-US" baseline="-25000" dirty="0" smtClean="0">
                <a:solidFill>
                  <a:srgbClr val="FF0000"/>
                </a:solidFill>
                <a:sym typeface="Symbol" pitchFamily="18" charset="2"/>
              </a:rPr>
              <a:t>1 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= { </a:t>
            </a:r>
            <a:r>
              <a:rPr lang="en-US" dirty="0" err="1" smtClean="0">
                <a:solidFill>
                  <a:srgbClr val="FF0000"/>
                </a:solidFill>
                <a:sym typeface="Symbol" pitchFamily="18" charset="2"/>
              </a:rPr>
              <a:t>x</a:t>
            </a:r>
            <a:r>
              <a:rPr lang="en-US" baseline="30000" dirty="0" err="1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,  </a:t>
            </a:r>
            <a:r>
              <a:rPr lang="en-US" dirty="0" err="1" smtClean="0">
                <a:solidFill>
                  <a:srgbClr val="FF0000"/>
                </a:solidFill>
                <a:sym typeface="Symbol" pitchFamily="18" charset="2"/>
              </a:rPr>
              <a:t>untuk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 n = 1, 2, 3, … }</a:t>
            </a:r>
          </a:p>
          <a:p>
            <a:pPr>
              <a:buNone/>
            </a:pPr>
            <a:endParaRPr lang="en-US" dirty="0" smtClean="0">
              <a:sym typeface="Symbol" pitchFamily="18" charset="2"/>
            </a:endParaRPr>
          </a:p>
          <a:p>
            <a:pPr>
              <a:buNone/>
            </a:pPr>
            <a:r>
              <a:rPr lang="en-US" sz="2800" dirty="0" err="1" smtClean="0">
                <a:sym typeface="Symbol" pitchFamily="18" charset="2"/>
              </a:rPr>
              <a:t>Atau</a:t>
            </a:r>
            <a:r>
              <a:rPr lang="en-US" sz="2800" dirty="0" smtClean="0">
                <a:sym typeface="Symbol" pitchFamily="18" charset="2"/>
              </a:rPr>
              <a:t>, </a:t>
            </a:r>
            <a:r>
              <a:rPr lang="en-US" sz="2800" dirty="0" err="1" smtClean="0">
                <a:sym typeface="Symbol" pitchFamily="18" charset="2"/>
              </a:rPr>
              <a:t>didefinisikan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sebuah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bahasa</a:t>
            </a:r>
            <a:r>
              <a:rPr lang="en-US" sz="2800" dirty="0" smtClean="0">
                <a:sym typeface="Symbol" pitchFamily="18" charset="2"/>
              </a:rPr>
              <a:t> L</a:t>
            </a:r>
            <a:r>
              <a:rPr lang="en-US" sz="2800" baseline="-25000" dirty="0" smtClean="0">
                <a:sym typeface="Symbol" pitchFamily="18" charset="2"/>
              </a:rPr>
              <a:t>2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		L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= { x, xxx, </a:t>
            </a:r>
            <a:r>
              <a:rPr lang="en-US" dirty="0" err="1" smtClean="0">
                <a:sym typeface="Symbol" pitchFamily="18" charset="2"/>
              </a:rPr>
              <a:t>xxxxx</a:t>
            </a:r>
            <a:r>
              <a:rPr lang="en-US" dirty="0" smtClean="0">
                <a:sym typeface="Symbol" pitchFamily="18" charset="2"/>
              </a:rPr>
              <a:t>, … }</a:t>
            </a:r>
          </a:p>
          <a:p>
            <a:pPr>
              <a:buNone/>
            </a:pPr>
            <a:r>
              <a:rPr lang="en-US" sz="2800" dirty="0" err="1" smtClean="0">
                <a:sym typeface="Symbol" pitchFamily="18" charset="2"/>
              </a:rPr>
              <a:t>secara</a:t>
            </a:r>
            <a:r>
              <a:rPr lang="en-US" sz="2800" dirty="0" smtClean="0">
                <a:sym typeface="Symbol" pitchFamily="18" charset="2"/>
              </a:rPr>
              <a:t> formal, L</a:t>
            </a:r>
            <a:r>
              <a:rPr lang="en-US" sz="2800" baseline="-25000" dirty="0" smtClean="0">
                <a:sym typeface="Symbol" pitchFamily="18" charset="2"/>
              </a:rPr>
              <a:t>2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dapat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dinyatakan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sebagai</a:t>
            </a:r>
            <a:endParaRPr lang="en-US" sz="2800" dirty="0" smtClean="0">
              <a:sym typeface="Symbol" pitchFamily="18" charset="2"/>
            </a:endParaRP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		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L</a:t>
            </a:r>
            <a:r>
              <a:rPr lang="en-US" baseline="-25000" dirty="0" smtClean="0">
                <a:solidFill>
                  <a:srgbClr val="FF0000"/>
                </a:solidFill>
                <a:sym typeface="Symbol" pitchFamily="18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 = { </a:t>
            </a:r>
            <a:r>
              <a:rPr lang="en-US" dirty="0" err="1" smtClean="0">
                <a:solidFill>
                  <a:srgbClr val="FF0000"/>
                </a:solidFill>
                <a:sym typeface="Symbol" pitchFamily="18" charset="2"/>
              </a:rPr>
              <a:t>x</a:t>
            </a:r>
            <a:r>
              <a:rPr lang="en-US" baseline="30000" dirty="0" err="1" smtClean="0">
                <a:solidFill>
                  <a:srgbClr val="FF0000"/>
                </a:solidFill>
                <a:sym typeface="Symbol" pitchFamily="18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,  </a:t>
            </a:r>
            <a:r>
              <a:rPr lang="en-US" dirty="0" err="1" smtClean="0">
                <a:solidFill>
                  <a:srgbClr val="FF0000"/>
                </a:solidFill>
                <a:sym typeface="Symbol" pitchFamily="18" charset="2"/>
              </a:rPr>
              <a:t>untuk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 n = 1, 3, 5, .. }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2214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Misalkan</a:t>
            </a:r>
            <a:r>
              <a:rPr lang="en-US" sz="2400" dirty="0" smtClean="0"/>
              <a:t>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2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</a:t>
            </a:r>
            <a:r>
              <a:rPr lang="en-US" sz="2400" dirty="0" err="1" smtClean="0"/>
              <a:t>karakter</a:t>
            </a:r>
            <a:r>
              <a:rPr lang="en-US" sz="2400" dirty="0" smtClean="0"/>
              <a:t> </a:t>
            </a:r>
            <a:r>
              <a:rPr lang="en-US" sz="2400" dirty="0" err="1" smtClean="0"/>
              <a:t>sebarang</a:t>
            </a:r>
            <a:r>
              <a:rPr lang="en-US" sz="2400" dirty="0" smtClean="0"/>
              <a:t> L </a:t>
            </a:r>
            <a:r>
              <a:rPr lang="en-US" sz="2400" dirty="0" err="1" smtClean="0"/>
              <a:t>dan</a:t>
            </a:r>
            <a:r>
              <a:rPr lang="en-US" sz="2400" dirty="0" smtClean="0"/>
              <a:t> M. </a:t>
            </a:r>
            <a:r>
              <a:rPr lang="en-US" sz="2400" dirty="0" err="1" smtClean="0"/>
              <a:t>Maka</a:t>
            </a:r>
            <a:r>
              <a:rPr lang="en-US" sz="2400" dirty="0" smtClean="0"/>
              <a:t> operasi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lain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:</a:t>
            </a:r>
          </a:p>
          <a:p>
            <a:endParaRPr lang="en-US" sz="2400" dirty="0"/>
          </a:p>
        </p:txBody>
      </p:sp>
      <p:graphicFrame>
        <p:nvGraphicFramePr>
          <p:cNvPr id="4" name="Group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667149"/>
              </p:ext>
            </p:extLst>
          </p:nvPr>
        </p:nvGraphicFramePr>
        <p:xfrm>
          <a:off x="500034" y="2571744"/>
          <a:ext cx="8305800" cy="3717552"/>
        </p:xfrm>
        <a:graphic>
          <a:graphicData uri="http://schemas.openxmlformats.org/drawingml/2006/table">
            <a:tbl>
              <a:tblPr/>
              <a:tblGrid>
                <a:gridCol w="519113"/>
                <a:gridCol w="2403475"/>
                <a:gridCol w="1379537"/>
                <a:gridCol w="4003675"/>
              </a:tblGrid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Nama Operasi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Simbol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Keterangan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UNION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 M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 s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 s ada di L atau M 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CONCATENATION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 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{ st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  s ada di L dan t ada di M 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KLEENE CLOSURE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L*  =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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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i = 0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  L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i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  (penggabungan nol atau lebih L)</a:t>
                      </a:r>
                      <a:endParaRPr kumimoji="0" lang="en-US" sz="14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POSITIVE CLOSURE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</a:t>
                      </a:r>
                      <a:r>
                        <a:rPr kumimoji="0" 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+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 =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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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i = 1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  L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sym typeface="Symbol" pitchFamily="18" charset="2"/>
                        </a:rPr>
                        <a:t>   (penggabungan satu atau lebih L)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REVERSE of STRING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Rev(x)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Sebuah string x yang ditulis dalam urutan terbalik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457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LENGTH of STRING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Length(x)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Menghitung jumlah karakter pada sebuah string 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4604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Narrow" pitchFamily="34" charset="0"/>
                        </a:rPr>
                        <a:t>PALINDROME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X = Rev(x)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Rangkaian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karakter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dalam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sebuah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string x yang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ditulis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dalam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urutan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terbalik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tetap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menghasilkan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</a:rPr>
                        <a:t> string 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435280" cy="4768865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err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</a:t>
            </a:r>
            <a:r>
              <a:rPr lang="en-US" sz="2400" dirty="0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Misal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terdapat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string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S = { a,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} 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T = { bb,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Maka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union  =</a:t>
            </a:r>
            <a:r>
              <a:rPr lang="en-US" sz="2400" dirty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  T = { a,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bb,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}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concat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= S T    = {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abbb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aabbb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aaabbb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}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4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8" charset="0"/>
              </a:rPr>
              <a:t>	A</a:t>
            </a:r>
            <a:r>
              <a:rPr lang="en-GB" baseline="30000" dirty="0" smtClean="0">
                <a:cs typeface="Times New Roman" pitchFamily="18" charset="0"/>
              </a:rPr>
              <a:t>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adalah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himpunan</a:t>
            </a:r>
            <a:r>
              <a:rPr lang="en-GB" dirty="0" smtClean="0">
                <a:cs typeface="Times New Roman" pitchFamily="18" charset="0"/>
              </a:rPr>
              <a:t> string </a:t>
            </a:r>
            <a:r>
              <a:rPr lang="en-GB" dirty="0" err="1" smtClean="0">
                <a:cs typeface="Times New Roman" pitchFamily="18" charset="0"/>
              </a:rPr>
              <a:t>dengan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panjang</a:t>
            </a:r>
            <a:r>
              <a:rPr lang="en-GB" dirty="0" smtClean="0">
                <a:cs typeface="Times New Roman" pitchFamily="18" charset="0"/>
              </a:rPr>
              <a:t> n yang </a:t>
            </a:r>
            <a:r>
              <a:rPr lang="en-GB" dirty="0" err="1" smtClean="0">
                <a:cs typeface="Times New Roman" pitchFamily="18" charset="0"/>
              </a:rPr>
              <a:t>dibentuk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dari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simbol-simbol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himpunan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simbol</a:t>
            </a:r>
            <a:r>
              <a:rPr lang="en-GB" dirty="0" smtClean="0">
                <a:cs typeface="Times New Roman" pitchFamily="18" charset="0"/>
              </a:rPr>
              <a:t>/</a:t>
            </a:r>
            <a:r>
              <a:rPr lang="en-GB" dirty="0" err="1" smtClean="0">
                <a:cs typeface="Times New Roman" pitchFamily="18" charset="0"/>
              </a:rPr>
              <a:t>alfabet</a:t>
            </a:r>
            <a:r>
              <a:rPr lang="en-GB" dirty="0" smtClean="0">
                <a:cs typeface="Times New Roman" pitchFamily="18" charset="0"/>
              </a:rPr>
              <a:t> A:</a:t>
            </a:r>
          </a:p>
          <a:p>
            <a:pPr>
              <a:lnSpc>
                <a:spcPct val="90000"/>
              </a:lnSpc>
              <a:spcBef>
                <a:spcPts val="4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8" charset="0"/>
              </a:rPr>
              <a:t>	</a:t>
            </a:r>
            <a:r>
              <a:rPr lang="en-GB" dirty="0" err="1" smtClean="0">
                <a:cs typeface="Times New Roman" pitchFamily="18" charset="0"/>
              </a:rPr>
              <a:t>Kleen</a:t>
            </a:r>
            <a:r>
              <a:rPr lang="en-GB" dirty="0" smtClean="0">
                <a:cs typeface="Times New Roman" pitchFamily="18" charset="0"/>
              </a:rPr>
              <a:t> Closure </a:t>
            </a:r>
            <a:r>
              <a:rPr lang="en-GB" dirty="0" err="1" smtClean="0">
                <a:cs typeface="Times New Roman" pitchFamily="18" charset="0"/>
              </a:rPr>
              <a:t>adalah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himpunan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seluruh</a:t>
            </a:r>
            <a:r>
              <a:rPr lang="en-GB" dirty="0" smtClean="0">
                <a:cs typeface="Times New Roman" pitchFamily="18" charset="0"/>
              </a:rPr>
              <a:t> string yang </a:t>
            </a:r>
            <a:r>
              <a:rPr lang="en-GB" dirty="0" err="1" smtClean="0">
                <a:cs typeface="Times New Roman" pitchFamily="18" charset="0"/>
              </a:rPr>
              <a:t>dapat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dibentuk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dari</a:t>
            </a:r>
            <a:r>
              <a:rPr lang="en-GB" dirty="0" smtClean="0">
                <a:cs typeface="Times New Roman" pitchFamily="18" charset="0"/>
              </a:rPr>
              <a:t> A </a:t>
            </a:r>
            <a:r>
              <a:rPr lang="en-GB" dirty="0" err="1" smtClean="0">
                <a:cs typeface="Times New Roman" pitchFamily="18" charset="0"/>
              </a:rPr>
              <a:t>dengan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berbagai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panjang</a:t>
            </a:r>
            <a:r>
              <a:rPr lang="en-GB" dirty="0" smtClean="0"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ts val="4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8" charset="0"/>
              </a:rPr>
              <a:t> 	A</a:t>
            </a:r>
            <a:r>
              <a:rPr lang="en-GB" baseline="30000" dirty="0" smtClean="0">
                <a:cs typeface="Times New Roman" pitchFamily="18" charset="0"/>
              </a:rPr>
              <a:t>*</a:t>
            </a:r>
            <a:r>
              <a:rPr lang="en-GB" dirty="0" smtClean="0">
                <a:cs typeface="Times New Roman" pitchFamily="18" charset="0"/>
              </a:rPr>
              <a:t> = A</a:t>
            </a:r>
            <a:r>
              <a:rPr lang="en-GB" baseline="30000" dirty="0" smtClean="0">
                <a:cs typeface="Times New Roman" pitchFamily="18" charset="0"/>
              </a:rPr>
              <a:t>0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A</a:t>
            </a:r>
            <a:r>
              <a:rPr lang="en-GB" baseline="30000" dirty="0" smtClean="0">
                <a:cs typeface="Times New Roman" pitchFamily="18" charset="0"/>
              </a:rPr>
              <a:t>1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A</a:t>
            </a:r>
            <a:r>
              <a:rPr lang="en-GB" baseline="30000" dirty="0" smtClean="0">
                <a:cs typeface="Times New Roman" pitchFamily="18" charset="0"/>
              </a:rPr>
              <a:t>2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A</a:t>
            </a:r>
            <a:r>
              <a:rPr lang="en-GB" baseline="30000" dirty="0" smtClean="0">
                <a:cs typeface="Times New Roman" pitchFamily="18" charset="0"/>
              </a:rPr>
              <a:t>3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...</a:t>
            </a:r>
          </a:p>
          <a:p>
            <a:pPr>
              <a:lnSpc>
                <a:spcPct val="90000"/>
              </a:lnSpc>
              <a:spcBef>
                <a:spcPts val="4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8" charset="0"/>
              </a:rPr>
              <a:t>	</a:t>
            </a:r>
            <a:r>
              <a:rPr lang="en-GB" dirty="0" err="1" smtClean="0">
                <a:cs typeface="Times New Roman" pitchFamily="18" charset="0"/>
              </a:rPr>
              <a:t>Jika</a:t>
            </a:r>
            <a:r>
              <a:rPr lang="en-GB" dirty="0" smtClean="0">
                <a:cs typeface="Times New Roman" pitchFamily="18" charset="0"/>
              </a:rPr>
              <a:t> string </a:t>
            </a:r>
            <a:r>
              <a:rPr lang="en-GB" dirty="0" err="1" smtClean="0">
                <a:cs typeface="Times New Roman" pitchFamily="18" charset="0"/>
              </a:rPr>
              <a:t>kosong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dikeluarkan</a:t>
            </a:r>
            <a:r>
              <a:rPr lang="en-GB" dirty="0" smtClean="0">
                <a:cs typeface="Times New Roman" pitchFamily="18" charset="0"/>
              </a:rPr>
              <a:t> , </a:t>
            </a:r>
            <a:r>
              <a:rPr lang="en-GB" dirty="0" err="1" smtClean="0">
                <a:cs typeface="Times New Roman" pitchFamily="18" charset="0"/>
              </a:rPr>
              <a:t>akan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err="1" smtClean="0">
                <a:cs typeface="Times New Roman" pitchFamily="18" charset="0"/>
              </a:rPr>
              <a:t>diperoleh</a:t>
            </a:r>
            <a:r>
              <a:rPr lang="en-GB" dirty="0" smtClean="0">
                <a:cs typeface="Times New Roman" pitchFamily="18" charset="0"/>
              </a:rPr>
              <a:t> positive closure</a:t>
            </a:r>
          </a:p>
          <a:p>
            <a:pPr>
              <a:lnSpc>
                <a:spcPct val="90000"/>
              </a:lnSpc>
              <a:spcBef>
                <a:spcPts val="450"/>
              </a:spcBef>
              <a:buFont typeface="Wingdings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 smtClean="0">
                <a:cs typeface="Times New Roman" pitchFamily="18" charset="0"/>
              </a:rPr>
              <a:t>	A</a:t>
            </a:r>
            <a:r>
              <a:rPr lang="en-GB" baseline="30000" dirty="0" smtClean="0">
                <a:cs typeface="Times New Roman" pitchFamily="18" charset="0"/>
              </a:rPr>
              <a:t>+</a:t>
            </a:r>
            <a:r>
              <a:rPr lang="en-GB" dirty="0" smtClean="0">
                <a:cs typeface="Times New Roman" pitchFamily="18" charset="0"/>
              </a:rPr>
              <a:t> = A</a:t>
            </a:r>
            <a:r>
              <a:rPr lang="en-GB" baseline="30000" dirty="0" smtClean="0">
                <a:cs typeface="Times New Roman" pitchFamily="18" charset="0"/>
              </a:rPr>
              <a:t>1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A</a:t>
            </a:r>
            <a:r>
              <a:rPr lang="en-GB" baseline="30000" dirty="0" smtClean="0">
                <a:cs typeface="Times New Roman" pitchFamily="18" charset="0"/>
              </a:rPr>
              <a:t>2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A</a:t>
            </a:r>
            <a:r>
              <a:rPr lang="en-GB" baseline="30000" dirty="0" smtClean="0">
                <a:cs typeface="Times New Roman" pitchFamily="18" charset="0"/>
              </a:rPr>
              <a:t>3</a:t>
            </a:r>
            <a:r>
              <a:rPr lang="en-GB" dirty="0" smtClean="0">
                <a:cs typeface="Times New Roman" pitchFamily="18" charset="0"/>
              </a:rPr>
              <a:t> </a:t>
            </a:r>
            <a:r>
              <a:rPr lang="en-GB" dirty="0" smtClean="0">
                <a:latin typeface="Symbol" pitchFamily="18" charset="2"/>
                <a:cs typeface="Times New Roman" pitchFamily="18" charset="0"/>
              </a:rPr>
              <a:t></a:t>
            </a:r>
            <a:r>
              <a:rPr lang="en-GB" dirty="0" smtClean="0">
                <a:cs typeface="Times New Roman" pitchFamily="18" charset="0"/>
              </a:rPr>
              <a:t> ...</a:t>
            </a:r>
          </a:p>
          <a:p>
            <a:pPr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Closure (</a:t>
            </a:r>
            <a:r>
              <a:rPr lang="en-US" dirty="0" err="1" smtClean="0"/>
              <a:t>contoh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err="1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Contoh</a:t>
            </a:r>
            <a:r>
              <a:rPr lang="en-US" sz="2400" dirty="0" smtClean="0">
                <a:solidFill>
                  <a:srgbClr val="0000CC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Misal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terdapat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sebuah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alphabet  = { 0, 1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</a:t>
            </a:r>
            <a:r>
              <a:rPr lang="en-US" sz="24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Maka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</a:t>
            </a:r>
            <a:r>
              <a:rPr lang="en-US" sz="24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= { 0, 1}</a:t>
            </a:r>
            <a:endParaRPr lang="en-US" sz="2400" dirty="0" smtClean="0">
              <a:solidFill>
                <a:srgbClr val="0000CC"/>
              </a:solidFill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</a:t>
            </a:r>
            <a:r>
              <a:rPr lang="en-US" sz="24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2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= {00, 01, 10, 11}</a:t>
            </a:r>
            <a:endParaRPr lang="en-US" sz="2400" dirty="0" smtClean="0">
              <a:solidFill>
                <a:srgbClr val="0000CC"/>
              </a:solidFill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* = { , 0, 1, 00, 01, 10, 11, 000,001,010,011,…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</a:t>
            </a:r>
            <a:r>
              <a:rPr lang="en-US" sz="2400" baseline="30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+</a:t>
            </a:r>
            <a:r>
              <a:rPr lang="en-US" sz="24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= { 0, 1, 00, 01, 10, 11, 000,001,010,011, … }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295400"/>
            <a:ext cx="8415366" cy="48006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sebuah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alat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untuk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mendefinisikan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secara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rekursif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endParaRPr lang="en-US" sz="2200" b="1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Definisi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konseptual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Grammar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sebuah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sistem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matematis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dapat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mendefinisikan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.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Bahasa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didefinisikan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oleh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grammar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awalnya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berupa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string.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endParaRPr lang="en-US" sz="2200" dirty="0" smtClean="0">
              <a:ea typeface="Lucida Sans Unicode" pitchFamily="34" charset="0"/>
              <a:cs typeface="Lucida Sans Unicode" pitchFamily="34" charset="0"/>
              <a:sym typeface="Symbol" pitchFamily="18" charset="2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b="1" dirty="0" err="1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Definisi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formal :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tabLst>
                <a:tab pos="288925" algn="l"/>
              </a:tabLst>
            </a:pP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Sebuah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grammar G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memiliki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4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tupel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(V</a:t>
            </a:r>
            <a:r>
              <a:rPr lang="en-US" sz="2200" b="1" baseline="-25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V</a:t>
            </a:r>
            <a:r>
              <a:rPr lang="en-US" sz="2200" b="1" baseline="-25000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S, )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,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atau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(T, </a:t>
            </a:r>
            <a:r>
              <a:rPr lang="en-US" sz="2200" b="1" dirty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S,P)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80000"/>
              </a:lnSpc>
              <a:tabLst>
                <a:tab pos="288925" algn="l"/>
              </a:tabLst>
            </a:pP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V</a:t>
            </a:r>
            <a:r>
              <a:rPr lang="en-US" sz="2200" b="1" baseline="-250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b="1" dirty="0" smtClean="0">
                <a:solidFill>
                  <a:schemeClr val="accent1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berhingga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non-terminal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</a:p>
          <a:p>
            <a:pPr marL="457200" indent="-457200">
              <a:lnSpc>
                <a:spcPct val="80000"/>
              </a:lnSpc>
              <a:tabLst>
                <a:tab pos="288925" algn="l"/>
              </a:tabLst>
            </a:pP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V</a:t>
            </a:r>
            <a:r>
              <a:rPr lang="en-US" sz="2200" b="1" baseline="-25000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T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berhingga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terminal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</a:p>
          <a:p>
            <a:pPr marL="457200" indent="-457200">
              <a:lnSpc>
                <a:spcPct val="80000"/>
              </a:lnSpc>
              <a:tabLst>
                <a:tab pos="288925" algn="l"/>
              </a:tabLst>
            </a:pP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</a:t>
            </a:r>
            <a:r>
              <a:rPr lang="en-US" sz="2200" b="1" dirty="0" smtClean="0">
                <a:solidFill>
                  <a:schemeClr val="accent1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salah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satu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anggota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V</a:t>
            </a:r>
            <a:r>
              <a:rPr lang="en-US" sz="2200" b="1" baseline="-25000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yang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dijadikan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start symbol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, </a:t>
            </a:r>
          </a:p>
          <a:p>
            <a:pPr marL="457200" indent="-457200">
              <a:lnSpc>
                <a:spcPct val="80000"/>
              </a:lnSpc>
              <a:tabLst>
                <a:tab pos="288925" algn="l"/>
              </a:tabLst>
            </a:pP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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atau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P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berhingga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production yang </a:t>
            </a:r>
            <a:r>
              <a:rPr lang="en-US" sz="2200" b="1" dirty="0" err="1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berbentuk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80000"/>
              </a:lnSpc>
              <a:buNone/>
              <a:tabLst>
                <a:tab pos="288925" algn="l"/>
              </a:tabLst>
            </a:pP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		   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(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dimana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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salah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satu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simbol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dari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himpunan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V</a:t>
            </a:r>
            <a:r>
              <a:rPr lang="en-US" sz="2200" b="1" baseline="-250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N 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b="1" dirty="0" smtClean="0">
                <a:solidFill>
                  <a:schemeClr val="accent2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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berbentuk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rangkaian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terminal 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/</a:t>
            </a:r>
            <a:r>
              <a:rPr lang="en-US" sz="2200" dirty="0" err="1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atau</a:t>
            </a:r>
            <a:r>
              <a:rPr lang="en-US" sz="2200" dirty="0" smtClean="0"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 non-terminal)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Tatabahasa</a:t>
            </a:r>
            <a:r>
              <a:rPr lang="en-US" dirty="0" smtClean="0"/>
              <a:t> / Grammar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440238"/>
          </a:xfrm>
        </p:spPr>
        <p:txBody>
          <a:bodyPr lIns="0" tIns="0" rIns="0" bIns="0"/>
          <a:lstStyle/>
          <a:p>
            <a:pPr marL="339725" indent="-339725" eaLnBrk="1" hangingPunct="1">
              <a:lnSpc>
                <a:spcPct val="124000"/>
              </a:lnSpc>
              <a:buClr>
                <a:srgbClr val="666600"/>
              </a:buClr>
              <a:buSzPct val="75000"/>
              <a:buFont typeface="Wingdings" pitchFamily="2" charset="2"/>
              <a:buChar char=""/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mtClean="0"/>
              <a:t>Terminal simbol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mtClean="0"/>
              <a:t>dinyatakan dengan </a:t>
            </a:r>
            <a:r>
              <a:rPr lang="en-GB" b="1" smtClean="0"/>
              <a:t>huruf kecil </a:t>
            </a:r>
            <a:r>
              <a:rPr lang="en-GB" smtClean="0"/>
              <a:t>: a,b,c,x,y,z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b="1" smtClean="0"/>
              <a:t>tidak bisa diturunkan lagi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mtClean="0"/>
              <a:t>merupakan kosa kata/vocabulary/input dari FA</a:t>
            </a:r>
          </a:p>
          <a:p>
            <a:pPr marL="739775" lvl="1" indent="-282575" eaLnBrk="1" hangingPunct="1">
              <a:lnSpc>
                <a:spcPct val="124000"/>
              </a:lnSpc>
              <a:buClr>
                <a:srgbClr val="999900"/>
              </a:buClr>
              <a:buSzPct val="75000"/>
              <a:buFont typeface="Wingdings" pitchFamily="2" charset="2"/>
              <a:buChar char=""/>
              <a:tabLst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mtClean="0"/>
              <a:t>simbol yang digunakan : </a:t>
            </a:r>
            <a:r>
              <a:rPr lang="en-GB" b="1" smtClean="0"/>
              <a:t>T atau Vt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6A28A64-3007-4C60-ADA5-A11602CDFAEA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22263"/>
            <a:ext cx="8229600" cy="1049337"/>
          </a:xfrm>
        </p:spPr>
        <p:txBody>
          <a:bodyPr lIns="0" tIns="0" rIns="0" bIns="0"/>
          <a:lstStyle/>
          <a:p>
            <a:pPr eaLnBrk="1" fontAlgn="auto" hangingPunct="1">
              <a:lnSpc>
                <a:spcPct val="116000"/>
              </a:lnSpc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GB" smtClean="0"/>
              <a:t>Catatan	</a:t>
            </a:r>
          </a:p>
        </p:txBody>
      </p:sp>
    </p:spTree>
    <p:extLst>
      <p:ext uri="{BB962C8B-B14F-4D97-AF65-F5344CB8AC3E}">
        <p14:creationId xmlns:p14="http://schemas.microsoft.com/office/powerpoint/2010/main" val="31556734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1360</Words>
  <Application>Microsoft Office PowerPoint</Application>
  <PresentationFormat>On-screen Show (4:3)</PresentationFormat>
  <Paragraphs>376</Paragraphs>
  <Slides>28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Kelas Tatabahasa</vt:lpstr>
      <vt:lpstr>Terminologi bahasa </vt:lpstr>
      <vt:lpstr>Terminologi Bahasa</vt:lpstr>
      <vt:lpstr>Operasi pada Bahasa</vt:lpstr>
      <vt:lpstr>Operasi pada Bahasa</vt:lpstr>
      <vt:lpstr>Closure</vt:lpstr>
      <vt:lpstr>Closure (contoh)</vt:lpstr>
      <vt:lpstr>Tatabahasa / Grammar</vt:lpstr>
      <vt:lpstr>Catatan </vt:lpstr>
      <vt:lpstr>Catatan</vt:lpstr>
      <vt:lpstr>Catatan</vt:lpstr>
      <vt:lpstr>Catatan</vt:lpstr>
      <vt:lpstr>Contoh Tatabahasa (1)‏</vt:lpstr>
      <vt:lpstr>Contoh Tatabahasa (2)‏</vt:lpstr>
      <vt:lpstr>Contoh penentuan/derivasi :</vt:lpstr>
      <vt:lpstr>Klasifikasi Grammar</vt:lpstr>
      <vt:lpstr>Resume Kelas Tatabahasa</vt:lpstr>
      <vt:lpstr>Chomsky Normal Form</vt:lpstr>
      <vt:lpstr>Chomsky Normal Form</vt:lpstr>
      <vt:lpstr>Chomsky Normal Form</vt:lpstr>
      <vt:lpstr>Chomsky Normal Form</vt:lpstr>
      <vt:lpstr>Tatabahasa dan otomata…</vt:lpstr>
      <vt:lpstr>Penggunaan Tatabahasa pada delphi / pascal</vt:lpstr>
      <vt:lpstr>Penggunaan Tatabahasa pada java</vt:lpstr>
      <vt:lpstr>Penggunaan Tatabahasa  pada Oracle 10i</vt:lpstr>
      <vt:lpstr>Contoh soal latihan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rifki</cp:lastModifiedBy>
  <cp:revision>42</cp:revision>
  <dcterms:created xsi:type="dcterms:W3CDTF">2014-01-31T01:13:01Z</dcterms:created>
  <dcterms:modified xsi:type="dcterms:W3CDTF">2015-03-05T03:44:54Z</dcterms:modified>
</cp:coreProperties>
</file>