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63" r:id="rId2"/>
    <p:sldId id="257" r:id="rId3"/>
    <p:sldId id="265" r:id="rId4"/>
    <p:sldId id="314" r:id="rId5"/>
    <p:sldId id="310" r:id="rId6"/>
    <p:sldId id="311" r:id="rId7"/>
    <p:sldId id="316" r:id="rId8"/>
    <p:sldId id="317" r:id="rId9"/>
    <p:sldId id="318" r:id="rId10"/>
    <p:sldId id="319" r:id="rId11"/>
    <p:sldId id="320" r:id="rId12"/>
    <p:sldId id="321" r:id="rId13"/>
    <p:sldId id="322" r:id="rId14"/>
    <p:sldId id="323" r:id="rId15"/>
    <p:sldId id="324" r:id="rId16"/>
    <p:sldId id="325" r:id="rId17"/>
    <p:sldId id="326" r:id="rId18"/>
    <p:sldId id="328" r:id="rId19"/>
    <p:sldId id="327" r:id="rId20"/>
    <p:sldId id="264" r:id="rId21"/>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ED78054-4B26-4F59-82A8-0B233D65FA14}" type="datetimeFigureOut">
              <a:rPr lang="id-ID" smtClean="0"/>
              <a:t>22/05/2018</a:t>
            </a:fld>
            <a:endParaRPr lang="id-ID"/>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1E6C956-3009-4205-A205-84774AF7A716}" type="slidenum">
              <a:rPr lang="id-ID" smtClean="0"/>
              <a:t>‹#›</a:t>
            </a:fld>
            <a:endParaRPr lang="id-ID"/>
          </a:p>
        </p:txBody>
      </p:sp>
    </p:spTree>
    <p:extLst>
      <p:ext uri="{BB962C8B-B14F-4D97-AF65-F5344CB8AC3E}">
        <p14:creationId xmlns:p14="http://schemas.microsoft.com/office/powerpoint/2010/main" val="11264708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dirty="0"/>
          </a:p>
        </p:txBody>
      </p:sp>
      <p:sp>
        <p:nvSpPr>
          <p:cNvPr id="4" name="Slide Number Placeholder 3"/>
          <p:cNvSpPr>
            <a:spLocks noGrp="1"/>
          </p:cNvSpPr>
          <p:nvPr>
            <p:ph type="sldNum" sz="quarter" idx="10"/>
          </p:nvPr>
        </p:nvSpPr>
        <p:spPr/>
        <p:txBody>
          <a:bodyPr/>
          <a:lstStyle/>
          <a:p>
            <a:fld id="{8FE1BDA9-8401-4388-8AA7-9E9697EDAD37}" type="slidenum">
              <a:rPr lang="id-ID" smtClean="0"/>
              <a:t>2</a:t>
            </a:fld>
            <a:endParaRPr lang="id-ID"/>
          </a:p>
        </p:txBody>
      </p:sp>
    </p:spTree>
    <p:extLst>
      <p:ext uri="{BB962C8B-B14F-4D97-AF65-F5344CB8AC3E}">
        <p14:creationId xmlns:p14="http://schemas.microsoft.com/office/powerpoint/2010/main" val="10419311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9B08719E-7177-4940-A005-BDAD32CFAE58}" type="datetimeFigureOut">
              <a:rPr lang="id-ID" smtClean="0"/>
              <a:t>22/05/2018</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2D982F39-5140-49FA-BDAF-6D7E0FD0E21C}" type="slidenum">
              <a:rPr lang="id-ID" smtClean="0"/>
              <a:t>‹#›</a:t>
            </a:fld>
            <a:endParaRPr lang="id-ID"/>
          </a:p>
        </p:txBody>
      </p:sp>
    </p:spTree>
    <p:extLst>
      <p:ext uri="{BB962C8B-B14F-4D97-AF65-F5344CB8AC3E}">
        <p14:creationId xmlns:p14="http://schemas.microsoft.com/office/powerpoint/2010/main" val="1380623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9B08719E-7177-4940-A005-BDAD32CFAE58}" type="datetimeFigureOut">
              <a:rPr lang="id-ID" smtClean="0"/>
              <a:t>22/05/2018</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2D982F39-5140-49FA-BDAF-6D7E0FD0E21C}" type="slidenum">
              <a:rPr lang="id-ID" smtClean="0"/>
              <a:t>‹#›</a:t>
            </a:fld>
            <a:endParaRPr lang="id-ID"/>
          </a:p>
        </p:txBody>
      </p:sp>
    </p:spTree>
    <p:extLst>
      <p:ext uri="{BB962C8B-B14F-4D97-AF65-F5344CB8AC3E}">
        <p14:creationId xmlns:p14="http://schemas.microsoft.com/office/powerpoint/2010/main" val="27280168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9B08719E-7177-4940-A005-BDAD32CFAE58}" type="datetimeFigureOut">
              <a:rPr lang="id-ID" smtClean="0"/>
              <a:t>22/05/2018</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2D982F39-5140-49FA-BDAF-6D7E0FD0E21C}" type="slidenum">
              <a:rPr lang="id-ID" smtClean="0"/>
              <a:t>‹#›</a:t>
            </a:fld>
            <a:endParaRPr lang="id-ID"/>
          </a:p>
        </p:txBody>
      </p:sp>
    </p:spTree>
    <p:extLst>
      <p:ext uri="{BB962C8B-B14F-4D97-AF65-F5344CB8AC3E}">
        <p14:creationId xmlns:p14="http://schemas.microsoft.com/office/powerpoint/2010/main" val="9007423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95536" y="0"/>
            <a:ext cx="952500" cy="952500"/>
          </a:xfrm>
          <a:prstGeom prst="rect">
            <a:avLst/>
          </a:prstGeom>
        </p:spPr>
      </p:pic>
      <p:sp>
        <p:nvSpPr>
          <p:cNvPr id="8" name="TextBox 7"/>
          <p:cNvSpPr txBox="1"/>
          <p:nvPr userDrawn="1"/>
        </p:nvSpPr>
        <p:spPr>
          <a:xfrm>
            <a:off x="1314014" y="276195"/>
            <a:ext cx="3284874" cy="400110"/>
          </a:xfrm>
          <a:prstGeom prst="rect">
            <a:avLst/>
          </a:prstGeom>
          <a:noFill/>
        </p:spPr>
        <p:txBody>
          <a:bodyPr wrap="none" rtlCol="0">
            <a:spAutoFit/>
          </a:bodyPr>
          <a:lstStyle/>
          <a:p>
            <a:r>
              <a:rPr lang="id-ID" sz="1000" dirty="0" smtClean="0">
                <a:latin typeface="Jogjakartype" pitchFamily="2" charset="0"/>
              </a:rPr>
              <a:t>UNIVERSITAS PEMBANGUNAN NASIONAL”VETERAN”YOGYAKARTA</a:t>
            </a:r>
          </a:p>
          <a:p>
            <a:r>
              <a:rPr lang="id-ID" sz="1000" dirty="0" smtClean="0">
                <a:latin typeface="Jogjakartype" pitchFamily="2" charset="0"/>
              </a:rPr>
              <a:t>JURUSAN TEKNIK INDUSTRI</a:t>
            </a:r>
            <a:endParaRPr lang="id-ID" sz="1000" dirty="0">
              <a:latin typeface="Jogjakartype" pitchFamily="2" charset="0"/>
            </a:endParaRPr>
          </a:p>
        </p:txBody>
      </p:sp>
      <p:pic>
        <p:nvPicPr>
          <p:cNvPr id="4" name="Picture 7" descr="0003-1"/>
          <p:cNvPicPr>
            <a:picLocks noChangeAspect="1" noChangeArrowheads="1" noCrop="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885113" y="-128588"/>
            <a:ext cx="1584325" cy="12541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68398194"/>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9B08719E-7177-4940-A005-BDAD32CFAE58}" type="datetimeFigureOut">
              <a:rPr lang="id-ID" smtClean="0"/>
              <a:t>22/05/2018</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2D982F39-5140-49FA-BDAF-6D7E0FD0E21C}" type="slidenum">
              <a:rPr lang="id-ID" smtClean="0"/>
              <a:t>‹#›</a:t>
            </a:fld>
            <a:endParaRPr lang="id-ID"/>
          </a:p>
        </p:txBody>
      </p:sp>
    </p:spTree>
    <p:extLst>
      <p:ext uri="{BB962C8B-B14F-4D97-AF65-F5344CB8AC3E}">
        <p14:creationId xmlns:p14="http://schemas.microsoft.com/office/powerpoint/2010/main" val="5591980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B08719E-7177-4940-A005-BDAD32CFAE58}" type="datetimeFigureOut">
              <a:rPr lang="id-ID" smtClean="0"/>
              <a:t>22/05/2018</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2D982F39-5140-49FA-BDAF-6D7E0FD0E21C}" type="slidenum">
              <a:rPr lang="id-ID" smtClean="0"/>
              <a:t>‹#›</a:t>
            </a:fld>
            <a:endParaRPr lang="id-ID"/>
          </a:p>
        </p:txBody>
      </p:sp>
    </p:spTree>
    <p:extLst>
      <p:ext uri="{BB962C8B-B14F-4D97-AF65-F5344CB8AC3E}">
        <p14:creationId xmlns:p14="http://schemas.microsoft.com/office/powerpoint/2010/main" val="34027844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9B08719E-7177-4940-A005-BDAD32CFAE58}" type="datetimeFigureOut">
              <a:rPr lang="id-ID" smtClean="0"/>
              <a:t>22/05/2018</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2D982F39-5140-49FA-BDAF-6D7E0FD0E21C}" type="slidenum">
              <a:rPr lang="id-ID" smtClean="0"/>
              <a:t>‹#›</a:t>
            </a:fld>
            <a:endParaRPr lang="id-ID"/>
          </a:p>
        </p:txBody>
      </p:sp>
    </p:spTree>
    <p:extLst>
      <p:ext uri="{BB962C8B-B14F-4D97-AF65-F5344CB8AC3E}">
        <p14:creationId xmlns:p14="http://schemas.microsoft.com/office/powerpoint/2010/main" val="13530635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9B08719E-7177-4940-A005-BDAD32CFAE58}" type="datetimeFigureOut">
              <a:rPr lang="id-ID" smtClean="0"/>
              <a:t>22/05/2018</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2D982F39-5140-49FA-BDAF-6D7E0FD0E21C}" type="slidenum">
              <a:rPr lang="id-ID" smtClean="0"/>
              <a:t>‹#›</a:t>
            </a:fld>
            <a:endParaRPr lang="id-ID"/>
          </a:p>
        </p:txBody>
      </p:sp>
    </p:spTree>
    <p:extLst>
      <p:ext uri="{BB962C8B-B14F-4D97-AF65-F5344CB8AC3E}">
        <p14:creationId xmlns:p14="http://schemas.microsoft.com/office/powerpoint/2010/main" val="11602999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9B08719E-7177-4940-A005-BDAD32CFAE58}" type="datetimeFigureOut">
              <a:rPr lang="id-ID" smtClean="0"/>
              <a:t>22/05/2018</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2D982F39-5140-49FA-BDAF-6D7E0FD0E21C}" type="slidenum">
              <a:rPr lang="id-ID" smtClean="0"/>
              <a:t>‹#›</a:t>
            </a:fld>
            <a:endParaRPr lang="id-ID"/>
          </a:p>
        </p:txBody>
      </p:sp>
    </p:spTree>
    <p:extLst>
      <p:ext uri="{BB962C8B-B14F-4D97-AF65-F5344CB8AC3E}">
        <p14:creationId xmlns:p14="http://schemas.microsoft.com/office/powerpoint/2010/main" val="37805031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08719E-7177-4940-A005-BDAD32CFAE58}" type="datetimeFigureOut">
              <a:rPr lang="id-ID" smtClean="0"/>
              <a:t>22/05/2018</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2D982F39-5140-49FA-BDAF-6D7E0FD0E21C}" type="slidenum">
              <a:rPr lang="id-ID" smtClean="0"/>
              <a:t>‹#›</a:t>
            </a:fld>
            <a:endParaRPr lang="id-ID"/>
          </a:p>
        </p:txBody>
      </p:sp>
    </p:spTree>
    <p:extLst>
      <p:ext uri="{BB962C8B-B14F-4D97-AF65-F5344CB8AC3E}">
        <p14:creationId xmlns:p14="http://schemas.microsoft.com/office/powerpoint/2010/main" val="7382315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B08719E-7177-4940-A005-BDAD32CFAE58}" type="datetimeFigureOut">
              <a:rPr lang="id-ID" smtClean="0"/>
              <a:t>22/05/2018</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2D982F39-5140-49FA-BDAF-6D7E0FD0E21C}" type="slidenum">
              <a:rPr lang="id-ID" smtClean="0"/>
              <a:t>‹#›</a:t>
            </a:fld>
            <a:endParaRPr lang="id-ID"/>
          </a:p>
        </p:txBody>
      </p:sp>
    </p:spTree>
    <p:extLst>
      <p:ext uri="{BB962C8B-B14F-4D97-AF65-F5344CB8AC3E}">
        <p14:creationId xmlns:p14="http://schemas.microsoft.com/office/powerpoint/2010/main" val="8416001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B08719E-7177-4940-A005-BDAD32CFAE58}" type="datetimeFigureOut">
              <a:rPr lang="id-ID" smtClean="0"/>
              <a:t>22/05/2018</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2D982F39-5140-49FA-BDAF-6D7E0FD0E21C}" type="slidenum">
              <a:rPr lang="id-ID" smtClean="0"/>
              <a:t>‹#›</a:t>
            </a:fld>
            <a:endParaRPr lang="id-ID"/>
          </a:p>
        </p:txBody>
      </p:sp>
    </p:spTree>
    <p:extLst>
      <p:ext uri="{BB962C8B-B14F-4D97-AF65-F5344CB8AC3E}">
        <p14:creationId xmlns:p14="http://schemas.microsoft.com/office/powerpoint/2010/main" val="11128759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B08719E-7177-4940-A005-BDAD32CFAE58}" type="datetimeFigureOut">
              <a:rPr lang="id-ID" smtClean="0"/>
              <a:t>22/05/2018</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982F39-5140-49FA-BDAF-6D7E0FD0E21C}" type="slidenum">
              <a:rPr lang="id-ID" smtClean="0"/>
              <a:t>‹#›</a:t>
            </a:fld>
            <a:endParaRPr lang="id-ID"/>
          </a:p>
        </p:txBody>
      </p:sp>
    </p:spTree>
    <p:extLst>
      <p:ext uri="{BB962C8B-B14F-4D97-AF65-F5344CB8AC3E}">
        <p14:creationId xmlns:p14="http://schemas.microsoft.com/office/powerpoint/2010/main" val="34627394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 Id="rId4" Type="http://schemas.microsoft.com/office/2007/relationships/hdphoto" Target="../media/hdphoto1.wdp"/></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73024" y="4572001"/>
            <a:ext cx="9217024" cy="228599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pic>
        <p:nvPicPr>
          <p:cNvPr id="1026" name="Picture 2" descr="Image result for mesin pabrik model lama vs baru"/>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512" y="0"/>
            <a:ext cx="9180512" cy="4572001"/>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1067982" y="1078615"/>
            <a:ext cx="5780750" cy="923330"/>
          </a:xfrm>
          <a:prstGeom prst="rect">
            <a:avLst/>
          </a:prstGeom>
          <a:solidFill>
            <a:srgbClr val="FFFF00"/>
          </a:solidFill>
        </p:spPr>
        <p:txBody>
          <a:bodyPr wrap="none" rtlCol="0">
            <a:spAutoFit/>
          </a:bodyPr>
          <a:lstStyle/>
          <a:p>
            <a:pPr algn="r"/>
            <a:r>
              <a:rPr lang="id-ID" sz="5400" b="1" i="1" dirty="0" smtClean="0">
                <a:latin typeface="Bauhaus 93" pitchFamily="82" charset="0"/>
              </a:rPr>
              <a:t>EKONOMI  TEKNIK</a:t>
            </a:r>
            <a:endParaRPr lang="id-ID" sz="5400" b="1" i="1" dirty="0">
              <a:latin typeface="Bauhaus 93" pitchFamily="82" charset="0"/>
            </a:endParaRPr>
          </a:p>
        </p:txBody>
      </p:sp>
      <p:sp>
        <p:nvSpPr>
          <p:cNvPr id="5" name="TextBox 4"/>
          <p:cNvSpPr txBox="1"/>
          <p:nvPr/>
        </p:nvSpPr>
        <p:spPr>
          <a:xfrm>
            <a:off x="6816651" y="2416532"/>
            <a:ext cx="1811393" cy="400110"/>
          </a:xfrm>
          <a:prstGeom prst="rect">
            <a:avLst/>
          </a:prstGeom>
          <a:noFill/>
        </p:spPr>
        <p:txBody>
          <a:bodyPr wrap="none" rtlCol="0">
            <a:spAutoFit/>
          </a:bodyPr>
          <a:lstStyle/>
          <a:p>
            <a:r>
              <a:rPr lang="id-ID" sz="2000" b="1" i="1" dirty="0" smtClean="0"/>
              <a:t>Kode : 1220222</a:t>
            </a:r>
            <a:endParaRPr lang="id-ID" sz="2000" b="1" i="1" dirty="0"/>
          </a:p>
        </p:txBody>
      </p:sp>
      <p:cxnSp>
        <p:nvCxnSpPr>
          <p:cNvPr id="7" name="Straight Connector 6"/>
          <p:cNvCxnSpPr/>
          <p:nvPr/>
        </p:nvCxnSpPr>
        <p:spPr>
          <a:xfrm>
            <a:off x="971600" y="2204864"/>
            <a:ext cx="7704856" cy="0"/>
          </a:xfrm>
          <a:prstGeom prst="line">
            <a:avLst/>
          </a:prstGeom>
          <a:ln w="76200">
            <a:solidFill>
              <a:srgbClr val="FFC000"/>
            </a:solidFill>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4530367" y="3860438"/>
            <a:ext cx="4190571" cy="769441"/>
          </a:xfrm>
          <a:prstGeom prst="rect">
            <a:avLst/>
          </a:prstGeom>
          <a:solidFill>
            <a:schemeClr val="tx1">
              <a:alpha val="57000"/>
            </a:schemeClr>
          </a:solidFill>
        </p:spPr>
        <p:txBody>
          <a:bodyPr wrap="none" rtlCol="0">
            <a:spAutoFit/>
          </a:bodyPr>
          <a:lstStyle/>
          <a:p>
            <a:pPr algn="r"/>
            <a:r>
              <a:rPr lang="id-ID" sz="4400" b="1" i="1" dirty="0" smtClean="0">
                <a:solidFill>
                  <a:srgbClr val="FF0000"/>
                </a:solidFill>
                <a:effectLst>
                  <a:outerShdw blurRad="38100" dist="38100" dir="2700000" algn="tl">
                    <a:srgbClr val="000000">
                      <a:alpha val="43137"/>
                    </a:srgbClr>
                  </a:outerShdw>
                </a:effectLst>
                <a:latin typeface="Bernard MT Condensed" pitchFamily="18" charset="0"/>
              </a:rPr>
              <a:t>Analisis </a:t>
            </a:r>
            <a:r>
              <a:rPr lang="id-ID" sz="4400" b="1" i="1" dirty="0" smtClean="0">
                <a:solidFill>
                  <a:srgbClr val="00B0F0"/>
                </a:solidFill>
                <a:effectLst>
                  <a:outerShdw blurRad="38100" dist="38100" dir="2700000" algn="tl">
                    <a:srgbClr val="000000">
                      <a:alpha val="43137"/>
                    </a:srgbClr>
                  </a:outerShdw>
                </a:effectLst>
                <a:latin typeface="Bernard MT Condensed" pitchFamily="18" charset="0"/>
              </a:rPr>
              <a:t>Pengganti</a:t>
            </a:r>
            <a:endParaRPr lang="id-ID" sz="4400" b="1" i="1" dirty="0">
              <a:solidFill>
                <a:srgbClr val="002060"/>
              </a:solidFill>
              <a:effectLst>
                <a:outerShdw blurRad="38100" dist="38100" dir="2700000" algn="tl">
                  <a:srgbClr val="000000">
                    <a:alpha val="43137"/>
                  </a:srgbClr>
                </a:outerShdw>
              </a:effectLst>
              <a:latin typeface="Bernard MT Condensed" pitchFamily="18" charset="0"/>
            </a:endParaRPr>
          </a:p>
        </p:txBody>
      </p:sp>
      <p:sp>
        <p:nvSpPr>
          <p:cNvPr id="13" name="TextBox 12"/>
          <p:cNvSpPr txBox="1"/>
          <p:nvPr/>
        </p:nvSpPr>
        <p:spPr>
          <a:xfrm>
            <a:off x="6015967" y="5373216"/>
            <a:ext cx="2704971" cy="461665"/>
          </a:xfrm>
          <a:prstGeom prst="rect">
            <a:avLst/>
          </a:prstGeom>
          <a:noFill/>
        </p:spPr>
        <p:txBody>
          <a:bodyPr wrap="none" rtlCol="0">
            <a:spAutoFit/>
          </a:bodyPr>
          <a:lstStyle/>
          <a:p>
            <a:r>
              <a:rPr lang="id-ID" sz="2400" b="1" i="1" dirty="0" smtClean="0">
                <a:solidFill>
                  <a:schemeClr val="tx2">
                    <a:lumMod val="60000"/>
                    <a:lumOff val="40000"/>
                  </a:schemeClr>
                </a:solidFill>
                <a:effectLst>
                  <a:outerShdw blurRad="38100" dist="38100" dir="2700000" algn="tl">
                    <a:srgbClr val="000000">
                      <a:alpha val="43137"/>
                    </a:srgbClr>
                  </a:outerShdw>
                </a:effectLst>
              </a:rPr>
              <a:t>Eko Nursubiyantoro</a:t>
            </a:r>
            <a:endParaRPr lang="id-ID" sz="2400" b="1" i="1" dirty="0">
              <a:solidFill>
                <a:schemeClr val="tx2">
                  <a:lumMod val="60000"/>
                  <a:lumOff val="40000"/>
                </a:schemeClr>
              </a:solidFill>
              <a:effectLst>
                <a:outerShdw blurRad="38100" dist="38100" dir="2700000" algn="tl">
                  <a:srgbClr val="000000">
                    <a:alpha val="43137"/>
                  </a:srgbClr>
                </a:outerShdw>
              </a:effectLst>
            </a:endParaRPr>
          </a:p>
        </p:txBody>
      </p:sp>
      <p:sp>
        <p:nvSpPr>
          <p:cNvPr id="2" name="AutoShape 2" descr="Image result for inflasi"/>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d-ID"/>
          </a:p>
        </p:txBody>
      </p:sp>
      <p:sp>
        <p:nvSpPr>
          <p:cNvPr id="10" name="Oval 9"/>
          <p:cNvSpPr/>
          <p:nvPr/>
        </p:nvSpPr>
        <p:spPr>
          <a:xfrm>
            <a:off x="7368452" y="764704"/>
            <a:ext cx="1308004" cy="123724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3" name="AutoShape 4" descr="Image result for inflasi"/>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d-ID"/>
          </a:p>
        </p:txBody>
      </p:sp>
      <p:sp>
        <p:nvSpPr>
          <p:cNvPr id="6" name="AutoShape 7" descr="Image result for inflasi"/>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d-ID"/>
          </a:p>
        </p:txBody>
      </p:sp>
      <p:pic>
        <p:nvPicPr>
          <p:cNvPr id="11" name="Picture 10" descr="E:\File MEDIA Eko Nsby\Desain Logo\UPN Baru By ENS.jpg"/>
          <p:cNvPicPr/>
          <p:nvPr/>
        </p:nvPicPr>
        <p:blipFill rotWithShape="1">
          <a:blip r:embed="rId3" cstate="print">
            <a:clrChange>
              <a:clrFrom>
                <a:srgbClr val="FFFFFF"/>
              </a:clrFrom>
              <a:clrTo>
                <a:srgbClr val="FFFFFF">
                  <a:alpha val="0"/>
                </a:srgbClr>
              </a:clrTo>
            </a:clrChange>
            <a:extLst>
              <a:ext uri="{BEBA8EAE-BF5A-486C-A8C5-ECC9F3942E4B}">
                <a14:imgProps xmlns:a14="http://schemas.microsoft.com/office/drawing/2010/main">
                  <a14:imgLayer r:embed="rId4">
                    <a14:imgEffect>
                      <a14:brightnessContrast bright="20000" contrast="40000"/>
                    </a14:imgEffect>
                  </a14:imgLayer>
                </a14:imgProps>
              </a:ext>
              <a:ext uri="{28A0092B-C50C-407E-A947-70E740481C1C}">
                <a14:useLocalDpi xmlns:a14="http://schemas.microsoft.com/office/drawing/2010/main" val="0"/>
              </a:ext>
            </a:extLst>
          </a:blip>
          <a:srcRect r="53732"/>
          <a:stretch/>
        </p:blipFill>
        <p:spPr bwMode="auto">
          <a:xfrm>
            <a:off x="7092280" y="312737"/>
            <a:ext cx="1859805" cy="180020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87083304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408" y="1172071"/>
            <a:ext cx="7232888" cy="646331"/>
          </a:xfrm>
          <a:prstGeom prst="rect">
            <a:avLst/>
          </a:prstGeom>
          <a:solidFill>
            <a:schemeClr val="tx2">
              <a:lumMod val="60000"/>
              <a:lumOff val="40000"/>
            </a:schemeClr>
          </a:solidFill>
        </p:spPr>
        <p:txBody>
          <a:bodyPr wrap="square" rtlCol="0">
            <a:spAutoFit/>
          </a:bodyPr>
          <a:lstStyle/>
          <a:p>
            <a:pPr lvl="1"/>
            <a:r>
              <a:rPr lang="id-ID" sz="3600" i="1" dirty="0" smtClean="0">
                <a:solidFill>
                  <a:schemeClr val="bg1"/>
                </a:solidFill>
                <a:effectLst>
                  <a:outerShdw blurRad="38100" dist="38100" dir="2700000" algn="tl">
                    <a:srgbClr val="000000">
                      <a:alpha val="43137"/>
                    </a:srgbClr>
                  </a:outerShdw>
                </a:effectLst>
                <a:latin typeface="Bernard MT Condensed" panose="02050806060905020404" pitchFamily="18" charset="0"/>
              </a:rPr>
              <a:t>Konsep </a:t>
            </a:r>
            <a:r>
              <a:rPr lang="id-ID" sz="3600" i="1" dirty="0" smtClean="0">
                <a:solidFill>
                  <a:srgbClr val="FFFF00"/>
                </a:solidFill>
                <a:effectLst>
                  <a:outerShdw blurRad="38100" dist="38100" dir="2700000" algn="tl">
                    <a:srgbClr val="000000">
                      <a:alpha val="43137"/>
                    </a:srgbClr>
                  </a:outerShdw>
                </a:effectLst>
                <a:latin typeface="Bernard MT Condensed" panose="02050806060905020404" pitchFamily="18" charset="0"/>
              </a:rPr>
              <a:t>Sunk</a:t>
            </a:r>
            <a:r>
              <a:rPr lang="id-ID" sz="3600" i="1" dirty="0" smtClean="0">
                <a:solidFill>
                  <a:schemeClr val="bg1"/>
                </a:solidFill>
                <a:effectLst>
                  <a:outerShdw blurRad="38100" dist="38100" dir="2700000" algn="tl">
                    <a:srgbClr val="000000">
                      <a:alpha val="43137"/>
                    </a:srgbClr>
                  </a:outerShdw>
                </a:effectLst>
                <a:latin typeface="Bernard MT Condensed" panose="02050806060905020404" pitchFamily="18" charset="0"/>
              </a:rPr>
              <a:t> </a:t>
            </a:r>
            <a:r>
              <a:rPr lang="id-ID" sz="3600" i="1" dirty="0" smtClean="0">
                <a:solidFill>
                  <a:srgbClr val="FF0000"/>
                </a:solidFill>
                <a:effectLst>
                  <a:outerShdw blurRad="38100" dist="38100" dir="2700000" algn="tl">
                    <a:srgbClr val="000000">
                      <a:alpha val="43137"/>
                    </a:srgbClr>
                  </a:outerShdw>
                </a:effectLst>
                <a:latin typeface="Bernard MT Condensed" panose="02050806060905020404" pitchFamily="18" charset="0"/>
              </a:rPr>
              <a:t>Cost</a:t>
            </a:r>
            <a:endParaRPr lang="id-ID" sz="3600" i="1" dirty="0">
              <a:solidFill>
                <a:srgbClr val="FF0000"/>
              </a:solidFill>
              <a:effectLst>
                <a:outerShdw blurRad="38100" dist="38100" dir="2700000" algn="tl">
                  <a:srgbClr val="000000">
                    <a:alpha val="43137"/>
                  </a:srgbClr>
                </a:outerShdw>
              </a:effectLst>
              <a:latin typeface="Bernard MT Condensed" panose="02050806060905020404" pitchFamily="18" charset="0"/>
            </a:endParaRPr>
          </a:p>
        </p:txBody>
      </p:sp>
      <p:sp>
        <p:nvSpPr>
          <p:cNvPr id="3" name="Rectangle 2"/>
          <p:cNvSpPr/>
          <p:nvPr/>
        </p:nvSpPr>
        <p:spPr>
          <a:xfrm>
            <a:off x="467544" y="1980989"/>
            <a:ext cx="8280920" cy="2554545"/>
          </a:xfrm>
          <a:prstGeom prst="rect">
            <a:avLst/>
          </a:prstGeom>
        </p:spPr>
        <p:txBody>
          <a:bodyPr wrap="square">
            <a:spAutoFit/>
          </a:bodyPr>
          <a:lstStyle/>
          <a:p>
            <a:pPr algn="just"/>
            <a:r>
              <a:rPr lang="id-ID" sz="2800" b="1" i="1" dirty="0" smtClean="0">
                <a:solidFill>
                  <a:srgbClr val="FF0000"/>
                </a:solidFill>
                <a:effectLst>
                  <a:outerShdw blurRad="38100" dist="38100" dir="2700000" algn="tl">
                    <a:srgbClr val="000000">
                      <a:alpha val="43137"/>
                    </a:srgbClr>
                  </a:outerShdw>
                </a:effectLst>
              </a:rPr>
              <a:t>Sunk cost </a:t>
            </a:r>
            <a:r>
              <a:rPr lang="id-ID" sz="2800" dirty="0" smtClean="0"/>
              <a:t>adalah ongkos yang terjadi pada masa yang lalu dan tidak akan tertutupi sehingga tidak dipertimbangkan dalam analisa-analisa ekonomi teknik yang berkaitan dengan kondisi masa yang akan datang.</a:t>
            </a:r>
          </a:p>
          <a:p>
            <a:pPr algn="just"/>
            <a:endParaRPr lang="id-ID" sz="1000" dirty="0" smtClean="0"/>
          </a:p>
          <a:p>
            <a:pPr algn="just"/>
            <a:r>
              <a:rPr lang="id-ID" sz="2800" b="1" i="1" dirty="0" smtClean="0">
                <a:solidFill>
                  <a:srgbClr val="FF0000"/>
                </a:solidFill>
                <a:effectLst>
                  <a:outerShdw blurRad="38100" dist="38100" dir="2700000" algn="tl">
                    <a:srgbClr val="000000">
                      <a:alpha val="43137"/>
                    </a:srgbClr>
                  </a:outerShdw>
                </a:effectLst>
              </a:rPr>
              <a:t>Sunk cost</a:t>
            </a:r>
            <a:r>
              <a:rPr lang="id-ID" sz="2800" b="1" dirty="0" smtClean="0">
                <a:solidFill>
                  <a:srgbClr val="FF0000"/>
                </a:solidFill>
                <a:effectLst>
                  <a:outerShdw blurRad="38100" dist="38100" dir="2700000" algn="tl">
                    <a:srgbClr val="000000">
                      <a:alpha val="43137"/>
                    </a:srgbClr>
                  </a:outerShdw>
                </a:effectLst>
              </a:rPr>
              <a:t> = </a:t>
            </a:r>
            <a:r>
              <a:rPr lang="id-ID" sz="2800" dirty="0" smtClean="0"/>
              <a:t>Nilai buku saat ini – nilai jual saat ini.</a:t>
            </a:r>
            <a:endParaRPr lang="id-ID" sz="2800" i="1" dirty="0" smtClean="0">
              <a:solidFill>
                <a:srgbClr val="0070C0"/>
              </a:solidFill>
            </a:endParaRPr>
          </a:p>
          <a:p>
            <a:pPr algn="just"/>
            <a:endParaRPr lang="id-ID" sz="1000" dirty="0" smtClean="0">
              <a:solidFill>
                <a:srgbClr val="0070C0"/>
              </a:solidFill>
            </a:endParaRPr>
          </a:p>
        </p:txBody>
      </p:sp>
    </p:spTree>
    <p:extLst>
      <p:ext uri="{BB962C8B-B14F-4D97-AF65-F5344CB8AC3E}">
        <p14:creationId xmlns:p14="http://schemas.microsoft.com/office/powerpoint/2010/main" val="27146832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408" y="1172071"/>
            <a:ext cx="7232888" cy="646331"/>
          </a:xfrm>
          <a:prstGeom prst="rect">
            <a:avLst/>
          </a:prstGeom>
          <a:solidFill>
            <a:schemeClr val="tx2">
              <a:lumMod val="60000"/>
              <a:lumOff val="40000"/>
            </a:schemeClr>
          </a:solidFill>
        </p:spPr>
        <p:txBody>
          <a:bodyPr wrap="square" rtlCol="0">
            <a:spAutoFit/>
          </a:bodyPr>
          <a:lstStyle/>
          <a:p>
            <a:pPr lvl="1"/>
            <a:r>
              <a:rPr lang="id-ID" sz="3600" i="1" dirty="0" smtClean="0">
                <a:solidFill>
                  <a:schemeClr val="bg1"/>
                </a:solidFill>
                <a:effectLst>
                  <a:outerShdw blurRad="38100" dist="38100" dir="2700000" algn="tl">
                    <a:srgbClr val="000000">
                      <a:alpha val="43137"/>
                    </a:srgbClr>
                  </a:outerShdw>
                </a:effectLst>
                <a:latin typeface="Bernard MT Condensed" panose="02050806060905020404" pitchFamily="18" charset="0"/>
              </a:rPr>
              <a:t>Sudut </a:t>
            </a:r>
            <a:r>
              <a:rPr lang="id-ID" sz="3600" i="1" dirty="0" smtClean="0">
                <a:solidFill>
                  <a:srgbClr val="FFFF00"/>
                </a:solidFill>
                <a:effectLst>
                  <a:outerShdw blurRad="38100" dist="38100" dir="2700000" algn="tl">
                    <a:srgbClr val="000000">
                      <a:alpha val="43137"/>
                    </a:srgbClr>
                  </a:outerShdw>
                </a:effectLst>
                <a:latin typeface="Bernard MT Condensed" panose="02050806060905020404" pitchFamily="18" charset="0"/>
              </a:rPr>
              <a:t>Pandang </a:t>
            </a:r>
            <a:r>
              <a:rPr lang="id-ID" sz="3600" i="1" dirty="0" smtClean="0">
                <a:solidFill>
                  <a:srgbClr val="FF0000"/>
                </a:solidFill>
                <a:effectLst>
                  <a:outerShdw blurRad="38100" dist="38100" dir="2700000" algn="tl">
                    <a:srgbClr val="000000">
                      <a:alpha val="43137"/>
                    </a:srgbClr>
                  </a:outerShdw>
                </a:effectLst>
                <a:latin typeface="Bernard MT Condensed" panose="02050806060905020404" pitchFamily="18" charset="0"/>
              </a:rPr>
              <a:t>Pihak Luar</a:t>
            </a:r>
            <a:endParaRPr lang="id-ID" sz="3600" i="1" dirty="0">
              <a:solidFill>
                <a:srgbClr val="FF0000"/>
              </a:solidFill>
              <a:effectLst>
                <a:outerShdw blurRad="38100" dist="38100" dir="2700000" algn="tl">
                  <a:srgbClr val="000000">
                    <a:alpha val="43137"/>
                  </a:srgbClr>
                </a:outerShdw>
              </a:effectLst>
              <a:latin typeface="Bernard MT Condensed" panose="02050806060905020404" pitchFamily="18" charset="0"/>
            </a:endParaRPr>
          </a:p>
        </p:txBody>
      </p:sp>
      <p:sp>
        <p:nvSpPr>
          <p:cNvPr id="3" name="Rectangle 2"/>
          <p:cNvSpPr/>
          <p:nvPr/>
        </p:nvSpPr>
        <p:spPr>
          <a:xfrm>
            <a:off x="467544" y="1980989"/>
            <a:ext cx="8136904" cy="1569660"/>
          </a:xfrm>
          <a:prstGeom prst="rect">
            <a:avLst/>
          </a:prstGeom>
        </p:spPr>
        <p:txBody>
          <a:bodyPr wrap="square">
            <a:spAutoFit/>
          </a:bodyPr>
          <a:lstStyle/>
          <a:p>
            <a:pPr algn="just"/>
            <a:r>
              <a:rPr lang="id-ID" sz="2400" dirty="0" smtClean="0"/>
              <a:t>Pendekatan ini cukup oyektif dan lebih disukai karena membandingkan performansi ekonomi dari aset sebagai layaknya pihak ketiga menilai.</a:t>
            </a:r>
          </a:p>
          <a:p>
            <a:pPr algn="just"/>
            <a:endParaRPr lang="id-ID" sz="2400" dirty="0" smtClean="0">
              <a:solidFill>
                <a:srgbClr val="0070C0"/>
              </a:solidFill>
            </a:endParaRPr>
          </a:p>
        </p:txBody>
      </p:sp>
      <p:sp>
        <p:nvSpPr>
          <p:cNvPr id="4" name="Rectangle 10"/>
          <p:cNvSpPr>
            <a:spLocks noChangeArrowheads="1"/>
          </p:cNvSpPr>
          <p:nvPr/>
        </p:nvSpPr>
        <p:spPr bwMode="auto">
          <a:xfrm>
            <a:off x="484006" y="3140968"/>
            <a:ext cx="8175823" cy="1214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1263" tIns="40631" rIns="81263" bIns="40631" anchor="t"/>
          <a:lstStyle>
            <a:lvl1pPr marL="1071563" indent="-1071563" defTabSz="812800" eaLnBrk="0" hangingPunct="0">
              <a:spcBef>
                <a:spcPct val="20000"/>
              </a:spcBef>
              <a:buClr>
                <a:schemeClr val="accent1"/>
              </a:buClr>
              <a:buSzPct val="70000"/>
              <a:buFont typeface="Wingdings 2" pitchFamily="18" charset="2"/>
              <a:buChar char=""/>
              <a:tabLst>
                <a:tab pos="1071563" algn="l"/>
              </a:tabLst>
              <a:defRPr sz="3200">
                <a:solidFill>
                  <a:schemeClr val="tx2"/>
                </a:solidFill>
                <a:latin typeface="Franklin Gothic Book" pitchFamily="34" charset="0"/>
              </a:defRPr>
            </a:lvl1pPr>
            <a:lvl2pPr marL="742950" indent="-285750" defTabSz="812800" eaLnBrk="0" hangingPunct="0">
              <a:spcBef>
                <a:spcPct val="20000"/>
              </a:spcBef>
              <a:buClr>
                <a:schemeClr val="accent1"/>
              </a:buClr>
              <a:buSzPct val="70000"/>
              <a:buFont typeface="Wingdings 2" pitchFamily="18" charset="2"/>
              <a:buChar char=""/>
              <a:tabLst>
                <a:tab pos="1071563" algn="l"/>
              </a:tabLst>
              <a:defRPr sz="2800">
                <a:solidFill>
                  <a:schemeClr val="tx2"/>
                </a:solidFill>
                <a:latin typeface="Franklin Gothic Book" pitchFamily="34" charset="0"/>
              </a:defRPr>
            </a:lvl2pPr>
            <a:lvl3pPr marL="1143000" indent="-228600" defTabSz="812800" eaLnBrk="0" hangingPunct="0">
              <a:spcBef>
                <a:spcPct val="20000"/>
              </a:spcBef>
              <a:buClr>
                <a:schemeClr val="accent1"/>
              </a:buClr>
              <a:buSzPct val="70000"/>
              <a:buFont typeface="Wingdings 2" pitchFamily="18" charset="2"/>
              <a:buChar char=""/>
              <a:tabLst>
                <a:tab pos="1071563" algn="l"/>
              </a:tabLst>
              <a:defRPr sz="2400">
                <a:solidFill>
                  <a:schemeClr val="tx2"/>
                </a:solidFill>
                <a:latin typeface="Franklin Gothic Book" pitchFamily="34" charset="0"/>
              </a:defRPr>
            </a:lvl3pPr>
            <a:lvl4pPr marL="1600200" indent="-228600" defTabSz="812800" eaLnBrk="0" hangingPunct="0">
              <a:spcBef>
                <a:spcPct val="20000"/>
              </a:spcBef>
              <a:buClr>
                <a:schemeClr val="accent1"/>
              </a:buClr>
              <a:buSzPct val="70000"/>
              <a:buFont typeface="Wingdings 2" pitchFamily="18" charset="2"/>
              <a:buChar char=""/>
              <a:tabLst>
                <a:tab pos="1071563" algn="l"/>
              </a:tabLst>
              <a:defRPr sz="2000">
                <a:solidFill>
                  <a:schemeClr val="tx2"/>
                </a:solidFill>
                <a:latin typeface="Franklin Gothic Book" pitchFamily="34" charset="0"/>
              </a:defRPr>
            </a:lvl4pPr>
            <a:lvl5pPr marL="2057400" indent="-228600" defTabSz="812800" eaLnBrk="0" hangingPunct="0">
              <a:spcBef>
                <a:spcPct val="20000"/>
              </a:spcBef>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5pPr>
            <a:lvl6pPr marL="2514600" indent="-228600" defTabSz="812800" eaLnBrk="0" fontAlgn="base" hangingPunct="0">
              <a:spcBef>
                <a:spcPct val="20000"/>
              </a:spcBef>
              <a:spcAft>
                <a:spcPct val="0"/>
              </a:spcAft>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6pPr>
            <a:lvl7pPr marL="2971800" indent="-228600" defTabSz="812800" eaLnBrk="0" fontAlgn="base" hangingPunct="0">
              <a:spcBef>
                <a:spcPct val="20000"/>
              </a:spcBef>
              <a:spcAft>
                <a:spcPct val="0"/>
              </a:spcAft>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7pPr>
            <a:lvl8pPr marL="3429000" indent="-228600" defTabSz="812800" eaLnBrk="0" fontAlgn="base" hangingPunct="0">
              <a:spcBef>
                <a:spcPct val="20000"/>
              </a:spcBef>
              <a:spcAft>
                <a:spcPct val="0"/>
              </a:spcAft>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8pPr>
            <a:lvl9pPr marL="3886200" indent="-228600" defTabSz="812800" eaLnBrk="0" fontAlgn="base" hangingPunct="0">
              <a:spcBef>
                <a:spcPct val="20000"/>
              </a:spcBef>
              <a:spcAft>
                <a:spcPct val="0"/>
              </a:spcAft>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9pPr>
          </a:lstStyle>
          <a:p>
            <a:pPr algn="just" eaLnBrk="1" hangingPunct="1">
              <a:spcBef>
                <a:spcPct val="0"/>
              </a:spcBef>
              <a:buClrTx/>
              <a:buSzTx/>
              <a:buFontTx/>
              <a:buNone/>
            </a:pPr>
            <a:r>
              <a:rPr lang="id-ID" altLang="id-ID" sz="4000" b="1" dirty="0">
                <a:solidFill>
                  <a:srgbClr val="0070C0"/>
                </a:solidFill>
                <a:latin typeface="Algerian" panose="04020705040A02060702" pitchFamily="82" charset="0"/>
              </a:rPr>
              <a:t>Contoh  </a:t>
            </a:r>
            <a:r>
              <a:rPr lang="id-ID" altLang="id-ID" sz="4000" b="1" dirty="0" smtClean="0">
                <a:solidFill>
                  <a:srgbClr val="0070C0"/>
                </a:solidFill>
                <a:latin typeface="Algerian" panose="04020705040A02060702" pitchFamily="82" charset="0"/>
              </a:rPr>
              <a:t>14.01</a:t>
            </a:r>
            <a:r>
              <a:rPr lang="id-ID" altLang="id-ID" sz="2400" dirty="0" smtClean="0">
                <a:solidFill>
                  <a:schemeClr val="tx1"/>
                </a:solidFill>
                <a:latin typeface="Algerian" panose="04020705040A02060702" pitchFamily="82" charset="0"/>
              </a:rPr>
              <a:t>:  </a:t>
            </a:r>
          </a:p>
          <a:p>
            <a:pPr marL="0" indent="0" algn="just" eaLnBrk="1" hangingPunct="1">
              <a:spcBef>
                <a:spcPct val="0"/>
              </a:spcBef>
              <a:buClrTx/>
              <a:buSzTx/>
              <a:buFontTx/>
              <a:buNone/>
              <a:tabLst/>
            </a:pPr>
            <a:r>
              <a:rPr lang="id-ID" altLang="id-ID" sz="2400" b="1" dirty="0" smtClean="0">
                <a:solidFill>
                  <a:srgbClr val="FF0000"/>
                </a:solidFill>
                <a:effectLst>
                  <a:outerShdw blurRad="38100" dist="38100" dir="2700000" algn="tl">
                    <a:srgbClr val="000000">
                      <a:alpha val="43137"/>
                    </a:srgbClr>
                  </a:outerShdw>
                </a:effectLst>
                <a:latin typeface="+mj-lt"/>
              </a:rPr>
              <a:t>Mesin A </a:t>
            </a:r>
            <a:r>
              <a:rPr lang="id-ID" altLang="id-ID" sz="2400" dirty="0" smtClean="0">
                <a:solidFill>
                  <a:schemeClr val="tx1"/>
                </a:solidFill>
                <a:latin typeface="+mj-lt"/>
              </a:rPr>
              <a:t>dibeli 4 tahun lalu dengan harga  Rp 22  juta,  umur ekonomisnya 10 tahun dengan estimasi nilai sisa Rp 2 juta.  Pengeluaran operasionalnya Rp 7 juta setahun.</a:t>
            </a:r>
          </a:p>
          <a:p>
            <a:pPr marL="0" indent="0" algn="just" eaLnBrk="1" hangingPunct="1">
              <a:spcBef>
                <a:spcPct val="0"/>
              </a:spcBef>
              <a:buClrTx/>
              <a:buSzTx/>
              <a:buFontTx/>
              <a:buNone/>
              <a:tabLst/>
            </a:pPr>
            <a:endParaRPr lang="id-ID" altLang="id-ID" sz="2400" baseline="-25000" dirty="0">
              <a:solidFill>
                <a:schemeClr val="tx1"/>
              </a:solidFill>
              <a:latin typeface="+mj-lt"/>
            </a:endParaRPr>
          </a:p>
          <a:p>
            <a:pPr marL="0" indent="0" algn="just" eaLnBrk="1" hangingPunct="1">
              <a:spcBef>
                <a:spcPct val="0"/>
              </a:spcBef>
              <a:buClrTx/>
              <a:buSzTx/>
              <a:buNone/>
              <a:tabLst/>
            </a:pPr>
            <a:r>
              <a:rPr lang="id-ID" altLang="id-ID" sz="2400" dirty="0" smtClean="0">
                <a:solidFill>
                  <a:schemeClr val="tx1"/>
                </a:solidFill>
                <a:latin typeface="+mj-lt"/>
              </a:rPr>
              <a:t>Saat ini dealer menawarkan </a:t>
            </a:r>
            <a:r>
              <a:rPr lang="id-ID" altLang="id-ID" sz="2400" b="1" dirty="0" smtClean="0">
                <a:solidFill>
                  <a:srgbClr val="0070C0"/>
                </a:solidFill>
                <a:effectLst>
                  <a:outerShdw blurRad="38100" dist="38100" dir="2700000" algn="tl">
                    <a:srgbClr val="000000">
                      <a:alpha val="43137"/>
                    </a:srgbClr>
                  </a:outerShdw>
                </a:effectLst>
                <a:latin typeface="+mj-lt"/>
              </a:rPr>
              <a:t>Mesin B</a:t>
            </a:r>
            <a:r>
              <a:rPr lang="id-ID" altLang="id-ID" sz="2400" b="1" dirty="0" smtClean="0">
                <a:solidFill>
                  <a:srgbClr val="FF0000"/>
                </a:solidFill>
                <a:effectLst>
                  <a:outerShdw blurRad="38100" dist="38100" dir="2700000" algn="tl">
                    <a:srgbClr val="000000">
                      <a:alpha val="43137"/>
                    </a:srgbClr>
                  </a:outerShdw>
                </a:effectLst>
                <a:latin typeface="+mj-lt"/>
              </a:rPr>
              <a:t> </a:t>
            </a:r>
            <a:r>
              <a:rPr lang="id-ID" altLang="id-ID" sz="2400" dirty="0">
                <a:solidFill>
                  <a:schemeClr val="tx1"/>
                </a:solidFill>
                <a:latin typeface="+mj-lt"/>
              </a:rPr>
              <a:t>y</a:t>
            </a:r>
            <a:r>
              <a:rPr lang="id-ID" altLang="id-ID" sz="2400" dirty="0" smtClean="0">
                <a:solidFill>
                  <a:schemeClr val="tx1"/>
                </a:solidFill>
                <a:latin typeface="+mj-lt"/>
              </a:rPr>
              <a:t>ang fungsinya sama dengan mesin A dengan harga Rp 24 juta, estimasi umur </a:t>
            </a:r>
            <a:r>
              <a:rPr lang="id-ID" altLang="id-ID" sz="2400" dirty="0">
                <a:solidFill>
                  <a:schemeClr val="tx1"/>
                </a:solidFill>
                <a:latin typeface="+mj-lt"/>
              </a:rPr>
              <a:t>ekonomisnya 10 tahun dengan </a:t>
            </a:r>
            <a:r>
              <a:rPr lang="id-ID" altLang="id-ID" sz="2400" dirty="0" smtClean="0">
                <a:solidFill>
                  <a:schemeClr val="tx1"/>
                </a:solidFill>
                <a:latin typeface="+mj-lt"/>
              </a:rPr>
              <a:t>nilai </a:t>
            </a:r>
            <a:r>
              <a:rPr lang="id-ID" altLang="id-ID" sz="2400" dirty="0">
                <a:solidFill>
                  <a:schemeClr val="tx1"/>
                </a:solidFill>
                <a:latin typeface="+mj-lt"/>
              </a:rPr>
              <a:t>sisa Rp </a:t>
            </a:r>
            <a:r>
              <a:rPr lang="id-ID" altLang="id-ID" sz="2400" dirty="0" smtClean="0">
                <a:solidFill>
                  <a:schemeClr val="tx1"/>
                </a:solidFill>
                <a:latin typeface="+mj-lt"/>
              </a:rPr>
              <a:t>3 juta,  dan ongkos operasionalnya </a:t>
            </a:r>
            <a:r>
              <a:rPr lang="id-ID" altLang="id-ID" sz="2400" dirty="0">
                <a:solidFill>
                  <a:schemeClr val="tx1"/>
                </a:solidFill>
                <a:latin typeface="+mj-lt"/>
              </a:rPr>
              <a:t>Rp </a:t>
            </a:r>
            <a:r>
              <a:rPr lang="id-ID" altLang="id-ID" sz="2400" dirty="0" smtClean="0">
                <a:solidFill>
                  <a:schemeClr val="tx1"/>
                </a:solidFill>
                <a:latin typeface="+mj-lt"/>
              </a:rPr>
              <a:t>4 </a:t>
            </a:r>
            <a:r>
              <a:rPr lang="id-ID" altLang="id-ID" sz="2400" dirty="0">
                <a:solidFill>
                  <a:schemeClr val="tx1"/>
                </a:solidFill>
                <a:latin typeface="+mj-lt"/>
              </a:rPr>
              <a:t>juta setahun.</a:t>
            </a:r>
            <a:endParaRPr lang="ru-RU" altLang="id-ID" sz="2400" baseline="-25000" dirty="0">
              <a:solidFill>
                <a:schemeClr val="tx1"/>
              </a:solidFill>
              <a:latin typeface="+mj-lt"/>
            </a:endParaRPr>
          </a:p>
          <a:p>
            <a:pPr marL="0" indent="0" algn="just" eaLnBrk="1" hangingPunct="1">
              <a:spcBef>
                <a:spcPct val="0"/>
              </a:spcBef>
              <a:buClrTx/>
              <a:buSzTx/>
              <a:buFontTx/>
              <a:buNone/>
              <a:tabLst/>
            </a:pPr>
            <a:endParaRPr lang="ru-RU" altLang="id-ID" sz="2400" baseline="-25000" dirty="0">
              <a:solidFill>
                <a:schemeClr val="tx1"/>
              </a:solidFill>
              <a:latin typeface="+mj-lt"/>
            </a:endParaRPr>
          </a:p>
        </p:txBody>
      </p:sp>
    </p:spTree>
    <p:extLst>
      <p:ext uri="{BB962C8B-B14F-4D97-AF65-F5344CB8AC3E}">
        <p14:creationId xmlns:p14="http://schemas.microsoft.com/office/powerpoint/2010/main" val="206458940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0"/>
          <p:cNvSpPr>
            <a:spLocks noChangeArrowheads="1"/>
          </p:cNvSpPr>
          <p:nvPr/>
        </p:nvSpPr>
        <p:spPr bwMode="auto">
          <a:xfrm>
            <a:off x="611560" y="1124744"/>
            <a:ext cx="8175823" cy="1214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1263" tIns="40631" rIns="81263" bIns="40631" anchor="t"/>
          <a:lstStyle>
            <a:lvl1pPr marL="1071563" indent="-1071563" defTabSz="812800" eaLnBrk="0" hangingPunct="0">
              <a:spcBef>
                <a:spcPct val="20000"/>
              </a:spcBef>
              <a:buClr>
                <a:schemeClr val="accent1"/>
              </a:buClr>
              <a:buSzPct val="70000"/>
              <a:buFont typeface="Wingdings 2" pitchFamily="18" charset="2"/>
              <a:buChar char=""/>
              <a:tabLst>
                <a:tab pos="1071563" algn="l"/>
              </a:tabLst>
              <a:defRPr sz="3200">
                <a:solidFill>
                  <a:schemeClr val="tx2"/>
                </a:solidFill>
                <a:latin typeface="Franklin Gothic Book" pitchFamily="34" charset="0"/>
              </a:defRPr>
            </a:lvl1pPr>
            <a:lvl2pPr marL="742950" indent="-285750" defTabSz="812800" eaLnBrk="0" hangingPunct="0">
              <a:spcBef>
                <a:spcPct val="20000"/>
              </a:spcBef>
              <a:buClr>
                <a:schemeClr val="accent1"/>
              </a:buClr>
              <a:buSzPct val="70000"/>
              <a:buFont typeface="Wingdings 2" pitchFamily="18" charset="2"/>
              <a:buChar char=""/>
              <a:tabLst>
                <a:tab pos="1071563" algn="l"/>
              </a:tabLst>
              <a:defRPr sz="2800">
                <a:solidFill>
                  <a:schemeClr val="tx2"/>
                </a:solidFill>
                <a:latin typeface="Franklin Gothic Book" pitchFamily="34" charset="0"/>
              </a:defRPr>
            </a:lvl2pPr>
            <a:lvl3pPr marL="1143000" indent="-228600" defTabSz="812800" eaLnBrk="0" hangingPunct="0">
              <a:spcBef>
                <a:spcPct val="20000"/>
              </a:spcBef>
              <a:buClr>
                <a:schemeClr val="accent1"/>
              </a:buClr>
              <a:buSzPct val="70000"/>
              <a:buFont typeface="Wingdings 2" pitchFamily="18" charset="2"/>
              <a:buChar char=""/>
              <a:tabLst>
                <a:tab pos="1071563" algn="l"/>
              </a:tabLst>
              <a:defRPr sz="2400">
                <a:solidFill>
                  <a:schemeClr val="tx2"/>
                </a:solidFill>
                <a:latin typeface="Franklin Gothic Book" pitchFamily="34" charset="0"/>
              </a:defRPr>
            </a:lvl3pPr>
            <a:lvl4pPr marL="1600200" indent="-228600" defTabSz="812800" eaLnBrk="0" hangingPunct="0">
              <a:spcBef>
                <a:spcPct val="20000"/>
              </a:spcBef>
              <a:buClr>
                <a:schemeClr val="accent1"/>
              </a:buClr>
              <a:buSzPct val="70000"/>
              <a:buFont typeface="Wingdings 2" pitchFamily="18" charset="2"/>
              <a:buChar char=""/>
              <a:tabLst>
                <a:tab pos="1071563" algn="l"/>
              </a:tabLst>
              <a:defRPr sz="2000">
                <a:solidFill>
                  <a:schemeClr val="tx2"/>
                </a:solidFill>
                <a:latin typeface="Franklin Gothic Book" pitchFamily="34" charset="0"/>
              </a:defRPr>
            </a:lvl4pPr>
            <a:lvl5pPr marL="2057400" indent="-228600" defTabSz="812800" eaLnBrk="0" hangingPunct="0">
              <a:spcBef>
                <a:spcPct val="20000"/>
              </a:spcBef>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5pPr>
            <a:lvl6pPr marL="2514600" indent="-228600" defTabSz="812800" eaLnBrk="0" fontAlgn="base" hangingPunct="0">
              <a:spcBef>
                <a:spcPct val="20000"/>
              </a:spcBef>
              <a:spcAft>
                <a:spcPct val="0"/>
              </a:spcAft>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6pPr>
            <a:lvl7pPr marL="2971800" indent="-228600" defTabSz="812800" eaLnBrk="0" fontAlgn="base" hangingPunct="0">
              <a:spcBef>
                <a:spcPct val="20000"/>
              </a:spcBef>
              <a:spcAft>
                <a:spcPct val="0"/>
              </a:spcAft>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7pPr>
            <a:lvl8pPr marL="3429000" indent="-228600" defTabSz="812800" eaLnBrk="0" fontAlgn="base" hangingPunct="0">
              <a:spcBef>
                <a:spcPct val="20000"/>
              </a:spcBef>
              <a:spcAft>
                <a:spcPct val="0"/>
              </a:spcAft>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8pPr>
            <a:lvl9pPr marL="3886200" indent="-228600" defTabSz="812800" eaLnBrk="0" fontAlgn="base" hangingPunct="0">
              <a:spcBef>
                <a:spcPct val="20000"/>
              </a:spcBef>
              <a:spcAft>
                <a:spcPct val="0"/>
              </a:spcAft>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9pPr>
          </a:lstStyle>
          <a:p>
            <a:pPr algn="just" eaLnBrk="1" hangingPunct="1">
              <a:spcBef>
                <a:spcPct val="0"/>
              </a:spcBef>
              <a:buClrTx/>
              <a:buSzTx/>
              <a:buFontTx/>
              <a:buNone/>
            </a:pPr>
            <a:r>
              <a:rPr lang="id-ID" altLang="id-ID" sz="4000" b="1" dirty="0">
                <a:solidFill>
                  <a:srgbClr val="0070C0"/>
                </a:solidFill>
                <a:latin typeface="Agency FB" panose="020B0503020202020204" pitchFamily="34" charset="0"/>
              </a:rPr>
              <a:t>Contoh  </a:t>
            </a:r>
            <a:r>
              <a:rPr lang="id-ID" altLang="id-ID" sz="4000" b="1" dirty="0" smtClean="0">
                <a:solidFill>
                  <a:srgbClr val="0070C0"/>
                </a:solidFill>
                <a:latin typeface="Agency FB" panose="020B0503020202020204" pitchFamily="34" charset="0"/>
              </a:rPr>
              <a:t>14.01</a:t>
            </a:r>
            <a:r>
              <a:rPr lang="id-ID" altLang="id-ID" sz="2400" dirty="0" smtClean="0">
                <a:solidFill>
                  <a:schemeClr val="tx1"/>
                </a:solidFill>
                <a:latin typeface="Agency FB" panose="020B0503020202020204" pitchFamily="34" charset="0"/>
              </a:rPr>
              <a:t>:  </a:t>
            </a:r>
          </a:p>
          <a:p>
            <a:pPr marL="0" indent="0" algn="just" eaLnBrk="1" hangingPunct="1">
              <a:spcBef>
                <a:spcPct val="0"/>
              </a:spcBef>
              <a:buClrTx/>
              <a:buSzTx/>
              <a:buFontTx/>
              <a:buNone/>
              <a:tabLst/>
            </a:pPr>
            <a:r>
              <a:rPr lang="id-ID" altLang="id-ID" sz="2400" dirty="0" smtClean="0">
                <a:solidFill>
                  <a:schemeClr val="tx1"/>
                </a:solidFill>
              </a:rPr>
              <a:t>Data menunjukkan jika investasi mesin memberikan harapan MARR 15%, jika perusahaan memutuskan membeli Mesin B maka dealer sanggup membeli Mesin A seharga Rp 6 juta.  Apakah sebaiknya perusahaan mempertahankan Mesin A atau menjual dan menggantinya dengan Mesin B?.</a:t>
            </a:r>
          </a:p>
          <a:p>
            <a:pPr marL="0" indent="0" algn="just" eaLnBrk="1" hangingPunct="1">
              <a:spcBef>
                <a:spcPct val="0"/>
              </a:spcBef>
              <a:buClrTx/>
              <a:buSzTx/>
              <a:buFontTx/>
              <a:buNone/>
              <a:tabLst/>
            </a:pPr>
            <a:endParaRPr lang="id-ID" altLang="id-ID" sz="2400" dirty="0">
              <a:solidFill>
                <a:schemeClr val="tx1"/>
              </a:solidFill>
            </a:endParaRPr>
          </a:p>
          <a:p>
            <a:pPr marL="0" indent="0" algn="just" eaLnBrk="1" hangingPunct="1">
              <a:spcBef>
                <a:spcPct val="0"/>
              </a:spcBef>
              <a:buClrTx/>
              <a:buSzTx/>
              <a:buNone/>
              <a:tabLst/>
            </a:pPr>
            <a:r>
              <a:rPr lang="id-ID" altLang="id-ID" sz="4000" b="1" dirty="0" smtClean="0">
                <a:solidFill>
                  <a:srgbClr val="0070C0"/>
                </a:solidFill>
                <a:latin typeface="Agency FB" panose="020B0503020202020204" pitchFamily="34" charset="0"/>
              </a:rPr>
              <a:t>Solusi:</a:t>
            </a:r>
          </a:p>
          <a:p>
            <a:pPr marL="0" indent="0" algn="just" eaLnBrk="1" hangingPunct="1">
              <a:spcBef>
                <a:spcPct val="0"/>
              </a:spcBef>
              <a:buClrTx/>
              <a:buSzTx/>
              <a:buNone/>
              <a:tabLst/>
            </a:pPr>
            <a:r>
              <a:rPr lang="id-ID" altLang="id-ID" sz="2400" dirty="0" smtClean="0">
                <a:solidFill>
                  <a:schemeClr val="tx1">
                    <a:lumMod val="95000"/>
                    <a:lumOff val="5000"/>
                  </a:schemeClr>
                </a:solidFill>
                <a:latin typeface="+mj-lt"/>
              </a:rPr>
              <a:t>Pertimbangan seolah-olah dilakukan oleh pihak ketiga, yang mempertimbangkan membeli Mesin A seharga Rp 6 juta dan Mesin B seharga Rp 24 juta.</a:t>
            </a:r>
          </a:p>
          <a:p>
            <a:pPr marL="0" indent="0" algn="just" eaLnBrk="1" hangingPunct="1">
              <a:spcBef>
                <a:spcPct val="0"/>
              </a:spcBef>
              <a:buClrTx/>
              <a:buSzTx/>
              <a:buNone/>
              <a:tabLst/>
            </a:pPr>
            <a:endParaRPr lang="id-ID" altLang="id-ID" sz="1000" dirty="0" smtClean="0">
              <a:solidFill>
                <a:schemeClr val="tx1">
                  <a:lumMod val="95000"/>
                  <a:lumOff val="5000"/>
                </a:schemeClr>
              </a:solidFill>
              <a:latin typeface="+mj-lt"/>
            </a:endParaRPr>
          </a:p>
          <a:p>
            <a:pPr marL="0" indent="0" algn="just" eaLnBrk="1" hangingPunct="1">
              <a:spcBef>
                <a:spcPct val="0"/>
              </a:spcBef>
              <a:buClrTx/>
              <a:buSzTx/>
              <a:buNone/>
              <a:tabLst/>
            </a:pPr>
            <a:r>
              <a:rPr lang="id-ID" altLang="id-ID" sz="2400" dirty="0" smtClean="0">
                <a:solidFill>
                  <a:schemeClr val="tx1">
                    <a:lumMod val="95000"/>
                    <a:lumOff val="5000"/>
                  </a:schemeClr>
                </a:solidFill>
                <a:latin typeface="+mj-lt"/>
              </a:rPr>
              <a:t>Cashflow dari kedua mesin adalah sebagai berikut:</a:t>
            </a:r>
            <a:endParaRPr lang="id-ID" altLang="id-ID" sz="2400" dirty="0">
              <a:solidFill>
                <a:schemeClr val="tx1">
                  <a:lumMod val="95000"/>
                  <a:lumOff val="5000"/>
                </a:schemeClr>
              </a:solidFill>
              <a:latin typeface="+mj-lt"/>
            </a:endParaRPr>
          </a:p>
          <a:p>
            <a:pPr marL="0" indent="0" algn="just" eaLnBrk="1" hangingPunct="1">
              <a:spcBef>
                <a:spcPct val="0"/>
              </a:spcBef>
              <a:buClrTx/>
              <a:buSzTx/>
              <a:buFontTx/>
              <a:buNone/>
              <a:tabLst/>
            </a:pPr>
            <a:endParaRPr lang="ru-RU" altLang="id-ID" sz="2400" dirty="0">
              <a:solidFill>
                <a:schemeClr val="tx1"/>
              </a:solidFill>
            </a:endParaRPr>
          </a:p>
          <a:p>
            <a:pPr marL="0" indent="0" algn="just" eaLnBrk="1" hangingPunct="1">
              <a:spcBef>
                <a:spcPct val="0"/>
              </a:spcBef>
              <a:buClrTx/>
              <a:buSzTx/>
              <a:buFontTx/>
              <a:buNone/>
              <a:tabLst/>
            </a:pPr>
            <a:endParaRPr lang="ru-RU" altLang="id-ID" sz="2400" baseline="-25000" dirty="0">
              <a:solidFill>
                <a:schemeClr val="tx1"/>
              </a:solidFill>
              <a:latin typeface="+mj-lt"/>
            </a:endParaRPr>
          </a:p>
        </p:txBody>
      </p:sp>
    </p:spTree>
    <p:extLst>
      <p:ext uri="{BB962C8B-B14F-4D97-AF65-F5344CB8AC3E}">
        <p14:creationId xmlns:p14="http://schemas.microsoft.com/office/powerpoint/2010/main" val="98571313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5" name="Group 114"/>
          <p:cNvGrpSpPr/>
          <p:nvPr/>
        </p:nvGrpSpPr>
        <p:grpSpPr>
          <a:xfrm>
            <a:off x="607986" y="764704"/>
            <a:ext cx="7996462" cy="2246537"/>
            <a:chOff x="541989" y="981308"/>
            <a:chExt cx="7996462" cy="2246537"/>
          </a:xfrm>
        </p:grpSpPr>
        <p:grpSp>
          <p:nvGrpSpPr>
            <p:cNvPr id="24" name="Group 23"/>
            <p:cNvGrpSpPr/>
            <p:nvPr/>
          </p:nvGrpSpPr>
          <p:grpSpPr>
            <a:xfrm>
              <a:off x="541989" y="1350640"/>
              <a:ext cx="2515405" cy="1877205"/>
              <a:chOff x="478151" y="1196752"/>
              <a:chExt cx="2515405" cy="1877205"/>
            </a:xfrm>
          </p:grpSpPr>
          <p:grpSp>
            <p:nvGrpSpPr>
              <p:cNvPr id="16" name="Group 15"/>
              <p:cNvGrpSpPr/>
              <p:nvPr/>
            </p:nvGrpSpPr>
            <p:grpSpPr>
              <a:xfrm>
                <a:off x="1043608" y="1412776"/>
                <a:ext cx="1512168" cy="1368152"/>
                <a:chOff x="1043608" y="1412776"/>
                <a:chExt cx="1512168" cy="1368152"/>
              </a:xfrm>
            </p:grpSpPr>
            <p:grpSp>
              <p:nvGrpSpPr>
                <p:cNvPr id="11" name="Group 10"/>
                <p:cNvGrpSpPr/>
                <p:nvPr/>
              </p:nvGrpSpPr>
              <p:grpSpPr>
                <a:xfrm>
                  <a:off x="1043608" y="1844824"/>
                  <a:ext cx="1512168" cy="936104"/>
                  <a:chOff x="1043608" y="1844824"/>
                  <a:chExt cx="1512168" cy="936104"/>
                </a:xfrm>
              </p:grpSpPr>
              <p:cxnSp>
                <p:nvCxnSpPr>
                  <p:cNvPr id="3" name="Straight Arrow Connector 2"/>
                  <p:cNvCxnSpPr/>
                  <p:nvPr/>
                </p:nvCxnSpPr>
                <p:spPr>
                  <a:xfrm>
                    <a:off x="1043608" y="1844824"/>
                    <a:ext cx="0" cy="648072"/>
                  </a:xfrm>
                  <a:prstGeom prst="straightConnector1">
                    <a:avLst/>
                  </a:prstGeom>
                  <a:ln>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4" name="Straight Arrow Connector 3"/>
                  <p:cNvCxnSpPr/>
                  <p:nvPr/>
                </p:nvCxnSpPr>
                <p:spPr>
                  <a:xfrm>
                    <a:off x="1295636" y="1844824"/>
                    <a:ext cx="0" cy="936104"/>
                  </a:xfrm>
                  <a:prstGeom prst="straightConnector1">
                    <a:avLst/>
                  </a:prstGeom>
                  <a:ln>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a:off x="1547664" y="1844824"/>
                    <a:ext cx="0" cy="936104"/>
                  </a:xfrm>
                  <a:prstGeom prst="straightConnector1">
                    <a:avLst/>
                  </a:prstGeom>
                  <a:ln>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a:off x="1799692" y="1844824"/>
                    <a:ext cx="0" cy="936104"/>
                  </a:xfrm>
                  <a:prstGeom prst="straightConnector1">
                    <a:avLst/>
                  </a:prstGeom>
                  <a:ln>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a:off x="2051720" y="1844824"/>
                    <a:ext cx="0" cy="936104"/>
                  </a:xfrm>
                  <a:prstGeom prst="straightConnector1">
                    <a:avLst/>
                  </a:prstGeom>
                  <a:ln>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a:off x="2303748" y="1844824"/>
                    <a:ext cx="0" cy="936104"/>
                  </a:xfrm>
                  <a:prstGeom prst="straightConnector1">
                    <a:avLst/>
                  </a:prstGeom>
                  <a:ln>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a:off x="2555776" y="1844824"/>
                    <a:ext cx="0" cy="936104"/>
                  </a:xfrm>
                  <a:prstGeom prst="straightConnector1">
                    <a:avLst/>
                  </a:prstGeom>
                  <a:ln>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grpSp>
            <p:cxnSp>
              <p:nvCxnSpPr>
                <p:cNvPr id="13" name="Straight Arrow Connector 12"/>
                <p:cNvCxnSpPr/>
                <p:nvPr/>
              </p:nvCxnSpPr>
              <p:spPr>
                <a:xfrm flipV="1">
                  <a:off x="2555776" y="1412776"/>
                  <a:ext cx="0" cy="432048"/>
                </a:xfrm>
                <a:prstGeom prst="straightConnector1">
                  <a:avLst/>
                </a:prstGeom>
                <a:ln>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1043608" y="1844824"/>
                  <a:ext cx="1512168" cy="0"/>
                </a:xfrm>
                <a:prstGeom prst="line">
                  <a:avLst/>
                </a:prstGeom>
                <a:ln>
                  <a:solidFill>
                    <a:schemeClr val="tx1">
                      <a:lumMod val="95000"/>
                      <a:lumOff val="5000"/>
                    </a:schemeClr>
                  </a:solidFill>
                </a:ln>
              </p:spPr>
              <p:style>
                <a:lnRef idx="1">
                  <a:schemeClr val="accent1"/>
                </a:lnRef>
                <a:fillRef idx="0">
                  <a:schemeClr val="accent1"/>
                </a:fillRef>
                <a:effectRef idx="0">
                  <a:schemeClr val="accent1"/>
                </a:effectRef>
                <a:fontRef idx="minor">
                  <a:schemeClr val="tx1"/>
                </a:fontRef>
              </p:style>
            </p:cxnSp>
          </p:grpSp>
          <p:cxnSp>
            <p:nvCxnSpPr>
              <p:cNvPr id="18" name="Straight Connector 17"/>
              <p:cNvCxnSpPr/>
              <p:nvPr/>
            </p:nvCxnSpPr>
            <p:spPr>
              <a:xfrm>
                <a:off x="1295636" y="2780928"/>
                <a:ext cx="1260140" cy="0"/>
              </a:xfrm>
              <a:prstGeom prst="line">
                <a:avLst/>
              </a:prstGeom>
              <a:ln>
                <a:prstDash val="dashDot"/>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946548" y="1540962"/>
                <a:ext cx="1850186" cy="369332"/>
              </a:xfrm>
              <a:prstGeom prst="rect">
                <a:avLst/>
              </a:prstGeom>
              <a:noFill/>
            </p:spPr>
            <p:txBody>
              <a:bodyPr wrap="none" rtlCol="0">
                <a:spAutoFit/>
              </a:bodyPr>
              <a:lstStyle/>
              <a:p>
                <a:r>
                  <a:rPr lang="id-ID" i="1" dirty="0" smtClean="0"/>
                  <a:t>0  1  2   3  4   5   6 </a:t>
                </a:r>
                <a:endParaRPr lang="id-ID" i="1" dirty="0"/>
              </a:p>
            </p:txBody>
          </p:sp>
          <p:sp>
            <p:nvSpPr>
              <p:cNvPr id="21" name="TextBox 20"/>
              <p:cNvSpPr txBox="1"/>
              <p:nvPr/>
            </p:nvSpPr>
            <p:spPr>
              <a:xfrm>
                <a:off x="478151" y="2450384"/>
                <a:ext cx="875561" cy="307777"/>
              </a:xfrm>
              <a:prstGeom prst="rect">
                <a:avLst/>
              </a:prstGeom>
              <a:noFill/>
            </p:spPr>
            <p:txBody>
              <a:bodyPr wrap="none" rtlCol="0">
                <a:spAutoFit/>
              </a:bodyPr>
              <a:lstStyle/>
              <a:p>
                <a:r>
                  <a:rPr lang="id-ID" sz="1400" i="1" dirty="0" smtClean="0"/>
                  <a:t>P= Rp 6 jt</a:t>
                </a:r>
                <a:endParaRPr lang="id-ID" sz="1400" i="1" dirty="0"/>
              </a:p>
            </p:txBody>
          </p:sp>
          <p:sp>
            <p:nvSpPr>
              <p:cNvPr id="22" name="TextBox 21"/>
              <p:cNvSpPr txBox="1"/>
              <p:nvPr/>
            </p:nvSpPr>
            <p:spPr>
              <a:xfrm>
                <a:off x="1475656" y="2766180"/>
                <a:ext cx="885179" cy="307777"/>
              </a:xfrm>
              <a:prstGeom prst="rect">
                <a:avLst/>
              </a:prstGeom>
              <a:noFill/>
            </p:spPr>
            <p:txBody>
              <a:bodyPr wrap="none" rtlCol="0">
                <a:spAutoFit/>
              </a:bodyPr>
              <a:lstStyle/>
              <a:p>
                <a:r>
                  <a:rPr lang="id-ID" sz="1400" i="1" dirty="0"/>
                  <a:t>A</a:t>
                </a:r>
                <a:r>
                  <a:rPr lang="id-ID" sz="1400" i="1" dirty="0" smtClean="0"/>
                  <a:t>= Rp 7 jt</a:t>
                </a:r>
                <a:endParaRPr lang="id-ID" sz="1400" i="1" dirty="0"/>
              </a:p>
            </p:txBody>
          </p:sp>
          <p:sp>
            <p:nvSpPr>
              <p:cNvPr id="23" name="TextBox 22"/>
              <p:cNvSpPr txBox="1"/>
              <p:nvPr/>
            </p:nvSpPr>
            <p:spPr>
              <a:xfrm>
                <a:off x="2117995" y="1196752"/>
                <a:ext cx="875561" cy="307777"/>
              </a:xfrm>
              <a:prstGeom prst="rect">
                <a:avLst/>
              </a:prstGeom>
              <a:noFill/>
            </p:spPr>
            <p:txBody>
              <a:bodyPr wrap="none" rtlCol="0">
                <a:spAutoFit/>
              </a:bodyPr>
              <a:lstStyle/>
              <a:p>
                <a:r>
                  <a:rPr lang="id-ID" sz="1400" i="1" dirty="0" smtClean="0"/>
                  <a:t>S= Rp 2 jt</a:t>
                </a:r>
                <a:endParaRPr lang="id-ID" sz="1400" i="1" dirty="0"/>
              </a:p>
            </p:txBody>
          </p:sp>
        </p:grpSp>
        <p:sp>
          <p:nvSpPr>
            <p:cNvPr id="25" name="TextBox 24"/>
            <p:cNvSpPr txBox="1"/>
            <p:nvPr/>
          </p:nvSpPr>
          <p:spPr>
            <a:xfrm>
              <a:off x="876809" y="981308"/>
              <a:ext cx="965329" cy="369332"/>
            </a:xfrm>
            <a:prstGeom prst="rect">
              <a:avLst/>
            </a:prstGeom>
            <a:noFill/>
          </p:spPr>
          <p:txBody>
            <a:bodyPr wrap="none" rtlCol="0">
              <a:spAutoFit/>
            </a:bodyPr>
            <a:lstStyle/>
            <a:p>
              <a:r>
                <a:rPr lang="id-ID" b="1" i="1" dirty="0" smtClean="0">
                  <a:solidFill>
                    <a:srgbClr val="C00000"/>
                  </a:solidFill>
                  <a:effectLst>
                    <a:outerShdw blurRad="38100" dist="38100" dir="2700000" algn="tl">
                      <a:srgbClr val="000000">
                        <a:alpha val="43137"/>
                      </a:srgbClr>
                    </a:outerShdw>
                  </a:effectLst>
                </a:rPr>
                <a:t>Mesin A</a:t>
              </a:r>
              <a:endParaRPr lang="id-ID" b="1" i="1" dirty="0">
                <a:solidFill>
                  <a:srgbClr val="C00000"/>
                </a:solidFill>
                <a:effectLst>
                  <a:outerShdw blurRad="38100" dist="38100" dir="2700000" algn="tl">
                    <a:srgbClr val="000000">
                      <a:alpha val="43137"/>
                    </a:srgbClr>
                  </a:outerShdw>
                </a:effectLst>
              </a:endParaRPr>
            </a:p>
          </p:txBody>
        </p:sp>
        <p:sp>
          <p:nvSpPr>
            <p:cNvPr id="26" name="TextBox 25"/>
            <p:cNvSpPr txBox="1"/>
            <p:nvPr/>
          </p:nvSpPr>
          <p:spPr>
            <a:xfrm>
              <a:off x="3347863" y="1989584"/>
              <a:ext cx="5190588" cy="923330"/>
            </a:xfrm>
            <a:prstGeom prst="rect">
              <a:avLst/>
            </a:prstGeom>
            <a:noFill/>
          </p:spPr>
          <p:txBody>
            <a:bodyPr wrap="none" rtlCol="0">
              <a:spAutoFit/>
            </a:bodyPr>
            <a:lstStyle/>
            <a:p>
              <a:r>
                <a:rPr lang="id-ID" i="1" dirty="0" smtClean="0"/>
                <a:t>EUAC</a:t>
              </a:r>
              <a:r>
                <a:rPr lang="id-ID" i="1" baseline="-25000" dirty="0" smtClean="0"/>
                <a:t>A</a:t>
              </a:r>
              <a:r>
                <a:rPr lang="id-ID" i="1" dirty="0" smtClean="0"/>
                <a:t> 	</a:t>
              </a:r>
              <a:r>
                <a:rPr lang="id-ID" dirty="0" smtClean="0"/>
                <a:t>= 6 jt (A/P, 15%, 6) + 7 jt – 2 jt (A/F, 15%, 6)</a:t>
              </a:r>
            </a:p>
            <a:p>
              <a:r>
                <a:rPr lang="id-ID" dirty="0"/>
                <a:t>	</a:t>
              </a:r>
              <a:r>
                <a:rPr lang="id-ID" dirty="0" smtClean="0"/>
                <a:t>= 6 jt (0,2624) + 7 jt – 2 jt (0,11424)</a:t>
              </a:r>
            </a:p>
            <a:p>
              <a:r>
                <a:rPr lang="id-ID" dirty="0"/>
                <a:t>	</a:t>
              </a:r>
              <a:r>
                <a:rPr lang="id-ID" dirty="0" smtClean="0"/>
                <a:t>= Rp 8,36 juta </a:t>
              </a:r>
              <a:endParaRPr lang="id-ID" dirty="0"/>
            </a:p>
          </p:txBody>
        </p:sp>
      </p:grpSp>
      <p:sp>
        <p:nvSpPr>
          <p:cNvPr id="63" name="TextBox 62"/>
          <p:cNvSpPr txBox="1"/>
          <p:nvPr/>
        </p:nvSpPr>
        <p:spPr>
          <a:xfrm>
            <a:off x="1038415" y="3140968"/>
            <a:ext cx="952505" cy="369332"/>
          </a:xfrm>
          <a:prstGeom prst="rect">
            <a:avLst/>
          </a:prstGeom>
          <a:noFill/>
        </p:spPr>
        <p:txBody>
          <a:bodyPr wrap="none" rtlCol="0">
            <a:spAutoFit/>
          </a:bodyPr>
          <a:lstStyle/>
          <a:p>
            <a:r>
              <a:rPr lang="id-ID" b="1" i="1" dirty="0" smtClean="0">
                <a:solidFill>
                  <a:srgbClr val="0070C0"/>
                </a:solidFill>
                <a:effectLst>
                  <a:outerShdw blurRad="38100" dist="38100" dir="2700000" algn="tl">
                    <a:srgbClr val="000000">
                      <a:alpha val="43137"/>
                    </a:srgbClr>
                  </a:outerShdw>
                </a:effectLst>
              </a:rPr>
              <a:t>Mesin B</a:t>
            </a:r>
            <a:endParaRPr lang="id-ID" b="1" i="1" dirty="0">
              <a:solidFill>
                <a:srgbClr val="0070C0"/>
              </a:solidFill>
              <a:effectLst>
                <a:outerShdw blurRad="38100" dist="38100" dir="2700000" algn="tl">
                  <a:srgbClr val="000000">
                    <a:alpha val="43137"/>
                  </a:srgbClr>
                </a:outerShdw>
              </a:effectLst>
            </a:endParaRPr>
          </a:p>
        </p:txBody>
      </p:sp>
      <p:sp>
        <p:nvSpPr>
          <p:cNvPr id="64" name="TextBox 63"/>
          <p:cNvSpPr txBox="1"/>
          <p:nvPr/>
        </p:nvSpPr>
        <p:spPr>
          <a:xfrm>
            <a:off x="3509469" y="4149244"/>
            <a:ext cx="5455019" cy="923330"/>
          </a:xfrm>
          <a:prstGeom prst="rect">
            <a:avLst/>
          </a:prstGeom>
          <a:noFill/>
        </p:spPr>
        <p:txBody>
          <a:bodyPr wrap="none" rtlCol="0">
            <a:spAutoFit/>
          </a:bodyPr>
          <a:lstStyle/>
          <a:p>
            <a:r>
              <a:rPr lang="id-ID" i="1" dirty="0" smtClean="0"/>
              <a:t>EUAC</a:t>
            </a:r>
            <a:r>
              <a:rPr lang="id-ID" i="1" baseline="-25000" dirty="0" smtClean="0"/>
              <a:t>B</a:t>
            </a:r>
            <a:r>
              <a:rPr lang="id-ID" i="1" dirty="0" smtClean="0"/>
              <a:t> 	</a:t>
            </a:r>
            <a:r>
              <a:rPr lang="id-ID" dirty="0" smtClean="0"/>
              <a:t>= 24 jt (A/P, 15%, 10) + 4 jt – 3 jt (A/F, 15%, 10)</a:t>
            </a:r>
          </a:p>
          <a:p>
            <a:r>
              <a:rPr lang="id-ID" dirty="0"/>
              <a:t>	</a:t>
            </a:r>
            <a:r>
              <a:rPr lang="id-ID" dirty="0" smtClean="0"/>
              <a:t>= 24 jt (0,1993) + 4 jt – 3 jt (0,0493)</a:t>
            </a:r>
          </a:p>
          <a:p>
            <a:r>
              <a:rPr lang="id-ID" dirty="0"/>
              <a:t>	</a:t>
            </a:r>
            <a:r>
              <a:rPr lang="id-ID" dirty="0" smtClean="0"/>
              <a:t>= Rp 8,64 juta </a:t>
            </a:r>
            <a:endParaRPr lang="id-ID" dirty="0"/>
          </a:p>
        </p:txBody>
      </p:sp>
      <p:grpSp>
        <p:nvGrpSpPr>
          <p:cNvPr id="114" name="Group 113"/>
          <p:cNvGrpSpPr/>
          <p:nvPr/>
        </p:nvGrpSpPr>
        <p:grpSpPr>
          <a:xfrm>
            <a:off x="786387" y="3501008"/>
            <a:ext cx="2434380" cy="2232248"/>
            <a:chOff x="622344" y="3861048"/>
            <a:chExt cx="2434380" cy="2232248"/>
          </a:xfrm>
        </p:grpSpPr>
        <p:cxnSp>
          <p:nvCxnSpPr>
            <p:cNvPr id="56" name="Straight Arrow Connector 55"/>
            <p:cNvCxnSpPr/>
            <p:nvPr/>
          </p:nvCxnSpPr>
          <p:spPr>
            <a:xfrm>
              <a:off x="1105009" y="4518412"/>
              <a:ext cx="2437" cy="1358860"/>
            </a:xfrm>
            <a:prstGeom prst="straightConnector1">
              <a:avLst/>
            </a:prstGeom>
            <a:ln>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57" name="Straight Arrow Connector 56"/>
            <p:cNvCxnSpPr/>
            <p:nvPr/>
          </p:nvCxnSpPr>
          <p:spPr>
            <a:xfrm>
              <a:off x="1414124" y="4518412"/>
              <a:ext cx="3426" cy="468052"/>
            </a:xfrm>
            <a:prstGeom prst="straightConnector1">
              <a:avLst/>
            </a:prstGeom>
            <a:ln>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58" name="Straight Arrow Connector 57"/>
            <p:cNvCxnSpPr/>
            <p:nvPr/>
          </p:nvCxnSpPr>
          <p:spPr>
            <a:xfrm>
              <a:off x="1666152" y="4518412"/>
              <a:ext cx="0" cy="468052"/>
            </a:xfrm>
            <a:prstGeom prst="straightConnector1">
              <a:avLst/>
            </a:prstGeom>
            <a:ln>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59" name="Straight Arrow Connector 58"/>
            <p:cNvCxnSpPr/>
            <p:nvPr/>
          </p:nvCxnSpPr>
          <p:spPr>
            <a:xfrm>
              <a:off x="1918180" y="4518412"/>
              <a:ext cx="0" cy="468052"/>
            </a:xfrm>
            <a:prstGeom prst="straightConnector1">
              <a:avLst/>
            </a:prstGeom>
            <a:ln>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60" name="Straight Arrow Connector 59"/>
            <p:cNvCxnSpPr/>
            <p:nvPr/>
          </p:nvCxnSpPr>
          <p:spPr>
            <a:xfrm>
              <a:off x="2170208" y="4518412"/>
              <a:ext cx="0" cy="468052"/>
            </a:xfrm>
            <a:prstGeom prst="straightConnector1">
              <a:avLst/>
            </a:prstGeom>
            <a:ln>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62" name="Straight Arrow Connector 61"/>
            <p:cNvCxnSpPr/>
            <p:nvPr/>
          </p:nvCxnSpPr>
          <p:spPr>
            <a:xfrm>
              <a:off x="2617177" y="4518412"/>
              <a:ext cx="0" cy="468052"/>
            </a:xfrm>
            <a:prstGeom prst="straightConnector1">
              <a:avLst/>
            </a:prstGeom>
            <a:ln>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54" name="Straight Arrow Connector 53"/>
            <p:cNvCxnSpPr/>
            <p:nvPr/>
          </p:nvCxnSpPr>
          <p:spPr>
            <a:xfrm flipV="1">
              <a:off x="2617177" y="4086364"/>
              <a:ext cx="0" cy="432048"/>
            </a:xfrm>
            <a:prstGeom prst="straightConnector1">
              <a:avLst/>
            </a:prstGeom>
            <a:ln>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a:off x="1105009" y="4518412"/>
              <a:ext cx="1162735" cy="0"/>
            </a:xfrm>
            <a:prstGeom prst="line">
              <a:avLst/>
            </a:prstGeom>
            <a:ln>
              <a:solidFill>
                <a:schemeClr val="tx1">
                  <a:lumMod val="95000"/>
                  <a:lumOff val="5000"/>
                </a:schemeClr>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a:off x="1414124" y="4986464"/>
              <a:ext cx="1205490" cy="0"/>
            </a:xfrm>
            <a:prstGeom prst="line">
              <a:avLst/>
            </a:prstGeom>
            <a:ln>
              <a:prstDash val="dashDot"/>
            </a:ln>
          </p:spPr>
          <p:style>
            <a:lnRef idx="1">
              <a:schemeClr val="accent1"/>
            </a:lnRef>
            <a:fillRef idx="0">
              <a:schemeClr val="accent1"/>
            </a:fillRef>
            <a:effectRef idx="0">
              <a:schemeClr val="accent1"/>
            </a:effectRef>
            <a:fontRef idx="minor">
              <a:schemeClr val="tx1"/>
            </a:fontRef>
          </p:style>
        </p:cxnSp>
        <p:sp>
          <p:nvSpPr>
            <p:cNvPr id="49" name="TextBox 48"/>
            <p:cNvSpPr txBox="1"/>
            <p:nvPr/>
          </p:nvSpPr>
          <p:spPr>
            <a:xfrm>
              <a:off x="981125" y="4215456"/>
              <a:ext cx="1955985" cy="369332"/>
            </a:xfrm>
            <a:prstGeom prst="rect">
              <a:avLst/>
            </a:prstGeom>
            <a:noFill/>
          </p:spPr>
          <p:txBody>
            <a:bodyPr wrap="none" rtlCol="0">
              <a:spAutoFit/>
            </a:bodyPr>
            <a:lstStyle/>
            <a:p>
              <a:r>
                <a:rPr lang="id-ID" i="1" dirty="0" smtClean="0"/>
                <a:t>0   1   2  3   4      10 </a:t>
              </a:r>
              <a:endParaRPr lang="id-ID" i="1" dirty="0"/>
            </a:p>
          </p:txBody>
        </p:sp>
        <p:sp>
          <p:nvSpPr>
            <p:cNvPr id="50" name="TextBox 49"/>
            <p:cNvSpPr txBox="1"/>
            <p:nvPr/>
          </p:nvSpPr>
          <p:spPr>
            <a:xfrm>
              <a:off x="622344" y="5785519"/>
              <a:ext cx="965329" cy="307777"/>
            </a:xfrm>
            <a:prstGeom prst="rect">
              <a:avLst/>
            </a:prstGeom>
            <a:noFill/>
          </p:spPr>
          <p:txBody>
            <a:bodyPr wrap="none" rtlCol="0">
              <a:spAutoFit/>
            </a:bodyPr>
            <a:lstStyle/>
            <a:p>
              <a:r>
                <a:rPr lang="id-ID" sz="1400" i="1" dirty="0" smtClean="0"/>
                <a:t>P= Rp 24 jt</a:t>
              </a:r>
              <a:endParaRPr lang="id-ID" sz="1400" i="1" dirty="0"/>
            </a:p>
          </p:txBody>
        </p:sp>
        <p:sp>
          <p:nvSpPr>
            <p:cNvPr id="51" name="TextBox 50"/>
            <p:cNvSpPr txBox="1"/>
            <p:nvPr/>
          </p:nvSpPr>
          <p:spPr>
            <a:xfrm>
              <a:off x="1475590" y="4986464"/>
              <a:ext cx="885179" cy="307777"/>
            </a:xfrm>
            <a:prstGeom prst="rect">
              <a:avLst/>
            </a:prstGeom>
            <a:noFill/>
          </p:spPr>
          <p:txBody>
            <a:bodyPr wrap="none" rtlCol="0">
              <a:spAutoFit/>
            </a:bodyPr>
            <a:lstStyle/>
            <a:p>
              <a:r>
                <a:rPr lang="id-ID" sz="1400" i="1" dirty="0"/>
                <a:t>A</a:t>
              </a:r>
              <a:r>
                <a:rPr lang="id-ID" sz="1400" i="1" dirty="0" smtClean="0"/>
                <a:t>= Rp 4 jt</a:t>
              </a:r>
              <a:endParaRPr lang="id-ID" sz="1400" i="1" dirty="0"/>
            </a:p>
          </p:txBody>
        </p:sp>
        <p:sp>
          <p:nvSpPr>
            <p:cNvPr id="52" name="TextBox 51"/>
            <p:cNvSpPr txBox="1"/>
            <p:nvPr/>
          </p:nvSpPr>
          <p:spPr>
            <a:xfrm>
              <a:off x="2193987" y="3861048"/>
              <a:ext cx="862737" cy="307777"/>
            </a:xfrm>
            <a:prstGeom prst="rect">
              <a:avLst/>
            </a:prstGeom>
            <a:noFill/>
          </p:spPr>
          <p:txBody>
            <a:bodyPr wrap="none" rtlCol="0">
              <a:spAutoFit/>
            </a:bodyPr>
            <a:lstStyle/>
            <a:p>
              <a:r>
                <a:rPr lang="id-ID" sz="1400" i="1" dirty="0" smtClean="0"/>
                <a:t>S= Rp 3 jt</a:t>
              </a:r>
              <a:endParaRPr lang="id-ID" sz="1400" i="1" dirty="0"/>
            </a:p>
          </p:txBody>
        </p:sp>
        <p:cxnSp>
          <p:nvCxnSpPr>
            <p:cNvPr id="108" name="Straight Connector 107"/>
            <p:cNvCxnSpPr/>
            <p:nvPr/>
          </p:nvCxnSpPr>
          <p:spPr>
            <a:xfrm>
              <a:off x="2424673" y="4518412"/>
              <a:ext cx="192504" cy="0"/>
            </a:xfrm>
            <a:prstGeom prst="line">
              <a:avLst/>
            </a:prstGeom>
            <a:ln>
              <a:solidFill>
                <a:schemeClr val="tx1">
                  <a:lumMod val="95000"/>
                  <a:lumOff val="5000"/>
                </a:schemeClr>
              </a:solidFill>
            </a:ln>
          </p:spPr>
          <p:style>
            <a:lnRef idx="1">
              <a:schemeClr val="accent1"/>
            </a:lnRef>
            <a:fillRef idx="0">
              <a:schemeClr val="accent1"/>
            </a:fillRef>
            <a:effectRef idx="0">
              <a:schemeClr val="accent1"/>
            </a:effectRef>
            <a:fontRef idx="minor">
              <a:schemeClr val="tx1"/>
            </a:fontRef>
          </p:style>
        </p:cxnSp>
        <p:cxnSp>
          <p:nvCxnSpPr>
            <p:cNvPr id="111" name="Straight Connector 110"/>
            <p:cNvCxnSpPr/>
            <p:nvPr/>
          </p:nvCxnSpPr>
          <p:spPr>
            <a:xfrm>
              <a:off x="2267744" y="4518412"/>
              <a:ext cx="154492" cy="0"/>
            </a:xfrm>
            <a:prstGeom prst="line">
              <a:avLst/>
            </a:prstGeom>
            <a:ln>
              <a:solidFill>
                <a:schemeClr val="tx1">
                  <a:lumMod val="95000"/>
                  <a:lumOff val="5000"/>
                </a:schemeClr>
              </a:solidFill>
              <a:prstDash val="dashDot"/>
            </a:ln>
          </p:spPr>
          <p:style>
            <a:lnRef idx="1">
              <a:schemeClr val="accent1"/>
            </a:lnRef>
            <a:fillRef idx="0">
              <a:schemeClr val="accent1"/>
            </a:fillRef>
            <a:effectRef idx="0">
              <a:schemeClr val="accent1"/>
            </a:effectRef>
            <a:fontRef idx="minor">
              <a:schemeClr val="tx1"/>
            </a:fontRef>
          </p:style>
        </p:cxnSp>
      </p:grpSp>
      <p:sp>
        <p:nvSpPr>
          <p:cNvPr id="116" name="Rectangle 115"/>
          <p:cNvSpPr/>
          <p:nvPr/>
        </p:nvSpPr>
        <p:spPr>
          <a:xfrm>
            <a:off x="2181555" y="5229200"/>
            <a:ext cx="6566910" cy="1415772"/>
          </a:xfrm>
          <a:prstGeom prst="rect">
            <a:avLst/>
          </a:prstGeom>
          <a:solidFill>
            <a:schemeClr val="bg1">
              <a:lumMod val="95000"/>
            </a:schemeClr>
          </a:solidFill>
        </p:spPr>
        <p:txBody>
          <a:bodyPr wrap="square">
            <a:spAutoFit/>
          </a:bodyPr>
          <a:lstStyle/>
          <a:p>
            <a:pPr algn="just">
              <a:spcBef>
                <a:spcPct val="0"/>
              </a:spcBef>
            </a:pPr>
            <a:r>
              <a:rPr lang="id-ID" altLang="id-ID" sz="3200" b="1" dirty="0" smtClean="0">
                <a:solidFill>
                  <a:srgbClr val="FF0000"/>
                </a:solidFill>
                <a:latin typeface="Algerian" panose="04020705040A02060702" pitchFamily="82" charset="0"/>
              </a:rPr>
              <a:t>Kesimpulan</a:t>
            </a:r>
            <a:r>
              <a:rPr lang="id-ID" altLang="id-ID" dirty="0" smtClean="0">
                <a:solidFill>
                  <a:srgbClr val="FF0000"/>
                </a:solidFill>
                <a:latin typeface="Algerian" panose="04020705040A02060702" pitchFamily="82" charset="0"/>
              </a:rPr>
              <a:t>:  </a:t>
            </a:r>
            <a:endParaRPr lang="id-ID" altLang="id-ID" dirty="0">
              <a:solidFill>
                <a:srgbClr val="FF0000"/>
              </a:solidFill>
              <a:latin typeface="Algerian" panose="04020705040A02060702" pitchFamily="82" charset="0"/>
            </a:endParaRPr>
          </a:p>
          <a:p>
            <a:pPr algn="just">
              <a:spcBef>
                <a:spcPct val="0"/>
              </a:spcBef>
            </a:pPr>
            <a:r>
              <a:rPr lang="id-ID" altLang="id-ID" dirty="0" smtClean="0"/>
              <a:t>Perusahaan sebaiknya </a:t>
            </a:r>
            <a:r>
              <a:rPr lang="id-ID" altLang="id-ID" dirty="0" smtClean="0">
                <a:solidFill>
                  <a:srgbClr val="002060"/>
                </a:solidFill>
              </a:rPr>
              <a:t>mempertahankan Mesin A (mesin lama), </a:t>
            </a:r>
            <a:r>
              <a:rPr lang="id-ID" altLang="id-ID" dirty="0" smtClean="0"/>
              <a:t>karena masih memberikan biaya operasional tahunan yang lebih rendah dibandingkan Mesin B.</a:t>
            </a:r>
            <a:endParaRPr lang="id-ID" dirty="0"/>
          </a:p>
        </p:txBody>
      </p:sp>
    </p:spTree>
    <p:extLst>
      <p:ext uri="{BB962C8B-B14F-4D97-AF65-F5344CB8AC3E}">
        <p14:creationId xmlns:p14="http://schemas.microsoft.com/office/powerpoint/2010/main" val="26803289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6"/>
                                        </p:tgtEl>
                                        <p:attrNameLst>
                                          <p:attrName>style.visibility</p:attrName>
                                        </p:attrNameLst>
                                      </p:cBhvr>
                                      <p:to>
                                        <p:strVal val="visible"/>
                                      </p:to>
                                    </p:set>
                                    <p:anim calcmode="lin" valueType="num">
                                      <p:cBhvr additive="base">
                                        <p:cTn id="7" dur="500" fill="hold"/>
                                        <p:tgtEl>
                                          <p:spTgt spid="116"/>
                                        </p:tgtEl>
                                        <p:attrNameLst>
                                          <p:attrName>ppt_x</p:attrName>
                                        </p:attrNameLst>
                                      </p:cBhvr>
                                      <p:tavLst>
                                        <p:tav tm="0">
                                          <p:val>
                                            <p:strVal val="#ppt_x"/>
                                          </p:val>
                                        </p:tav>
                                        <p:tav tm="100000">
                                          <p:val>
                                            <p:strVal val="#ppt_x"/>
                                          </p:val>
                                        </p:tav>
                                      </p:tavLst>
                                    </p:anim>
                                    <p:anim calcmode="lin" valueType="num">
                                      <p:cBhvr additive="base">
                                        <p:cTn id="8" dur="500" fill="hold"/>
                                        <p:tgtEl>
                                          <p:spTgt spid="1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6"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0"/>
          <p:cNvSpPr>
            <a:spLocks noChangeArrowheads="1"/>
          </p:cNvSpPr>
          <p:nvPr/>
        </p:nvSpPr>
        <p:spPr bwMode="auto">
          <a:xfrm>
            <a:off x="468805" y="1052736"/>
            <a:ext cx="8175823" cy="1214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1263" tIns="40631" rIns="81263" bIns="40631" anchor="t"/>
          <a:lstStyle>
            <a:lvl1pPr marL="1071563" indent="-1071563" defTabSz="812800" eaLnBrk="0" hangingPunct="0">
              <a:spcBef>
                <a:spcPct val="20000"/>
              </a:spcBef>
              <a:buClr>
                <a:schemeClr val="accent1"/>
              </a:buClr>
              <a:buSzPct val="70000"/>
              <a:buFont typeface="Wingdings 2" pitchFamily="18" charset="2"/>
              <a:buChar char=""/>
              <a:tabLst>
                <a:tab pos="1071563" algn="l"/>
              </a:tabLst>
              <a:defRPr sz="3200">
                <a:solidFill>
                  <a:schemeClr val="tx2"/>
                </a:solidFill>
                <a:latin typeface="Franklin Gothic Book" pitchFamily="34" charset="0"/>
              </a:defRPr>
            </a:lvl1pPr>
            <a:lvl2pPr marL="742950" indent="-285750" defTabSz="812800" eaLnBrk="0" hangingPunct="0">
              <a:spcBef>
                <a:spcPct val="20000"/>
              </a:spcBef>
              <a:buClr>
                <a:schemeClr val="accent1"/>
              </a:buClr>
              <a:buSzPct val="70000"/>
              <a:buFont typeface="Wingdings 2" pitchFamily="18" charset="2"/>
              <a:buChar char=""/>
              <a:tabLst>
                <a:tab pos="1071563" algn="l"/>
              </a:tabLst>
              <a:defRPr sz="2800">
                <a:solidFill>
                  <a:schemeClr val="tx2"/>
                </a:solidFill>
                <a:latin typeface="Franklin Gothic Book" pitchFamily="34" charset="0"/>
              </a:defRPr>
            </a:lvl2pPr>
            <a:lvl3pPr marL="1143000" indent="-228600" defTabSz="812800" eaLnBrk="0" hangingPunct="0">
              <a:spcBef>
                <a:spcPct val="20000"/>
              </a:spcBef>
              <a:buClr>
                <a:schemeClr val="accent1"/>
              </a:buClr>
              <a:buSzPct val="70000"/>
              <a:buFont typeface="Wingdings 2" pitchFamily="18" charset="2"/>
              <a:buChar char=""/>
              <a:tabLst>
                <a:tab pos="1071563" algn="l"/>
              </a:tabLst>
              <a:defRPr sz="2400">
                <a:solidFill>
                  <a:schemeClr val="tx2"/>
                </a:solidFill>
                <a:latin typeface="Franklin Gothic Book" pitchFamily="34" charset="0"/>
              </a:defRPr>
            </a:lvl3pPr>
            <a:lvl4pPr marL="1600200" indent="-228600" defTabSz="812800" eaLnBrk="0" hangingPunct="0">
              <a:spcBef>
                <a:spcPct val="20000"/>
              </a:spcBef>
              <a:buClr>
                <a:schemeClr val="accent1"/>
              </a:buClr>
              <a:buSzPct val="70000"/>
              <a:buFont typeface="Wingdings 2" pitchFamily="18" charset="2"/>
              <a:buChar char=""/>
              <a:tabLst>
                <a:tab pos="1071563" algn="l"/>
              </a:tabLst>
              <a:defRPr sz="2000">
                <a:solidFill>
                  <a:schemeClr val="tx2"/>
                </a:solidFill>
                <a:latin typeface="Franklin Gothic Book" pitchFamily="34" charset="0"/>
              </a:defRPr>
            </a:lvl4pPr>
            <a:lvl5pPr marL="2057400" indent="-228600" defTabSz="812800" eaLnBrk="0" hangingPunct="0">
              <a:spcBef>
                <a:spcPct val="20000"/>
              </a:spcBef>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5pPr>
            <a:lvl6pPr marL="2514600" indent="-228600" defTabSz="812800" eaLnBrk="0" fontAlgn="base" hangingPunct="0">
              <a:spcBef>
                <a:spcPct val="20000"/>
              </a:spcBef>
              <a:spcAft>
                <a:spcPct val="0"/>
              </a:spcAft>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6pPr>
            <a:lvl7pPr marL="2971800" indent="-228600" defTabSz="812800" eaLnBrk="0" fontAlgn="base" hangingPunct="0">
              <a:spcBef>
                <a:spcPct val="20000"/>
              </a:spcBef>
              <a:spcAft>
                <a:spcPct val="0"/>
              </a:spcAft>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7pPr>
            <a:lvl8pPr marL="3429000" indent="-228600" defTabSz="812800" eaLnBrk="0" fontAlgn="base" hangingPunct="0">
              <a:spcBef>
                <a:spcPct val="20000"/>
              </a:spcBef>
              <a:spcAft>
                <a:spcPct val="0"/>
              </a:spcAft>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8pPr>
            <a:lvl9pPr marL="3886200" indent="-228600" defTabSz="812800" eaLnBrk="0" fontAlgn="base" hangingPunct="0">
              <a:spcBef>
                <a:spcPct val="20000"/>
              </a:spcBef>
              <a:spcAft>
                <a:spcPct val="0"/>
              </a:spcAft>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9pPr>
          </a:lstStyle>
          <a:p>
            <a:pPr algn="just" eaLnBrk="1" hangingPunct="1">
              <a:spcBef>
                <a:spcPct val="0"/>
              </a:spcBef>
              <a:buClrTx/>
              <a:buSzTx/>
              <a:buFontTx/>
              <a:buNone/>
            </a:pPr>
            <a:r>
              <a:rPr lang="id-ID" altLang="id-ID" sz="4000" b="1" dirty="0">
                <a:solidFill>
                  <a:srgbClr val="0070C0"/>
                </a:solidFill>
                <a:latin typeface="Algerian" panose="04020705040A02060702" pitchFamily="82" charset="0"/>
              </a:rPr>
              <a:t>Contoh  </a:t>
            </a:r>
            <a:r>
              <a:rPr lang="id-ID" altLang="id-ID" sz="4000" b="1" dirty="0" smtClean="0">
                <a:solidFill>
                  <a:srgbClr val="0070C0"/>
                </a:solidFill>
                <a:latin typeface="Algerian" panose="04020705040A02060702" pitchFamily="82" charset="0"/>
              </a:rPr>
              <a:t>14.02</a:t>
            </a:r>
            <a:r>
              <a:rPr lang="id-ID" altLang="id-ID" sz="2400" dirty="0" smtClean="0">
                <a:solidFill>
                  <a:schemeClr val="tx1"/>
                </a:solidFill>
                <a:latin typeface="Algerian" panose="04020705040A02060702" pitchFamily="82" charset="0"/>
              </a:rPr>
              <a:t>:  </a:t>
            </a:r>
          </a:p>
          <a:p>
            <a:pPr marL="0" indent="0" algn="just" eaLnBrk="1" hangingPunct="1">
              <a:spcBef>
                <a:spcPct val="0"/>
              </a:spcBef>
              <a:buClrTx/>
              <a:buSzTx/>
              <a:buFontTx/>
              <a:buNone/>
              <a:tabLst/>
            </a:pPr>
            <a:r>
              <a:rPr lang="id-ID" altLang="id-ID" sz="2000" dirty="0" smtClean="0">
                <a:solidFill>
                  <a:schemeClr val="tx1">
                    <a:lumMod val="95000"/>
                    <a:lumOff val="5000"/>
                  </a:schemeClr>
                </a:solidFill>
                <a:latin typeface="+mj-lt"/>
              </a:rPr>
              <a:t>Tentukan </a:t>
            </a:r>
            <a:r>
              <a:rPr lang="id-ID" altLang="id-ID" sz="2000" dirty="0" smtClean="0">
                <a:solidFill>
                  <a:srgbClr val="C00000"/>
                </a:solidFill>
                <a:latin typeface="+mj-lt"/>
              </a:rPr>
              <a:t>nilai komparatif Mesin A </a:t>
            </a:r>
            <a:r>
              <a:rPr lang="id-ID" altLang="id-ID" sz="2000" dirty="0" smtClean="0">
                <a:solidFill>
                  <a:schemeClr val="tx1">
                    <a:lumMod val="95000"/>
                    <a:lumOff val="5000"/>
                  </a:schemeClr>
                </a:solidFill>
                <a:latin typeface="+mj-lt"/>
              </a:rPr>
              <a:t>pada contoh 14.01 diatas, dan gunakan hasilnya untuk menentukan keputusan apakah Mesin A sebaiknya diganti dengan Mesin B?</a:t>
            </a:r>
            <a:r>
              <a:rPr lang="id-ID" altLang="id-ID" sz="2000" dirty="0" smtClean="0">
                <a:solidFill>
                  <a:schemeClr val="tx1"/>
                </a:solidFill>
              </a:rPr>
              <a:t>.</a:t>
            </a:r>
            <a:endParaRPr lang="ru-RU" altLang="id-ID" sz="2000" baseline="-25000" dirty="0">
              <a:solidFill>
                <a:schemeClr val="tx1"/>
              </a:solidFill>
            </a:endParaRPr>
          </a:p>
          <a:p>
            <a:pPr marL="0" indent="0" algn="just" eaLnBrk="1" hangingPunct="1">
              <a:spcBef>
                <a:spcPct val="0"/>
              </a:spcBef>
              <a:buClrTx/>
              <a:buSzTx/>
              <a:buFontTx/>
              <a:buNone/>
              <a:tabLst/>
            </a:pPr>
            <a:endParaRPr lang="ru-RU" altLang="id-ID" sz="2000" baseline="-25000" dirty="0">
              <a:solidFill>
                <a:schemeClr val="tx1"/>
              </a:solidFill>
              <a:latin typeface="+mj-lt"/>
            </a:endParaRPr>
          </a:p>
        </p:txBody>
      </p:sp>
      <p:grpSp>
        <p:nvGrpSpPr>
          <p:cNvPr id="5" name="Group 4"/>
          <p:cNvGrpSpPr/>
          <p:nvPr/>
        </p:nvGrpSpPr>
        <p:grpSpPr>
          <a:xfrm>
            <a:off x="539552" y="2852936"/>
            <a:ext cx="8175823" cy="3214811"/>
            <a:chOff x="539552" y="2852936"/>
            <a:chExt cx="8175823" cy="3214811"/>
          </a:xfrm>
        </p:grpSpPr>
        <p:sp>
          <p:nvSpPr>
            <p:cNvPr id="3" name="Rectangle 2"/>
            <p:cNvSpPr/>
            <p:nvPr/>
          </p:nvSpPr>
          <p:spPr>
            <a:xfrm>
              <a:off x="539552" y="2852936"/>
              <a:ext cx="8175823" cy="1938992"/>
            </a:xfrm>
            <a:prstGeom prst="rect">
              <a:avLst/>
            </a:prstGeom>
          </p:spPr>
          <p:txBody>
            <a:bodyPr wrap="square">
              <a:spAutoFit/>
            </a:bodyPr>
            <a:lstStyle/>
            <a:p>
              <a:pPr algn="just">
                <a:spcBef>
                  <a:spcPct val="0"/>
                </a:spcBef>
              </a:pPr>
              <a:r>
                <a:rPr lang="id-ID" altLang="id-ID" sz="4000" b="1" dirty="0">
                  <a:solidFill>
                    <a:srgbClr val="0070C0"/>
                  </a:solidFill>
                  <a:latin typeface="Algerian" panose="04020705040A02060702" pitchFamily="82" charset="0"/>
                </a:rPr>
                <a:t>Solusi:</a:t>
              </a:r>
            </a:p>
            <a:p>
              <a:pPr algn="just">
                <a:spcBef>
                  <a:spcPct val="0"/>
                </a:spcBef>
              </a:pPr>
              <a:r>
                <a:rPr lang="id-ID" altLang="id-ID" sz="2000" dirty="0" smtClean="0">
                  <a:solidFill>
                    <a:schemeClr val="tx1">
                      <a:lumMod val="95000"/>
                      <a:lumOff val="5000"/>
                    </a:schemeClr>
                  </a:solidFill>
                </a:rPr>
                <a:t>Jika X adalah nilai sekarang Mesin A, dan </a:t>
              </a:r>
              <a:r>
                <a:rPr lang="id-ID" altLang="id-ID" sz="2000" dirty="0" smtClean="0">
                  <a:solidFill>
                    <a:srgbClr val="C00000"/>
                  </a:solidFill>
                </a:rPr>
                <a:t>biaya-biaya tahunannya sama dengan Mesin B, </a:t>
              </a:r>
              <a:r>
                <a:rPr lang="id-ID" altLang="id-ID" sz="2000" dirty="0" smtClean="0">
                  <a:solidFill>
                    <a:schemeClr val="tx1">
                      <a:lumMod val="95000"/>
                      <a:lumOff val="5000"/>
                    </a:schemeClr>
                  </a:solidFill>
                </a:rPr>
                <a:t>maka diperoleh persamaan:</a:t>
              </a:r>
            </a:p>
            <a:p>
              <a:pPr algn="just">
                <a:spcBef>
                  <a:spcPct val="0"/>
                </a:spcBef>
              </a:pPr>
              <a:endParaRPr lang="id-ID" altLang="id-ID" sz="2000" dirty="0" smtClean="0">
                <a:solidFill>
                  <a:schemeClr val="tx1">
                    <a:lumMod val="95000"/>
                    <a:lumOff val="5000"/>
                  </a:schemeClr>
                </a:solidFill>
              </a:endParaRPr>
            </a:p>
            <a:p>
              <a:pPr algn="just">
                <a:spcBef>
                  <a:spcPct val="0"/>
                </a:spcBef>
              </a:pPr>
              <a:endParaRPr lang="id-ID" sz="2000" dirty="0"/>
            </a:p>
          </p:txBody>
        </p:sp>
        <p:sp>
          <p:nvSpPr>
            <p:cNvPr id="4" name="TextBox 3"/>
            <p:cNvSpPr txBox="1"/>
            <p:nvPr/>
          </p:nvSpPr>
          <p:spPr>
            <a:xfrm>
              <a:off x="611560" y="4221088"/>
              <a:ext cx="7961060" cy="1846659"/>
            </a:xfrm>
            <a:prstGeom prst="rect">
              <a:avLst/>
            </a:prstGeom>
            <a:noFill/>
          </p:spPr>
          <p:txBody>
            <a:bodyPr wrap="square" rtlCol="0">
              <a:spAutoFit/>
            </a:bodyPr>
            <a:lstStyle/>
            <a:p>
              <a:pPr algn="just"/>
              <a:r>
                <a:rPr lang="id-ID" i="1" dirty="0" smtClean="0"/>
                <a:t>X </a:t>
              </a:r>
              <a:r>
                <a:rPr lang="id-ID" dirty="0" smtClean="0"/>
                <a:t>jt (A/P, 15%, 6) + 7 jt – 2 jt (A/F, 15%, 6) = 8,64 juta</a:t>
              </a:r>
            </a:p>
            <a:p>
              <a:pPr algn="just"/>
              <a:r>
                <a:rPr lang="id-ID" dirty="0" smtClean="0"/>
                <a:t>X =  7,07 juta</a:t>
              </a:r>
            </a:p>
            <a:p>
              <a:pPr algn="just"/>
              <a:endParaRPr lang="id-ID" dirty="0"/>
            </a:p>
            <a:p>
              <a:pPr algn="just"/>
              <a:r>
                <a:rPr lang="id-ID" altLang="id-ID" sz="2000" dirty="0" smtClean="0">
                  <a:solidFill>
                    <a:schemeClr val="tx1">
                      <a:lumMod val="95000"/>
                      <a:lumOff val="5000"/>
                    </a:schemeClr>
                  </a:solidFill>
                </a:rPr>
                <a:t>Karena nilai komparatif Mesin A adalah Rp 7,07 maka sebaiknya masih dipertahankan, karena dealer hanya menghargai Rp 6 juta.</a:t>
              </a:r>
            </a:p>
            <a:p>
              <a:pPr algn="just"/>
              <a:r>
                <a:rPr lang="id-ID" sz="2000" dirty="0" smtClean="0">
                  <a:solidFill>
                    <a:schemeClr val="tx1">
                      <a:lumMod val="95000"/>
                      <a:lumOff val="5000"/>
                    </a:schemeClr>
                  </a:solidFill>
                </a:rPr>
                <a:t>Penghematannya adalah Rp 7,07 juta – Rp 6 juta = Rp 1,07 juta</a:t>
              </a:r>
              <a:endParaRPr lang="id-ID" dirty="0"/>
            </a:p>
          </p:txBody>
        </p:sp>
      </p:grpSp>
    </p:spTree>
    <p:extLst>
      <p:ext uri="{BB962C8B-B14F-4D97-AF65-F5344CB8AC3E}">
        <p14:creationId xmlns:p14="http://schemas.microsoft.com/office/powerpoint/2010/main" val="27543273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408" y="980728"/>
            <a:ext cx="7232888" cy="646331"/>
          </a:xfrm>
          <a:prstGeom prst="rect">
            <a:avLst/>
          </a:prstGeom>
          <a:solidFill>
            <a:schemeClr val="tx2">
              <a:lumMod val="60000"/>
              <a:lumOff val="40000"/>
            </a:schemeClr>
          </a:solidFill>
        </p:spPr>
        <p:txBody>
          <a:bodyPr wrap="square" rtlCol="0">
            <a:spAutoFit/>
          </a:bodyPr>
          <a:lstStyle/>
          <a:p>
            <a:pPr lvl="1"/>
            <a:r>
              <a:rPr lang="id-ID" sz="3600" i="1" dirty="0" smtClean="0">
                <a:solidFill>
                  <a:schemeClr val="bg1"/>
                </a:solidFill>
                <a:effectLst>
                  <a:outerShdw blurRad="38100" dist="38100" dir="2700000" algn="tl">
                    <a:srgbClr val="000000">
                      <a:alpha val="43137"/>
                    </a:srgbClr>
                  </a:outerShdw>
                </a:effectLst>
                <a:latin typeface="Bernard MT Condensed" panose="02050806060905020404" pitchFamily="18" charset="0"/>
              </a:rPr>
              <a:t>Umur </a:t>
            </a:r>
            <a:r>
              <a:rPr lang="id-ID" sz="3600" i="1" dirty="0" smtClean="0">
                <a:solidFill>
                  <a:srgbClr val="FFFF00"/>
                </a:solidFill>
                <a:effectLst>
                  <a:outerShdw blurRad="38100" dist="38100" dir="2700000" algn="tl">
                    <a:srgbClr val="000000">
                      <a:alpha val="43137"/>
                    </a:srgbClr>
                  </a:outerShdw>
                </a:effectLst>
                <a:latin typeface="Bernard MT Condensed" panose="02050806060905020404" pitchFamily="18" charset="0"/>
              </a:rPr>
              <a:t>Ekonomis </a:t>
            </a:r>
            <a:r>
              <a:rPr lang="id-ID" sz="3600" i="1" dirty="0" smtClean="0">
                <a:solidFill>
                  <a:srgbClr val="FF0000"/>
                </a:solidFill>
                <a:effectLst>
                  <a:outerShdw blurRad="38100" dist="38100" dir="2700000" algn="tl">
                    <a:srgbClr val="000000">
                      <a:alpha val="43137"/>
                    </a:srgbClr>
                  </a:outerShdw>
                </a:effectLst>
                <a:latin typeface="Bernard MT Condensed" panose="02050806060905020404" pitchFamily="18" charset="0"/>
              </a:rPr>
              <a:t>Aset</a:t>
            </a:r>
            <a:endParaRPr lang="id-ID" sz="3600" i="1" dirty="0">
              <a:solidFill>
                <a:srgbClr val="FF0000"/>
              </a:solidFill>
              <a:effectLst>
                <a:outerShdw blurRad="38100" dist="38100" dir="2700000" algn="tl">
                  <a:srgbClr val="000000">
                    <a:alpha val="43137"/>
                  </a:srgbClr>
                </a:outerShdw>
              </a:effectLst>
              <a:latin typeface="Bernard MT Condensed" panose="02050806060905020404" pitchFamily="18" charset="0"/>
            </a:endParaRPr>
          </a:p>
        </p:txBody>
      </p:sp>
      <p:sp>
        <p:nvSpPr>
          <p:cNvPr id="3" name="Rectangle 2"/>
          <p:cNvSpPr/>
          <p:nvPr/>
        </p:nvSpPr>
        <p:spPr>
          <a:xfrm>
            <a:off x="467544" y="1789646"/>
            <a:ext cx="7992888" cy="1200329"/>
          </a:xfrm>
          <a:prstGeom prst="rect">
            <a:avLst/>
          </a:prstGeom>
        </p:spPr>
        <p:txBody>
          <a:bodyPr wrap="square">
            <a:spAutoFit/>
          </a:bodyPr>
          <a:lstStyle/>
          <a:p>
            <a:pPr algn="just"/>
            <a:r>
              <a:rPr lang="id-ID" sz="2400" b="1" i="1" dirty="0" smtClean="0">
                <a:solidFill>
                  <a:srgbClr val="FF0000"/>
                </a:solidFill>
                <a:effectLst>
                  <a:outerShdw blurRad="38100" dist="38100" dir="2700000" algn="tl">
                    <a:srgbClr val="000000">
                      <a:alpha val="43137"/>
                    </a:srgbClr>
                  </a:outerShdw>
                </a:effectLst>
              </a:rPr>
              <a:t>Umur ekonomis </a:t>
            </a:r>
            <a:r>
              <a:rPr lang="id-ID" sz="2400" dirty="0" smtClean="0"/>
              <a:t>berguna untuk memperkirakan waktu suatu aset itu harus diganti, didasarkan atas perhitungan ekonomis yang lebih baik daripada menggunakan aset lama.</a:t>
            </a:r>
            <a:endParaRPr lang="id-ID" sz="2400" dirty="0" smtClean="0">
              <a:solidFill>
                <a:srgbClr val="0070C0"/>
              </a:solidFill>
            </a:endParaRPr>
          </a:p>
        </p:txBody>
      </p:sp>
      <p:sp>
        <p:nvSpPr>
          <p:cNvPr id="4" name="Rectangle 10"/>
          <p:cNvSpPr>
            <a:spLocks noChangeArrowheads="1"/>
          </p:cNvSpPr>
          <p:nvPr/>
        </p:nvSpPr>
        <p:spPr bwMode="auto">
          <a:xfrm>
            <a:off x="467544" y="3093641"/>
            <a:ext cx="3384375" cy="1214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1263" tIns="40631" rIns="81263" bIns="40631" anchor="t"/>
          <a:lstStyle>
            <a:lvl1pPr marL="1071563" indent="-1071563" defTabSz="812800" eaLnBrk="0" hangingPunct="0">
              <a:spcBef>
                <a:spcPct val="20000"/>
              </a:spcBef>
              <a:buClr>
                <a:schemeClr val="accent1"/>
              </a:buClr>
              <a:buSzPct val="70000"/>
              <a:buFont typeface="Wingdings 2" pitchFamily="18" charset="2"/>
              <a:buChar char=""/>
              <a:tabLst>
                <a:tab pos="1071563" algn="l"/>
              </a:tabLst>
              <a:defRPr sz="3200">
                <a:solidFill>
                  <a:schemeClr val="tx2"/>
                </a:solidFill>
                <a:latin typeface="Franklin Gothic Book" pitchFamily="34" charset="0"/>
              </a:defRPr>
            </a:lvl1pPr>
            <a:lvl2pPr marL="742950" indent="-285750" defTabSz="812800" eaLnBrk="0" hangingPunct="0">
              <a:spcBef>
                <a:spcPct val="20000"/>
              </a:spcBef>
              <a:buClr>
                <a:schemeClr val="accent1"/>
              </a:buClr>
              <a:buSzPct val="70000"/>
              <a:buFont typeface="Wingdings 2" pitchFamily="18" charset="2"/>
              <a:buChar char=""/>
              <a:tabLst>
                <a:tab pos="1071563" algn="l"/>
              </a:tabLst>
              <a:defRPr sz="2800">
                <a:solidFill>
                  <a:schemeClr val="tx2"/>
                </a:solidFill>
                <a:latin typeface="Franklin Gothic Book" pitchFamily="34" charset="0"/>
              </a:defRPr>
            </a:lvl2pPr>
            <a:lvl3pPr marL="1143000" indent="-228600" defTabSz="812800" eaLnBrk="0" hangingPunct="0">
              <a:spcBef>
                <a:spcPct val="20000"/>
              </a:spcBef>
              <a:buClr>
                <a:schemeClr val="accent1"/>
              </a:buClr>
              <a:buSzPct val="70000"/>
              <a:buFont typeface="Wingdings 2" pitchFamily="18" charset="2"/>
              <a:buChar char=""/>
              <a:tabLst>
                <a:tab pos="1071563" algn="l"/>
              </a:tabLst>
              <a:defRPr sz="2400">
                <a:solidFill>
                  <a:schemeClr val="tx2"/>
                </a:solidFill>
                <a:latin typeface="Franklin Gothic Book" pitchFamily="34" charset="0"/>
              </a:defRPr>
            </a:lvl3pPr>
            <a:lvl4pPr marL="1600200" indent="-228600" defTabSz="812800" eaLnBrk="0" hangingPunct="0">
              <a:spcBef>
                <a:spcPct val="20000"/>
              </a:spcBef>
              <a:buClr>
                <a:schemeClr val="accent1"/>
              </a:buClr>
              <a:buSzPct val="70000"/>
              <a:buFont typeface="Wingdings 2" pitchFamily="18" charset="2"/>
              <a:buChar char=""/>
              <a:tabLst>
                <a:tab pos="1071563" algn="l"/>
              </a:tabLst>
              <a:defRPr sz="2000">
                <a:solidFill>
                  <a:schemeClr val="tx2"/>
                </a:solidFill>
                <a:latin typeface="Franklin Gothic Book" pitchFamily="34" charset="0"/>
              </a:defRPr>
            </a:lvl4pPr>
            <a:lvl5pPr marL="2057400" indent="-228600" defTabSz="812800" eaLnBrk="0" hangingPunct="0">
              <a:spcBef>
                <a:spcPct val="20000"/>
              </a:spcBef>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5pPr>
            <a:lvl6pPr marL="2514600" indent="-228600" defTabSz="812800" eaLnBrk="0" fontAlgn="base" hangingPunct="0">
              <a:spcBef>
                <a:spcPct val="20000"/>
              </a:spcBef>
              <a:spcAft>
                <a:spcPct val="0"/>
              </a:spcAft>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6pPr>
            <a:lvl7pPr marL="2971800" indent="-228600" defTabSz="812800" eaLnBrk="0" fontAlgn="base" hangingPunct="0">
              <a:spcBef>
                <a:spcPct val="20000"/>
              </a:spcBef>
              <a:spcAft>
                <a:spcPct val="0"/>
              </a:spcAft>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7pPr>
            <a:lvl8pPr marL="3429000" indent="-228600" defTabSz="812800" eaLnBrk="0" fontAlgn="base" hangingPunct="0">
              <a:spcBef>
                <a:spcPct val="20000"/>
              </a:spcBef>
              <a:spcAft>
                <a:spcPct val="0"/>
              </a:spcAft>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8pPr>
            <a:lvl9pPr marL="3886200" indent="-228600" defTabSz="812800" eaLnBrk="0" fontAlgn="base" hangingPunct="0">
              <a:spcBef>
                <a:spcPct val="20000"/>
              </a:spcBef>
              <a:spcAft>
                <a:spcPct val="0"/>
              </a:spcAft>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9pPr>
          </a:lstStyle>
          <a:p>
            <a:pPr algn="just" eaLnBrk="1" hangingPunct="1">
              <a:spcBef>
                <a:spcPct val="0"/>
              </a:spcBef>
              <a:buClrTx/>
              <a:buSzTx/>
              <a:buFontTx/>
              <a:buNone/>
            </a:pPr>
            <a:r>
              <a:rPr lang="id-ID" altLang="id-ID" b="1" dirty="0">
                <a:solidFill>
                  <a:srgbClr val="0070C0"/>
                </a:solidFill>
                <a:latin typeface="Algerian" panose="04020705040A02060702" pitchFamily="82" charset="0"/>
              </a:rPr>
              <a:t>Contoh  </a:t>
            </a:r>
            <a:r>
              <a:rPr lang="id-ID" altLang="id-ID" b="1" dirty="0" smtClean="0">
                <a:solidFill>
                  <a:srgbClr val="0070C0"/>
                </a:solidFill>
                <a:latin typeface="Algerian" panose="04020705040A02060702" pitchFamily="82" charset="0"/>
              </a:rPr>
              <a:t>14.03</a:t>
            </a:r>
            <a:r>
              <a:rPr lang="id-ID" altLang="id-ID" sz="2400" dirty="0" smtClean="0">
                <a:solidFill>
                  <a:schemeClr val="tx1"/>
                </a:solidFill>
                <a:latin typeface="Algerian" panose="04020705040A02060702" pitchFamily="82" charset="0"/>
              </a:rPr>
              <a:t>:  </a:t>
            </a:r>
          </a:p>
          <a:p>
            <a:pPr marL="0" indent="0" algn="just" eaLnBrk="1" hangingPunct="1">
              <a:spcBef>
                <a:spcPct val="0"/>
              </a:spcBef>
              <a:buClrTx/>
              <a:buSzTx/>
              <a:buFontTx/>
              <a:buNone/>
              <a:tabLst/>
            </a:pPr>
            <a:r>
              <a:rPr lang="id-ID" altLang="id-ID" sz="2400" dirty="0" smtClean="0">
                <a:solidFill>
                  <a:schemeClr val="tx1"/>
                </a:solidFill>
                <a:latin typeface="+mj-lt"/>
              </a:rPr>
              <a:t>Peralatan tranportasi pergudangan memiliki harga awal Rp 20 juta dengan perkiraan biaya operasional tahunan dan nilai sisa seperti tabel berikut:</a:t>
            </a:r>
          </a:p>
        </p:txBody>
      </p:sp>
      <p:graphicFrame>
        <p:nvGraphicFramePr>
          <p:cNvPr id="5" name="Table 4"/>
          <p:cNvGraphicFramePr>
            <a:graphicFrameLocks noGrp="1"/>
          </p:cNvGraphicFramePr>
          <p:nvPr>
            <p:extLst>
              <p:ext uri="{D42A27DB-BD31-4B8C-83A1-F6EECF244321}">
                <p14:modId xmlns:p14="http://schemas.microsoft.com/office/powerpoint/2010/main" val="3165203447"/>
              </p:ext>
            </p:extLst>
          </p:nvPr>
        </p:nvGraphicFramePr>
        <p:xfrm>
          <a:off x="3851921" y="3861048"/>
          <a:ext cx="4896543" cy="2804160"/>
        </p:xfrm>
        <a:graphic>
          <a:graphicData uri="http://schemas.openxmlformats.org/drawingml/2006/table">
            <a:tbl>
              <a:tblPr firstRow="1" bandRow="1">
                <a:tableStyleId>{9D7B26C5-4107-4FEC-AEDC-1716B250A1EF}</a:tableStyleId>
              </a:tblPr>
              <a:tblGrid>
                <a:gridCol w="1632181"/>
                <a:gridCol w="1632181"/>
                <a:gridCol w="1632181"/>
              </a:tblGrid>
              <a:tr h="370840">
                <a:tc>
                  <a:txBody>
                    <a:bodyPr/>
                    <a:lstStyle/>
                    <a:p>
                      <a:pPr algn="ctr"/>
                      <a:r>
                        <a:rPr lang="id-ID" sz="1600" b="0" dirty="0" smtClean="0"/>
                        <a:t>Tahun (N)</a:t>
                      </a:r>
                      <a:endParaRPr lang="id-ID" sz="1600" b="0" dirty="0"/>
                    </a:p>
                  </a:txBody>
                  <a:tcPr anchor="ctr"/>
                </a:tc>
                <a:tc>
                  <a:txBody>
                    <a:bodyPr/>
                    <a:lstStyle/>
                    <a:p>
                      <a:pPr algn="ctr"/>
                      <a:r>
                        <a:rPr lang="id-ID" sz="1600" b="0" dirty="0" smtClean="0"/>
                        <a:t>Ongkos</a:t>
                      </a:r>
                      <a:r>
                        <a:rPr lang="id-ID" sz="1600" b="0" baseline="0" dirty="0" smtClean="0"/>
                        <a:t> Tahunan</a:t>
                      </a:r>
                    </a:p>
                    <a:p>
                      <a:pPr algn="ctr"/>
                      <a:r>
                        <a:rPr lang="id-ID" sz="1600" b="0" baseline="0" dirty="0" smtClean="0"/>
                        <a:t>(juta rupiah)</a:t>
                      </a:r>
                      <a:endParaRPr lang="id-ID" sz="1600" b="0" dirty="0"/>
                    </a:p>
                  </a:txBody>
                  <a:tcPr anchor="ctr"/>
                </a:tc>
                <a:tc>
                  <a:txBody>
                    <a:bodyPr/>
                    <a:lstStyle/>
                    <a:p>
                      <a:pPr algn="ctr"/>
                      <a:r>
                        <a:rPr lang="id-ID" sz="1600" b="0" dirty="0" smtClean="0"/>
                        <a:t>Nilai Sisa </a:t>
                      </a:r>
                    </a:p>
                    <a:p>
                      <a:pPr algn="ctr"/>
                      <a:r>
                        <a:rPr lang="id-ID" sz="1600" b="0" dirty="0" smtClean="0"/>
                        <a:t>(Juta rupiah)</a:t>
                      </a:r>
                      <a:endParaRPr lang="id-ID" sz="1600" b="0" dirty="0"/>
                    </a:p>
                  </a:txBody>
                  <a:tcPr anchor="ctr"/>
                </a:tc>
              </a:tr>
              <a:tr h="370840">
                <a:tc>
                  <a:txBody>
                    <a:bodyPr/>
                    <a:lstStyle/>
                    <a:p>
                      <a:pPr algn="ctr"/>
                      <a:r>
                        <a:rPr lang="id-ID" sz="1600" dirty="0" smtClean="0"/>
                        <a:t>1</a:t>
                      </a:r>
                      <a:endParaRPr lang="id-ID" sz="1600" dirty="0"/>
                    </a:p>
                  </a:txBody>
                  <a:tcPr anchor="ctr"/>
                </a:tc>
                <a:tc>
                  <a:txBody>
                    <a:bodyPr/>
                    <a:lstStyle/>
                    <a:p>
                      <a:pPr algn="ctr"/>
                      <a:r>
                        <a:rPr lang="id-ID" sz="1600" dirty="0" smtClean="0"/>
                        <a:t>0</a:t>
                      </a:r>
                      <a:endParaRPr lang="id-ID" sz="1600" dirty="0"/>
                    </a:p>
                  </a:txBody>
                  <a:tcPr anchor="ctr"/>
                </a:tc>
                <a:tc>
                  <a:txBody>
                    <a:bodyPr/>
                    <a:lstStyle/>
                    <a:p>
                      <a:pPr algn="ctr"/>
                      <a:r>
                        <a:rPr lang="id-ID" sz="1600" dirty="0" smtClean="0"/>
                        <a:t>16</a:t>
                      </a:r>
                      <a:endParaRPr lang="id-ID" sz="1600" dirty="0"/>
                    </a:p>
                  </a:txBody>
                  <a:tcPr anchor="ctr"/>
                </a:tc>
              </a:tr>
              <a:tr h="370840">
                <a:tc>
                  <a:txBody>
                    <a:bodyPr/>
                    <a:lstStyle/>
                    <a:p>
                      <a:pPr algn="ctr"/>
                      <a:r>
                        <a:rPr lang="id-ID" sz="1600" dirty="0" smtClean="0"/>
                        <a:t>2</a:t>
                      </a:r>
                      <a:endParaRPr lang="id-ID" sz="1600" dirty="0"/>
                    </a:p>
                  </a:txBody>
                  <a:tcPr anchor="ctr"/>
                </a:tc>
                <a:tc>
                  <a:txBody>
                    <a:bodyPr/>
                    <a:lstStyle/>
                    <a:p>
                      <a:pPr algn="ctr"/>
                      <a:r>
                        <a:rPr lang="id-ID" sz="1600" dirty="0" smtClean="0"/>
                        <a:t>1</a:t>
                      </a:r>
                      <a:endParaRPr lang="id-ID" sz="1600" dirty="0"/>
                    </a:p>
                  </a:txBody>
                  <a:tcPr anchor="ctr"/>
                </a:tc>
                <a:tc>
                  <a:txBody>
                    <a:bodyPr/>
                    <a:lstStyle/>
                    <a:p>
                      <a:pPr algn="ctr"/>
                      <a:r>
                        <a:rPr lang="id-ID" sz="1600" dirty="0" smtClean="0"/>
                        <a:t>14</a:t>
                      </a:r>
                      <a:endParaRPr lang="id-ID" sz="1600" dirty="0"/>
                    </a:p>
                  </a:txBody>
                  <a:tcPr anchor="ctr"/>
                </a:tc>
              </a:tr>
              <a:tr h="370840">
                <a:tc>
                  <a:txBody>
                    <a:bodyPr/>
                    <a:lstStyle/>
                    <a:p>
                      <a:pPr algn="ctr"/>
                      <a:r>
                        <a:rPr lang="id-ID" sz="1600" dirty="0" smtClean="0"/>
                        <a:t>3</a:t>
                      </a:r>
                      <a:endParaRPr lang="id-ID" sz="1600" dirty="0"/>
                    </a:p>
                  </a:txBody>
                  <a:tcPr anchor="ctr"/>
                </a:tc>
                <a:tc>
                  <a:txBody>
                    <a:bodyPr/>
                    <a:lstStyle/>
                    <a:p>
                      <a:pPr algn="ctr"/>
                      <a:r>
                        <a:rPr lang="id-ID" sz="1600" dirty="0" smtClean="0"/>
                        <a:t>2</a:t>
                      </a:r>
                      <a:endParaRPr lang="id-ID" sz="1600" dirty="0"/>
                    </a:p>
                  </a:txBody>
                  <a:tcPr anchor="ctr"/>
                </a:tc>
                <a:tc>
                  <a:txBody>
                    <a:bodyPr/>
                    <a:lstStyle/>
                    <a:p>
                      <a:pPr algn="ctr"/>
                      <a:r>
                        <a:rPr lang="id-ID" sz="1600" dirty="0" smtClean="0"/>
                        <a:t>12</a:t>
                      </a:r>
                      <a:endParaRPr lang="id-ID" sz="1600" dirty="0"/>
                    </a:p>
                  </a:txBody>
                  <a:tcPr anchor="ctr"/>
                </a:tc>
              </a:tr>
              <a:tr h="370840">
                <a:tc>
                  <a:txBody>
                    <a:bodyPr/>
                    <a:lstStyle/>
                    <a:p>
                      <a:pPr algn="ctr"/>
                      <a:r>
                        <a:rPr lang="id-ID" sz="1600" dirty="0" smtClean="0"/>
                        <a:t>4</a:t>
                      </a:r>
                      <a:endParaRPr lang="id-ID" sz="1600" dirty="0"/>
                    </a:p>
                  </a:txBody>
                  <a:tcPr anchor="ctr"/>
                </a:tc>
                <a:tc>
                  <a:txBody>
                    <a:bodyPr/>
                    <a:lstStyle/>
                    <a:p>
                      <a:pPr algn="ctr"/>
                      <a:r>
                        <a:rPr lang="id-ID" sz="1600" dirty="0" smtClean="0"/>
                        <a:t>3</a:t>
                      </a:r>
                      <a:endParaRPr lang="id-ID" sz="1600" dirty="0"/>
                    </a:p>
                  </a:txBody>
                  <a:tcPr anchor="ctr"/>
                </a:tc>
                <a:tc>
                  <a:txBody>
                    <a:bodyPr/>
                    <a:lstStyle/>
                    <a:p>
                      <a:pPr algn="ctr"/>
                      <a:r>
                        <a:rPr lang="id-ID" sz="1600" dirty="0" smtClean="0"/>
                        <a:t>10</a:t>
                      </a:r>
                      <a:endParaRPr lang="id-ID" sz="1600" dirty="0"/>
                    </a:p>
                  </a:txBody>
                  <a:tcPr anchor="ctr"/>
                </a:tc>
              </a:tr>
              <a:tr h="370840">
                <a:tc>
                  <a:txBody>
                    <a:bodyPr/>
                    <a:lstStyle/>
                    <a:p>
                      <a:pPr algn="ctr"/>
                      <a:r>
                        <a:rPr lang="id-ID" sz="1600" dirty="0" smtClean="0"/>
                        <a:t>5</a:t>
                      </a:r>
                      <a:endParaRPr lang="id-ID" sz="1600" dirty="0"/>
                    </a:p>
                  </a:txBody>
                  <a:tcPr anchor="ctr"/>
                </a:tc>
                <a:tc>
                  <a:txBody>
                    <a:bodyPr/>
                    <a:lstStyle/>
                    <a:p>
                      <a:pPr algn="ctr"/>
                      <a:r>
                        <a:rPr lang="id-ID" sz="1600" dirty="0" smtClean="0"/>
                        <a:t>4</a:t>
                      </a:r>
                      <a:endParaRPr lang="id-ID" sz="1600" dirty="0"/>
                    </a:p>
                  </a:txBody>
                  <a:tcPr anchor="ctr"/>
                </a:tc>
                <a:tc>
                  <a:txBody>
                    <a:bodyPr/>
                    <a:lstStyle/>
                    <a:p>
                      <a:pPr algn="ctr"/>
                      <a:r>
                        <a:rPr lang="id-ID" sz="1600" dirty="0" smtClean="0"/>
                        <a:t>8</a:t>
                      </a:r>
                      <a:endParaRPr lang="id-ID" sz="1600" dirty="0"/>
                    </a:p>
                  </a:txBody>
                  <a:tcPr anchor="ctr"/>
                </a:tc>
              </a:tr>
              <a:tr h="370840">
                <a:tc>
                  <a:txBody>
                    <a:bodyPr/>
                    <a:lstStyle/>
                    <a:p>
                      <a:pPr algn="ctr"/>
                      <a:r>
                        <a:rPr lang="id-ID" sz="1600" dirty="0" smtClean="0"/>
                        <a:t>6</a:t>
                      </a:r>
                      <a:endParaRPr lang="id-ID" sz="1600" dirty="0"/>
                    </a:p>
                  </a:txBody>
                  <a:tcPr anchor="ctr"/>
                </a:tc>
                <a:tc>
                  <a:txBody>
                    <a:bodyPr/>
                    <a:lstStyle/>
                    <a:p>
                      <a:pPr algn="ctr"/>
                      <a:r>
                        <a:rPr lang="id-ID" sz="1600" dirty="0" smtClean="0"/>
                        <a:t>5</a:t>
                      </a:r>
                      <a:endParaRPr lang="id-ID" sz="1600" dirty="0"/>
                    </a:p>
                  </a:txBody>
                  <a:tcPr anchor="ctr"/>
                </a:tc>
                <a:tc>
                  <a:txBody>
                    <a:bodyPr/>
                    <a:lstStyle/>
                    <a:p>
                      <a:pPr algn="ctr"/>
                      <a:r>
                        <a:rPr lang="id-ID" sz="1600" dirty="0" smtClean="0"/>
                        <a:t>6</a:t>
                      </a:r>
                      <a:endParaRPr lang="id-ID" sz="1600" dirty="0"/>
                    </a:p>
                  </a:txBody>
                  <a:tcPr anchor="ctr"/>
                </a:tc>
              </a:tr>
            </a:tbl>
          </a:graphicData>
        </a:graphic>
      </p:graphicFrame>
      <p:sp>
        <p:nvSpPr>
          <p:cNvPr id="6" name="Rectangle 5"/>
          <p:cNvSpPr/>
          <p:nvPr/>
        </p:nvSpPr>
        <p:spPr>
          <a:xfrm>
            <a:off x="3851920" y="3337441"/>
            <a:ext cx="3633687" cy="400110"/>
          </a:xfrm>
          <a:prstGeom prst="rect">
            <a:avLst/>
          </a:prstGeom>
        </p:spPr>
        <p:txBody>
          <a:bodyPr wrap="none">
            <a:spAutoFit/>
          </a:bodyPr>
          <a:lstStyle/>
          <a:p>
            <a:r>
              <a:rPr lang="id-ID" altLang="id-ID" sz="2000" i="1" dirty="0" smtClean="0"/>
              <a:t>Tabel 14.01 </a:t>
            </a:r>
            <a:r>
              <a:rPr lang="id-ID" altLang="id-ID" sz="2000" dirty="0" smtClean="0"/>
              <a:t>Data ongkos tahunan</a:t>
            </a:r>
            <a:endParaRPr lang="id-ID" sz="2000" dirty="0"/>
          </a:p>
        </p:txBody>
      </p:sp>
    </p:spTree>
    <p:extLst>
      <p:ext uri="{BB962C8B-B14F-4D97-AF65-F5344CB8AC3E}">
        <p14:creationId xmlns:p14="http://schemas.microsoft.com/office/powerpoint/2010/main" val="225356768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0"/>
          <p:cNvSpPr>
            <a:spLocks noChangeArrowheads="1"/>
          </p:cNvSpPr>
          <p:nvPr/>
        </p:nvSpPr>
        <p:spPr bwMode="auto">
          <a:xfrm>
            <a:off x="611560" y="1124745"/>
            <a:ext cx="8175823" cy="8640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1263" tIns="40631" rIns="81263" bIns="40631" anchor="t"/>
          <a:lstStyle>
            <a:lvl1pPr marL="1071563" indent="-1071563" defTabSz="812800" eaLnBrk="0" hangingPunct="0">
              <a:spcBef>
                <a:spcPct val="20000"/>
              </a:spcBef>
              <a:buClr>
                <a:schemeClr val="accent1"/>
              </a:buClr>
              <a:buSzPct val="70000"/>
              <a:buFont typeface="Wingdings 2" pitchFamily="18" charset="2"/>
              <a:buChar char=""/>
              <a:tabLst>
                <a:tab pos="1071563" algn="l"/>
              </a:tabLst>
              <a:defRPr sz="3200">
                <a:solidFill>
                  <a:schemeClr val="tx2"/>
                </a:solidFill>
                <a:latin typeface="Franklin Gothic Book" pitchFamily="34" charset="0"/>
              </a:defRPr>
            </a:lvl1pPr>
            <a:lvl2pPr marL="742950" indent="-285750" defTabSz="812800" eaLnBrk="0" hangingPunct="0">
              <a:spcBef>
                <a:spcPct val="20000"/>
              </a:spcBef>
              <a:buClr>
                <a:schemeClr val="accent1"/>
              </a:buClr>
              <a:buSzPct val="70000"/>
              <a:buFont typeface="Wingdings 2" pitchFamily="18" charset="2"/>
              <a:buChar char=""/>
              <a:tabLst>
                <a:tab pos="1071563" algn="l"/>
              </a:tabLst>
              <a:defRPr sz="2800">
                <a:solidFill>
                  <a:schemeClr val="tx2"/>
                </a:solidFill>
                <a:latin typeface="Franklin Gothic Book" pitchFamily="34" charset="0"/>
              </a:defRPr>
            </a:lvl2pPr>
            <a:lvl3pPr marL="1143000" indent="-228600" defTabSz="812800" eaLnBrk="0" hangingPunct="0">
              <a:spcBef>
                <a:spcPct val="20000"/>
              </a:spcBef>
              <a:buClr>
                <a:schemeClr val="accent1"/>
              </a:buClr>
              <a:buSzPct val="70000"/>
              <a:buFont typeface="Wingdings 2" pitchFamily="18" charset="2"/>
              <a:buChar char=""/>
              <a:tabLst>
                <a:tab pos="1071563" algn="l"/>
              </a:tabLst>
              <a:defRPr sz="2400">
                <a:solidFill>
                  <a:schemeClr val="tx2"/>
                </a:solidFill>
                <a:latin typeface="Franklin Gothic Book" pitchFamily="34" charset="0"/>
              </a:defRPr>
            </a:lvl3pPr>
            <a:lvl4pPr marL="1600200" indent="-228600" defTabSz="812800" eaLnBrk="0" hangingPunct="0">
              <a:spcBef>
                <a:spcPct val="20000"/>
              </a:spcBef>
              <a:buClr>
                <a:schemeClr val="accent1"/>
              </a:buClr>
              <a:buSzPct val="70000"/>
              <a:buFont typeface="Wingdings 2" pitchFamily="18" charset="2"/>
              <a:buChar char=""/>
              <a:tabLst>
                <a:tab pos="1071563" algn="l"/>
              </a:tabLst>
              <a:defRPr sz="2000">
                <a:solidFill>
                  <a:schemeClr val="tx2"/>
                </a:solidFill>
                <a:latin typeface="Franklin Gothic Book" pitchFamily="34" charset="0"/>
              </a:defRPr>
            </a:lvl4pPr>
            <a:lvl5pPr marL="2057400" indent="-228600" defTabSz="812800" eaLnBrk="0" hangingPunct="0">
              <a:spcBef>
                <a:spcPct val="20000"/>
              </a:spcBef>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5pPr>
            <a:lvl6pPr marL="2514600" indent="-228600" defTabSz="812800" eaLnBrk="0" fontAlgn="base" hangingPunct="0">
              <a:spcBef>
                <a:spcPct val="20000"/>
              </a:spcBef>
              <a:spcAft>
                <a:spcPct val="0"/>
              </a:spcAft>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6pPr>
            <a:lvl7pPr marL="2971800" indent="-228600" defTabSz="812800" eaLnBrk="0" fontAlgn="base" hangingPunct="0">
              <a:spcBef>
                <a:spcPct val="20000"/>
              </a:spcBef>
              <a:spcAft>
                <a:spcPct val="0"/>
              </a:spcAft>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7pPr>
            <a:lvl8pPr marL="3429000" indent="-228600" defTabSz="812800" eaLnBrk="0" fontAlgn="base" hangingPunct="0">
              <a:spcBef>
                <a:spcPct val="20000"/>
              </a:spcBef>
              <a:spcAft>
                <a:spcPct val="0"/>
              </a:spcAft>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8pPr>
            <a:lvl9pPr marL="3886200" indent="-228600" defTabSz="812800" eaLnBrk="0" fontAlgn="base" hangingPunct="0">
              <a:spcBef>
                <a:spcPct val="20000"/>
              </a:spcBef>
              <a:spcAft>
                <a:spcPct val="0"/>
              </a:spcAft>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9pPr>
          </a:lstStyle>
          <a:p>
            <a:pPr marL="0" indent="0" algn="just" eaLnBrk="1" hangingPunct="1">
              <a:spcBef>
                <a:spcPct val="0"/>
              </a:spcBef>
              <a:buClrTx/>
              <a:buSzTx/>
              <a:buFontTx/>
              <a:buNone/>
              <a:tabLst/>
            </a:pPr>
            <a:r>
              <a:rPr lang="id-ID" altLang="id-ID" sz="2400" dirty="0" smtClean="0">
                <a:solidFill>
                  <a:schemeClr val="tx1"/>
                </a:solidFill>
                <a:latin typeface="+mj-lt"/>
              </a:rPr>
              <a:t>Jika MARR 20%, tentukan umur ekonomis peralatan tersebut (dalam nilai bulat).</a:t>
            </a:r>
          </a:p>
          <a:p>
            <a:pPr marL="0" indent="0" algn="just" eaLnBrk="1" hangingPunct="1">
              <a:spcBef>
                <a:spcPct val="0"/>
              </a:spcBef>
              <a:buClrTx/>
              <a:buSzTx/>
              <a:buFontTx/>
              <a:buNone/>
              <a:tabLst/>
            </a:pPr>
            <a:endParaRPr lang="id-ID" altLang="id-ID" sz="2400" dirty="0">
              <a:solidFill>
                <a:schemeClr val="tx1"/>
              </a:solidFill>
            </a:endParaRPr>
          </a:p>
          <a:p>
            <a:pPr marL="0" indent="0" algn="just" eaLnBrk="1" hangingPunct="1">
              <a:spcBef>
                <a:spcPct val="0"/>
              </a:spcBef>
              <a:buClrTx/>
              <a:buSzTx/>
              <a:buFontTx/>
              <a:buNone/>
              <a:tabLst/>
            </a:pPr>
            <a:endParaRPr lang="ru-RU" altLang="id-ID" sz="2400" dirty="0">
              <a:solidFill>
                <a:schemeClr val="tx1"/>
              </a:solidFill>
            </a:endParaRPr>
          </a:p>
          <a:p>
            <a:pPr marL="0" indent="0" algn="just" eaLnBrk="1" hangingPunct="1">
              <a:spcBef>
                <a:spcPct val="0"/>
              </a:spcBef>
              <a:buClrTx/>
              <a:buSzTx/>
              <a:buFontTx/>
              <a:buNone/>
              <a:tabLst/>
            </a:pPr>
            <a:endParaRPr lang="ru-RU" altLang="id-ID" sz="2400" baseline="-25000" dirty="0">
              <a:solidFill>
                <a:schemeClr val="tx1"/>
              </a:solidFill>
              <a:latin typeface="+mj-lt"/>
            </a:endParaRPr>
          </a:p>
        </p:txBody>
      </p:sp>
      <p:sp>
        <p:nvSpPr>
          <p:cNvPr id="3" name="Rectangle 2"/>
          <p:cNvSpPr/>
          <p:nvPr/>
        </p:nvSpPr>
        <p:spPr>
          <a:xfrm>
            <a:off x="755575" y="2021964"/>
            <a:ext cx="8031807" cy="4708981"/>
          </a:xfrm>
          <a:prstGeom prst="rect">
            <a:avLst/>
          </a:prstGeom>
        </p:spPr>
        <p:txBody>
          <a:bodyPr wrap="square">
            <a:spAutoFit/>
          </a:bodyPr>
          <a:lstStyle/>
          <a:p>
            <a:pPr algn="just">
              <a:spcBef>
                <a:spcPct val="0"/>
              </a:spcBef>
            </a:pPr>
            <a:r>
              <a:rPr lang="id-ID" altLang="id-ID" sz="4000" b="1" dirty="0">
                <a:solidFill>
                  <a:srgbClr val="0070C0"/>
                </a:solidFill>
                <a:latin typeface="Algerian" panose="04020705040A02060702" pitchFamily="82" charset="0"/>
              </a:rPr>
              <a:t>Solusi:</a:t>
            </a:r>
          </a:p>
          <a:p>
            <a:pPr algn="just">
              <a:spcBef>
                <a:spcPct val="0"/>
              </a:spcBef>
            </a:pPr>
            <a:r>
              <a:rPr lang="id-ID" altLang="id-ID" sz="2400" dirty="0" smtClean="0">
                <a:solidFill>
                  <a:schemeClr val="tx1">
                    <a:lumMod val="95000"/>
                    <a:lumOff val="5000"/>
                  </a:schemeClr>
                </a:solidFill>
              </a:rPr>
              <a:t>Nilai ongkos tahunan </a:t>
            </a:r>
            <a:r>
              <a:rPr lang="id-ID" altLang="id-ID" sz="2400" i="1" dirty="0" smtClean="0">
                <a:solidFill>
                  <a:schemeClr val="tx1">
                    <a:lumMod val="95000"/>
                    <a:lumOff val="5000"/>
                  </a:schemeClr>
                </a:solidFill>
              </a:rPr>
              <a:t>EUAC</a:t>
            </a:r>
            <a:r>
              <a:rPr lang="id-ID" altLang="id-ID" sz="2400" dirty="0" smtClean="0">
                <a:solidFill>
                  <a:schemeClr val="tx1">
                    <a:lumMod val="95000"/>
                    <a:lumOff val="5000"/>
                  </a:schemeClr>
                </a:solidFill>
              </a:rPr>
              <a:t> dari alat tersebut adalah:</a:t>
            </a:r>
            <a:endParaRPr lang="id-ID" altLang="id-ID" sz="2400" dirty="0">
              <a:solidFill>
                <a:schemeClr val="tx1">
                  <a:lumMod val="95000"/>
                  <a:lumOff val="5000"/>
                </a:schemeClr>
              </a:solidFill>
            </a:endParaRPr>
          </a:p>
          <a:p>
            <a:pPr algn="just">
              <a:spcBef>
                <a:spcPct val="0"/>
              </a:spcBef>
            </a:pPr>
            <a:endParaRPr lang="id-ID" altLang="id-ID" sz="1000" i="1" dirty="0" smtClean="0">
              <a:solidFill>
                <a:schemeClr val="tx1">
                  <a:lumMod val="95000"/>
                  <a:lumOff val="5000"/>
                </a:schemeClr>
              </a:solidFill>
            </a:endParaRPr>
          </a:p>
          <a:p>
            <a:pPr algn="just">
              <a:spcBef>
                <a:spcPct val="0"/>
              </a:spcBef>
            </a:pPr>
            <a:r>
              <a:rPr lang="id-ID" altLang="id-ID" sz="2400" i="1" dirty="0" smtClean="0">
                <a:solidFill>
                  <a:schemeClr val="tx1">
                    <a:lumMod val="95000"/>
                    <a:lumOff val="5000"/>
                  </a:schemeClr>
                </a:solidFill>
              </a:rPr>
              <a:t>Untuk N:1</a:t>
            </a:r>
          </a:p>
          <a:p>
            <a:pPr algn="just">
              <a:spcBef>
                <a:spcPct val="0"/>
              </a:spcBef>
            </a:pPr>
            <a:r>
              <a:rPr lang="id-ID" altLang="id-ID" sz="2400" dirty="0" smtClean="0">
                <a:solidFill>
                  <a:schemeClr val="tx1">
                    <a:lumMod val="95000"/>
                    <a:lumOff val="5000"/>
                  </a:schemeClr>
                </a:solidFill>
              </a:rPr>
              <a:t>EUAC	= 20 juta (A/P, 20%, 1) + 0 – 16 juta (A/F, 20%, 1)</a:t>
            </a:r>
          </a:p>
          <a:p>
            <a:pPr algn="just">
              <a:spcBef>
                <a:spcPct val="0"/>
              </a:spcBef>
            </a:pPr>
            <a:r>
              <a:rPr lang="id-ID" altLang="id-ID" sz="2400" dirty="0">
                <a:solidFill>
                  <a:schemeClr val="tx1">
                    <a:lumMod val="95000"/>
                    <a:lumOff val="5000"/>
                  </a:schemeClr>
                </a:solidFill>
              </a:rPr>
              <a:t>	</a:t>
            </a:r>
            <a:r>
              <a:rPr lang="id-ID" altLang="id-ID" sz="2400" dirty="0" smtClean="0">
                <a:solidFill>
                  <a:schemeClr val="tx1">
                    <a:lumMod val="95000"/>
                    <a:lumOff val="5000"/>
                  </a:schemeClr>
                </a:solidFill>
              </a:rPr>
              <a:t>= 20 juta (1,200) + 0 – 16 juta (1,000)</a:t>
            </a:r>
          </a:p>
          <a:p>
            <a:pPr algn="just">
              <a:spcBef>
                <a:spcPct val="0"/>
              </a:spcBef>
            </a:pPr>
            <a:r>
              <a:rPr lang="id-ID" altLang="id-ID" sz="2400" dirty="0">
                <a:solidFill>
                  <a:schemeClr val="tx1">
                    <a:lumMod val="95000"/>
                    <a:lumOff val="5000"/>
                  </a:schemeClr>
                </a:solidFill>
              </a:rPr>
              <a:t>	</a:t>
            </a:r>
            <a:r>
              <a:rPr lang="id-ID" altLang="id-ID" sz="2400" dirty="0" smtClean="0">
                <a:solidFill>
                  <a:schemeClr val="tx1">
                    <a:lumMod val="95000"/>
                    <a:lumOff val="5000"/>
                  </a:schemeClr>
                </a:solidFill>
              </a:rPr>
              <a:t>= Rp 8 juta</a:t>
            </a:r>
          </a:p>
          <a:p>
            <a:pPr algn="just">
              <a:spcBef>
                <a:spcPct val="0"/>
              </a:spcBef>
            </a:pPr>
            <a:endParaRPr lang="id-ID" altLang="id-ID" sz="1000" dirty="0">
              <a:solidFill>
                <a:schemeClr val="tx1">
                  <a:lumMod val="95000"/>
                  <a:lumOff val="5000"/>
                </a:schemeClr>
              </a:solidFill>
            </a:endParaRPr>
          </a:p>
          <a:p>
            <a:pPr algn="just">
              <a:spcBef>
                <a:spcPct val="0"/>
              </a:spcBef>
            </a:pPr>
            <a:r>
              <a:rPr lang="id-ID" altLang="id-ID" sz="2400" i="1" dirty="0">
                <a:solidFill>
                  <a:schemeClr val="tx1">
                    <a:lumMod val="95000"/>
                    <a:lumOff val="5000"/>
                  </a:schemeClr>
                </a:solidFill>
              </a:rPr>
              <a:t>Untuk </a:t>
            </a:r>
            <a:r>
              <a:rPr lang="id-ID" altLang="id-ID" sz="2400" i="1" dirty="0" smtClean="0">
                <a:solidFill>
                  <a:schemeClr val="tx1">
                    <a:lumMod val="95000"/>
                    <a:lumOff val="5000"/>
                  </a:schemeClr>
                </a:solidFill>
              </a:rPr>
              <a:t>N:2</a:t>
            </a:r>
            <a:endParaRPr lang="id-ID" altLang="id-ID" sz="2400" i="1" dirty="0">
              <a:solidFill>
                <a:schemeClr val="tx1">
                  <a:lumMod val="95000"/>
                  <a:lumOff val="5000"/>
                </a:schemeClr>
              </a:solidFill>
            </a:endParaRPr>
          </a:p>
          <a:p>
            <a:pPr algn="just">
              <a:spcBef>
                <a:spcPct val="0"/>
              </a:spcBef>
            </a:pPr>
            <a:r>
              <a:rPr lang="id-ID" altLang="id-ID" sz="2400" dirty="0">
                <a:solidFill>
                  <a:schemeClr val="tx1">
                    <a:lumMod val="95000"/>
                    <a:lumOff val="5000"/>
                  </a:schemeClr>
                </a:solidFill>
              </a:rPr>
              <a:t>EUAC	= 20 juta (A/P, 20%, </a:t>
            </a:r>
            <a:r>
              <a:rPr lang="id-ID" altLang="id-ID" sz="2400" dirty="0" smtClean="0">
                <a:solidFill>
                  <a:schemeClr val="tx1">
                    <a:lumMod val="95000"/>
                    <a:lumOff val="5000"/>
                  </a:schemeClr>
                </a:solidFill>
              </a:rPr>
              <a:t>2) </a:t>
            </a:r>
            <a:r>
              <a:rPr lang="id-ID" altLang="id-ID" sz="2400" dirty="0">
                <a:solidFill>
                  <a:schemeClr val="tx1">
                    <a:lumMod val="95000"/>
                    <a:lumOff val="5000"/>
                  </a:schemeClr>
                </a:solidFill>
              </a:rPr>
              <a:t>+ </a:t>
            </a:r>
            <a:r>
              <a:rPr lang="id-ID" altLang="id-ID" sz="2400" dirty="0" smtClean="0">
                <a:solidFill>
                  <a:schemeClr val="tx1">
                    <a:lumMod val="95000"/>
                    <a:lumOff val="5000"/>
                  </a:schemeClr>
                </a:solidFill>
              </a:rPr>
              <a:t>1 juta – 14 </a:t>
            </a:r>
            <a:r>
              <a:rPr lang="id-ID" altLang="id-ID" sz="2400" dirty="0">
                <a:solidFill>
                  <a:schemeClr val="tx1">
                    <a:lumMod val="95000"/>
                    <a:lumOff val="5000"/>
                  </a:schemeClr>
                </a:solidFill>
              </a:rPr>
              <a:t>juta (A/F, 20%, </a:t>
            </a:r>
            <a:r>
              <a:rPr lang="id-ID" altLang="id-ID" sz="2400" dirty="0" smtClean="0">
                <a:solidFill>
                  <a:schemeClr val="tx1">
                    <a:lumMod val="95000"/>
                    <a:lumOff val="5000"/>
                  </a:schemeClr>
                </a:solidFill>
              </a:rPr>
              <a:t>2)</a:t>
            </a:r>
            <a:endParaRPr lang="id-ID" altLang="id-ID" sz="2400" dirty="0">
              <a:solidFill>
                <a:schemeClr val="tx1">
                  <a:lumMod val="95000"/>
                  <a:lumOff val="5000"/>
                </a:schemeClr>
              </a:solidFill>
            </a:endParaRPr>
          </a:p>
          <a:p>
            <a:pPr algn="just">
              <a:spcBef>
                <a:spcPct val="0"/>
              </a:spcBef>
            </a:pPr>
            <a:r>
              <a:rPr lang="id-ID" altLang="id-ID" sz="2400" dirty="0">
                <a:solidFill>
                  <a:schemeClr val="tx1">
                    <a:lumMod val="95000"/>
                    <a:lumOff val="5000"/>
                  </a:schemeClr>
                </a:solidFill>
              </a:rPr>
              <a:t>	= 20 juta </a:t>
            </a:r>
            <a:r>
              <a:rPr lang="id-ID" altLang="id-ID" sz="2400" dirty="0" smtClean="0">
                <a:solidFill>
                  <a:schemeClr val="tx1">
                    <a:lumMod val="95000"/>
                    <a:lumOff val="5000"/>
                  </a:schemeClr>
                </a:solidFill>
              </a:rPr>
              <a:t>(0,6545) </a:t>
            </a:r>
            <a:r>
              <a:rPr lang="id-ID" altLang="id-ID" sz="2400" dirty="0">
                <a:solidFill>
                  <a:schemeClr val="tx1">
                    <a:lumMod val="95000"/>
                    <a:lumOff val="5000"/>
                  </a:schemeClr>
                </a:solidFill>
              </a:rPr>
              <a:t>+ </a:t>
            </a:r>
            <a:r>
              <a:rPr lang="id-ID" altLang="id-ID" sz="2400" dirty="0" smtClean="0">
                <a:solidFill>
                  <a:schemeClr val="tx1">
                    <a:lumMod val="95000"/>
                    <a:lumOff val="5000"/>
                  </a:schemeClr>
                </a:solidFill>
              </a:rPr>
              <a:t>1 juta </a:t>
            </a:r>
            <a:r>
              <a:rPr lang="id-ID" altLang="id-ID" sz="2400" dirty="0">
                <a:solidFill>
                  <a:schemeClr val="tx1">
                    <a:lumMod val="95000"/>
                    <a:lumOff val="5000"/>
                  </a:schemeClr>
                </a:solidFill>
              </a:rPr>
              <a:t>– 16 juta </a:t>
            </a:r>
            <a:r>
              <a:rPr lang="id-ID" altLang="id-ID" sz="2400" dirty="0" smtClean="0">
                <a:solidFill>
                  <a:schemeClr val="tx1">
                    <a:lumMod val="95000"/>
                    <a:lumOff val="5000"/>
                  </a:schemeClr>
                </a:solidFill>
              </a:rPr>
              <a:t>(0,4545)</a:t>
            </a:r>
            <a:endParaRPr lang="id-ID" altLang="id-ID" sz="2400" dirty="0">
              <a:solidFill>
                <a:schemeClr val="tx1">
                  <a:lumMod val="95000"/>
                  <a:lumOff val="5000"/>
                </a:schemeClr>
              </a:solidFill>
            </a:endParaRPr>
          </a:p>
          <a:p>
            <a:pPr algn="just">
              <a:spcBef>
                <a:spcPct val="0"/>
              </a:spcBef>
            </a:pPr>
            <a:r>
              <a:rPr lang="id-ID" altLang="id-ID" sz="2400" dirty="0">
                <a:solidFill>
                  <a:schemeClr val="tx1">
                    <a:lumMod val="95000"/>
                    <a:lumOff val="5000"/>
                  </a:schemeClr>
                </a:solidFill>
              </a:rPr>
              <a:t>	= Rp </a:t>
            </a:r>
            <a:r>
              <a:rPr lang="id-ID" altLang="id-ID" sz="2400" dirty="0" smtClean="0">
                <a:solidFill>
                  <a:schemeClr val="tx1">
                    <a:lumMod val="95000"/>
                    <a:lumOff val="5000"/>
                  </a:schemeClr>
                </a:solidFill>
              </a:rPr>
              <a:t>7,182 </a:t>
            </a:r>
            <a:r>
              <a:rPr lang="id-ID" altLang="id-ID" sz="2400" dirty="0">
                <a:solidFill>
                  <a:schemeClr val="tx1">
                    <a:lumMod val="95000"/>
                    <a:lumOff val="5000"/>
                  </a:schemeClr>
                </a:solidFill>
              </a:rPr>
              <a:t>juta</a:t>
            </a:r>
          </a:p>
          <a:p>
            <a:pPr algn="just">
              <a:spcBef>
                <a:spcPct val="0"/>
              </a:spcBef>
            </a:pPr>
            <a:endParaRPr lang="id-ID" altLang="id-ID" sz="2400" dirty="0">
              <a:solidFill>
                <a:schemeClr val="tx1">
                  <a:lumMod val="95000"/>
                  <a:lumOff val="5000"/>
                </a:schemeClr>
              </a:solidFill>
            </a:endParaRPr>
          </a:p>
        </p:txBody>
      </p:sp>
    </p:spTree>
    <p:extLst>
      <p:ext uri="{BB962C8B-B14F-4D97-AF65-F5344CB8AC3E}">
        <p14:creationId xmlns:p14="http://schemas.microsoft.com/office/powerpoint/2010/main" val="108823420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71707686"/>
              </p:ext>
            </p:extLst>
          </p:nvPr>
        </p:nvGraphicFramePr>
        <p:xfrm>
          <a:off x="683568" y="1700808"/>
          <a:ext cx="7704855" cy="3744419"/>
        </p:xfrm>
        <a:graphic>
          <a:graphicData uri="http://schemas.openxmlformats.org/drawingml/2006/table">
            <a:tbl>
              <a:tblPr firstRow="1" bandRow="1">
                <a:tableStyleId>{9D7B26C5-4107-4FEC-AEDC-1716B250A1EF}</a:tableStyleId>
              </a:tblPr>
              <a:tblGrid>
                <a:gridCol w="1540971"/>
                <a:gridCol w="1540971"/>
                <a:gridCol w="1540971"/>
                <a:gridCol w="1540971"/>
                <a:gridCol w="1540971"/>
              </a:tblGrid>
              <a:tr h="534917">
                <a:tc>
                  <a:txBody>
                    <a:bodyPr/>
                    <a:lstStyle/>
                    <a:p>
                      <a:pPr algn="ctr"/>
                      <a:r>
                        <a:rPr lang="id-ID" sz="1400" dirty="0" smtClean="0"/>
                        <a:t>Tahun</a:t>
                      </a:r>
                    </a:p>
                    <a:p>
                      <a:pPr algn="ctr"/>
                      <a:r>
                        <a:rPr lang="id-ID" sz="1400" dirty="0" smtClean="0"/>
                        <a:t>(n)</a:t>
                      </a:r>
                      <a:endParaRPr lang="id-ID" sz="1400" dirty="0"/>
                    </a:p>
                  </a:txBody>
                  <a:tcPr anchor="ctr"/>
                </a:tc>
                <a:tc>
                  <a:txBody>
                    <a:bodyPr/>
                    <a:lstStyle/>
                    <a:p>
                      <a:pPr algn="ctr"/>
                      <a:r>
                        <a:rPr lang="id-ID" sz="1400" i="1" dirty="0" smtClean="0"/>
                        <a:t>EUAC</a:t>
                      </a:r>
                      <a:r>
                        <a:rPr lang="id-ID" sz="1400" i="0" dirty="0" smtClean="0"/>
                        <a:t> investasi</a:t>
                      </a:r>
                    </a:p>
                    <a:p>
                      <a:pPr algn="ctr"/>
                      <a:r>
                        <a:rPr lang="id-ID" sz="1400" i="0" dirty="0" smtClean="0"/>
                        <a:t>20jt(A/P,20%,n)</a:t>
                      </a:r>
                      <a:endParaRPr lang="id-ID" sz="1400" i="1" dirty="0"/>
                    </a:p>
                  </a:txBody>
                  <a:tcPr anchor="ctr"/>
                </a:tc>
                <a:tc>
                  <a:txBody>
                    <a:bodyPr/>
                    <a:lstStyle/>
                    <a:p>
                      <a:pPr algn="ctr"/>
                      <a:r>
                        <a:rPr lang="id-ID" sz="1400" i="1" dirty="0" smtClean="0"/>
                        <a:t>EUAC</a:t>
                      </a:r>
                      <a:r>
                        <a:rPr lang="id-ID" sz="1400" i="0" dirty="0" smtClean="0"/>
                        <a:t> ongkos</a:t>
                      </a:r>
                    </a:p>
                    <a:p>
                      <a:pPr algn="ctr"/>
                      <a:r>
                        <a:rPr lang="id-ID" sz="1400" i="0" dirty="0" smtClean="0"/>
                        <a:t>1jt(A/G,20%,n)</a:t>
                      </a:r>
                      <a:endParaRPr lang="id-ID" sz="1400" i="1" dirty="0"/>
                    </a:p>
                  </a:txBody>
                  <a:tcPr anchor="ctr"/>
                </a:tc>
                <a:tc>
                  <a:txBody>
                    <a:bodyPr/>
                    <a:lstStyle/>
                    <a:p>
                      <a:pPr algn="ctr"/>
                      <a:r>
                        <a:rPr lang="id-ID" sz="1400" i="1" dirty="0" smtClean="0"/>
                        <a:t>EUAC</a:t>
                      </a:r>
                      <a:r>
                        <a:rPr lang="id-ID" sz="1400" i="0" dirty="0" smtClean="0"/>
                        <a:t> nilai</a:t>
                      </a:r>
                      <a:r>
                        <a:rPr lang="id-ID" sz="1400" i="0" baseline="0" dirty="0" smtClean="0"/>
                        <a:t> sisa</a:t>
                      </a:r>
                      <a:endParaRPr lang="id-ID" sz="1400" i="0" dirty="0" smtClean="0"/>
                    </a:p>
                    <a:p>
                      <a:pPr algn="ctr"/>
                      <a:r>
                        <a:rPr lang="id-ID" sz="1400" i="0" dirty="0" smtClean="0"/>
                        <a:t>S (A/P,20%,n)</a:t>
                      </a:r>
                      <a:endParaRPr lang="id-ID" sz="1400" i="1" dirty="0"/>
                    </a:p>
                  </a:txBody>
                  <a:tcPr anchor="ctr"/>
                </a:tc>
                <a:tc>
                  <a:txBody>
                    <a:bodyPr/>
                    <a:lstStyle/>
                    <a:p>
                      <a:pPr algn="ctr"/>
                      <a:r>
                        <a:rPr lang="id-ID" sz="1400" i="1" dirty="0" smtClean="0"/>
                        <a:t>EUAC </a:t>
                      </a:r>
                      <a:r>
                        <a:rPr lang="id-ID" sz="1400" dirty="0" smtClean="0"/>
                        <a:t>Total</a:t>
                      </a:r>
                      <a:endParaRPr lang="id-ID" sz="1400" dirty="0"/>
                    </a:p>
                  </a:txBody>
                  <a:tcPr anchor="ctr"/>
                </a:tc>
              </a:tr>
              <a:tr h="534917">
                <a:tc>
                  <a:txBody>
                    <a:bodyPr/>
                    <a:lstStyle/>
                    <a:p>
                      <a:pPr algn="ctr"/>
                      <a:r>
                        <a:rPr lang="id-ID" sz="2400" b="0" dirty="0" smtClean="0"/>
                        <a:t>1</a:t>
                      </a:r>
                      <a:endParaRPr lang="id-ID" sz="2400" b="0" dirty="0"/>
                    </a:p>
                  </a:txBody>
                  <a:tcPr anchor="ctr"/>
                </a:tc>
                <a:tc>
                  <a:txBody>
                    <a:bodyPr/>
                    <a:lstStyle/>
                    <a:p>
                      <a:pPr algn="ctr" fontAlgn="ctr"/>
                      <a:r>
                        <a:rPr lang="id-ID" sz="2000" b="0" i="0" u="none" strike="noStrike" dirty="0">
                          <a:solidFill>
                            <a:srgbClr val="000000"/>
                          </a:solidFill>
                          <a:effectLst/>
                          <a:latin typeface="Calibri"/>
                        </a:rPr>
                        <a:t> </a:t>
                      </a:r>
                      <a:r>
                        <a:rPr lang="id-ID" sz="2000" b="0" i="0" u="none" strike="noStrike" dirty="0" smtClean="0">
                          <a:solidFill>
                            <a:srgbClr val="000000"/>
                          </a:solidFill>
                          <a:effectLst/>
                          <a:latin typeface="Calibri"/>
                        </a:rPr>
                        <a:t>      -24,000 </a:t>
                      </a:r>
                      <a:endParaRPr lang="id-ID" sz="2000" b="0" i="0" u="none" strike="noStrike" dirty="0">
                        <a:solidFill>
                          <a:srgbClr val="000000"/>
                        </a:solidFill>
                        <a:effectLst/>
                        <a:latin typeface="Calibri"/>
                      </a:endParaRPr>
                    </a:p>
                  </a:txBody>
                  <a:tcPr marL="9525" marR="9525" marT="9525" marB="0" anchor="ctr"/>
                </a:tc>
                <a:tc>
                  <a:txBody>
                    <a:bodyPr/>
                    <a:lstStyle/>
                    <a:p>
                      <a:pPr algn="ctr" fontAlgn="ctr"/>
                      <a:r>
                        <a:rPr lang="id-ID" sz="2000" b="0" i="0" u="none" strike="noStrike" dirty="0">
                          <a:solidFill>
                            <a:srgbClr val="000000"/>
                          </a:solidFill>
                          <a:effectLst/>
                          <a:latin typeface="Calibri"/>
                        </a:rPr>
                        <a:t>0,000</a:t>
                      </a:r>
                    </a:p>
                  </a:txBody>
                  <a:tcPr marL="9525" marR="9525" marT="9525" marB="0" anchor="ctr"/>
                </a:tc>
                <a:tc>
                  <a:txBody>
                    <a:bodyPr/>
                    <a:lstStyle/>
                    <a:p>
                      <a:pPr algn="ctr" fontAlgn="ctr"/>
                      <a:r>
                        <a:rPr lang="id-ID" sz="2000" b="0" i="0" u="none" strike="noStrike">
                          <a:solidFill>
                            <a:srgbClr val="000000"/>
                          </a:solidFill>
                          <a:effectLst/>
                          <a:latin typeface="Calibri"/>
                        </a:rPr>
                        <a:t>     16,000 </a:t>
                      </a:r>
                    </a:p>
                  </a:txBody>
                  <a:tcPr marL="9525" marR="9525" marT="9525" marB="0" anchor="ctr"/>
                </a:tc>
                <a:tc>
                  <a:txBody>
                    <a:bodyPr/>
                    <a:lstStyle/>
                    <a:p>
                      <a:pPr algn="ctr" fontAlgn="ctr"/>
                      <a:r>
                        <a:rPr lang="id-ID" sz="2000" b="0" i="0" u="none" strike="noStrike" dirty="0">
                          <a:solidFill>
                            <a:srgbClr val="000000"/>
                          </a:solidFill>
                          <a:effectLst/>
                          <a:latin typeface="Calibri"/>
                        </a:rPr>
                        <a:t>        </a:t>
                      </a:r>
                      <a:r>
                        <a:rPr lang="id-ID" sz="2000" b="0" i="0" u="none" strike="noStrike" dirty="0" smtClean="0">
                          <a:solidFill>
                            <a:srgbClr val="000000"/>
                          </a:solidFill>
                          <a:effectLst/>
                          <a:latin typeface="Calibri"/>
                        </a:rPr>
                        <a:t>-8,000 </a:t>
                      </a:r>
                      <a:endParaRPr lang="id-ID" sz="2000" b="0" i="0" u="none" strike="noStrike" dirty="0">
                        <a:solidFill>
                          <a:srgbClr val="000000"/>
                        </a:solidFill>
                        <a:effectLst/>
                        <a:latin typeface="Calibri"/>
                      </a:endParaRPr>
                    </a:p>
                  </a:txBody>
                  <a:tcPr marL="9525" marR="9525" marT="9525" marB="0" anchor="ctr"/>
                </a:tc>
              </a:tr>
              <a:tr h="534917">
                <a:tc>
                  <a:txBody>
                    <a:bodyPr/>
                    <a:lstStyle/>
                    <a:p>
                      <a:pPr algn="ctr"/>
                      <a:r>
                        <a:rPr lang="id-ID" sz="2400" b="0" dirty="0" smtClean="0"/>
                        <a:t>2</a:t>
                      </a:r>
                      <a:endParaRPr lang="id-ID" sz="2400" b="0" dirty="0"/>
                    </a:p>
                  </a:txBody>
                  <a:tcPr anchor="ctr"/>
                </a:tc>
                <a:tc>
                  <a:txBody>
                    <a:bodyPr/>
                    <a:lstStyle/>
                    <a:p>
                      <a:pPr algn="ctr" fontAlgn="ctr"/>
                      <a:r>
                        <a:rPr lang="id-ID" sz="2000" b="0" i="0" u="none" strike="noStrike" dirty="0">
                          <a:solidFill>
                            <a:srgbClr val="000000"/>
                          </a:solidFill>
                          <a:effectLst/>
                          <a:latin typeface="Calibri"/>
                        </a:rPr>
                        <a:t>    </a:t>
                      </a:r>
                      <a:r>
                        <a:rPr lang="id-ID" sz="2000" b="0" i="0" u="none" strike="noStrike" dirty="0" smtClean="0">
                          <a:solidFill>
                            <a:srgbClr val="000000"/>
                          </a:solidFill>
                          <a:effectLst/>
                          <a:latin typeface="Calibri"/>
                        </a:rPr>
                        <a:t>   -13,091 </a:t>
                      </a:r>
                      <a:endParaRPr lang="id-ID" sz="2000" b="0" i="0" u="none" strike="noStrike" dirty="0">
                        <a:solidFill>
                          <a:srgbClr val="000000"/>
                        </a:solidFill>
                        <a:effectLst/>
                        <a:latin typeface="Calibri"/>
                      </a:endParaRPr>
                    </a:p>
                  </a:txBody>
                  <a:tcPr marL="9525" marR="9525" marT="9525" marB="0" anchor="ctr"/>
                </a:tc>
                <a:tc>
                  <a:txBody>
                    <a:bodyPr/>
                    <a:lstStyle/>
                    <a:p>
                      <a:pPr algn="ctr" fontAlgn="ctr"/>
                      <a:r>
                        <a:rPr lang="id-ID" sz="2000" b="0" i="0" u="none" strike="noStrike" dirty="0" smtClean="0">
                          <a:solidFill>
                            <a:srgbClr val="000000"/>
                          </a:solidFill>
                          <a:effectLst/>
                          <a:latin typeface="Calibri"/>
                        </a:rPr>
                        <a:t>-0,455</a:t>
                      </a:r>
                      <a:endParaRPr lang="id-ID" sz="2000" b="0" i="0" u="none" strike="noStrike" dirty="0">
                        <a:solidFill>
                          <a:srgbClr val="000000"/>
                        </a:solidFill>
                        <a:effectLst/>
                        <a:latin typeface="Calibri"/>
                      </a:endParaRPr>
                    </a:p>
                  </a:txBody>
                  <a:tcPr marL="9525" marR="9525" marT="9525" marB="0" anchor="ctr"/>
                </a:tc>
                <a:tc>
                  <a:txBody>
                    <a:bodyPr/>
                    <a:lstStyle/>
                    <a:p>
                      <a:pPr algn="ctr" fontAlgn="ctr"/>
                      <a:r>
                        <a:rPr lang="id-ID" sz="2000" b="0" i="0" u="none" strike="noStrike">
                          <a:solidFill>
                            <a:srgbClr val="000000"/>
                          </a:solidFill>
                          <a:effectLst/>
                          <a:latin typeface="Calibri"/>
                        </a:rPr>
                        <a:t>        6,364 </a:t>
                      </a:r>
                    </a:p>
                  </a:txBody>
                  <a:tcPr marL="9525" marR="9525" marT="9525" marB="0" anchor="ctr"/>
                </a:tc>
                <a:tc>
                  <a:txBody>
                    <a:bodyPr/>
                    <a:lstStyle/>
                    <a:p>
                      <a:pPr algn="ctr" fontAlgn="ctr"/>
                      <a:r>
                        <a:rPr lang="id-ID" sz="2000" b="0" i="0" u="none" strike="noStrike" dirty="0">
                          <a:solidFill>
                            <a:srgbClr val="000000"/>
                          </a:solidFill>
                          <a:effectLst/>
                          <a:latin typeface="Calibri"/>
                        </a:rPr>
                        <a:t>        </a:t>
                      </a:r>
                      <a:r>
                        <a:rPr lang="id-ID" sz="2000" b="0" i="0" u="none" strike="noStrike" dirty="0" smtClean="0">
                          <a:solidFill>
                            <a:srgbClr val="000000"/>
                          </a:solidFill>
                          <a:effectLst/>
                          <a:latin typeface="Calibri"/>
                        </a:rPr>
                        <a:t>-7,182 </a:t>
                      </a:r>
                      <a:endParaRPr lang="id-ID" sz="2000" b="0" i="0" u="none" strike="noStrike" dirty="0">
                        <a:solidFill>
                          <a:srgbClr val="000000"/>
                        </a:solidFill>
                        <a:effectLst/>
                        <a:latin typeface="Calibri"/>
                      </a:endParaRPr>
                    </a:p>
                  </a:txBody>
                  <a:tcPr marL="9525" marR="9525" marT="9525" marB="0" anchor="ctr"/>
                </a:tc>
              </a:tr>
              <a:tr h="534917">
                <a:tc>
                  <a:txBody>
                    <a:bodyPr/>
                    <a:lstStyle/>
                    <a:p>
                      <a:pPr algn="ctr"/>
                      <a:r>
                        <a:rPr lang="id-ID" sz="2400" b="0" dirty="0" smtClean="0"/>
                        <a:t>3</a:t>
                      </a:r>
                      <a:endParaRPr lang="id-ID" sz="2400" b="0" dirty="0"/>
                    </a:p>
                  </a:txBody>
                  <a:tcPr anchor="ctr"/>
                </a:tc>
                <a:tc>
                  <a:txBody>
                    <a:bodyPr/>
                    <a:lstStyle/>
                    <a:p>
                      <a:pPr algn="ctr" fontAlgn="ctr"/>
                      <a:r>
                        <a:rPr lang="id-ID" sz="2000" b="0" i="0" u="none" strike="noStrike" dirty="0" smtClean="0">
                          <a:solidFill>
                            <a:srgbClr val="000000"/>
                          </a:solidFill>
                          <a:effectLst/>
                          <a:latin typeface="Calibri"/>
                        </a:rPr>
                        <a:t>        -9,495 </a:t>
                      </a:r>
                      <a:endParaRPr lang="id-ID" sz="2000" b="0" i="0" u="none" strike="noStrike" dirty="0">
                        <a:solidFill>
                          <a:srgbClr val="000000"/>
                        </a:solidFill>
                        <a:effectLst/>
                        <a:latin typeface="Calibri"/>
                      </a:endParaRPr>
                    </a:p>
                  </a:txBody>
                  <a:tcPr marL="9525" marR="9525" marT="9525" marB="0" anchor="ctr"/>
                </a:tc>
                <a:tc>
                  <a:txBody>
                    <a:bodyPr/>
                    <a:lstStyle/>
                    <a:p>
                      <a:pPr algn="ctr" fontAlgn="ctr"/>
                      <a:r>
                        <a:rPr lang="id-ID" sz="2000" b="0" i="0" u="none" strike="noStrike" dirty="0" smtClean="0">
                          <a:solidFill>
                            <a:srgbClr val="000000"/>
                          </a:solidFill>
                          <a:effectLst/>
                          <a:latin typeface="Calibri"/>
                        </a:rPr>
                        <a:t>-0,879</a:t>
                      </a:r>
                      <a:endParaRPr lang="id-ID" sz="2000" b="0" i="0" u="none" strike="noStrike" dirty="0">
                        <a:solidFill>
                          <a:srgbClr val="000000"/>
                        </a:solidFill>
                        <a:effectLst/>
                        <a:latin typeface="Calibri"/>
                      </a:endParaRPr>
                    </a:p>
                  </a:txBody>
                  <a:tcPr marL="9525" marR="9525" marT="9525" marB="0" anchor="ctr"/>
                </a:tc>
                <a:tc>
                  <a:txBody>
                    <a:bodyPr/>
                    <a:lstStyle/>
                    <a:p>
                      <a:pPr algn="ctr" fontAlgn="ctr"/>
                      <a:r>
                        <a:rPr lang="id-ID" sz="2000" b="0" i="0" u="none" strike="noStrike">
                          <a:solidFill>
                            <a:srgbClr val="000000"/>
                          </a:solidFill>
                          <a:effectLst/>
                          <a:latin typeface="Calibri"/>
                        </a:rPr>
                        <a:t>        3,297 </a:t>
                      </a:r>
                    </a:p>
                  </a:txBody>
                  <a:tcPr marL="9525" marR="9525" marT="9525" marB="0" anchor="ctr"/>
                </a:tc>
                <a:tc>
                  <a:txBody>
                    <a:bodyPr/>
                    <a:lstStyle/>
                    <a:p>
                      <a:pPr algn="ctr" fontAlgn="ctr"/>
                      <a:r>
                        <a:rPr lang="id-ID" sz="2000" b="0" i="0" u="none" strike="noStrike" dirty="0">
                          <a:solidFill>
                            <a:srgbClr val="000000"/>
                          </a:solidFill>
                          <a:effectLst/>
                          <a:latin typeface="Calibri"/>
                        </a:rPr>
                        <a:t>        </a:t>
                      </a:r>
                      <a:r>
                        <a:rPr lang="id-ID" sz="2000" b="0" i="0" u="none" strike="noStrike" dirty="0" smtClean="0">
                          <a:solidFill>
                            <a:srgbClr val="000000"/>
                          </a:solidFill>
                          <a:effectLst/>
                          <a:latin typeface="Calibri"/>
                        </a:rPr>
                        <a:t>-7,077 </a:t>
                      </a:r>
                      <a:endParaRPr lang="id-ID" sz="2000" b="0" i="0" u="none" strike="noStrike" dirty="0">
                        <a:solidFill>
                          <a:srgbClr val="000000"/>
                        </a:solidFill>
                        <a:effectLst/>
                        <a:latin typeface="Calibri"/>
                      </a:endParaRPr>
                    </a:p>
                  </a:txBody>
                  <a:tcPr marL="9525" marR="9525" marT="9525" marB="0" anchor="ctr"/>
                </a:tc>
              </a:tr>
              <a:tr h="534917">
                <a:tc>
                  <a:txBody>
                    <a:bodyPr/>
                    <a:lstStyle/>
                    <a:p>
                      <a:pPr algn="ctr"/>
                      <a:r>
                        <a:rPr lang="id-ID" sz="2400" b="0" dirty="0" smtClean="0"/>
                        <a:t>4</a:t>
                      </a:r>
                      <a:endParaRPr lang="id-ID" sz="2400" b="0" dirty="0"/>
                    </a:p>
                  </a:txBody>
                  <a:tcPr anchor="ctr"/>
                </a:tc>
                <a:tc>
                  <a:txBody>
                    <a:bodyPr/>
                    <a:lstStyle/>
                    <a:p>
                      <a:pPr algn="ctr" fontAlgn="ctr"/>
                      <a:r>
                        <a:rPr lang="id-ID" sz="2000" b="0" i="0" u="none" strike="noStrike" dirty="0">
                          <a:solidFill>
                            <a:srgbClr val="000000"/>
                          </a:solidFill>
                          <a:effectLst/>
                          <a:latin typeface="Calibri"/>
                        </a:rPr>
                        <a:t>  </a:t>
                      </a:r>
                      <a:r>
                        <a:rPr lang="id-ID" sz="2000" b="0" i="0" u="none" strike="noStrike" baseline="0" dirty="0" smtClean="0">
                          <a:solidFill>
                            <a:srgbClr val="000000"/>
                          </a:solidFill>
                          <a:effectLst/>
                          <a:latin typeface="Calibri"/>
                        </a:rPr>
                        <a:t> </a:t>
                      </a:r>
                      <a:r>
                        <a:rPr lang="id-ID" sz="2000" b="0" i="0" u="none" strike="noStrike" dirty="0" smtClean="0">
                          <a:solidFill>
                            <a:srgbClr val="000000"/>
                          </a:solidFill>
                          <a:effectLst/>
                          <a:latin typeface="Calibri"/>
                        </a:rPr>
                        <a:t>     -7,726 </a:t>
                      </a:r>
                      <a:endParaRPr lang="id-ID" sz="2000" b="0" i="0" u="none" strike="noStrike" dirty="0">
                        <a:solidFill>
                          <a:srgbClr val="000000"/>
                        </a:solidFill>
                        <a:effectLst/>
                        <a:latin typeface="Calibri"/>
                      </a:endParaRPr>
                    </a:p>
                  </a:txBody>
                  <a:tcPr marL="9525" marR="9525" marT="9525" marB="0" anchor="ctr"/>
                </a:tc>
                <a:tc>
                  <a:txBody>
                    <a:bodyPr/>
                    <a:lstStyle/>
                    <a:p>
                      <a:pPr algn="ctr" fontAlgn="ctr"/>
                      <a:r>
                        <a:rPr lang="id-ID" sz="2000" b="0" i="0" u="none" strike="noStrike" dirty="0" smtClean="0">
                          <a:solidFill>
                            <a:srgbClr val="000000"/>
                          </a:solidFill>
                          <a:effectLst/>
                          <a:latin typeface="Calibri"/>
                        </a:rPr>
                        <a:t>-1,274</a:t>
                      </a:r>
                      <a:endParaRPr lang="id-ID" sz="2000" b="0" i="0" u="none" strike="noStrike" dirty="0">
                        <a:solidFill>
                          <a:srgbClr val="000000"/>
                        </a:solidFill>
                        <a:effectLst/>
                        <a:latin typeface="Calibri"/>
                      </a:endParaRPr>
                    </a:p>
                  </a:txBody>
                  <a:tcPr marL="9525" marR="9525" marT="9525" marB="0" anchor="ctr"/>
                </a:tc>
                <a:tc>
                  <a:txBody>
                    <a:bodyPr/>
                    <a:lstStyle/>
                    <a:p>
                      <a:pPr algn="ctr" fontAlgn="ctr"/>
                      <a:r>
                        <a:rPr lang="id-ID" sz="2000" b="0" i="0" u="none" strike="noStrike">
                          <a:solidFill>
                            <a:srgbClr val="000000"/>
                          </a:solidFill>
                          <a:effectLst/>
                          <a:latin typeface="Calibri"/>
                        </a:rPr>
                        <a:t>        1,863 </a:t>
                      </a:r>
                    </a:p>
                  </a:txBody>
                  <a:tcPr marL="9525" marR="9525" marT="9525" marB="0" anchor="ctr"/>
                </a:tc>
                <a:tc>
                  <a:txBody>
                    <a:bodyPr/>
                    <a:lstStyle/>
                    <a:p>
                      <a:pPr algn="ctr" fontAlgn="ctr"/>
                      <a:r>
                        <a:rPr lang="id-ID" sz="2000" b="0" i="0" u="none" strike="noStrike" dirty="0">
                          <a:solidFill>
                            <a:srgbClr val="000000"/>
                          </a:solidFill>
                          <a:effectLst/>
                          <a:latin typeface="Calibri"/>
                        </a:rPr>
                        <a:t>        </a:t>
                      </a:r>
                      <a:r>
                        <a:rPr lang="id-ID" sz="2000" b="0" i="0" u="none" strike="noStrike" dirty="0" smtClean="0">
                          <a:solidFill>
                            <a:srgbClr val="000000"/>
                          </a:solidFill>
                          <a:effectLst/>
                          <a:latin typeface="Calibri"/>
                        </a:rPr>
                        <a:t>-7,137 </a:t>
                      </a:r>
                      <a:endParaRPr lang="id-ID" sz="2000" b="0" i="0" u="none" strike="noStrike" dirty="0">
                        <a:solidFill>
                          <a:srgbClr val="000000"/>
                        </a:solidFill>
                        <a:effectLst/>
                        <a:latin typeface="Calibri"/>
                      </a:endParaRPr>
                    </a:p>
                  </a:txBody>
                  <a:tcPr marL="9525" marR="9525" marT="9525" marB="0" anchor="ctr"/>
                </a:tc>
              </a:tr>
              <a:tr h="534917">
                <a:tc>
                  <a:txBody>
                    <a:bodyPr/>
                    <a:lstStyle/>
                    <a:p>
                      <a:pPr algn="ctr"/>
                      <a:r>
                        <a:rPr lang="id-ID" sz="2400" b="0" dirty="0" smtClean="0"/>
                        <a:t>5</a:t>
                      </a:r>
                      <a:endParaRPr lang="id-ID" sz="2400" b="0" dirty="0"/>
                    </a:p>
                  </a:txBody>
                  <a:tcPr anchor="ctr"/>
                </a:tc>
                <a:tc>
                  <a:txBody>
                    <a:bodyPr/>
                    <a:lstStyle/>
                    <a:p>
                      <a:pPr algn="ctr" fontAlgn="ctr"/>
                      <a:r>
                        <a:rPr lang="id-ID" sz="2000" b="0" i="0" u="none" strike="noStrike" dirty="0">
                          <a:solidFill>
                            <a:srgbClr val="000000"/>
                          </a:solidFill>
                          <a:effectLst/>
                          <a:latin typeface="Calibri"/>
                        </a:rPr>
                        <a:t>        </a:t>
                      </a:r>
                      <a:r>
                        <a:rPr lang="id-ID" sz="2000" b="0" i="0" u="none" strike="noStrike" dirty="0" smtClean="0">
                          <a:solidFill>
                            <a:srgbClr val="000000"/>
                          </a:solidFill>
                          <a:effectLst/>
                          <a:latin typeface="Calibri"/>
                        </a:rPr>
                        <a:t>-6,688 </a:t>
                      </a:r>
                      <a:endParaRPr lang="id-ID" sz="2000" b="0" i="0" u="none" strike="noStrike" dirty="0">
                        <a:solidFill>
                          <a:srgbClr val="000000"/>
                        </a:solidFill>
                        <a:effectLst/>
                        <a:latin typeface="Calibri"/>
                      </a:endParaRPr>
                    </a:p>
                  </a:txBody>
                  <a:tcPr marL="9525" marR="9525" marT="9525" marB="0" anchor="ctr"/>
                </a:tc>
                <a:tc>
                  <a:txBody>
                    <a:bodyPr/>
                    <a:lstStyle/>
                    <a:p>
                      <a:pPr algn="ctr" fontAlgn="ctr"/>
                      <a:r>
                        <a:rPr lang="id-ID" sz="2000" b="0" i="0" u="none" strike="noStrike" dirty="0" smtClean="0">
                          <a:solidFill>
                            <a:srgbClr val="000000"/>
                          </a:solidFill>
                          <a:effectLst/>
                          <a:latin typeface="Calibri"/>
                        </a:rPr>
                        <a:t>-1,641</a:t>
                      </a:r>
                      <a:endParaRPr lang="id-ID" sz="2000" b="0" i="0" u="none" strike="noStrike" dirty="0">
                        <a:solidFill>
                          <a:srgbClr val="000000"/>
                        </a:solidFill>
                        <a:effectLst/>
                        <a:latin typeface="Calibri"/>
                      </a:endParaRPr>
                    </a:p>
                  </a:txBody>
                  <a:tcPr marL="9525" marR="9525" marT="9525" marB="0" anchor="ctr"/>
                </a:tc>
                <a:tc>
                  <a:txBody>
                    <a:bodyPr/>
                    <a:lstStyle/>
                    <a:p>
                      <a:pPr algn="ctr" fontAlgn="ctr"/>
                      <a:r>
                        <a:rPr lang="id-ID" sz="2000" b="0" i="0" u="none" strike="noStrike">
                          <a:solidFill>
                            <a:srgbClr val="000000"/>
                          </a:solidFill>
                          <a:effectLst/>
                          <a:latin typeface="Calibri"/>
                        </a:rPr>
                        <a:t>        1,075 </a:t>
                      </a:r>
                    </a:p>
                  </a:txBody>
                  <a:tcPr marL="9525" marR="9525" marT="9525" marB="0" anchor="ctr"/>
                </a:tc>
                <a:tc>
                  <a:txBody>
                    <a:bodyPr/>
                    <a:lstStyle/>
                    <a:p>
                      <a:pPr algn="ctr" fontAlgn="ctr"/>
                      <a:r>
                        <a:rPr lang="id-ID" sz="2000" b="0" i="0" u="none" strike="noStrike" dirty="0">
                          <a:solidFill>
                            <a:srgbClr val="000000"/>
                          </a:solidFill>
                          <a:effectLst/>
                          <a:latin typeface="Calibri"/>
                        </a:rPr>
                        <a:t>        </a:t>
                      </a:r>
                      <a:r>
                        <a:rPr lang="id-ID" sz="2000" b="0" i="0" u="none" strike="noStrike" dirty="0" smtClean="0">
                          <a:solidFill>
                            <a:srgbClr val="000000"/>
                          </a:solidFill>
                          <a:effectLst/>
                          <a:latin typeface="Calibri"/>
                        </a:rPr>
                        <a:t>-7,253 </a:t>
                      </a:r>
                      <a:endParaRPr lang="id-ID" sz="2000" b="0" i="0" u="none" strike="noStrike" dirty="0">
                        <a:solidFill>
                          <a:srgbClr val="000000"/>
                        </a:solidFill>
                        <a:effectLst/>
                        <a:latin typeface="Calibri"/>
                      </a:endParaRPr>
                    </a:p>
                  </a:txBody>
                  <a:tcPr marL="9525" marR="9525" marT="9525" marB="0" anchor="ctr"/>
                </a:tc>
              </a:tr>
              <a:tr h="534917">
                <a:tc>
                  <a:txBody>
                    <a:bodyPr/>
                    <a:lstStyle/>
                    <a:p>
                      <a:pPr algn="ctr"/>
                      <a:r>
                        <a:rPr lang="id-ID" sz="2400" b="0" dirty="0" smtClean="0"/>
                        <a:t>6</a:t>
                      </a:r>
                      <a:endParaRPr lang="id-ID" sz="2400" b="0" dirty="0"/>
                    </a:p>
                  </a:txBody>
                  <a:tcPr anchor="ctr"/>
                </a:tc>
                <a:tc>
                  <a:txBody>
                    <a:bodyPr/>
                    <a:lstStyle/>
                    <a:p>
                      <a:pPr algn="ctr" fontAlgn="ctr"/>
                      <a:r>
                        <a:rPr lang="id-ID" sz="2000" b="0" i="0" u="none" strike="noStrike" dirty="0">
                          <a:solidFill>
                            <a:srgbClr val="000000"/>
                          </a:solidFill>
                          <a:effectLst/>
                          <a:latin typeface="Calibri"/>
                        </a:rPr>
                        <a:t>      </a:t>
                      </a:r>
                      <a:r>
                        <a:rPr lang="id-ID" sz="2000" b="0" i="0" u="none" strike="noStrike" dirty="0" smtClean="0">
                          <a:solidFill>
                            <a:srgbClr val="000000"/>
                          </a:solidFill>
                          <a:effectLst/>
                          <a:latin typeface="Calibri"/>
                        </a:rPr>
                        <a:t>   -6,014 </a:t>
                      </a:r>
                      <a:endParaRPr lang="id-ID" sz="2000" b="0" i="0" u="none" strike="noStrike" dirty="0">
                        <a:solidFill>
                          <a:srgbClr val="000000"/>
                        </a:solidFill>
                        <a:effectLst/>
                        <a:latin typeface="Calibri"/>
                      </a:endParaRPr>
                    </a:p>
                  </a:txBody>
                  <a:tcPr marL="9525" marR="9525" marT="9525" marB="0" anchor="ctr"/>
                </a:tc>
                <a:tc>
                  <a:txBody>
                    <a:bodyPr/>
                    <a:lstStyle/>
                    <a:p>
                      <a:pPr algn="ctr" fontAlgn="ctr"/>
                      <a:r>
                        <a:rPr lang="id-ID" sz="2000" b="0" i="0" u="none" strike="noStrike" dirty="0" smtClean="0">
                          <a:solidFill>
                            <a:srgbClr val="000000"/>
                          </a:solidFill>
                          <a:effectLst/>
                          <a:latin typeface="Calibri"/>
                        </a:rPr>
                        <a:t>-1,979</a:t>
                      </a:r>
                      <a:endParaRPr lang="id-ID" sz="2000" b="0" i="0" u="none" strike="noStrike" dirty="0">
                        <a:solidFill>
                          <a:srgbClr val="000000"/>
                        </a:solidFill>
                        <a:effectLst/>
                        <a:latin typeface="Calibri"/>
                      </a:endParaRPr>
                    </a:p>
                  </a:txBody>
                  <a:tcPr marL="9525" marR="9525" marT="9525" marB="0" anchor="ctr"/>
                </a:tc>
                <a:tc>
                  <a:txBody>
                    <a:bodyPr/>
                    <a:lstStyle/>
                    <a:p>
                      <a:pPr algn="ctr" fontAlgn="ctr"/>
                      <a:r>
                        <a:rPr lang="id-ID" sz="2000" b="0" i="0" u="none" strike="noStrike" dirty="0">
                          <a:solidFill>
                            <a:srgbClr val="000000"/>
                          </a:solidFill>
                          <a:effectLst/>
                          <a:latin typeface="Calibri"/>
                        </a:rPr>
                        <a:t>        0,604 </a:t>
                      </a:r>
                    </a:p>
                  </a:txBody>
                  <a:tcPr marL="9525" marR="9525" marT="9525" marB="0" anchor="ctr"/>
                </a:tc>
                <a:tc>
                  <a:txBody>
                    <a:bodyPr/>
                    <a:lstStyle/>
                    <a:p>
                      <a:pPr algn="ctr" fontAlgn="ctr"/>
                      <a:r>
                        <a:rPr lang="id-ID" sz="2000" b="0" i="0" u="none" strike="noStrike" dirty="0">
                          <a:solidFill>
                            <a:srgbClr val="000000"/>
                          </a:solidFill>
                          <a:effectLst/>
                          <a:latin typeface="Calibri"/>
                        </a:rPr>
                        <a:t>        </a:t>
                      </a:r>
                      <a:r>
                        <a:rPr lang="id-ID" sz="2000" b="0" i="0" u="none" strike="noStrike" dirty="0" smtClean="0">
                          <a:solidFill>
                            <a:srgbClr val="000000"/>
                          </a:solidFill>
                          <a:effectLst/>
                          <a:latin typeface="Calibri"/>
                        </a:rPr>
                        <a:t>-7,389 </a:t>
                      </a:r>
                      <a:endParaRPr lang="id-ID" sz="2000" b="0" i="0" u="none" strike="noStrike" dirty="0">
                        <a:solidFill>
                          <a:srgbClr val="000000"/>
                        </a:solidFill>
                        <a:effectLst/>
                        <a:latin typeface="Calibri"/>
                      </a:endParaRPr>
                    </a:p>
                  </a:txBody>
                  <a:tcPr marL="9525" marR="9525" marT="9525" marB="0" anchor="ctr"/>
                </a:tc>
              </a:tr>
            </a:tbl>
          </a:graphicData>
        </a:graphic>
      </p:graphicFrame>
      <p:sp>
        <p:nvSpPr>
          <p:cNvPr id="3" name="Rectangle 2"/>
          <p:cNvSpPr/>
          <p:nvPr/>
        </p:nvSpPr>
        <p:spPr>
          <a:xfrm>
            <a:off x="755576" y="1196752"/>
            <a:ext cx="5408917" cy="400110"/>
          </a:xfrm>
          <a:prstGeom prst="rect">
            <a:avLst/>
          </a:prstGeom>
        </p:spPr>
        <p:txBody>
          <a:bodyPr wrap="none">
            <a:spAutoFit/>
          </a:bodyPr>
          <a:lstStyle/>
          <a:p>
            <a:r>
              <a:rPr lang="id-ID" altLang="id-ID" sz="2000" i="1" dirty="0" smtClean="0"/>
              <a:t>Tabel 14.02 </a:t>
            </a:r>
            <a:r>
              <a:rPr lang="id-ID" altLang="id-ID" sz="2000" dirty="0" smtClean="0"/>
              <a:t>Perhitungan </a:t>
            </a:r>
            <a:r>
              <a:rPr lang="id-ID" altLang="id-ID" sz="2000" i="1" dirty="0" smtClean="0"/>
              <a:t>EUAC</a:t>
            </a:r>
            <a:r>
              <a:rPr lang="id-ID" altLang="id-ID" sz="2000" dirty="0" smtClean="0"/>
              <a:t> untuk contoh 14.03</a:t>
            </a:r>
            <a:endParaRPr lang="id-ID" sz="2000" dirty="0"/>
          </a:p>
        </p:txBody>
      </p:sp>
      <p:sp>
        <p:nvSpPr>
          <p:cNvPr id="5" name="Right Arrow 4"/>
          <p:cNvSpPr/>
          <p:nvPr/>
        </p:nvSpPr>
        <p:spPr>
          <a:xfrm flipH="1">
            <a:off x="8532440" y="3257364"/>
            <a:ext cx="539552" cy="504056"/>
          </a:xfrm>
          <a:prstGeom prst="rightArrow">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graphicFrame>
        <p:nvGraphicFramePr>
          <p:cNvPr id="6" name="Table 5"/>
          <p:cNvGraphicFramePr>
            <a:graphicFrameLocks noGrp="1"/>
          </p:cNvGraphicFramePr>
          <p:nvPr>
            <p:extLst>
              <p:ext uri="{D42A27DB-BD31-4B8C-83A1-F6EECF244321}">
                <p14:modId xmlns:p14="http://schemas.microsoft.com/office/powerpoint/2010/main" val="3032961900"/>
              </p:ext>
            </p:extLst>
          </p:nvPr>
        </p:nvGraphicFramePr>
        <p:xfrm>
          <a:off x="683569" y="3284984"/>
          <a:ext cx="7704855" cy="534917"/>
        </p:xfrm>
        <a:graphic>
          <a:graphicData uri="http://schemas.openxmlformats.org/drawingml/2006/table">
            <a:tbl>
              <a:tblPr firstRow="1" bandRow="1">
                <a:tableStyleId>{9D7B26C5-4107-4FEC-AEDC-1716B250A1EF}</a:tableStyleId>
              </a:tblPr>
              <a:tblGrid>
                <a:gridCol w="1540971"/>
                <a:gridCol w="1540971"/>
                <a:gridCol w="1540971"/>
                <a:gridCol w="1540971"/>
                <a:gridCol w="1540971"/>
              </a:tblGrid>
              <a:tr h="534917">
                <a:tc>
                  <a:txBody>
                    <a:bodyPr/>
                    <a:lstStyle/>
                    <a:p>
                      <a:pPr algn="ctr"/>
                      <a:r>
                        <a:rPr lang="id-ID" sz="2800" b="1" dirty="0" smtClean="0">
                          <a:solidFill>
                            <a:srgbClr val="C00000"/>
                          </a:solidFill>
                          <a:effectLst>
                            <a:outerShdw blurRad="38100" dist="38100" dir="2700000" algn="tl">
                              <a:srgbClr val="000000">
                                <a:alpha val="43137"/>
                              </a:srgbClr>
                            </a:outerShdw>
                          </a:effectLst>
                        </a:rPr>
                        <a:t>3</a:t>
                      </a:r>
                      <a:endParaRPr lang="id-ID" sz="2800" b="1" dirty="0">
                        <a:solidFill>
                          <a:srgbClr val="C00000"/>
                        </a:solidFill>
                        <a:effectLst>
                          <a:outerShdw blurRad="38100" dist="38100" dir="2700000" algn="tl">
                            <a:srgbClr val="000000">
                              <a:alpha val="43137"/>
                            </a:srgbClr>
                          </a:outerShdw>
                        </a:effectLst>
                      </a:endParaRPr>
                    </a:p>
                  </a:txBody>
                  <a:tcPr anchor="ctr">
                    <a:solidFill>
                      <a:srgbClr val="FFFF00"/>
                    </a:solidFill>
                  </a:tcPr>
                </a:tc>
                <a:tc>
                  <a:txBody>
                    <a:bodyPr/>
                    <a:lstStyle/>
                    <a:p>
                      <a:pPr algn="ctr" fontAlgn="ctr"/>
                      <a:r>
                        <a:rPr lang="id-ID" sz="2000" b="1" i="0" u="none" strike="noStrike" dirty="0" smtClean="0">
                          <a:solidFill>
                            <a:srgbClr val="000000"/>
                          </a:solidFill>
                          <a:effectLst/>
                          <a:latin typeface="Calibri"/>
                        </a:rPr>
                        <a:t>        -9,495 </a:t>
                      </a:r>
                      <a:endParaRPr lang="id-ID" sz="2000" b="1" i="0" u="none" strike="noStrike" dirty="0">
                        <a:solidFill>
                          <a:srgbClr val="000000"/>
                        </a:solidFill>
                        <a:effectLst/>
                        <a:latin typeface="Calibri"/>
                      </a:endParaRPr>
                    </a:p>
                  </a:txBody>
                  <a:tcPr marL="9525" marR="9525" marT="9525" marB="0" anchor="ctr">
                    <a:solidFill>
                      <a:srgbClr val="FFFF00"/>
                    </a:solidFill>
                  </a:tcPr>
                </a:tc>
                <a:tc>
                  <a:txBody>
                    <a:bodyPr/>
                    <a:lstStyle/>
                    <a:p>
                      <a:pPr algn="ctr" fontAlgn="ctr"/>
                      <a:r>
                        <a:rPr lang="id-ID" sz="2000" b="1" i="0" u="none" strike="noStrike" dirty="0" smtClean="0">
                          <a:solidFill>
                            <a:srgbClr val="000000"/>
                          </a:solidFill>
                          <a:effectLst/>
                          <a:latin typeface="Calibri"/>
                        </a:rPr>
                        <a:t>-0,879</a:t>
                      </a:r>
                      <a:endParaRPr lang="id-ID" sz="2000" b="1" i="0" u="none" strike="noStrike" dirty="0">
                        <a:solidFill>
                          <a:srgbClr val="000000"/>
                        </a:solidFill>
                        <a:effectLst/>
                        <a:latin typeface="Calibri"/>
                      </a:endParaRPr>
                    </a:p>
                  </a:txBody>
                  <a:tcPr marL="9525" marR="9525" marT="9525" marB="0" anchor="ctr">
                    <a:solidFill>
                      <a:srgbClr val="FFFF00"/>
                    </a:solidFill>
                  </a:tcPr>
                </a:tc>
                <a:tc>
                  <a:txBody>
                    <a:bodyPr/>
                    <a:lstStyle/>
                    <a:p>
                      <a:pPr algn="ctr" fontAlgn="ctr"/>
                      <a:r>
                        <a:rPr lang="id-ID" sz="2000" b="1" i="0" u="none" strike="noStrike">
                          <a:solidFill>
                            <a:srgbClr val="000000"/>
                          </a:solidFill>
                          <a:effectLst/>
                          <a:latin typeface="Calibri"/>
                        </a:rPr>
                        <a:t>        3,297 </a:t>
                      </a:r>
                    </a:p>
                  </a:txBody>
                  <a:tcPr marL="9525" marR="9525" marT="9525" marB="0" anchor="ctr">
                    <a:solidFill>
                      <a:srgbClr val="FFFF00"/>
                    </a:solidFill>
                  </a:tcPr>
                </a:tc>
                <a:tc>
                  <a:txBody>
                    <a:bodyPr/>
                    <a:lstStyle/>
                    <a:p>
                      <a:pPr algn="ctr" fontAlgn="ctr"/>
                      <a:r>
                        <a:rPr lang="id-ID" sz="2400" b="1" i="0" u="none" strike="noStrike" dirty="0">
                          <a:solidFill>
                            <a:srgbClr val="000000"/>
                          </a:solidFill>
                          <a:effectLst/>
                          <a:latin typeface="Calibri"/>
                        </a:rPr>
                        <a:t>        </a:t>
                      </a:r>
                      <a:r>
                        <a:rPr lang="id-ID" sz="2400" b="1" i="0" u="none" strike="noStrike" dirty="0" smtClean="0">
                          <a:solidFill>
                            <a:srgbClr val="C00000"/>
                          </a:solidFill>
                          <a:effectLst>
                            <a:outerShdw blurRad="38100" dist="38100" dir="2700000" algn="tl">
                              <a:srgbClr val="000000">
                                <a:alpha val="43137"/>
                              </a:srgbClr>
                            </a:outerShdw>
                          </a:effectLst>
                          <a:latin typeface="Calibri"/>
                        </a:rPr>
                        <a:t>-7,077 </a:t>
                      </a:r>
                      <a:endParaRPr lang="id-ID" sz="2400" b="1" i="0" u="none" strike="noStrike" dirty="0">
                        <a:solidFill>
                          <a:srgbClr val="C00000"/>
                        </a:solidFill>
                        <a:effectLst>
                          <a:outerShdw blurRad="38100" dist="38100" dir="2700000" algn="tl">
                            <a:srgbClr val="000000">
                              <a:alpha val="43137"/>
                            </a:srgbClr>
                          </a:outerShdw>
                        </a:effectLst>
                        <a:latin typeface="Calibri"/>
                      </a:endParaRPr>
                    </a:p>
                  </a:txBody>
                  <a:tcPr marL="9525" marR="9525" marT="9525" marB="0" anchor="ctr">
                    <a:solidFill>
                      <a:srgbClr val="FFFF00"/>
                    </a:solidFill>
                  </a:tcPr>
                </a:tc>
              </a:tr>
            </a:tbl>
          </a:graphicData>
        </a:graphic>
      </p:graphicFrame>
      <p:sp>
        <p:nvSpPr>
          <p:cNvPr id="4" name="Right Arrow 3"/>
          <p:cNvSpPr/>
          <p:nvPr/>
        </p:nvSpPr>
        <p:spPr>
          <a:xfrm>
            <a:off x="485800" y="3356992"/>
            <a:ext cx="539552" cy="504056"/>
          </a:xfrm>
          <a:prstGeom prst="rightArrow">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7" name="Rectangle 6"/>
          <p:cNvSpPr/>
          <p:nvPr/>
        </p:nvSpPr>
        <p:spPr>
          <a:xfrm>
            <a:off x="683568" y="5651956"/>
            <a:ext cx="7632848" cy="923330"/>
          </a:xfrm>
          <a:prstGeom prst="rect">
            <a:avLst/>
          </a:prstGeom>
        </p:spPr>
        <p:txBody>
          <a:bodyPr wrap="square">
            <a:spAutoFit/>
          </a:bodyPr>
          <a:lstStyle/>
          <a:p>
            <a:pPr algn="just"/>
            <a:r>
              <a:rPr lang="id-ID" dirty="0" smtClean="0"/>
              <a:t>Umur ekonomis dapat dilihat dari nilai </a:t>
            </a:r>
            <a:r>
              <a:rPr lang="id-ID" i="1" dirty="0" smtClean="0">
                <a:solidFill>
                  <a:srgbClr val="C00000"/>
                </a:solidFill>
                <a:effectLst>
                  <a:outerShdw blurRad="38100" dist="38100" dir="2700000" algn="tl">
                    <a:srgbClr val="000000">
                      <a:alpha val="43137"/>
                    </a:srgbClr>
                  </a:outerShdw>
                </a:effectLst>
              </a:rPr>
              <a:t>Total EUAC paling rendah, </a:t>
            </a:r>
            <a:r>
              <a:rPr lang="id-ID" dirty="0" smtClean="0">
                <a:solidFill>
                  <a:schemeClr val="tx1">
                    <a:lumMod val="95000"/>
                    <a:lumOff val="5000"/>
                  </a:schemeClr>
                </a:solidFill>
              </a:rPr>
              <a:t>hal ini menunjukkan ongkos paling rendah.  Dari perhitungan maka umur ekonominya adalah </a:t>
            </a:r>
            <a:r>
              <a:rPr lang="id-ID" b="1" i="1" dirty="0" smtClean="0">
                <a:solidFill>
                  <a:srgbClr val="0070C0"/>
                </a:solidFill>
                <a:effectLst>
                  <a:outerShdw blurRad="38100" dist="38100" dir="2700000" algn="tl">
                    <a:srgbClr val="000000">
                      <a:alpha val="43137"/>
                    </a:srgbClr>
                  </a:outerShdw>
                </a:effectLst>
              </a:rPr>
              <a:t>3 tahun </a:t>
            </a:r>
            <a:r>
              <a:rPr lang="id-ID" dirty="0" smtClean="0">
                <a:solidFill>
                  <a:schemeClr val="tx1">
                    <a:lumMod val="95000"/>
                    <a:lumOff val="5000"/>
                  </a:schemeClr>
                </a:solidFill>
              </a:rPr>
              <a:t>dengan </a:t>
            </a:r>
            <a:r>
              <a:rPr lang="id-ID" b="1" i="1" dirty="0" smtClean="0">
                <a:solidFill>
                  <a:srgbClr val="0070C0"/>
                </a:solidFill>
                <a:effectLst>
                  <a:outerShdw blurRad="38100" dist="38100" dir="2700000" algn="tl">
                    <a:srgbClr val="000000">
                      <a:alpha val="43137"/>
                    </a:srgbClr>
                  </a:outerShdw>
                </a:effectLst>
              </a:rPr>
              <a:t>EUAC Rp 7,077 juta</a:t>
            </a:r>
            <a:endParaRPr lang="id-ID" b="1" i="1" dirty="0">
              <a:solidFill>
                <a:srgbClr val="0070C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0902677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par>
                                <p:cTn id="21" presetID="26" presetClass="entr" presetSubtype="0" fill="hold" grpId="0" nodeType="withEffect">
                                  <p:stCondLst>
                                    <p:cond delay="0"/>
                                  </p:stCondLst>
                                  <p:childTnLst>
                                    <p:set>
                                      <p:cBhvr>
                                        <p:cTn id="22" dur="1" fill="hold">
                                          <p:stCondLst>
                                            <p:cond delay="0"/>
                                          </p:stCondLst>
                                        </p:cTn>
                                        <p:tgtEl>
                                          <p:spTgt spid="5"/>
                                        </p:tgtEl>
                                        <p:attrNameLst>
                                          <p:attrName>style.visibility</p:attrName>
                                        </p:attrNameLst>
                                      </p:cBhvr>
                                      <p:to>
                                        <p:strVal val="visible"/>
                                      </p:to>
                                    </p:set>
                                    <p:animEffect transition="in" filter="wipe(down)">
                                      <p:cBhvr>
                                        <p:cTn id="23" dur="580">
                                          <p:stCondLst>
                                            <p:cond delay="0"/>
                                          </p:stCondLst>
                                        </p:cTn>
                                        <p:tgtEl>
                                          <p:spTgt spid="5"/>
                                        </p:tgtEl>
                                      </p:cBhvr>
                                    </p:animEffect>
                                    <p:anim calcmode="lin" valueType="num">
                                      <p:cBhvr>
                                        <p:cTn id="24"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29" dur="26">
                                          <p:stCondLst>
                                            <p:cond delay="650"/>
                                          </p:stCondLst>
                                        </p:cTn>
                                        <p:tgtEl>
                                          <p:spTgt spid="5"/>
                                        </p:tgtEl>
                                      </p:cBhvr>
                                      <p:to x="100000" y="60000"/>
                                    </p:animScale>
                                    <p:animScale>
                                      <p:cBhvr>
                                        <p:cTn id="30" dur="166" decel="50000">
                                          <p:stCondLst>
                                            <p:cond delay="676"/>
                                          </p:stCondLst>
                                        </p:cTn>
                                        <p:tgtEl>
                                          <p:spTgt spid="5"/>
                                        </p:tgtEl>
                                      </p:cBhvr>
                                      <p:to x="100000" y="100000"/>
                                    </p:animScale>
                                    <p:animScale>
                                      <p:cBhvr>
                                        <p:cTn id="31" dur="26">
                                          <p:stCondLst>
                                            <p:cond delay="1312"/>
                                          </p:stCondLst>
                                        </p:cTn>
                                        <p:tgtEl>
                                          <p:spTgt spid="5"/>
                                        </p:tgtEl>
                                      </p:cBhvr>
                                      <p:to x="100000" y="80000"/>
                                    </p:animScale>
                                    <p:animScale>
                                      <p:cBhvr>
                                        <p:cTn id="32" dur="166" decel="50000">
                                          <p:stCondLst>
                                            <p:cond delay="1338"/>
                                          </p:stCondLst>
                                        </p:cTn>
                                        <p:tgtEl>
                                          <p:spTgt spid="5"/>
                                        </p:tgtEl>
                                      </p:cBhvr>
                                      <p:to x="100000" y="100000"/>
                                    </p:animScale>
                                    <p:animScale>
                                      <p:cBhvr>
                                        <p:cTn id="33" dur="26">
                                          <p:stCondLst>
                                            <p:cond delay="1642"/>
                                          </p:stCondLst>
                                        </p:cTn>
                                        <p:tgtEl>
                                          <p:spTgt spid="5"/>
                                        </p:tgtEl>
                                      </p:cBhvr>
                                      <p:to x="100000" y="90000"/>
                                    </p:animScale>
                                    <p:animScale>
                                      <p:cBhvr>
                                        <p:cTn id="34" dur="166" decel="50000">
                                          <p:stCondLst>
                                            <p:cond delay="1668"/>
                                          </p:stCondLst>
                                        </p:cTn>
                                        <p:tgtEl>
                                          <p:spTgt spid="5"/>
                                        </p:tgtEl>
                                      </p:cBhvr>
                                      <p:to x="100000" y="100000"/>
                                    </p:animScale>
                                    <p:animScale>
                                      <p:cBhvr>
                                        <p:cTn id="35" dur="26">
                                          <p:stCondLst>
                                            <p:cond delay="1808"/>
                                          </p:stCondLst>
                                        </p:cTn>
                                        <p:tgtEl>
                                          <p:spTgt spid="5"/>
                                        </p:tgtEl>
                                      </p:cBhvr>
                                      <p:to x="100000" y="95000"/>
                                    </p:animScale>
                                    <p:animScale>
                                      <p:cBhvr>
                                        <p:cTn id="36" dur="166" decel="50000">
                                          <p:stCondLst>
                                            <p:cond delay="1834"/>
                                          </p:stCondLst>
                                        </p:cTn>
                                        <p:tgtEl>
                                          <p:spTgt spid="5"/>
                                        </p:tgtEl>
                                      </p:cBhvr>
                                      <p:to x="100000" y="100000"/>
                                    </p:animScale>
                                  </p:childTnLst>
                                </p:cTn>
                              </p:par>
                            </p:childTnLst>
                          </p:cTn>
                        </p:par>
                      </p:childTnLst>
                    </p:cTn>
                  </p:par>
                  <p:par>
                    <p:cTn id="37" fill="hold">
                      <p:stCondLst>
                        <p:cond delay="indefinite"/>
                      </p:stCondLst>
                      <p:childTnLst>
                        <p:par>
                          <p:cTn id="38" fill="hold">
                            <p:stCondLst>
                              <p:cond delay="0"/>
                            </p:stCondLst>
                            <p:childTnLst>
                              <p:par>
                                <p:cTn id="39" presetID="16" presetClass="entr" presetSubtype="21" fill="hold" nodeType="clickEffect">
                                  <p:stCondLst>
                                    <p:cond delay="0"/>
                                  </p:stCondLst>
                                  <p:childTnLst>
                                    <p:set>
                                      <p:cBhvr>
                                        <p:cTn id="40" dur="1" fill="hold">
                                          <p:stCondLst>
                                            <p:cond delay="0"/>
                                          </p:stCondLst>
                                        </p:cTn>
                                        <p:tgtEl>
                                          <p:spTgt spid="6"/>
                                        </p:tgtEl>
                                        <p:attrNameLst>
                                          <p:attrName>style.visibility</p:attrName>
                                        </p:attrNameLst>
                                      </p:cBhvr>
                                      <p:to>
                                        <p:strVal val="visible"/>
                                      </p:to>
                                    </p:set>
                                    <p:animEffect transition="in" filter="barn(inVertical)">
                                      <p:cBhvr>
                                        <p:cTn id="41" dur="500"/>
                                        <p:tgtEl>
                                          <p:spTgt spid="6"/>
                                        </p:tgtEl>
                                      </p:cBhvr>
                                    </p:animEffect>
                                  </p:childTnLst>
                                </p:cTn>
                              </p:par>
                            </p:childTnLst>
                          </p:cTn>
                        </p:par>
                      </p:childTnLst>
                    </p:cTn>
                  </p:par>
                  <p:par>
                    <p:cTn id="42" fill="hold">
                      <p:stCondLst>
                        <p:cond delay="indefinite"/>
                      </p:stCondLst>
                      <p:childTnLst>
                        <p:par>
                          <p:cTn id="43" fill="hold">
                            <p:stCondLst>
                              <p:cond delay="0"/>
                            </p:stCondLst>
                            <p:childTnLst>
                              <p:par>
                                <p:cTn id="44" presetID="42" presetClass="entr" presetSubtype="0" fill="hold" grpId="0" nodeType="clickEffect">
                                  <p:stCondLst>
                                    <p:cond delay="0"/>
                                  </p:stCondLst>
                                  <p:childTnLst>
                                    <p:set>
                                      <p:cBhvr>
                                        <p:cTn id="45" dur="1" fill="hold">
                                          <p:stCondLst>
                                            <p:cond delay="0"/>
                                          </p:stCondLst>
                                        </p:cTn>
                                        <p:tgtEl>
                                          <p:spTgt spid="7"/>
                                        </p:tgtEl>
                                        <p:attrNameLst>
                                          <p:attrName>style.visibility</p:attrName>
                                        </p:attrNameLst>
                                      </p:cBhvr>
                                      <p:to>
                                        <p:strVal val="visible"/>
                                      </p:to>
                                    </p:set>
                                    <p:animEffect transition="in" filter="fade">
                                      <p:cBhvr>
                                        <p:cTn id="46" dur="1000"/>
                                        <p:tgtEl>
                                          <p:spTgt spid="7"/>
                                        </p:tgtEl>
                                      </p:cBhvr>
                                    </p:animEffect>
                                    <p:anim calcmode="lin" valueType="num">
                                      <p:cBhvr>
                                        <p:cTn id="47" dur="1000" fill="hold"/>
                                        <p:tgtEl>
                                          <p:spTgt spid="7"/>
                                        </p:tgtEl>
                                        <p:attrNameLst>
                                          <p:attrName>ppt_x</p:attrName>
                                        </p:attrNameLst>
                                      </p:cBhvr>
                                      <p:tavLst>
                                        <p:tav tm="0">
                                          <p:val>
                                            <p:strVal val="#ppt_x"/>
                                          </p:val>
                                        </p:tav>
                                        <p:tav tm="100000">
                                          <p:val>
                                            <p:strVal val="#ppt_x"/>
                                          </p:val>
                                        </p:tav>
                                      </p:tavLst>
                                    </p:anim>
                                    <p:anim calcmode="lin" valueType="num">
                                      <p:cBhvr>
                                        <p:cTn id="48"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4" grpId="0" animBg="1"/>
      <p:bldP spid="7"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 name="Group 27"/>
          <p:cNvGrpSpPr/>
          <p:nvPr/>
        </p:nvGrpSpPr>
        <p:grpSpPr>
          <a:xfrm>
            <a:off x="1469751" y="3068960"/>
            <a:ext cx="3921633" cy="1819870"/>
            <a:chOff x="1469751" y="3068960"/>
            <a:chExt cx="3921633" cy="1819870"/>
          </a:xfrm>
        </p:grpSpPr>
        <p:cxnSp>
          <p:nvCxnSpPr>
            <p:cNvPr id="13" name="Straight Connector 12"/>
            <p:cNvCxnSpPr/>
            <p:nvPr/>
          </p:nvCxnSpPr>
          <p:spPr>
            <a:xfrm>
              <a:off x="2223032" y="4674330"/>
              <a:ext cx="0" cy="2145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3015120" y="4674330"/>
              <a:ext cx="0" cy="2145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3807208" y="4674330"/>
              <a:ext cx="0" cy="2145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4599296" y="4674330"/>
              <a:ext cx="0" cy="2145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5391384" y="4674330"/>
              <a:ext cx="0" cy="2145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1469751" y="4079401"/>
              <a:ext cx="14401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1469751" y="3574180"/>
              <a:ext cx="14401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1469751" y="3068960"/>
              <a:ext cx="14401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0" name="Group 29"/>
          <p:cNvGrpSpPr/>
          <p:nvPr/>
        </p:nvGrpSpPr>
        <p:grpSpPr>
          <a:xfrm>
            <a:off x="1331640" y="2132856"/>
            <a:ext cx="5832648" cy="3069048"/>
            <a:chOff x="1331640" y="2132856"/>
            <a:chExt cx="5832648" cy="3069048"/>
          </a:xfrm>
        </p:grpSpPr>
        <p:grpSp>
          <p:nvGrpSpPr>
            <p:cNvPr id="11" name="Group 10"/>
            <p:cNvGrpSpPr/>
            <p:nvPr/>
          </p:nvGrpSpPr>
          <p:grpSpPr>
            <a:xfrm>
              <a:off x="1331640" y="2132856"/>
              <a:ext cx="5328592" cy="2739352"/>
              <a:chOff x="1331640" y="2132856"/>
              <a:chExt cx="5328592" cy="2739352"/>
            </a:xfrm>
          </p:grpSpPr>
          <p:cxnSp>
            <p:nvCxnSpPr>
              <p:cNvPr id="3" name="Straight Arrow Connector 2"/>
              <p:cNvCxnSpPr/>
              <p:nvPr/>
            </p:nvCxnSpPr>
            <p:spPr>
              <a:xfrm flipV="1">
                <a:off x="1547664" y="2132856"/>
                <a:ext cx="0" cy="223224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 name="TextBox 3"/>
              <p:cNvSpPr txBox="1"/>
              <p:nvPr/>
            </p:nvSpPr>
            <p:spPr>
              <a:xfrm>
                <a:off x="1331640" y="4161274"/>
                <a:ext cx="576064" cy="707886"/>
              </a:xfrm>
              <a:prstGeom prst="rect">
                <a:avLst/>
              </a:prstGeom>
              <a:noFill/>
            </p:spPr>
            <p:txBody>
              <a:bodyPr wrap="square" rtlCol="0">
                <a:spAutoFit/>
              </a:bodyPr>
              <a:lstStyle/>
              <a:p>
                <a:r>
                  <a:rPr lang="id-ID" sz="4000" dirty="0" smtClean="0"/>
                  <a:t>~</a:t>
                </a:r>
                <a:endParaRPr lang="id-ID" sz="4000" dirty="0"/>
              </a:p>
            </p:txBody>
          </p:sp>
          <p:sp>
            <p:nvSpPr>
              <p:cNvPr id="5" name="TextBox 4"/>
              <p:cNvSpPr txBox="1"/>
              <p:nvPr/>
            </p:nvSpPr>
            <p:spPr>
              <a:xfrm>
                <a:off x="1331640" y="4079401"/>
                <a:ext cx="576064" cy="707886"/>
              </a:xfrm>
              <a:prstGeom prst="rect">
                <a:avLst/>
              </a:prstGeom>
              <a:noFill/>
            </p:spPr>
            <p:txBody>
              <a:bodyPr wrap="square" rtlCol="0">
                <a:spAutoFit/>
              </a:bodyPr>
              <a:lstStyle/>
              <a:p>
                <a:r>
                  <a:rPr lang="id-ID" sz="4000" dirty="0" smtClean="0"/>
                  <a:t>~</a:t>
                </a:r>
                <a:endParaRPr lang="id-ID" sz="4000" dirty="0"/>
              </a:p>
            </p:txBody>
          </p:sp>
          <p:cxnSp>
            <p:nvCxnSpPr>
              <p:cNvPr id="7" name="Straight Connector 6"/>
              <p:cNvCxnSpPr/>
              <p:nvPr/>
            </p:nvCxnSpPr>
            <p:spPr>
              <a:xfrm>
                <a:off x="1547664" y="4437112"/>
                <a:ext cx="0" cy="43509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a:off x="1331640" y="4787287"/>
                <a:ext cx="5328592" cy="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
          <p:nvSpPr>
            <p:cNvPr id="29" name="TextBox 28"/>
            <p:cNvSpPr txBox="1"/>
            <p:nvPr/>
          </p:nvSpPr>
          <p:spPr>
            <a:xfrm>
              <a:off x="1403648" y="4863350"/>
              <a:ext cx="5760640" cy="338554"/>
            </a:xfrm>
            <a:prstGeom prst="rect">
              <a:avLst/>
            </a:prstGeom>
            <a:noFill/>
          </p:spPr>
          <p:txBody>
            <a:bodyPr wrap="square" rtlCol="0">
              <a:spAutoFit/>
            </a:bodyPr>
            <a:lstStyle/>
            <a:p>
              <a:r>
                <a:rPr lang="id-ID" sz="1600" i="1" dirty="0" smtClean="0"/>
                <a:t>1             2	            3	         4	       5	    6       umur (tahun)</a:t>
              </a:r>
              <a:endParaRPr lang="id-ID" sz="1600" i="1" dirty="0"/>
            </a:p>
          </p:txBody>
        </p:sp>
      </p:grpSp>
      <p:grpSp>
        <p:nvGrpSpPr>
          <p:cNvPr id="33" name="Group 32"/>
          <p:cNvGrpSpPr/>
          <p:nvPr/>
        </p:nvGrpSpPr>
        <p:grpSpPr>
          <a:xfrm>
            <a:off x="971600" y="1779361"/>
            <a:ext cx="502895" cy="2482670"/>
            <a:chOff x="971600" y="1779361"/>
            <a:chExt cx="502895" cy="2482670"/>
          </a:xfrm>
        </p:grpSpPr>
        <p:sp>
          <p:nvSpPr>
            <p:cNvPr id="31" name="TextBox 30"/>
            <p:cNvSpPr txBox="1"/>
            <p:nvPr/>
          </p:nvSpPr>
          <p:spPr>
            <a:xfrm>
              <a:off x="971600" y="2938592"/>
              <a:ext cx="444352" cy="1323439"/>
            </a:xfrm>
            <a:prstGeom prst="rect">
              <a:avLst/>
            </a:prstGeom>
            <a:noFill/>
          </p:spPr>
          <p:txBody>
            <a:bodyPr wrap="none" rtlCol="0">
              <a:spAutoFit/>
            </a:bodyPr>
            <a:lstStyle/>
            <a:p>
              <a:pPr algn="r"/>
              <a:r>
                <a:rPr lang="id-ID" sz="1600" i="1" dirty="0" smtClean="0"/>
                <a:t>8</a:t>
              </a:r>
            </a:p>
            <a:p>
              <a:pPr algn="r"/>
              <a:endParaRPr lang="id-ID" sz="1600" i="1" dirty="0"/>
            </a:p>
            <a:p>
              <a:pPr algn="r"/>
              <a:r>
                <a:rPr lang="id-ID" sz="1600" i="1" dirty="0" smtClean="0"/>
                <a:t>7,5</a:t>
              </a:r>
            </a:p>
            <a:p>
              <a:pPr algn="r"/>
              <a:endParaRPr lang="id-ID" sz="1600" i="1" dirty="0"/>
            </a:p>
            <a:p>
              <a:pPr algn="r"/>
              <a:r>
                <a:rPr lang="id-ID" sz="1600" i="1" dirty="0" smtClean="0"/>
                <a:t>7</a:t>
              </a:r>
              <a:endParaRPr lang="id-ID" sz="1600" i="1" dirty="0"/>
            </a:p>
          </p:txBody>
        </p:sp>
        <p:sp>
          <p:nvSpPr>
            <p:cNvPr id="32" name="TextBox 31"/>
            <p:cNvSpPr txBox="1"/>
            <p:nvPr/>
          </p:nvSpPr>
          <p:spPr>
            <a:xfrm>
              <a:off x="1043608" y="1779361"/>
              <a:ext cx="430887" cy="1014765"/>
            </a:xfrm>
            <a:prstGeom prst="rect">
              <a:avLst/>
            </a:prstGeom>
            <a:noFill/>
          </p:spPr>
          <p:txBody>
            <a:bodyPr vert="vert270" wrap="none" rtlCol="0">
              <a:spAutoFit/>
            </a:bodyPr>
            <a:lstStyle/>
            <a:p>
              <a:r>
                <a:rPr lang="id-ID" sz="1600" dirty="0" smtClean="0"/>
                <a:t>Juta rupiah</a:t>
              </a:r>
              <a:endParaRPr lang="id-ID" sz="1600" dirty="0"/>
            </a:p>
          </p:txBody>
        </p:sp>
      </p:grpSp>
      <p:grpSp>
        <p:nvGrpSpPr>
          <p:cNvPr id="39" name="Group 38"/>
          <p:cNvGrpSpPr/>
          <p:nvPr/>
        </p:nvGrpSpPr>
        <p:grpSpPr>
          <a:xfrm>
            <a:off x="1499463" y="1587856"/>
            <a:ext cx="4197369" cy="2516129"/>
            <a:chOff x="1513111" y="1784486"/>
            <a:chExt cx="4197369" cy="2516129"/>
          </a:xfrm>
        </p:grpSpPr>
        <p:sp>
          <p:nvSpPr>
            <p:cNvPr id="36" name="Arc 35"/>
            <p:cNvSpPr/>
            <p:nvPr/>
          </p:nvSpPr>
          <p:spPr>
            <a:xfrm rot="9777632">
              <a:off x="1513111" y="1784486"/>
              <a:ext cx="3416047" cy="2516129"/>
            </a:xfrm>
            <a:prstGeom prst="arc">
              <a:avLst>
                <a:gd name="adj1" fmla="val 13319706"/>
                <a:gd name="adj2" fmla="val 952730"/>
              </a:avLst>
            </a:prstGeom>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id-ID"/>
            </a:p>
          </p:txBody>
        </p:sp>
        <p:cxnSp>
          <p:nvCxnSpPr>
            <p:cNvPr id="38" name="Straight Connector 37"/>
            <p:cNvCxnSpPr/>
            <p:nvPr/>
          </p:nvCxnSpPr>
          <p:spPr>
            <a:xfrm flipV="1">
              <a:off x="4526909" y="2286743"/>
              <a:ext cx="1183571" cy="1369821"/>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43" name="Flowchart: Connector 42"/>
          <p:cNvSpPr/>
          <p:nvPr/>
        </p:nvSpPr>
        <p:spPr>
          <a:xfrm>
            <a:off x="2187028" y="3993958"/>
            <a:ext cx="72008" cy="72008"/>
          </a:xfrm>
          <a:prstGeom prst="flowChartConnector">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44" name="Flowchart: Connector 43"/>
          <p:cNvSpPr/>
          <p:nvPr/>
        </p:nvSpPr>
        <p:spPr>
          <a:xfrm>
            <a:off x="2974176" y="4105389"/>
            <a:ext cx="72008" cy="72008"/>
          </a:xfrm>
          <a:prstGeom prst="flowChartConnector">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45" name="Flowchart: Connector 44"/>
          <p:cNvSpPr/>
          <p:nvPr/>
        </p:nvSpPr>
        <p:spPr>
          <a:xfrm>
            <a:off x="3776144" y="3960352"/>
            <a:ext cx="72008" cy="72008"/>
          </a:xfrm>
          <a:prstGeom prst="flowChartConnector">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46" name="Flowchart: Connector 45"/>
          <p:cNvSpPr/>
          <p:nvPr/>
        </p:nvSpPr>
        <p:spPr>
          <a:xfrm>
            <a:off x="4572000" y="3329696"/>
            <a:ext cx="72008" cy="72008"/>
          </a:xfrm>
          <a:prstGeom prst="flowChartConnector">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47" name="Flowchart: Connector 46"/>
          <p:cNvSpPr/>
          <p:nvPr/>
        </p:nvSpPr>
        <p:spPr>
          <a:xfrm>
            <a:off x="5364088" y="2376176"/>
            <a:ext cx="72008" cy="72008"/>
          </a:xfrm>
          <a:prstGeom prst="flowChartConnector">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48" name="TextBox 47"/>
          <p:cNvSpPr txBox="1"/>
          <p:nvPr/>
        </p:nvSpPr>
        <p:spPr>
          <a:xfrm>
            <a:off x="5696832" y="1779361"/>
            <a:ext cx="694101" cy="369332"/>
          </a:xfrm>
          <a:prstGeom prst="rect">
            <a:avLst/>
          </a:prstGeom>
          <a:noFill/>
        </p:spPr>
        <p:txBody>
          <a:bodyPr wrap="none" rtlCol="0">
            <a:spAutoFit/>
          </a:bodyPr>
          <a:lstStyle/>
          <a:p>
            <a:r>
              <a:rPr lang="id-ID" i="1" dirty="0" smtClean="0"/>
              <a:t>EUAC</a:t>
            </a:r>
            <a:endParaRPr lang="id-ID" i="1" dirty="0"/>
          </a:p>
        </p:txBody>
      </p:sp>
      <p:cxnSp>
        <p:nvCxnSpPr>
          <p:cNvPr id="50" name="Straight Connector 49"/>
          <p:cNvCxnSpPr/>
          <p:nvPr/>
        </p:nvCxnSpPr>
        <p:spPr>
          <a:xfrm>
            <a:off x="3015120" y="4161274"/>
            <a:ext cx="0" cy="626013"/>
          </a:xfrm>
          <a:prstGeom prst="line">
            <a:avLst/>
          </a:prstGeom>
          <a:ln w="28575">
            <a:solidFill>
              <a:srgbClr val="0070C0"/>
            </a:solidFill>
            <a:prstDash val="dashDot"/>
          </a:ln>
        </p:spPr>
        <p:style>
          <a:lnRef idx="1">
            <a:schemeClr val="accent1"/>
          </a:lnRef>
          <a:fillRef idx="0">
            <a:schemeClr val="accent1"/>
          </a:fillRef>
          <a:effectRef idx="0">
            <a:schemeClr val="accent1"/>
          </a:effectRef>
          <a:fontRef idx="minor">
            <a:schemeClr val="tx1"/>
          </a:fontRef>
        </p:style>
      </p:cxnSp>
      <p:grpSp>
        <p:nvGrpSpPr>
          <p:cNvPr id="54" name="Group 53"/>
          <p:cNvGrpSpPr/>
          <p:nvPr/>
        </p:nvGrpSpPr>
        <p:grpSpPr>
          <a:xfrm>
            <a:off x="3046184" y="4052105"/>
            <a:ext cx="2278364" cy="729475"/>
            <a:chOff x="3046184" y="4052105"/>
            <a:chExt cx="2278364" cy="729475"/>
          </a:xfrm>
        </p:grpSpPr>
        <p:cxnSp>
          <p:nvCxnSpPr>
            <p:cNvPr id="52" name="Straight Arrow Connector 51"/>
            <p:cNvCxnSpPr/>
            <p:nvPr/>
          </p:nvCxnSpPr>
          <p:spPr>
            <a:xfrm flipH="1">
              <a:off x="3046184" y="4262031"/>
              <a:ext cx="801968" cy="519549"/>
            </a:xfrm>
            <a:prstGeom prst="straightConnector1">
              <a:avLst/>
            </a:prstGeom>
            <a:ln>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53" name="TextBox 52"/>
            <p:cNvSpPr txBox="1"/>
            <p:nvPr/>
          </p:nvSpPr>
          <p:spPr>
            <a:xfrm>
              <a:off x="3894861" y="4052105"/>
              <a:ext cx="1429687" cy="338554"/>
            </a:xfrm>
            <a:prstGeom prst="rect">
              <a:avLst/>
            </a:prstGeom>
            <a:noFill/>
          </p:spPr>
          <p:txBody>
            <a:bodyPr wrap="none" rtlCol="0">
              <a:spAutoFit/>
            </a:bodyPr>
            <a:lstStyle/>
            <a:p>
              <a:r>
                <a:rPr lang="id-ID" sz="1600" dirty="0" smtClean="0"/>
                <a:t>Umur ekonomi</a:t>
              </a:r>
              <a:endParaRPr lang="id-ID" sz="1600" dirty="0"/>
            </a:p>
          </p:txBody>
        </p:sp>
      </p:grpSp>
      <p:sp>
        <p:nvSpPr>
          <p:cNvPr id="55" name="TextBox 54"/>
          <p:cNvSpPr txBox="1"/>
          <p:nvPr/>
        </p:nvSpPr>
        <p:spPr>
          <a:xfrm>
            <a:off x="2223032" y="5520768"/>
            <a:ext cx="4061112" cy="369332"/>
          </a:xfrm>
          <a:prstGeom prst="rect">
            <a:avLst/>
          </a:prstGeom>
          <a:noFill/>
        </p:spPr>
        <p:txBody>
          <a:bodyPr wrap="none" rtlCol="0">
            <a:spAutoFit/>
          </a:bodyPr>
          <a:lstStyle/>
          <a:p>
            <a:r>
              <a:rPr lang="id-ID" dirty="0" smtClean="0"/>
              <a:t>Gambar 14.03   Grafik </a:t>
            </a:r>
            <a:r>
              <a:rPr lang="id-ID" i="1" dirty="0" smtClean="0"/>
              <a:t>EUAC contoh 14.03</a:t>
            </a:r>
            <a:endParaRPr lang="id-ID" i="1" dirty="0"/>
          </a:p>
        </p:txBody>
      </p:sp>
    </p:spTree>
    <p:extLst>
      <p:ext uri="{BB962C8B-B14F-4D97-AF65-F5344CB8AC3E}">
        <p14:creationId xmlns:p14="http://schemas.microsoft.com/office/powerpoint/2010/main" val="24363157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wipe(left)">
                                      <p:cBhvr>
                                        <p:cTn id="7" dur="3000"/>
                                        <p:tgtEl>
                                          <p:spTgt spid="39"/>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50"/>
                                        </p:tgtEl>
                                        <p:attrNameLst>
                                          <p:attrName>style.visibility</p:attrName>
                                        </p:attrNameLst>
                                      </p:cBhvr>
                                      <p:to>
                                        <p:strVal val="visible"/>
                                      </p:to>
                                    </p:set>
                                    <p:animEffect transition="in" filter="wipe(up)">
                                      <p:cBhvr>
                                        <p:cTn id="12" dur="500"/>
                                        <p:tgtEl>
                                          <p:spTgt spid="50"/>
                                        </p:tgtEl>
                                      </p:cBhvr>
                                    </p:animEffect>
                                  </p:childTnLst>
                                </p:cTn>
                              </p:par>
                              <p:par>
                                <p:cTn id="13" presetID="22" presetClass="entr" presetSubtype="2" fill="hold" nodeType="withEffect">
                                  <p:stCondLst>
                                    <p:cond delay="0"/>
                                  </p:stCondLst>
                                  <p:childTnLst>
                                    <p:set>
                                      <p:cBhvr>
                                        <p:cTn id="14" dur="1" fill="hold">
                                          <p:stCondLst>
                                            <p:cond delay="0"/>
                                          </p:stCondLst>
                                        </p:cTn>
                                        <p:tgtEl>
                                          <p:spTgt spid="54"/>
                                        </p:tgtEl>
                                        <p:attrNameLst>
                                          <p:attrName>style.visibility</p:attrName>
                                        </p:attrNameLst>
                                      </p:cBhvr>
                                      <p:to>
                                        <p:strVal val="visible"/>
                                      </p:to>
                                    </p:set>
                                    <p:animEffect transition="in" filter="wipe(right)">
                                      <p:cBhvr>
                                        <p:cTn id="15" dur="3000"/>
                                        <p:tgtEl>
                                          <p:spTgt spid="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40429" y="1844824"/>
            <a:ext cx="7848872" cy="2123658"/>
          </a:xfrm>
          <a:prstGeom prst="rect">
            <a:avLst/>
          </a:prstGeom>
          <a:solidFill>
            <a:schemeClr val="tx1"/>
          </a:solidFill>
        </p:spPr>
        <p:txBody>
          <a:bodyPr wrap="square" rtlCol="0">
            <a:spAutoFit/>
          </a:bodyPr>
          <a:lstStyle/>
          <a:p>
            <a:pPr algn="ctr"/>
            <a:r>
              <a:rPr lang="id-ID" sz="4400" dirty="0" smtClean="0">
                <a:solidFill>
                  <a:srgbClr val="FFFF00"/>
                </a:solidFill>
                <a:effectLst>
                  <a:outerShdw blurRad="38100" dist="38100" dir="2700000" algn="tl">
                    <a:srgbClr val="000000">
                      <a:alpha val="43137"/>
                    </a:srgbClr>
                  </a:outerShdw>
                </a:effectLst>
                <a:latin typeface="Bernard MT Condensed" panose="02050806060905020404" pitchFamily="18" charset="0"/>
              </a:rPr>
              <a:t>TUGAS :</a:t>
            </a:r>
          </a:p>
          <a:p>
            <a:pPr algn="ctr"/>
            <a:r>
              <a:rPr lang="id-ID" sz="4400" b="1" dirty="0" smtClean="0">
                <a:solidFill>
                  <a:srgbClr val="00B0F0"/>
                </a:solidFill>
                <a:effectLst>
                  <a:outerShdw blurRad="38100" dist="38100" dir="2700000" algn="tl">
                    <a:srgbClr val="000000">
                      <a:alpha val="43137"/>
                    </a:srgbClr>
                  </a:outerShdw>
                </a:effectLst>
                <a:latin typeface="Bernard MT Condensed" panose="02050806060905020404" pitchFamily="18" charset="0"/>
              </a:rPr>
              <a:t>Baca</a:t>
            </a:r>
            <a:r>
              <a:rPr lang="id-ID" sz="4400" b="1" dirty="0" smtClean="0">
                <a:solidFill>
                  <a:srgbClr val="C00000"/>
                </a:solidFill>
                <a:effectLst>
                  <a:outerShdw blurRad="38100" dist="38100" dir="2700000" algn="tl">
                    <a:srgbClr val="000000">
                      <a:alpha val="43137"/>
                    </a:srgbClr>
                  </a:outerShdw>
                </a:effectLst>
                <a:latin typeface="Bernard MT Condensed" panose="02050806060905020404" pitchFamily="18" charset="0"/>
              </a:rPr>
              <a:t> </a:t>
            </a:r>
            <a:r>
              <a:rPr lang="id-ID" sz="4400" b="1" dirty="0" smtClean="0">
                <a:solidFill>
                  <a:schemeClr val="bg1"/>
                </a:solidFill>
                <a:effectLst>
                  <a:outerShdw blurRad="38100" dist="38100" dir="2700000" algn="tl">
                    <a:srgbClr val="000000">
                      <a:alpha val="43137"/>
                    </a:srgbClr>
                  </a:outerShdw>
                </a:effectLst>
                <a:latin typeface="Bernard MT Condensed" panose="02050806060905020404" pitchFamily="18" charset="0"/>
              </a:rPr>
              <a:t>dan</a:t>
            </a:r>
            <a:r>
              <a:rPr lang="id-ID" sz="4400" b="1" dirty="0" smtClean="0">
                <a:solidFill>
                  <a:srgbClr val="C00000"/>
                </a:solidFill>
                <a:effectLst>
                  <a:outerShdw blurRad="38100" dist="38100" dir="2700000" algn="tl">
                    <a:srgbClr val="000000">
                      <a:alpha val="43137"/>
                    </a:srgbClr>
                  </a:outerShdw>
                </a:effectLst>
                <a:latin typeface="Bernard MT Condensed" panose="02050806060905020404" pitchFamily="18" charset="0"/>
              </a:rPr>
              <a:t> </a:t>
            </a:r>
            <a:r>
              <a:rPr lang="id-ID" sz="4400" b="1" dirty="0" smtClean="0">
                <a:solidFill>
                  <a:srgbClr val="00B0F0"/>
                </a:solidFill>
                <a:effectLst>
                  <a:outerShdw blurRad="38100" dist="38100" dir="2700000" algn="tl">
                    <a:srgbClr val="000000">
                      <a:alpha val="43137"/>
                    </a:srgbClr>
                  </a:outerShdw>
                </a:effectLst>
                <a:latin typeface="Bernard MT Condensed" panose="02050806060905020404" pitchFamily="18" charset="0"/>
              </a:rPr>
              <a:t>pahami</a:t>
            </a:r>
            <a:r>
              <a:rPr lang="id-ID" sz="4400" b="1" dirty="0" smtClean="0">
                <a:solidFill>
                  <a:srgbClr val="C00000"/>
                </a:solidFill>
                <a:effectLst>
                  <a:outerShdw blurRad="38100" dist="38100" dir="2700000" algn="tl">
                    <a:srgbClr val="000000">
                      <a:alpha val="43137"/>
                    </a:srgbClr>
                  </a:outerShdw>
                </a:effectLst>
                <a:latin typeface="Bernard MT Condensed" panose="02050806060905020404" pitchFamily="18" charset="0"/>
              </a:rPr>
              <a:t> </a:t>
            </a:r>
            <a:r>
              <a:rPr lang="id-ID" sz="4400" b="1" dirty="0" smtClean="0">
                <a:solidFill>
                  <a:srgbClr val="FFFF00"/>
                </a:solidFill>
                <a:effectLst>
                  <a:outerShdw blurRad="38100" dist="38100" dir="2700000" algn="tl">
                    <a:srgbClr val="000000">
                      <a:alpha val="43137"/>
                    </a:srgbClr>
                  </a:outerShdw>
                </a:effectLst>
                <a:latin typeface="Bernard MT Condensed" panose="02050806060905020404" pitchFamily="18" charset="0"/>
              </a:rPr>
              <a:t>materi </a:t>
            </a:r>
          </a:p>
          <a:p>
            <a:pPr algn="ctr"/>
            <a:r>
              <a:rPr lang="id-ID" sz="4400" b="1" dirty="0" smtClean="0">
                <a:solidFill>
                  <a:srgbClr val="92D050"/>
                </a:solidFill>
                <a:effectLst>
                  <a:outerShdw blurRad="38100" dist="38100" dir="2700000" algn="tl">
                    <a:srgbClr val="000000">
                      <a:alpha val="43137"/>
                    </a:srgbClr>
                  </a:outerShdw>
                </a:effectLst>
                <a:latin typeface="Bernard MT Condensed" panose="02050806060905020404" pitchFamily="18" charset="0"/>
              </a:rPr>
              <a:t>Analisis Penggantian</a:t>
            </a:r>
            <a:endParaRPr lang="id-ID" sz="4400" b="1" i="1" dirty="0">
              <a:solidFill>
                <a:srgbClr val="92D050"/>
              </a:solidFill>
              <a:effectLst>
                <a:outerShdw blurRad="38100" dist="38100" dir="2700000" algn="tl">
                  <a:srgbClr val="000000">
                    <a:alpha val="43137"/>
                  </a:srgbClr>
                </a:outerShdw>
              </a:effectLst>
              <a:latin typeface="Bernard MT Condensed" panose="02050806060905020404" pitchFamily="18" charset="0"/>
            </a:endParaRPr>
          </a:p>
        </p:txBody>
      </p:sp>
    </p:spTree>
    <p:extLst>
      <p:ext uri="{BB962C8B-B14F-4D97-AF65-F5344CB8AC3E}">
        <p14:creationId xmlns:p14="http://schemas.microsoft.com/office/powerpoint/2010/main" val="288832159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
          <p:cNvSpPr txBox="1">
            <a:spLocks noChangeArrowheads="1"/>
          </p:cNvSpPr>
          <p:nvPr/>
        </p:nvSpPr>
        <p:spPr>
          <a:xfrm>
            <a:off x="683568" y="908720"/>
            <a:ext cx="7949720" cy="838200"/>
          </a:xfrm>
          <a:prstGeom prst="rect">
            <a:avLst/>
          </a:prstGeom>
          <a:solidFill>
            <a:schemeClr val="tx2">
              <a:lumMod val="40000"/>
              <a:lumOff val="60000"/>
            </a:schemeClr>
          </a:solidFill>
          <a:ln w="9360" cap="sq">
            <a:noFill/>
            <a:miter lim="800000"/>
            <a:headEnd/>
            <a:tailEnd/>
          </a:ln>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id-ID" b="1" i="1" dirty="0" smtClean="0">
                <a:solidFill>
                  <a:srgbClr val="FFC000"/>
                </a:solidFill>
                <a:effectLst>
                  <a:outerShdw blurRad="38100" dist="38100" dir="2700000" algn="tl">
                    <a:srgbClr val="000000">
                      <a:alpha val="43137"/>
                    </a:srgbClr>
                  </a:outerShdw>
                </a:effectLst>
                <a:latin typeface="Bernard MT Condensed" pitchFamily="18" charset="0"/>
              </a:rPr>
              <a:t>Pendahuluan</a:t>
            </a:r>
            <a:endParaRPr lang="id-ID" b="1" i="1" dirty="0">
              <a:solidFill>
                <a:srgbClr val="FFC000"/>
              </a:solidFill>
              <a:effectLst>
                <a:outerShdw blurRad="38100" dist="38100" dir="2700000" algn="tl">
                  <a:srgbClr val="000000">
                    <a:alpha val="43137"/>
                  </a:srgbClr>
                </a:outerShdw>
              </a:effectLst>
              <a:latin typeface="Bernard MT Condensed" pitchFamily="18" charset="0"/>
            </a:endParaRPr>
          </a:p>
        </p:txBody>
      </p:sp>
      <p:sp>
        <p:nvSpPr>
          <p:cNvPr id="5" name="Rectangle 3"/>
          <p:cNvSpPr txBox="1">
            <a:spLocks noChangeArrowheads="1"/>
          </p:cNvSpPr>
          <p:nvPr/>
        </p:nvSpPr>
        <p:spPr>
          <a:xfrm>
            <a:off x="681935" y="1930400"/>
            <a:ext cx="7951353" cy="850528"/>
          </a:xfrm>
          <a:prstGeom prst="rect">
            <a:avLst/>
          </a:prstGeom>
          <a:noFill/>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id-ID" altLang="id-ID" sz="2400" dirty="0" smtClean="0"/>
              <a:t>Analisis tentang peralatan atau aset yang berkaitan dengan kegiatan produksi.</a:t>
            </a:r>
          </a:p>
        </p:txBody>
      </p:sp>
      <p:sp>
        <p:nvSpPr>
          <p:cNvPr id="6" name="Rectangle 3"/>
          <p:cNvSpPr txBox="1">
            <a:spLocks noChangeArrowheads="1"/>
          </p:cNvSpPr>
          <p:nvPr/>
        </p:nvSpPr>
        <p:spPr>
          <a:xfrm>
            <a:off x="653095" y="2722488"/>
            <a:ext cx="7951353" cy="850528"/>
          </a:xfrm>
          <a:prstGeom prst="rect">
            <a:avLst/>
          </a:prstGeom>
          <a:noFill/>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id-ID" altLang="id-ID" sz="2400" dirty="0" smtClean="0"/>
              <a:t>Setelah </a:t>
            </a:r>
            <a:r>
              <a:rPr lang="id-ID" altLang="id-ID" sz="2400" b="1" dirty="0" smtClean="0">
                <a:solidFill>
                  <a:srgbClr val="C00000"/>
                </a:solidFill>
                <a:effectLst>
                  <a:outerShdw blurRad="38100" dist="38100" dir="2700000" algn="tl">
                    <a:srgbClr val="000000">
                      <a:alpha val="43137"/>
                    </a:srgbClr>
                  </a:outerShdw>
                </a:effectLst>
              </a:rPr>
              <a:t>masa penggunaan tertentu</a:t>
            </a:r>
            <a:r>
              <a:rPr lang="id-ID" altLang="id-ID" sz="2400" dirty="0" smtClean="0"/>
              <a:t>, apakah aset tsb </a:t>
            </a:r>
            <a:r>
              <a:rPr lang="id-ID" altLang="id-ID" sz="2400" b="1" dirty="0" smtClean="0">
                <a:solidFill>
                  <a:srgbClr val="0070C0"/>
                </a:solidFill>
                <a:effectLst>
                  <a:outerShdw blurRad="38100" dist="38100" dir="2700000" algn="tl">
                    <a:srgbClr val="000000">
                      <a:alpha val="43137"/>
                    </a:srgbClr>
                  </a:outerShdw>
                </a:effectLst>
              </a:rPr>
              <a:t>tetap dipertahankan</a:t>
            </a:r>
            <a:r>
              <a:rPr lang="id-ID" altLang="id-ID" sz="2400" dirty="0" smtClean="0">
                <a:solidFill>
                  <a:srgbClr val="0070C0"/>
                </a:solidFill>
                <a:effectLst>
                  <a:outerShdw blurRad="38100" dist="38100" dir="2700000" algn="tl">
                    <a:srgbClr val="000000">
                      <a:alpha val="43137"/>
                    </a:srgbClr>
                  </a:outerShdw>
                </a:effectLst>
              </a:rPr>
              <a:t> </a:t>
            </a:r>
            <a:r>
              <a:rPr lang="id-ID" altLang="id-ID" sz="2400" dirty="0" smtClean="0"/>
              <a:t>atau </a:t>
            </a:r>
            <a:r>
              <a:rPr lang="id-ID" altLang="id-ID" sz="2400" b="1" dirty="0" smtClean="0">
                <a:solidFill>
                  <a:srgbClr val="00B050"/>
                </a:solidFill>
                <a:effectLst>
                  <a:outerShdw blurRad="38100" dist="38100" dir="2700000" algn="tl">
                    <a:srgbClr val="000000">
                      <a:alpha val="43137"/>
                    </a:srgbClr>
                  </a:outerShdw>
                </a:effectLst>
              </a:rPr>
              <a:t>perlu diganti</a:t>
            </a:r>
          </a:p>
        </p:txBody>
      </p:sp>
      <p:sp>
        <p:nvSpPr>
          <p:cNvPr id="8" name="Rectangle 3"/>
          <p:cNvSpPr txBox="1">
            <a:spLocks noChangeArrowheads="1"/>
          </p:cNvSpPr>
          <p:nvPr/>
        </p:nvSpPr>
        <p:spPr>
          <a:xfrm>
            <a:off x="653095" y="3586584"/>
            <a:ext cx="7951353" cy="850528"/>
          </a:xfrm>
          <a:prstGeom prst="rect">
            <a:avLst/>
          </a:prstGeom>
          <a:noFill/>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id-ID" altLang="id-ID" sz="2400" b="1" dirty="0" smtClean="0">
                <a:solidFill>
                  <a:srgbClr val="C00000"/>
                </a:solidFill>
                <a:effectLst>
                  <a:outerShdw blurRad="38100" dist="38100" dir="2700000" algn="tl">
                    <a:srgbClr val="000000">
                      <a:alpha val="43137"/>
                    </a:srgbClr>
                  </a:outerShdw>
                </a:effectLst>
              </a:rPr>
              <a:t>Aset lama </a:t>
            </a:r>
            <a:r>
              <a:rPr lang="id-ID" altLang="id-ID" sz="2400" dirty="0" smtClean="0"/>
              <a:t>disebut</a:t>
            </a:r>
            <a:r>
              <a:rPr lang="id-ID" altLang="id-ID" sz="2400" b="1" dirty="0" smtClean="0">
                <a:solidFill>
                  <a:srgbClr val="C00000"/>
                </a:solidFill>
                <a:effectLst>
                  <a:outerShdw blurRad="38100" dist="38100" dir="2700000" algn="tl">
                    <a:srgbClr val="000000">
                      <a:alpha val="43137"/>
                    </a:srgbClr>
                  </a:outerShdw>
                </a:effectLst>
              </a:rPr>
              <a:t> </a:t>
            </a:r>
            <a:r>
              <a:rPr lang="id-ID" altLang="id-ID" sz="2400" b="1" i="1" dirty="0" smtClean="0">
                <a:solidFill>
                  <a:srgbClr val="C00000"/>
                </a:solidFill>
                <a:effectLst>
                  <a:outerShdw blurRad="38100" dist="38100" dir="2700000" algn="tl">
                    <a:srgbClr val="000000">
                      <a:alpha val="43137"/>
                    </a:srgbClr>
                  </a:outerShdw>
                </a:effectLst>
              </a:rPr>
              <a:t>defender</a:t>
            </a:r>
            <a:r>
              <a:rPr lang="id-ID" altLang="id-ID" sz="2400" b="1" dirty="0" smtClean="0">
                <a:solidFill>
                  <a:srgbClr val="C00000"/>
                </a:solidFill>
                <a:effectLst>
                  <a:outerShdw blurRad="38100" dist="38100" dir="2700000" algn="tl">
                    <a:srgbClr val="000000">
                      <a:alpha val="43137"/>
                    </a:srgbClr>
                  </a:outerShdw>
                </a:effectLst>
              </a:rPr>
              <a:t> </a:t>
            </a:r>
            <a:r>
              <a:rPr lang="id-ID" altLang="id-ID" sz="2400" b="1" dirty="0" smtClean="0">
                <a:solidFill>
                  <a:srgbClr val="0070C0"/>
                </a:solidFill>
                <a:effectLst>
                  <a:outerShdw blurRad="38100" dist="38100" dir="2700000" algn="tl">
                    <a:srgbClr val="000000">
                      <a:alpha val="43137"/>
                    </a:srgbClr>
                  </a:outerShdw>
                </a:effectLst>
              </a:rPr>
              <a:t>calon aset pengganti</a:t>
            </a:r>
            <a:r>
              <a:rPr lang="id-ID" altLang="id-ID" sz="2400" dirty="0" smtClean="0"/>
              <a:t> disebut </a:t>
            </a:r>
            <a:r>
              <a:rPr lang="id-ID" altLang="id-ID" sz="2400" b="1" i="1" dirty="0" smtClean="0">
                <a:solidFill>
                  <a:srgbClr val="0070C0"/>
                </a:solidFill>
                <a:effectLst>
                  <a:outerShdw blurRad="38100" dist="38100" dir="2700000" algn="tl">
                    <a:srgbClr val="000000">
                      <a:alpha val="43137"/>
                    </a:srgbClr>
                  </a:outerShdw>
                </a:effectLst>
              </a:rPr>
              <a:t>challenger</a:t>
            </a:r>
          </a:p>
        </p:txBody>
      </p:sp>
      <p:sp>
        <p:nvSpPr>
          <p:cNvPr id="4" name="Rectangle 3"/>
          <p:cNvSpPr/>
          <p:nvPr/>
        </p:nvSpPr>
        <p:spPr>
          <a:xfrm>
            <a:off x="683568" y="4454014"/>
            <a:ext cx="7920880" cy="2308324"/>
          </a:xfrm>
          <a:prstGeom prst="rect">
            <a:avLst/>
          </a:prstGeom>
        </p:spPr>
        <p:txBody>
          <a:bodyPr wrap="square">
            <a:spAutoFit/>
          </a:bodyPr>
          <a:lstStyle/>
          <a:p>
            <a:r>
              <a:rPr lang="id-ID" sz="2400" b="1" dirty="0">
                <a:solidFill>
                  <a:schemeClr val="tx1">
                    <a:lumMod val="95000"/>
                    <a:lumOff val="5000"/>
                  </a:schemeClr>
                </a:solidFill>
                <a:effectLst>
                  <a:outerShdw blurRad="38100" dist="38100" dir="2700000" algn="tl">
                    <a:srgbClr val="000000">
                      <a:alpha val="43137"/>
                    </a:srgbClr>
                  </a:outerShdw>
                </a:effectLst>
              </a:rPr>
              <a:t>Analisis mempertimbangkan beberapa aspek:</a:t>
            </a:r>
            <a:r>
              <a:rPr lang="id-ID" sz="2400" dirty="0"/>
              <a:t> </a:t>
            </a:r>
            <a:endParaRPr lang="id-ID" sz="2400" dirty="0" smtClean="0"/>
          </a:p>
          <a:p>
            <a:r>
              <a:rPr lang="id-ID" sz="2400" dirty="0" smtClean="0">
                <a:solidFill>
                  <a:srgbClr val="0070C0"/>
                </a:solidFill>
              </a:rPr>
              <a:t>1</a:t>
            </a:r>
            <a:r>
              <a:rPr lang="id-ID" sz="2400" dirty="0">
                <a:solidFill>
                  <a:srgbClr val="0070C0"/>
                </a:solidFill>
              </a:rPr>
              <a:t>) </a:t>
            </a:r>
            <a:r>
              <a:rPr lang="id-ID" sz="2400" dirty="0" smtClean="0">
                <a:solidFill>
                  <a:srgbClr val="0070C0"/>
                </a:solidFill>
              </a:rPr>
              <a:t>Konsep </a:t>
            </a:r>
            <a:r>
              <a:rPr lang="id-ID" sz="2400" dirty="0">
                <a:solidFill>
                  <a:srgbClr val="0070C0"/>
                </a:solidFill>
              </a:rPr>
              <a:t>dan kondisi keduanya (</a:t>
            </a:r>
            <a:r>
              <a:rPr lang="id-ID" sz="2400" i="1" dirty="0">
                <a:solidFill>
                  <a:srgbClr val="0070C0"/>
                </a:solidFill>
              </a:rPr>
              <a:t>defender </a:t>
            </a:r>
            <a:r>
              <a:rPr lang="id-ID" sz="2400" dirty="0">
                <a:solidFill>
                  <a:srgbClr val="0070C0"/>
                </a:solidFill>
              </a:rPr>
              <a:t>dan </a:t>
            </a:r>
            <a:r>
              <a:rPr lang="id-ID" sz="2400" i="1" dirty="0">
                <a:solidFill>
                  <a:srgbClr val="0070C0"/>
                </a:solidFill>
              </a:rPr>
              <a:t>challenger</a:t>
            </a:r>
            <a:r>
              <a:rPr lang="id-ID" sz="2400" dirty="0">
                <a:solidFill>
                  <a:srgbClr val="0070C0"/>
                </a:solidFill>
              </a:rPr>
              <a:t>) </a:t>
            </a:r>
          </a:p>
          <a:p>
            <a:r>
              <a:rPr lang="id-ID" sz="2400" dirty="0">
                <a:solidFill>
                  <a:srgbClr val="0070C0"/>
                </a:solidFill>
              </a:rPr>
              <a:t>2) </a:t>
            </a:r>
            <a:r>
              <a:rPr lang="id-ID" sz="2400" dirty="0" smtClean="0">
                <a:solidFill>
                  <a:srgbClr val="0070C0"/>
                </a:solidFill>
              </a:rPr>
              <a:t>Sisa </a:t>
            </a:r>
            <a:r>
              <a:rPr lang="id-ID" sz="2400" dirty="0">
                <a:solidFill>
                  <a:srgbClr val="0070C0"/>
                </a:solidFill>
              </a:rPr>
              <a:t>umur (</a:t>
            </a:r>
            <a:r>
              <a:rPr lang="id-ID" sz="2400" i="1" dirty="0">
                <a:solidFill>
                  <a:srgbClr val="0070C0"/>
                </a:solidFill>
              </a:rPr>
              <a:t>remaining life</a:t>
            </a:r>
            <a:r>
              <a:rPr lang="id-ID" sz="2400" dirty="0">
                <a:solidFill>
                  <a:srgbClr val="0070C0"/>
                </a:solidFill>
              </a:rPr>
              <a:t>) dari </a:t>
            </a:r>
            <a:r>
              <a:rPr lang="id-ID" sz="2400" i="1" dirty="0">
                <a:solidFill>
                  <a:srgbClr val="0070C0"/>
                </a:solidFill>
              </a:rPr>
              <a:t>defender </a:t>
            </a:r>
          </a:p>
          <a:p>
            <a:r>
              <a:rPr lang="id-ID" sz="2400" dirty="0">
                <a:solidFill>
                  <a:srgbClr val="0070C0"/>
                </a:solidFill>
              </a:rPr>
              <a:t>3) </a:t>
            </a:r>
            <a:r>
              <a:rPr lang="id-ID" sz="2400" dirty="0" smtClean="0">
                <a:solidFill>
                  <a:srgbClr val="0070C0"/>
                </a:solidFill>
              </a:rPr>
              <a:t>Umur </a:t>
            </a:r>
            <a:r>
              <a:rPr lang="id-ID" sz="2400" i="1" dirty="0">
                <a:solidFill>
                  <a:srgbClr val="0070C0"/>
                </a:solidFill>
              </a:rPr>
              <a:t>ekonomis </a:t>
            </a:r>
            <a:r>
              <a:rPr lang="id-ID" sz="2400" dirty="0">
                <a:solidFill>
                  <a:srgbClr val="0070C0"/>
                </a:solidFill>
              </a:rPr>
              <a:t>dari </a:t>
            </a:r>
            <a:r>
              <a:rPr lang="id-ID" sz="2400" i="1" dirty="0">
                <a:solidFill>
                  <a:srgbClr val="0070C0"/>
                </a:solidFill>
              </a:rPr>
              <a:t>challenger </a:t>
            </a:r>
          </a:p>
          <a:p>
            <a:r>
              <a:rPr lang="id-ID" sz="2400" dirty="0">
                <a:solidFill>
                  <a:srgbClr val="0070C0"/>
                </a:solidFill>
              </a:rPr>
              <a:t>4) </a:t>
            </a:r>
            <a:r>
              <a:rPr lang="id-ID" sz="2400" dirty="0" smtClean="0">
                <a:solidFill>
                  <a:srgbClr val="0070C0"/>
                </a:solidFill>
              </a:rPr>
              <a:t>Teknis </a:t>
            </a:r>
            <a:r>
              <a:rPr lang="id-ID" sz="2400" dirty="0">
                <a:solidFill>
                  <a:srgbClr val="0070C0"/>
                </a:solidFill>
              </a:rPr>
              <a:t>analisis penggantian </a:t>
            </a:r>
          </a:p>
          <a:p>
            <a:r>
              <a:rPr lang="id-ID" sz="2400" dirty="0">
                <a:solidFill>
                  <a:srgbClr val="0070C0"/>
                </a:solidFill>
              </a:rPr>
              <a:t>5) </a:t>
            </a:r>
            <a:r>
              <a:rPr lang="id-ID" sz="2400" dirty="0" smtClean="0">
                <a:solidFill>
                  <a:srgbClr val="0070C0"/>
                </a:solidFill>
              </a:rPr>
              <a:t>Konsep </a:t>
            </a:r>
            <a:r>
              <a:rPr lang="id-ID" sz="2400" i="1" dirty="0">
                <a:solidFill>
                  <a:srgbClr val="0070C0"/>
                </a:solidFill>
              </a:rPr>
              <a:t>sunk cost</a:t>
            </a:r>
          </a:p>
        </p:txBody>
      </p:sp>
    </p:spTree>
    <p:extLst>
      <p:ext uri="{BB962C8B-B14F-4D97-AF65-F5344CB8AC3E}">
        <p14:creationId xmlns:p14="http://schemas.microsoft.com/office/powerpoint/2010/main" val="327750854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0" y="0"/>
            <a:ext cx="9144000" cy="68645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7643366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408" y="1172071"/>
            <a:ext cx="5035748" cy="769441"/>
          </a:xfrm>
          <a:prstGeom prst="rect">
            <a:avLst/>
          </a:prstGeom>
          <a:solidFill>
            <a:schemeClr val="tx2">
              <a:lumMod val="60000"/>
              <a:lumOff val="40000"/>
            </a:schemeClr>
          </a:solidFill>
        </p:spPr>
        <p:txBody>
          <a:bodyPr wrap="square" rtlCol="0">
            <a:spAutoFit/>
          </a:bodyPr>
          <a:lstStyle/>
          <a:p>
            <a:pPr algn="ctr"/>
            <a:r>
              <a:rPr lang="id-ID" sz="4400" i="1" dirty="0" smtClean="0">
                <a:solidFill>
                  <a:schemeClr val="bg1"/>
                </a:solidFill>
                <a:effectLst>
                  <a:outerShdw blurRad="38100" dist="38100" dir="2700000" algn="tl">
                    <a:srgbClr val="000000">
                      <a:alpha val="43137"/>
                    </a:srgbClr>
                  </a:outerShdw>
                </a:effectLst>
                <a:latin typeface="Bernard MT Condensed" panose="02050806060905020404" pitchFamily="18" charset="0"/>
              </a:rPr>
              <a:t>Alasan</a:t>
            </a:r>
            <a:r>
              <a:rPr lang="id-ID" sz="4400" i="1" dirty="0" smtClean="0">
                <a:effectLst>
                  <a:outerShdw blurRad="38100" dist="38100" dir="2700000" algn="tl">
                    <a:srgbClr val="000000">
                      <a:alpha val="43137"/>
                    </a:srgbClr>
                  </a:outerShdw>
                </a:effectLst>
                <a:latin typeface="Bernard MT Condensed" panose="02050806060905020404" pitchFamily="18" charset="0"/>
              </a:rPr>
              <a:t> </a:t>
            </a:r>
            <a:r>
              <a:rPr lang="id-ID" sz="4400" i="1" dirty="0" smtClean="0">
                <a:solidFill>
                  <a:srgbClr val="FF0000"/>
                </a:solidFill>
                <a:effectLst>
                  <a:outerShdw blurRad="38100" dist="38100" dir="2700000" algn="tl">
                    <a:srgbClr val="000000">
                      <a:alpha val="43137"/>
                    </a:srgbClr>
                  </a:outerShdw>
                </a:effectLst>
                <a:latin typeface="Bernard MT Condensed" panose="02050806060905020404" pitchFamily="18" charset="0"/>
              </a:rPr>
              <a:t>Penggantian</a:t>
            </a:r>
            <a:endParaRPr lang="id-ID" sz="4400" i="1" dirty="0">
              <a:solidFill>
                <a:srgbClr val="FF0000"/>
              </a:solidFill>
              <a:effectLst>
                <a:outerShdw blurRad="38100" dist="38100" dir="2700000" algn="tl">
                  <a:srgbClr val="000000">
                    <a:alpha val="43137"/>
                  </a:srgbClr>
                </a:outerShdw>
              </a:effectLst>
              <a:latin typeface="Bernard MT Condensed" panose="02050806060905020404" pitchFamily="18" charset="0"/>
            </a:endParaRPr>
          </a:p>
        </p:txBody>
      </p:sp>
      <p:sp>
        <p:nvSpPr>
          <p:cNvPr id="4" name="Rectangle 3"/>
          <p:cNvSpPr/>
          <p:nvPr/>
        </p:nvSpPr>
        <p:spPr>
          <a:xfrm>
            <a:off x="467156" y="2348880"/>
            <a:ext cx="8065284" cy="3416320"/>
          </a:xfrm>
          <a:prstGeom prst="rect">
            <a:avLst/>
          </a:prstGeom>
        </p:spPr>
        <p:txBody>
          <a:bodyPr wrap="square">
            <a:spAutoFit/>
          </a:bodyPr>
          <a:lstStyle/>
          <a:p>
            <a:pPr marL="457200" indent="-457200" algn="just">
              <a:buAutoNum type="arabicParenR"/>
            </a:pPr>
            <a:r>
              <a:rPr lang="id-ID" sz="2400" dirty="0" smtClean="0"/>
              <a:t>Ada peningkatan produk sehingga meningkatkan kapasitas alat </a:t>
            </a:r>
          </a:p>
          <a:p>
            <a:pPr marL="457200" indent="-457200" algn="just">
              <a:buAutoNum type="arabicParenR"/>
            </a:pPr>
            <a:r>
              <a:rPr lang="id-ID" sz="2400" dirty="0" smtClean="0"/>
              <a:t>Biaya operasi &amp; pemeliharaan meningkat akibat sudah berumur, untuk efisiensi dipertimbangkan menggunakan alat baru </a:t>
            </a:r>
          </a:p>
          <a:p>
            <a:pPr marL="457200" indent="-457200" algn="just">
              <a:buAutoNum type="arabicParenR"/>
            </a:pPr>
            <a:r>
              <a:rPr lang="id-ID" sz="2400" dirty="0" smtClean="0"/>
              <a:t>Kualitas produk menurun akibat penurunan fisik alat  </a:t>
            </a:r>
          </a:p>
          <a:p>
            <a:pPr marL="457200" indent="-457200" algn="just">
              <a:buAutoNum type="arabicParenR"/>
            </a:pPr>
            <a:r>
              <a:rPr lang="id-ID" sz="2400" dirty="0" smtClean="0"/>
              <a:t>Alternatif daripada menyewa peralatan agar lebih efisien </a:t>
            </a:r>
          </a:p>
          <a:p>
            <a:pPr marL="457200" indent="-457200" algn="just">
              <a:buAutoNum type="arabicParenR"/>
            </a:pPr>
            <a:r>
              <a:rPr lang="id-ID" sz="2400" dirty="0" smtClean="0"/>
              <a:t>Peralatan sudah usang, ada perbaikan teknologi yang lebih efisien </a:t>
            </a:r>
            <a:endParaRPr lang="id-ID" sz="2400" dirty="0"/>
          </a:p>
        </p:txBody>
      </p:sp>
    </p:spTree>
    <p:extLst>
      <p:ext uri="{BB962C8B-B14F-4D97-AF65-F5344CB8AC3E}">
        <p14:creationId xmlns:p14="http://schemas.microsoft.com/office/powerpoint/2010/main" val="75681904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3568" y="1124744"/>
            <a:ext cx="8064896" cy="425312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TextBox 2"/>
          <p:cNvSpPr txBox="1"/>
          <p:nvPr/>
        </p:nvSpPr>
        <p:spPr>
          <a:xfrm>
            <a:off x="1907704" y="5724127"/>
            <a:ext cx="6000617" cy="400110"/>
          </a:xfrm>
          <a:prstGeom prst="rect">
            <a:avLst/>
          </a:prstGeom>
          <a:noFill/>
        </p:spPr>
        <p:txBody>
          <a:bodyPr wrap="none" rtlCol="0">
            <a:spAutoFit/>
          </a:bodyPr>
          <a:lstStyle/>
          <a:p>
            <a:r>
              <a:rPr lang="id-ID" sz="2000" dirty="0" smtClean="0"/>
              <a:t>Gambar 14.01 Konfigurasi ongkos – ongkos penggantian</a:t>
            </a:r>
            <a:endParaRPr lang="id-ID" sz="2000" dirty="0"/>
          </a:p>
        </p:txBody>
      </p:sp>
    </p:spTree>
    <p:extLst>
      <p:ext uri="{BB962C8B-B14F-4D97-AF65-F5344CB8AC3E}">
        <p14:creationId xmlns:p14="http://schemas.microsoft.com/office/powerpoint/2010/main" val="38795888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3568" y="2235636"/>
            <a:ext cx="7920880" cy="3785652"/>
          </a:xfrm>
          <a:prstGeom prst="rect">
            <a:avLst/>
          </a:prstGeom>
        </p:spPr>
        <p:txBody>
          <a:bodyPr wrap="square">
            <a:spAutoFit/>
          </a:bodyPr>
          <a:lstStyle/>
          <a:p>
            <a:pPr algn="just"/>
            <a:r>
              <a:rPr lang="en-US" sz="2400" b="1" i="1" dirty="0"/>
              <a:t>Umur ekonomi (economic life)</a:t>
            </a:r>
            <a:r>
              <a:rPr lang="en-US" sz="2400" dirty="0"/>
              <a:t> adalah periode waktu (tahun) yang menghasilkan </a:t>
            </a:r>
            <a:r>
              <a:rPr lang="en-US" sz="2400" i="1" dirty="0"/>
              <a:t>equivalent uniform annual cost</a:t>
            </a:r>
            <a:r>
              <a:rPr lang="en-US" sz="2400" dirty="0"/>
              <a:t> (EUAC) minimum dari kepemilikan dan pengoperasian sebuah aset. </a:t>
            </a:r>
            <a:endParaRPr lang="id-ID" sz="2400" dirty="0"/>
          </a:p>
          <a:p>
            <a:pPr algn="just"/>
            <a:endParaRPr lang="id-ID" sz="2400" b="1" i="1" dirty="0" smtClean="0"/>
          </a:p>
          <a:p>
            <a:pPr algn="just"/>
            <a:r>
              <a:rPr lang="en-US" sz="2400" b="1" i="1" dirty="0" smtClean="0"/>
              <a:t>Umur </a:t>
            </a:r>
            <a:r>
              <a:rPr lang="en-US" sz="2400" b="1" i="1" dirty="0"/>
              <a:t>kepemilikan (ownership life)</a:t>
            </a:r>
            <a:r>
              <a:rPr lang="en-US" sz="2400" dirty="0"/>
              <a:t> adalah periode antara tanggal perolehan dan tanggal “pembuangan” (disposal) oleh seorang pemilik. Contoh : sebuah mobil dapat berfungsi sebagai kendaraan keluarga utama untuk beberapa tahun dan kemudian berfungsi sebagai angkutan lokal untuk beberapa tahun kemudian</a:t>
            </a:r>
            <a:r>
              <a:rPr lang="en-US" sz="2400" dirty="0" smtClean="0"/>
              <a:t>.</a:t>
            </a:r>
            <a:endParaRPr lang="id-ID" sz="2400" dirty="0"/>
          </a:p>
        </p:txBody>
      </p:sp>
      <p:sp>
        <p:nvSpPr>
          <p:cNvPr id="3" name="TextBox 2"/>
          <p:cNvSpPr txBox="1"/>
          <p:nvPr/>
        </p:nvSpPr>
        <p:spPr>
          <a:xfrm>
            <a:off x="3408" y="1172071"/>
            <a:ext cx="5035748" cy="769441"/>
          </a:xfrm>
          <a:prstGeom prst="rect">
            <a:avLst/>
          </a:prstGeom>
          <a:solidFill>
            <a:schemeClr val="tx2">
              <a:lumMod val="60000"/>
              <a:lumOff val="40000"/>
            </a:schemeClr>
          </a:solidFill>
        </p:spPr>
        <p:txBody>
          <a:bodyPr wrap="square" rtlCol="0">
            <a:spAutoFit/>
          </a:bodyPr>
          <a:lstStyle/>
          <a:p>
            <a:pPr algn="ctr"/>
            <a:r>
              <a:rPr lang="id-ID" sz="4400" i="1" dirty="0" smtClean="0">
                <a:solidFill>
                  <a:schemeClr val="bg1"/>
                </a:solidFill>
                <a:effectLst>
                  <a:outerShdw blurRad="38100" dist="38100" dir="2700000" algn="tl">
                    <a:srgbClr val="000000">
                      <a:alpha val="43137"/>
                    </a:srgbClr>
                  </a:outerShdw>
                </a:effectLst>
                <a:latin typeface="Bernard MT Condensed" panose="02050806060905020404" pitchFamily="18" charset="0"/>
              </a:rPr>
              <a:t>Beberapa </a:t>
            </a:r>
            <a:r>
              <a:rPr lang="id-ID" sz="4400" i="1" dirty="0" smtClean="0">
                <a:solidFill>
                  <a:srgbClr val="FF0000"/>
                </a:solidFill>
                <a:effectLst>
                  <a:outerShdw blurRad="38100" dist="38100" dir="2700000" algn="tl">
                    <a:srgbClr val="000000">
                      <a:alpha val="43137"/>
                    </a:srgbClr>
                  </a:outerShdw>
                </a:effectLst>
                <a:latin typeface="Bernard MT Condensed" panose="02050806060905020404" pitchFamily="18" charset="0"/>
              </a:rPr>
              <a:t>Istilah</a:t>
            </a:r>
            <a:endParaRPr lang="id-ID" sz="4400" i="1" dirty="0">
              <a:solidFill>
                <a:srgbClr val="FF0000"/>
              </a:solidFill>
              <a:effectLst>
                <a:outerShdw blurRad="38100" dist="38100" dir="2700000" algn="tl">
                  <a:srgbClr val="000000">
                    <a:alpha val="43137"/>
                  </a:srgbClr>
                </a:outerShdw>
              </a:effectLst>
              <a:latin typeface="Bernard MT Condensed" panose="02050806060905020404" pitchFamily="18" charset="0"/>
            </a:endParaRPr>
          </a:p>
        </p:txBody>
      </p:sp>
    </p:spTree>
    <p:extLst>
      <p:ext uri="{BB962C8B-B14F-4D97-AF65-F5344CB8AC3E}">
        <p14:creationId xmlns:p14="http://schemas.microsoft.com/office/powerpoint/2010/main" val="29916505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55576" y="2145045"/>
            <a:ext cx="7632848" cy="4524315"/>
          </a:xfrm>
          <a:prstGeom prst="rect">
            <a:avLst/>
          </a:prstGeom>
        </p:spPr>
        <p:txBody>
          <a:bodyPr wrap="square">
            <a:spAutoFit/>
          </a:bodyPr>
          <a:lstStyle/>
          <a:p>
            <a:r>
              <a:rPr lang="en-US" sz="2400" b="1" i="1" dirty="0" smtClean="0"/>
              <a:t>Umur </a:t>
            </a:r>
            <a:r>
              <a:rPr lang="en-US" sz="2400" b="1" i="1" dirty="0"/>
              <a:t>fisik (physical life)</a:t>
            </a:r>
            <a:r>
              <a:rPr lang="en-US" sz="2400" dirty="0"/>
              <a:t> adalah periode antara perolehan awal dan pelepasan (pembuangan) akhir sebuah aset selama rangkaian kepemilikannya. Contoh : mobil yang baru saja digambarkan dapat memiliki beberapa pemilik selama keberadaannya</a:t>
            </a:r>
            <a:r>
              <a:rPr lang="en-US" sz="2400" dirty="0" smtClean="0"/>
              <a:t>.</a:t>
            </a:r>
            <a:endParaRPr lang="id-ID" sz="2400" dirty="0" smtClean="0"/>
          </a:p>
          <a:p>
            <a:endParaRPr lang="id-ID" sz="2400" dirty="0"/>
          </a:p>
          <a:p>
            <a:r>
              <a:rPr lang="en-US" sz="2400" b="1" i="1" dirty="0"/>
              <a:t>Masa manfaat (useful life)</a:t>
            </a:r>
            <a:r>
              <a:rPr lang="en-US" sz="2400" dirty="0"/>
              <a:t> adalah periode waktu (tahun) selama sebuah aset berada dalam masa produktif (baik sebagai aset utama maupun cadangan). Masa manfaat adalah estimasi seberapa lama sebuah aset diharapkan dapat dimanfaatkan dalam perdagangan atau bisnis untuk menghasilkan pendapatan.</a:t>
            </a:r>
            <a:endParaRPr lang="id-ID" sz="2400" dirty="0"/>
          </a:p>
        </p:txBody>
      </p:sp>
      <p:sp>
        <p:nvSpPr>
          <p:cNvPr id="3" name="TextBox 2"/>
          <p:cNvSpPr txBox="1"/>
          <p:nvPr/>
        </p:nvSpPr>
        <p:spPr>
          <a:xfrm>
            <a:off x="3408" y="1172071"/>
            <a:ext cx="5035748" cy="769441"/>
          </a:xfrm>
          <a:prstGeom prst="rect">
            <a:avLst/>
          </a:prstGeom>
          <a:solidFill>
            <a:schemeClr val="tx2">
              <a:lumMod val="60000"/>
              <a:lumOff val="40000"/>
            </a:schemeClr>
          </a:solidFill>
        </p:spPr>
        <p:txBody>
          <a:bodyPr wrap="square" rtlCol="0">
            <a:spAutoFit/>
          </a:bodyPr>
          <a:lstStyle/>
          <a:p>
            <a:pPr algn="ctr"/>
            <a:r>
              <a:rPr lang="id-ID" sz="4400" i="1" dirty="0" smtClean="0">
                <a:solidFill>
                  <a:schemeClr val="bg1"/>
                </a:solidFill>
                <a:effectLst>
                  <a:outerShdw blurRad="38100" dist="38100" dir="2700000" algn="tl">
                    <a:srgbClr val="000000">
                      <a:alpha val="43137"/>
                    </a:srgbClr>
                  </a:outerShdw>
                </a:effectLst>
                <a:latin typeface="Bernard MT Condensed" panose="02050806060905020404" pitchFamily="18" charset="0"/>
              </a:rPr>
              <a:t>Beberapa </a:t>
            </a:r>
            <a:r>
              <a:rPr lang="id-ID" sz="4400" i="1" dirty="0" smtClean="0">
                <a:solidFill>
                  <a:srgbClr val="FF0000"/>
                </a:solidFill>
                <a:effectLst>
                  <a:outerShdw blurRad="38100" dist="38100" dir="2700000" algn="tl">
                    <a:srgbClr val="000000">
                      <a:alpha val="43137"/>
                    </a:srgbClr>
                  </a:outerShdw>
                </a:effectLst>
                <a:latin typeface="Bernard MT Condensed" panose="02050806060905020404" pitchFamily="18" charset="0"/>
              </a:rPr>
              <a:t>Istilah</a:t>
            </a:r>
            <a:endParaRPr lang="id-ID" sz="4400" i="1" dirty="0">
              <a:solidFill>
                <a:srgbClr val="FF0000"/>
              </a:solidFill>
              <a:effectLst>
                <a:outerShdw blurRad="38100" dist="38100" dir="2700000" algn="tl">
                  <a:srgbClr val="000000">
                    <a:alpha val="43137"/>
                  </a:srgbClr>
                </a:outerShdw>
              </a:effectLst>
              <a:latin typeface="Bernard MT Condensed" panose="02050806060905020404" pitchFamily="18" charset="0"/>
            </a:endParaRPr>
          </a:p>
        </p:txBody>
      </p:sp>
    </p:spTree>
    <p:extLst>
      <p:ext uri="{BB962C8B-B14F-4D97-AF65-F5344CB8AC3E}">
        <p14:creationId xmlns:p14="http://schemas.microsoft.com/office/powerpoint/2010/main" val="119008708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408" y="1172071"/>
            <a:ext cx="7232888" cy="1446550"/>
          </a:xfrm>
          <a:prstGeom prst="rect">
            <a:avLst/>
          </a:prstGeom>
          <a:solidFill>
            <a:schemeClr val="tx2">
              <a:lumMod val="60000"/>
              <a:lumOff val="40000"/>
            </a:schemeClr>
          </a:solidFill>
        </p:spPr>
        <p:txBody>
          <a:bodyPr wrap="square" rtlCol="0">
            <a:spAutoFit/>
          </a:bodyPr>
          <a:lstStyle/>
          <a:p>
            <a:pPr algn="ctr"/>
            <a:r>
              <a:rPr lang="id-ID" sz="4400" i="1" dirty="0" smtClean="0">
                <a:solidFill>
                  <a:schemeClr val="bg1"/>
                </a:solidFill>
                <a:effectLst>
                  <a:outerShdw blurRad="38100" dist="38100" dir="2700000" algn="tl">
                    <a:srgbClr val="000000">
                      <a:alpha val="43137"/>
                    </a:srgbClr>
                  </a:outerShdw>
                </a:effectLst>
                <a:latin typeface="Bernard MT Condensed" panose="02050806060905020404" pitchFamily="18" charset="0"/>
              </a:rPr>
              <a:t>Konsep dasar </a:t>
            </a:r>
            <a:r>
              <a:rPr lang="id-ID" sz="4400" i="1" dirty="0" smtClean="0">
                <a:solidFill>
                  <a:srgbClr val="FFFF00"/>
                </a:solidFill>
                <a:effectLst>
                  <a:outerShdw blurRad="38100" dist="38100" dir="2700000" algn="tl">
                    <a:srgbClr val="000000">
                      <a:alpha val="43137"/>
                    </a:srgbClr>
                  </a:outerShdw>
                </a:effectLst>
                <a:latin typeface="Bernard MT Condensed" panose="02050806060905020404" pitchFamily="18" charset="0"/>
              </a:rPr>
              <a:t>dalam </a:t>
            </a:r>
            <a:r>
              <a:rPr lang="id-ID" sz="4400" i="1" dirty="0" smtClean="0">
                <a:solidFill>
                  <a:schemeClr val="bg1"/>
                </a:solidFill>
                <a:effectLst>
                  <a:outerShdw blurRad="38100" dist="38100" dir="2700000" algn="tl">
                    <a:srgbClr val="000000">
                      <a:alpha val="43137"/>
                    </a:srgbClr>
                  </a:outerShdw>
                </a:effectLst>
                <a:latin typeface="Bernard MT Condensed" panose="02050806060905020404" pitchFamily="18" charset="0"/>
              </a:rPr>
              <a:t> </a:t>
            </a:r>
            <a:r>
              <a:rPr lang="id-ID" sz="4400" i="1" dirty="0" smtClean="0">
                <a:solidFill>
                  <a:srgbClr val="FF0000"/>
                </a:solidFill>
                <a:effectLst>
                  <a:outerShdw blurRad="38100" dist="38100" dir="2700000" algn="tl">
                    <a:srgbClr val="000000">
                      <a:alpha val="43137"/>
                    </a:srgbClr>
                  </a:outerShdw>
                </a:effectLst>
                <a:latin typeface="Bernard MT Condensed" panose="02050806060905020404" pitchFamily="18" charset="0"/>
              </a:rPr>
              <a:t>Analisa Penggantian</a:t>
            </a:r>
            <a:endParaRPr lang="id-ID" sz="4400" i="1" dirty="0">
              <a:solidFill>
                <a:srgbClr val="FF0000"/>
              </a:solidFill>
              <a:effectLst>
                <a:outerShdw blurRad="38100" dist="38100" dir="2700000" algn="tl">
                  <a:srgbClr val="000000">
                    <a:alpha val="43137"/>
                  </a:srgbClr>
                </a:outerShdw>
              </a:effectLst>
              <a:latin typeface="Bernard MT Condensed" panose="02050806060905020404" pitchFamily="18" charset="0"/>
            </a:endParaRPr>
          </a:p>
        </p:txBody>
      </p:sp>
      <p:sp>
        <p:nvSpPr>
          <p:cNvPr id="3" name="Rectangle 2"/>
          <p:cNvSpPr/>
          <p:nvPr/>
        </p:nvSpPr>
        <p:spPr>
          <a:xfrm>
            <a:off x="323528" y="2852936"/>
            <a:ext cx="7920880" cy="1815882"/>
          </a:xfrm>
          <a:prstGeom prst="rect">
            <a:avLst/>
          </a:prstGeom>
        </p:spPr>
        <p:txBody>
          <a:bodyPr wrap="square">
            <a:spAutoFit/>
          </a:bodyPr>
          <a:lstStyle/>
          <a:p>
            <a:pPr marL="457200" indent="-457200" algn="just">
              <a:buAutoNum type="arabicPeriod"/>
            </a:pPr>
            <a:r>
              <a:rPr lang="id-ID" sz="2800" b="1" dirty="0" smtClean="0"/>
              <a:t>Konsep </a:t>
            </a:r>
            <a:r>
              <a:rPr lang="id-ID" sz="2800" b="1" i="1" dirty="0" smtClean="0"/>
              <a:t>defender </a:t>
            </a:r>
            <a:r>
              <a:rPr lang="id-ID" sz="2800" b="1" dirty="0" smtClean="0"/>
              <a:t>dan </a:t>
            </a:r>
            <a:r>
              <a:rPr lang="id-ID" sz="2800" b="1" i="1" dirty="0" smtClean="0"/>
              <a:t>challenger</a:t>
            </a:r>
          </a:p>
          <a:p>
            <a:pPr marL="457200" indent="-457200" algn="just">
              <a:buAutoNum type="arabicPeriod"/>
            </a:pPr>
            <a:r>
              <a:rPr lang="id-ID" sz="2800" b="1" dirty="0" smtClean="0"/>
              <a:t>Konsep sunk cost</a:t>
            </a:r>
          </a:p>
          <a:p>
            <a:pPr marL="457200" indent="-457200" algn="just">
              <a:buAutoNum type="arabicPeriod"/>
            </a:pPr>
            <a:r>
              <a:rPr lang="id-ID" sz="2800" b="1" dirty="0" smtClean="0"/>
              <a:t>Sudut pandang dari luar sistem</a:t>
            </a:r>
          </a:p>
          <a:p>
            <a:pPr marL="457200" indent="-457200" algn="just">
              <a:buAutoNum type="arabicPeriod"/>
            </a:pPr>
            <a:r>
              <a:rPr lang="id-ID" sz="2800" b="1" dirty="0" smtClean="0"/>
              <a:t>Umur ekonomis suatu peralatan</a:t>
            </a:r>
            <a:endParaRPr lang="id-ID" sz="2800" b="1" dirty="0"/>
          </a:p>
        </p:txBody>
      </p:sp>
    </p:spTree>
    <p:extLst>
      <p:ext uri="{BB962C8B-B14F-4D97-AF65-F5344CB8AC3E}">
        <p14:creationId xmlns:p14="http://schemas.microsoft.com/office/powerpoint/2010/main" val="47587067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408" y="1172071"/>
            <a:ext cx="7232888" cy="646331"/>
          </a:xfrm>
          <a:prstGeom prst="rect">
            <a:avLst/>
          </a:prstGeom>
          <a:solidFill>
            <a:schemeClr val="tx2">
              <a:lumMod val="60000"/>
              <a:lumOff val="40000"/>
            </a:schemeClr>
          </a:solidFill>
        </p:spPr>
        <p:txBody>
          <a:bodyPr wrap="square" rtlCol="0">
            <a:spAutoFit/>
          </a:bodyPr>
          <a:lstStyle/>
          <a:p>
            <a:pPr lvl="1"/>
            <a:r>
              <a:rPr lang="id-ID" sz="3600" i="1" dirty="0" smtClean="0">
                <a:solidFill>
                  <a:schemeClr val="bg1"/>
                </a:solidFill>
                <a:effectLst>
                  <a:outerShdw blurRad="38100" dist="38100" dir="2700000" algn="tl">
                    <a:srgbClr val="000000">
                      <a:alpha val="43137"/>
                    </a:srgbClr>
                  </a:outerShdw>
                </a:effectLst>
                <a:latin typeface="Bernard MT Condensed" panose="02050806060905020404" pitchFamily="18" charset="0"/>
              </a:rPr>
              <a:t>Konsep </a:t>
            </a:r>
            <a:r>
              <a:rPr lang="id-ID" sz="3600" i="1" dirty="0" smtClean="0">
                <a:solidFill>
                  <a:srgbClr val="FFFF00"/>
                </a:solidFill>
                <a:effectLst>
                  <a:outerShdw blurRad="38100" dist="38100" dir="2700000" algn="tl">
                    <a:srgbClr val="000000">
                      <a:alpha val="43137"/>
                    </a:srgbClr>
                  </a:outerShdw>
                </a:effectLst>
                <a:latin typeface="Bernard MT Condensed" panose="02050806060905020404" pitchFamily="18" charset="0"/>
              </a:rPr>
              <a:t>defender</a:t>
            </a:r>
            <a:r>
              <a:rPr lang="id-ID" sz="3600" i="1" dirty="0" smtClean="0">
                <a:solidFill>
                  <a:schemeClr val="bg1"/>
                </a:solidFill>
                <a:effectLst>
                  <a:outerShdw blurRad="38100" dist="38100" dir="2700000" algn="tl">
                    <a:srgbClr val="000000">
                      <a:alpha val="43137"/>
                    </a:srgbClr>
                  </a:outerShdw>
                </a:effectLst>
                <a:latin typeface="Bernard MT Condensed" panose="02050806060905020404" pitchFamily="18" charset="0"/>
              </a:rPr>
              <a:t> </a:t>
            </a:r>
            <a:r>
              <a:rPr lang="id-ID" sz="3600" i="1" dirty="0" smtClean="0">
                <a:effectLst>
                  <a:outerShdw blurRad="38100" dist="38100" dir="2700000" algn="tl">
                    <a:srgbClr val="000000">
                      <a:alpha val="43137"/>
                    </a:srgbClr>
                  </a:outerShdw>
                </a:effectLst>
                <a:latin typeface="Bernard MT Condensed" panose="02050806060905020404" pitchFamily="18" charset="0"/>
              </a:rPr>
              <a:t>dan </a:t>
            </a:r>
            <a:r>
              <a:rPr lang="id-ID" sz="3600" i="1" dirty="0" smtClean="0">
                <a:solidFill>
                  <a:srgbClr val="FF0000"/>
                </a:solidFill>
                <a:effectLst>
                  <a:outerShdw blurRad="38100" dist="38100" dir="2700000" algn="tl">
                    <a:srgbClr val="000000">
                      <a:alpha val="43137"/>
                    </a:srgbClr>
                  </a:outerShdw>
                </a:effectLst>
                <a:latin typeface="Bernard MT Condensed" panose="02050806060905020404" pitchFamily="18" charset="0"/>
              </a:rPr>
              <a:t>Challenger</a:t>
            </a:r>
            <a:endParaRPr lang="id-ID" sz="3600" i="1" dirty="0">
              <a:solidFill>
                <a:srgbClr val="FF0000"/>
              </a:solidFill>
              <a:effectLst>
                <a:outerShdw blurRad="38100" dist="38100" dir="2700000" algn="tl">
                  <a:srgbClr val="000000">
                    <a:alpha val="43137"/>
                  </a:srgbClr>
                </a:outerShdw>
              </a:effectLst>
              <a:latin typeface="Bernard MT Condensed" panose="02050806060905020404" pitchFamily="18" charset="0"/>
            </a:endParaRPr>
          </a:p>
        </p:txBody>
      </p:sp>
      <p:sp>
        <p:nvSpPr>
          <p:cNvPr id="3" name="Rectangle 2"/>
          <p:cNvSpPr/>
          <p:nvPr/>
        </p:nvSpPr>
        <p:spPr>
          <a:xfrm>
            <a:off x="467544" y="1980989"/>
            <a:ext cx="8280920" cy="3847207"/>
          </a:xfrm>
          <a:prstGeom prst="rect">
            <a:avLst/>
          </a:prstGeom>
        </p:spPr>
        <p:txBody>
          <a:bodyPr wrap="square">
            <a:spAutoFit/>
          </a:bodyPr>
          <a:lstStyle/>
          <a:p>
            <a:pPr algn="just"/>
            <a:r>
              <a:rPr lang="id-ID" sz="2800" dirty="0" smtClean="0"/>
              <a:t>Secara umum digunakan untuk menentukan apakah peralatan yang digunakan saat ini perlu diganti dengan peralatan lebih baru dan lebih ekonomis, dan kapan penggantian itu sebaiknya dilakukan.</a:t>
            </a:r>
          </a:p>
          <a:p>
            <a:pPr algn="just"/>
            <a:endParaRPr lang="id-ID" sz="1000" dirty="0" smtClean="0"/>
          </a:p>
          <a:p>
            <a:pPr algn="just"/>
            <a:r>
              <a:rPr lang="id-ID" sz="2800" dirty="0" smtClean="0"/>
              <a:t>Kriteria yang biasa dipakai adalah </a:t>
            </a:r>
            <a:r>
              <a:rPr lang="id-ID" sz="2800" dirty="0" smtClean="0">
                <a:solidFill>
                  <a:srgbClr val="0070C0"/>
                </a:solidFill>
              </a:rPr>
              <a:t>biaya ekuivalen tahunan (</a:t>
            </a:r>
            <a:r>
              <a:rPr lang="id-ID" sz="2800" i="1" dirty="0" smtClean="0">
                <a:solidFill>
                  <a:srgbClr val="0070C0"/>
                </a:solidFill>
              </a:rPr>
              <a:t>EUAC</a:t>
            </a:r>
            <a:r>
              <a:rPr lang="id-ID" sz="2800" dirty="0" smtClean="0">
                <a:solidFill>
                  <a:srgbClr val="0070C0"/>
                </a:solidFill>
              </a:rPr>
              <a:t>). </a:t>
            </a:r>
          </a:p>
          <a:p>
            <a:pPr algn="just"/>
            <a:endParaRPr lang="id-ID" sz="1000" dirty="0" smtClean="0">
              <a:solidFill>
                <a:srgbClr val="0070C0"/>
              </a:solidFill>
            </a:endParaRPr>
          </a:p>
          <a:p>
            <a:pPr algn="just"/>
            <a:r>
              <a:rPr lang="id-ID" sz="2800" dirty="0" smtClean="0"/>
              <a:t>Idealnya penggantian dilakukan pada saat biaya-biaya tahunan dari </a:t>
            </a:r>
            <a:r>
              <a:rPr lang="id-ID" sz="2800" i="1" dirty="0" smtClean="0">
                <a:solidFill>
                  <a:srgbClr val="C00000"/>
                </a:solidFill>
              </a:rPr>
              <a:t>defender</a:t>
            </a:r>
            <a:r>
              <a:rPr lang="id-ID" sz="2800" dirty="0" smtClean="0"/>
              <a:t> sama dengan </a:t>
            </a:r>
            <a:r>
              <a:rPr lang="id-ID" sz="2800" i="1" dirty="0" smtClean="0">
                <a:solidFill>
                  <a:srgbClr val="C00000"/>
                </a:solidFill>
              </a:rPr>
              <a:t>EUAC Challenger</a:t>
            </a:r>
            <a:r>
              <a:rPr lang="id-ID" sz="2800" dirty="0" smtClean="0"/>
              <a:t>.</a:t>
            </a:r>
            <a:endParaRPr lang="id-ID" sz="2800" dirty="0"/>
          </a:p>
        </p:txBody>
      </p:sp>
    </p:spTree>
    <p:extLst>
      <p:ext uri="{BB962C8B-B14F-4D97-AF65-F5344CB8AC3E}">
        <p14:creationId xmlns:p14="http://schemas.microsoft.com/office/powerpoint/2010/main" val="322430636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3607" y="980728"/>
            <a:ext cx="6943413" cy="496855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extBox 3"/>
          <p:cNvSpPr txBox="1"/>
          <p:nvPr/>
        </p:nvSpPr>
        <p:spPr>
          <a:xfrm>
            <a:off x="1907704" y="6120629"/>
            <a:ext cx="4888839" cy="400110"/>
          </a:xfrm>
          <a:prstGeom prst="rect">
            <a:avLst/>
          </a:prstGeom>
          <a:noFill/>
        </p:spPr>
        <p:txBody>
          <a:bodyPr wrap="none" rtlCol="0">
            <a:spAutoFit/>
          </a:bodyPr>
          <a:lstStyle/>
          <a:p>
            <a:r>
              <a:rPr lang="id-ID" sz="2000" dirty="0" smtClean="0"/>
              <a:t>Gambar 14.02 EUAC defender dan challenger</a:t>
            </a:r>
            <a:endParaRPr lang="id-ID" sz="2000" dirty="0"/>
          </a:p>
        </p:txBody>
      </p:sp>
    </p:spTree>
    <p:extLst>
      <p:ext uri="{BB962C8B-B14F-4D97-AF65-F5344CB8AC3E}">
        <p14:creationId xmlns:p14="http://schemas.microsoft.com/office/powerpoint/2010/main" val="370281923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5074</TotalTime>
  <Words>1078</Words>
  <Application>Microsoft Office PowerPoint</Application>
  <PresentationFormat>On-screen Show (4:3)</PresentationFormat>
  <Paragraphs>189</Paragraphs>
  <Slides>20</Slides>
  <Notes>1</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20</vt:i4>
      </vt:variant>
    </vt:vector>
  </HeadingPairs>
  <TitlesOfParts>
    <vt:vector size="30" baseType="lpstr">
      <vt:lpstr>Agency FB</vt:lpstr>
      <vt:lpstr>Algerian</vt:lpstr>
      <vt:lpstr>Arial</vt:lpstr>
      <vt:lpstr>Bauhaus 93</vt:lpstr>
      <vt:lpstr>Bernard MT Condensed</vt:lpstr>
      <vt:lpstr>Calibri</vt:lpstr>
      <vt:lpstr>Franklin Gothic Book</vt:lpstr>
      <vt:lpstr>Jogjakartype</vt:lpstr>
      <vt:lpstr>Wingdings 2</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home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ismail - [2010]</dc:creator>
  <cp:lastModifiedBy>Eko_nsby072</cp:lastModifiedBy>
  <cp:revision>158</cp:revision>
  <dcterms:created xsi:type="dcterms:W3CDTF">2017-02-12T21:27:59Z</dcterms:created>
  <dcterms:modified xsi:type="dcterms:W3CDTF">2018-05-22T22:49:18Z</dcterms:modified>
</cp:coreProperties>
</file>