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14964083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98507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40488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75303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56813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63216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70331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8607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77379017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84951388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76308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7BF0C2F7-4C46-41E2-9E7D-38BC7D469DD4}" type="datetimeFigureOut">
              <a:rPr lang="id-ID" smtClean="0"/>
              <a:pPr/>
              <a:t>02/10/2017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107628FC-A958-4575-AC04-91CD8A10521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033644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1A062D79-C489-4DB1-94C0-0CF478454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5524" y="2011680"/>
            <a:ext cx="9144000" cy="2103121"/>
          </a:xfrm>
        </p:spPr>
        <p:txBody>
          <a:bodyPr>
            <a:normAutofit/>
          </a:bodyPr>
          <a:lstStyle/>
          <a:p>
            <a:r>
              <a:rPr lang="en-US" sz="5400" dirty="0" err="1"/>
              <a:t>Pajak</a:t>
            </a:r>
            <a:r>
              <a:rPr lang="en-US" sz="5400" dirty="0"/>
              <a:t> </a:t>
            </a:r>
            <a:r>
              <a:rPr lang="en-US" sz="5400" dirty="0" err="1"/>
              <a:t>Penghasilan</a:t>
            </a:r>
            <a:r>
              <a:rPr lang="en-US" sz="5400" dirty="0"/>
              <a:t> (</a:t>
            </a:r>
            <a:r>
              <a:rPr lang="en-US" sz="5400" dirty="0" err="1"/>
              <a:t>umum</a:t>
            </a:r>
            <a:r>
              <a:rPr lang="en-US" sz="5400" dirty="0"/>
              <a:t>)</a:t>
            </a:r>
            <a:endParaRPr lang="id-ID" sz="5400" dirty="0"/>
          </a:p>
        </p:txBody>
      </p:sp>
      <p:sp>
        <p:nvSpPr>
          <p:cNvPr id="3" name="Subjudul 2">
            <a:extLst>
              <a:ext uri="{FF2B5EF4-FFF2-40B4-BE49-F238E27FC236}">
                <a16:creationId xmlns="" xmlns:a16="http://schemas.microsoft.com/office/drawing/2014/main" id="{1295FA8C-BCFA-4CDC-9E1D-81119C8AE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3997234"/>
            <a:ext cx="9070848" cy="1489166"/>
          </a:xfrm>
        </p:spPr>
        <p:txBody>
          <a:bodyPr>
            <a:normAutofit/>
          </a:bodyPr>
          <a:lstStyle/>
          <a:p>
            <a:r>
              <a:rPr lang="en-US" sz="2000" dirty="0"/>
              <a:t>SIDIK PRAWOTO	</a:t>
            </a:r>
            <a:r>
              <a:rPr lang="id-ID" sz="2000" dirty="0"/>
              <a:t>	</a:t>
            </a:r>
            <a:r>
              <a:rPr lang="en-US" sz="2000" dirty="0"/>
              <a:t>14215009</a:t>
            </a:r>
            <a:r>
              <a:rPr lang="id-ID" sz="2000" dirty="0"/>
              <a:t>6</a:t>
            </a:r>
            <a:endParaRPr lang="en-US" sz="2000" dirty="0"/>
          </a:p>
          <a:p>
            <a:r>
              <a:rPr lang="id-ID" sz="2000" dirty="0"/>
              <a:t>PRASETYO </a:t>
            </a:r>
            <a:r>
              <a:rPr lang="id-ID" sz="2000" dirty="0" smtClean="0"/>
              <a:t>WIBOWO</a:t>
            </a:r>
            <a:r>
              <a:rPr lang="en-US" sz="2000" dirty="0" smtClean="0"/>
              <a:t>	</a:t>
            </a:r>
            <a:r>
              <a:rPr lang="en-US" sz="2000" dirty="0"/>
              <a:t>	14215009</a:t>
            </a:r>
            <a:r>
              <a:rPr lang="id-ID" sz="2000" dirty="0"/>
              <a:t>7</a:t>
            </a:r>
            <a:endParaRPr lang="en-US" sz="2000" dirty="0"/>
          </a:p>
          <a:p>
            <a:r>
              <a:rPr lang="id-ID" sz="2000" dirty="0"/>
              <a:t>AMALIA INDAH P	</a:t>
            </a:r>
            <a:r>
              <a:rPr lang="en-US" sz="2000" dirty="0"/>
              <a:t>	</a:t>
            </a:r>
            <a:r>
              <a:rPr lang="en-US" sz="2000" dirty="0" smtClean="0"/>
              <a:t>142150102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77015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EE3B8E88-496E-4D04-8C63-E935084C5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Pengurangan</a:t>
            </a:r>
            <a:r>
              <a:rPr lang="en-US" sz="4000" dirty="0"/>
              <a:t> </a:t>
            </a:r>
            <a:r>
              <a:rPr lang="en-US" sz="4000" dirty="0" err="1"/>
              <a:t>P</a:t>
            </a:r>
            <a:r>
              <a:rPr lang="en-US" sz="4000" dirty="0" err="1" smtClean="0"/>
              <a:t>enghasilan</a:t>
            </a:r>
            <a:endParaRPr lang="id-ID" sz="4000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0787FD1B-DA1F-4617-A723-2E3A1E229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dikurangkan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Peneluaran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masa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yagn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gaji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masa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yang </a:t>
            </a:r>
            <a:r>
              <a:rPr lang="en-US" dirty="0" err="1"/>
              <a:t>pembebanannya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penyusutanatau</a:t>
            </a:r>
            <a:r>
              <a:rPr lang="en-US" dirty="0"/>
              <a:t> </a:t>
            </a:r>
            <a:r>
              <a:rPr lang="en-US" dirty="0" err="1"/>
              <a:t>amortisasi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: asset </a:t>
            </a:r>
            <a:r>
              <a:rPr lang="en-US" dirty="0" err="1"/>
              <a:t>tetap</a:t>
            </a:r>
            <a:r>
              <a:rPr lang="en-US" dirty="0"/>
              <a:t>, asset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30241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64FBD841-77CF-44F3-9079-B88233A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1FA37B9D-1807-40DF-9F5F-6B8FCE852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dikurangakan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bruto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biaya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90853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80BED456-24EA-4687-965B-B594A5AB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604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 err="1"/>
              <a:t>Biaya</a:t>
            </a:r>
            <a:r>
              <a:rPr lang="en-US" sz="3200" dirty="0"/>
              <a:t> yang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diperkenankan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pengurang</a:t>
            </a:r>
            <a:r>
              <a:rPr lang="en-US" sz="3200" dirty="0"/>
              <a:t> (Deductible Expense)</a:t>
            </a:r>
            <a:endParaRPr lang="id-ID" sz="3200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EE96E792-85C3-40A5-BFAD-2C042BAC5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5512526"/>
          </a:xfrm>
        </p:spPr>
        <p:txBody>
          <a:bodyPr numCol="2" spcCol="457200"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Biaya</a:t>
            </a:r>
            <a:r>
              <a:rPr lang="en-US" sz="1600" dirty="0"/>
              <a:t> yang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langsung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langsung</a:t>
            </a:r>
            <a:r>
              <a:rPr lang="en-US" sz="1600" dirty="0"/>
              <a:t>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kegitan</a:t>
            </a:r>
            <a:r>
              <a:rPr lang="en-US" sz="1600" dirty="0"/>
              <a:t> </a:t>
            </a:r>
            <a:r>
              <a:rPr lang="en-US" sz="1600" dirty="0" err="1" smtClean="0"/>
              <a:t>usaha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Penyusutan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pengeluaran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asset </a:t>
            </a:r>
            <a:r>
              <a:rPr lang="en-US" sz="1600" dirty="0" err="1"/>
              <a:t>berwujud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amortisasi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pengeluaran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 lain yang </a:t>
            </a:r>
            <a:r>
              <a:rPr lang="en-US" sz="1600" dirty="0" err="1"/>
              <a:t>mempunyai</a:t>
            </a:r>
            <a:r>
              <a:rPr lang="en-US" sz="1600" dirty="0"/>
              <a:t> masa </a:t>
            </a:r>
            <a:r>
              <a:rPr lang="en-US" sz="1600" dirty="0" err="1"/>
              <a:t>manfaat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 smtClean="0"/>
              <a:t>tahun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Iuran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dana pension yang </a:t>
            </a:r>
            <a:r>
              <a:rPr lang="en-US" sz="1600" dirty="0" err="1"/>
              <a:t>pendiriannya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disahkan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Menteri</a:t>
            </a:r>
            <a:r>
              <a:rPr lang="en-US" sz="1600" dirty="0"/>
              <a:t> </a:t>
            </a:r>
            <a:r>
              <a:rPr lang="en-US" sz="1600" dirty="0" err="1" smtClean="0"/>
              <a:t>keuangan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Kerugian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pengalihan</a:t>
            </a:r>
            <a:r>
              <a:rPr lang="en-US" sz="1600" dirty="0"/>
              <a:t> asset yang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yang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mendapatkan</a:t>
            </a:r>
            <a:r>
              <a:rPr lang="en-US" sz="1600" dirty="0"/>
              <a:t>, </a:t>
            </a:r>
            <a:r>
              <a:rPr lang="en-US" sz="1600" dirty="0" err="1"/>
              <a:t>menagih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memelihara</a:t>
            </a:r>
            <a:r>
              <a:rPr lang="en-US" sz="1600" dirty="0"/>
              <a:t> </a:t>
            </a:r>
            <a:r>
              <a:rPr lang="en-US" sz="1600" dirty="0" err="1" smtClean="0"/>
              <a:t>penghasilan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Kerugian</a:t>
            </a:r>
            <a:r>
              <a:rPr lang="en-US" sz="1600" dirty="0"/>
              <a:t> </a:t>
            </a:r>
            <a:r>
              <a:rPr lang="en-US" sz="1600" dirty="0" err="1"/>
              <a:t>selisih</a:t>
            </a:r>
            <a:r>
              <a:rPr lang="en-US" sz="1600" dirty="0"/>
              <a:t> </a:t>
            </a:r>
            <a:r>
              <a:rPr lang="en-US" sz="1600" dirty="0" err="1"/>
              <a:t>kurs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uang</a:t>
            </a:r>
            <a:r>
              <a:rPr lang="en-US" sz="1600" dirty="0"/>
              <a:t> </a:t>
            </a:r>
            <a:r>
              <a:rPr lang="en-US" sz="1600" dirty="0" err="1" smtClean="0"/>
              <a:t>asing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di </a:t>
            </a:r>
            <a:r>
              <a:rPr lang="en-US" sz="1600" dirty="0" smtClean="0"/>
              <a:t>Indonesia.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Biaya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beasiswa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magang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pelatihan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Piutang</a:t>
            </a:r>
            <a:r>
              <a:rPr lang="en-US" sz="1600" dirty="0"/>
              <a:t> yang </a:t>
            </a:r>
            <a:r>
              <a:rPr lang="en-US" sz="1600" dirty="0" err="1"/>
              <a:t>nyata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ditagih</a:t>
            </a:r>
            <a:r>
              <a:rPr lang="en-US" sz="1600" dirty="0"/>
              <a:t>,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 smtClean="0"/>
              <a:t>syarat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Sumbangan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penanggulangan</a:t>
            </a:r>
            <a:r>
              <a:rPr lang="en-US" sz="1600" dirty="0"/>
              <a:t> </a:t>
            </a:r>
            <a:r>
              <a:rPr lang="en-US" sz="1600" dirty="0" err="1"/>
              <a:t>bencana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 yang </a:t>
            </a:r>
            <a:r>
              <a:rPr lang="en-US" sz="1600" dirty="0" err="1"/>
              <a:t>ditetapkan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Sumbangan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di Indonesia yang </a:t>
            </a:r>
            <a:r>
              <a:rPr lang="en-US" sz="1600" dirty="0" err="1"/>
              <a:t>ketentuannyadiatur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pembangunan</a:t>
            </a:r>
            <a:r>
              <a:rPr lang="en-US" sz="1600" dirty="0"/>
              <a:t> </a:t>
            </a:r>
            <a:r>
              <a:rPr lang="en-US" sz="1600" dirty="0" err="1"/>
              <a:t>insfrakstruktur</a:t>
            </a:r>
            <a:r>
              <a:rPr lang="en-US" sz="1600" dirty="0"/>
              <a:t> </a:t>
            </a:r>
            <a:r>
              <a:rPr lang="en-US" sz="1600" dirty="0" err="1" smtClean="0"/>
              <a:t>sosial</a:t>
            </a:r>
            <a:r>
              <a:rPr lang="en-US" sz="1600" dirty="0" smtClean="0"/>
              <a:t> </a:t>
            </a:r>
            <a:r>
              <a:rPr lang="en-US" sz="1600" dirty="0"/>
              <a:t>yang </a:t>
            </a:r>
            <a:r>
              <a:rPr lang="en-US" sz="1600" dirty="0" err="1"/>
              <a:t>ketentuannya</a:t>
            </a:r>
            <a:r>
              <a:rPr lang="en-US" sz="1600" dirty="0"/>
              <a:t> </a:t>
            </a:r>
            <a:r>
              <a:rPr lang="en-US" sz="1600" dirty="0" err="1"/>
              <a:t>diatur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Sumbangan</a:t>
            </a:r>
            <a:r>
              <a:rPr lang="en-US" sz="1600" dirty="0"/>
              <a:t> </a:t>
            </a:r>
            <a:r>
              <a:rPr lang="en-US" sz="1600" dirty="0" err="1"/>
              <a:t>fasilitas</a:t>
            </a:r>
            <a:r>
              <a:rPr lang="en-US" sz="1600" dirty="0"/>
              <a:t> Pendidikan yang </a:t>
            </a:r>
            <a:r>
              <a:rPr lang="en-US" sz="1600" dirty="0" err="1"/>
              <a:t>ketentuannya</a:t>
            </a:r>
            <a:r>
              <a:rPr lang="en-US" sz="1600" dirty="0"/>
              <a:t> </a:t>
            </a:r>
            <a:r>
              <a:rPr lang="en-US" sz="1600" dirty="0" err="1"/>
              <a:t>diatur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.</a:t>
            </a:r>
            <a:endParaRPr lang="en-US" sz="16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err="1"/>
              <a:t>Sumbangan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pembinaan</a:t>
            </a:r>
            <a:r>
              <a:rPr lang="en-US" sz="1600" dirty="0"/>
              <a:t> </a:t>
            </a:r>
            <a:r>
              <a:rPr lang="en-US" sz="1600" dirty="0" err="1"/>
              <a:t>olahraga</a:t>
            </a:r>
            <a:r>
              <a:rPr lang="en-US" sz="1600" dirty="0"/>
              <a:t> yang </a:t>
            </a:r>
            <a:r>
              <a:rPr lang="en-US" sz="1600" dirty="0" err="1"/>
              <a:t>ketentuannya</a:t>
            </a:r>
            <a:r>
              <a:rPr lang="en-US" sz="1600" dirty="0"/>
              <a:t> </a:t>
            </a:r>
            <a:r>
              <a:rPr lang="en-US" sz="1600" dirty="0" err="1"/>
              <a:t>diatur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 smtClean="0"/>
              <a:t>Pemerintah</a:t>
            </a:r>
            <a:r>
              <a:rPr lang="en-US" sz="1600" dirty="0" smtClean="0"/>
              <a:t>.</a:t>
            </a:r>
            <a:endParaRPr lang="id-ID" sz="1600" dirty="0"/>
          </a:p>
        </p:txBody>
      </p:sp>
    </p:spTree>
    <p:extLst>
      <p:ext uri="{BB962C8B-B14F-4D97-AF65-F5344CB8AC3E}">
        <p14:creationId xmlns="" xmlns:p14="http://schemas.microsoft.com/office/powerpoint/2010/main" val="187298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7D97959B-359F-4597-9D31-C01480D08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948" y="477078"/>
            <a:ext cx="10515600" cy="581915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Kompensasi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kena</a:t>
            </a:r>
            <a:r>
              <a:rPr lang="en-US" dirty="0"/>
              <a:t> </a:t>
            </a:r>
            <a:r>
              <a:rPr lang="en-US" dirty="0" err="1"/>
              <a:t>pajak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kena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wanita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Penyusutan</a:t>
            </a:r>
            <a:r>
              <a:rPr lang="en-US" dirty="0"/>
              <a:t> (</a:t>
            </a:r>
            <a:r>
              <a:rPr lang="en-US" dirty="0" err="1"/>
              <a:t>depresiasi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Amortisasi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Amortisasi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penambangan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gas </a:t>
            </a:r>
            <a:r>
              <a:rPr lang="en-US" dirty="0" err="1"/>
              <a:t>bumi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Amortisasi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penambangan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gas </a:t>
            </a:r>
            <a:r>
              <a:rPr lang="en-US" dirty="0" err="1"/>
              <a:t>bumi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Amortisasi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pengalihan</a:t>
            </a:r>
            <a:r>
              <a:rPr lang="en-US" dirty="0"/>
              <a:t> asset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/</a:t>
            </a:r>
            <a:r>
              <a:rPr lang="en-US" dirty="0" err="1"/>
              <a:t>hak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perolehan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persedian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penjualan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8901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F16ED27C-DCDE-42C4-B262-50D0BEF40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11520"/>
            <a:ext cx="10058400" cy="1371600"/>
          </a:xfrm>
        </p:spPr>
        <p:txBody>
          <a:bodyPr>
            <a:noAutofit/>
          </a:bodyPr>
          <a:lstStyle/>
          <a:p>
            <a:r>
              <a:rPr lang="en-US" sz="3600" dirty="0" err="1"/>
              <a:t>Biaya</a:t>
            </a:r>
            <a:r>
              <a:rPr lang="en-US" sz="3600" dirty="0"/>
              <a:t> yang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diperkenankan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pengurang</a:t>
            </a:r>
            <a:r>
              <a:rPr lang="en-US" sz="3600" dirty="0"/>
              <a:t> (non-deductible expense)</a:t>
            </a:r>
            <a:endParaRPr lang="id-ID" sz="3600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991D3CB0-8123-4242-86F2-709AAD8EE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104"/>
            <a:ext cx="10515600" cy="4963885"/>
          </a:xfrm>
        </p:spPr>
        <p:txBody>
          <a:bodyPr numCol="2" spcCol="45720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pembagian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pun </a:t>
            </a: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deviden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Biaya</a:t>
            </a:r>
            <a:r>
              <a:rPr lang="en-US" sz="1600" dirty="0"/>
              <a:t> yang </a:t>
            </a:r>
            <a:r>
              <a:rPr lang="en-US" sz="1600" dirty="0" err="1"/>
              <a:t>dibebankan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 </a:t>
            </a:r>
            <a:r>
              <a:rPr lang="en-US" sz="1600" dirty="0" err="1"/>
              <a:t>pemegang</a:t>
            </a:r>
            <a:r>
              <a:rPr lang="en-US" sz="1600" dirty="0"/>
              <a:t> </a:t>
            </a:r>
            <a:r>
              <a:rPr lang="en-US" sz="1600" dirty="0" err="1"/>
              <a:t>saham</a:t>
            </a:r>
            <a:r>
              <a:rPr lang="en-US" sz="1600" dirty="0"/>
              <a:t>, </a:t>
            </a:r>
            <a:r>
              <a:rPr lang="en-US" sz="1600" dirty="0" err="1"/>
              <a:t>sekutu</a:t>
            </a:r>
            <a:r>
              <a:rPr lang="en-US" sz="1600" dirty="0"/>
              <a:t>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Pembentukan</a:t>
            </a:r>
            <a:r>
              <a:rPr lang="en-US" sz="1600" dirty="0"/>
              <a:t> dana </a:t>
            </a:r>
            <a:r>
              <a:rPr lang="en-US" sz="1600" dirty="0" err="1"/>
              <a:t>cadangan</a:t>
            </a:r>
            <a:r>
              <a:rPr lang="en-US" sz="1600" dirty="0"/>
              <a:t>, </a:t>
            </a:r>
            <a:r>
              <a:rPr lang="en-US" sz="1600" dirty="0" err="1"/>
              <a:t>kecuali</a:t>
            </a:r>
            <a:r>
              <a:rPr lang="en-US" sz="1600" dirty="0"/>
              <a:t> (PMK No. 81/PMK.03/2009 </a:t>
            </a:r>
            <a:r>
              <a:rPr lang="en-US" sz="1600" dirty="0" err="1"/>
              <a:t>dan</a:t>
            </a:r>
            <a:r>
              <a:rPr lang="en-US" sz="1600" dirty="0"/>
              <a:t> PMK No.219/PMK.001/2012)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Premi</a:t>
            </a:r>
            <a:r>
              <a:rPr lang="en-US" sz="1600" dirty="0"/>
              <a:t> </a:t>
            </a:r>
            <a:r>
              <a:rPr lang="en-US" sz="1600" dirty="0" err="1"/>
              <a:t>asuransi</a:t>
            </a:r>
            <a:r>
              <a:rPr lang="en-US" sz="1600" dirty="0"/>
              <a:t> </a:t>
            </a:r>
            <a:r>
              <a:rPr lang="en-US" sz="1600" dirty="0" err="1"/>
              <a:t>kesehatan</a:t>
            </a:r>
            <a:r>
              <a:rPr lang="en-US" sz="1600" dirty="0"/>
              <a:t>, </a:t>
            </a:r>
            <a:r>
              <a:rPr lang="en-US" sz="1600" dirty="0" err="1"/>
              <a:t>asuransi</a:t>
            </a:r>
            <a:r>
              <a:rPr lang="en-US" sz="1600" dirty="0"/>
              <a:t> </a:t>
            </a:r>
            <a:r>
              <a:rPr lang="en-US" sz="1600" dirty="0" err="1"/>
              <a:t>kecelakaan</a:t>
            </a:r>
            <a:r>
              <a:rPr lang="en-US" sz="1600" dirty="0"/>
              <a:t>, </a:t>
            </a:r>
            <a:r>
              <a:rPr lang="en-US" sz="1600" dirty="0" err="1"/>
              <a:t>asuransi</a:t>
            </a:r>
            <a:r>
              <a:rPr lang="en-US" sz="1600" dirty="0"/>
              <a:t> </a:t>
            </a:r>
            <a:r>
              <a:rPr lang="en-US" sz="1600" dirty="0" err="1"/>
              <a:t>jiwa</a:t>
            </a:r>
            <a:r>
              <a:rPr lang="en-US" sz="1600" dirty="0"/>
              <a:t>, </a:t>
            </a:r>
            <a:r>
              <a:rPr lang="en-US" sz="1600" dirty="0" err="1"/>
              <a:t>asuransi</a:t>
            </a:r>
            <a:r>
              <a:rPr lang="en-US" sz="1600" dirty="0"/>
              <a:t> </a:t>
            </a:r>
            <a:r>
              <a:rPr lang="en-US" sz="1600" dirty="0" err="1"/>
              <a:t>dwiguna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asuransi</a:t>
            </a:r>
            <a:r>
              <a:rPr lang="en-US" sz="1600" dirty="0"/>
              <a:t> </a:t>
            </a:r>
            <a:r>
              <a:rPr lang="en-US" sz="1600" dirty="0" err="1"/>
              <a:t>beasiswa</a:t>
            </a:r>
            <a:r>
              <a:rPr lang="en-US" sz="1600" dirty="0"/>
              <a:t> yang </a:t>
            </a:r>
            <a:r>
              <a:rPr lang="en-US" sz="1600" dirty="0" err="1"/>
              <a:t>dibayar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Pajak</a:t>
            </a:r>
            <a:r>
              <a:rPr lang="en-US" sz="1600" dirty="0"/>
              <a:t> orang </a:t>
            </a:r>
            <a:r>
              <a:rPr lang="en-US" sz="1600" dirty="0" err="1"/>
              <a:t>pribadi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Penggantian</a:t>
            </a:r>
            <a:r>
              <a:rPr lang="en-US" sz="1600" dirty="0"/>
              <a:t> </a:t>
            </a:r>
            <a:r>
              <a:rPr lang="en-US" sz="1600" dirty="0" err="1"/>
              <a:t>sehubungan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jasa</a:t>
            </a:r>
            <a:r>
              <a:rPr lang="en-US" sz="1600" dirty="0"/>
              <a:t> yang </a:t>
            </a:r>
            <a:r>
              <a:rPr lang="en-US" sz="1600" dirty="0" err="1"/>
              <a:t>diberikan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natura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kenikmatan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melebihi</a:t>
            </a:r>
            <a:r>
              <a:rPr lang="en-US" sz="1600" dirty="0"/>
              <a:t> </a:t>
            </a:r>
            <a:r>
              <a:rPr lang="en-US" sz="1600" dirty="0" err="1"/>
              <a:t>kewajaran</a:t>
            </a:r>
            <a:r>
              <a:rPr lang="en-US" sz="1600" dirty="0"/>
              <a:t> yang </a:t>
            </a:r>
            <a:r>
              <a:rPr lang="en-US" sz="1600" dirty="0" err="1"/>
              <a:t>dibayarkan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pemegang</a:t>
            </a:r>
            <a:r>
              <a:rPr lang="en-US" sz="1600" dirty="0"/>
              <a:t> </a:t>
            </a:r>
            <a:r>
              <a:rPr lang="en-US" sz="1600" dirty="0" err="1"/>
              <a:t>saham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pihak</a:t>
            </a:r>
            <a:r>
              <a:rPr lang="en-US" sz="1600" dirty="0"/>
              <a:t> yang </a:t>
            </a:r>
            <a:r>
              <a:rPr lang="en-US" sz="1600" dirty="0" err="1"/>
              <a:t>mempunyai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</a:t>
            </a:r>
            <a:r>
              <a:rPr lang="en-US" sz="1600" dirty="0" err="1"/>
              <a:t>istimewa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imbalan</a:t>
            </a:r>
            <a:r>
              <a:rPr lang="en-US" sz="1600" dirty="0"/>
              <a:t> </a:t>
            </a:r>
            <a:r>
              <a:rPr lang="en-US" sz="1600" dirty="0" err="1"/>
              <a:t>sehubungan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Aset</a:t>
            </a:r>
            <a:r>
              <a:rPr lang="en-US" sz="1600" dirty="0"/>
              <a:t> </a:t>
            </a:r>
            <a:r>
              <a:rPr lang="en-US" sz="1600" dirty="0" err="1"/>
              <a:t>yagn</a:t>
            </a:r>
            <a:r>
              <a:rPr lang="en-US" sz="1600" dirty="0"/>
              <a:t> </a:t>
            </a:r>
            <a:r>
              <a:rPr lang="en-US" sz="1600" dirty="0" err="1"/>
              <a:t>dihibankan</a:t>
            </a:r>
            <a:r>
              <a:rPr lang="en-US" sz="1600" dirty="0"/>
              <a:t>, </a:t>
            </a:r>
            <a:r>
              <a:rPr lang="en-US" sz="1600" dirty="0" err="1"/>
              <a:t>bantuan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warisan</a:t>
            </a:r>
            <a:r>
              <a:rPr lang="en-US" sz="1600" dirty="0"/>
              <a:t> yang </a:t>
            </a:r>
            <a:r>
              <a:rPr lang="en-US" sz="1600" dirty="0" err="1"/>
              <a:t>dimaksud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 4 </a:t>
            </a:r>
            <a:r>
              <a:rPr lang="en-US" sz="1600" dirty="0" err="1"/>
              <a:t>ayat</a:t>
            </a:r>
            <a:r>
              <a:rPr lang="en-US" sz="1600" dirty="0"/>
              <a:t> (3) </a:t>
            </a:r>
            <a:r>
              <a:rPr lang="en-US" sz="1600" dirty="0" err="1"/>
              <a:t>huruf</a:t>
            </a:r>
            <a:r>
              <a:rPr lang="en-US" sz="1600" dirty="0"/>
              <a:t> a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huruf</a:t>
            </a:r>
            <a:r>
              <a:rPr lang="en-US" sz="1600" dirty="0"/>
              <a:t> b UU </a:t>
            </a:r>
            <a:r>
              <a:rPr lang="en-US" sz="1600" dirty="0" err="1"/>
              <a:t>PPh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Pajak</a:t>
            </a:r>
            <a:r>
              <a:rPr lang="en-US" sz="1600" dirty="0"/>
              <a:t> </a:t>
            </a:r>
            <a:r>
              <a:rPr lang="en-US" sz="1600" dirty="0" err="1"/>
              <a:t>penghasilan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Biaya</a:t>
            </a:r>
            <a:r>
              <a:rPr lang="en-US" sz="1600" dirty="0"/>
              <a:t> yang </a:t>
            </a:r>
            <a:r>
              <a:rPr lang="en-US" sz="1600" dirty="0" err="1"/>
              <a:t>dibebankan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Pajak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orang yang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tanggungannya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Gaji</a:t>
            </a:r>
            <a:r>
              <a:rPr lang="en-US" sz="1600" dirty="0"/>
              <a:t> yang </a:t>
            </a:r>
            <a:r>
              <a:rPr lang="en-US" sz="1600" dirty="0" err="1"/>
              <a:t>dibayarkan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persekutuan</a:t>
            </a:r>
            <a:r>
              <a:rPr lang="en-US" sz="1600" dirty="0"/>
              <a:t>, firma,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perseroan</a:t>
            </a:r>
            <a:r>
              <a:rPr lang="en-US" sz="1600" dirty="0"/>
              <a:t> </a:t>
            </a:r>
            <a:r>
              <a:rPr lang="en-US" sz="1600" dirty="0" err="1"/>
              <a:t>komanditer</a:t>
            </a:r>
            <a:r>
              <a:rPr lang="en-US" sz="1600" dirty="0"/>
              <a:t> yang </a:t>
            </a:r>
            <a:r>
              <a:rPr lang="en-US" sz="1600" dirty="0" err="1"/>
              <a:t>modalnya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terbagi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saham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administrasi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bunga</a:t>
            </a:r>
            <a:r>
              <a:rPr lang="en-US" sz="1600" dirty="0"/>
              <a:t>, </a:t>
            </a:r>
            <a:r>
              <a:rPr lang="en-US" sz="1600" dirty="0" err="1"/>
              <a:t>denda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kenaikan</a:t>
            </a:r>
            <a:r>
              <a:rPr lang="en-US" sz="1600" dirty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denda</a:t>
            </a:r>
            <a:r>
              <a:rPr lang="en-US" sz="1600" dirty="0"/>
              <a:t> yang </a:t>
            </a:r>
            <a:r>
              <a:rPr lang="en-US" sz="1600" dirty="0" err="1"/>
              <a:t>berkenaan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/>
              <a:t>perundang-undangan</a:t>
            </a:r>
            <a:r>
              <a:rPr lang="en-US" sz="1600" dirty="0"/>
              <a:t> </a:t>
            </a:r>
            <a:r>
              <a:rPr lang="en-US" sz="1600" dirty="0" err="1"/>
              <a:t>bidang</a:t>
            </a:r>
            <a:r>
              <a:rPr lang="en-US" sz="1600" dirty="0"/>
              <a:t> </a:t>
            </a:r>
            <a:r>
              <a:rPr lang="en-US" sz="1600" dirty="0" err="1"/>
              <a:t>perpajakan</a:t>
            </a:r>
            <a:endParaRPr lang="id-ID" sz="1600" dirty="0"/>
          </a:p>
        </p:txBody>
      </p:sp>
    </p:spTree>
    <p:extLst>
      <p:ext uri="{BB962C8B-B14F-4D97-AF65-F5344CB8AC3E}">
        <p14:creationId xmlns="" xmlns:p14="http://schemas.microsoft.com/office/powerpoint/2010/main" val="403555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38200" y="19284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err="1"/>
              <a:t>Menghitung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</a:t>
            </a:r>
            <a:r>
              <a:rPr lang="en-US" sz="4000" dirty="0" err="1"/>
              <a:t>Penghasilan</a:t>
            </a:r>
            <a:endParaRPr lang="en-US" sz="4000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55255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err="1"/>
              <a:t>Pph</a:t>
            </a:r>
            <a:r>
              <a:rPr lang="en-US" sz="2000" dirty="0"/>
              <a:t> </a:t>
            </a:r>
            <a:r>
              <a:rPr lang="en-US" sz="2000" dirty="0" err="1"/>
              <a:t>terutang</a:t>
            </a:r>
            <a:r>
              <a:rPr lang="en-US" sz="2000" dirty="0"/>
              <a:t> = </a:t>
            </a:r>
            <a:r>
              <a:rPr lang="en-US" sz="2000" dirty="0" err="1"/>
              <a:t>tarif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x </a:t>
            </a:r>
            <a:r>
              <a:rPr lang="en-US" sz="2000" dirty="0" err="1"/>
              <a:t>penghasilan</a:t>
            </a:r>
            <a:r>
              <a:rPr lang="en-US" sz="2000" dirty="0"/>
              <a:t> </a:t>
            </a:r>
            <a:r>
              <a:rPr lang="en-US" sz="2000" dirty="0" err="1"/>
              <a:t>kena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Tarif </a:t>
            </a:r>
            <a:r>
              <a:rPr lang="en-US" sz="2000" dirty="0" err="1"/>
              <a:t>pajak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Tarif </a:t>
            </a:r>
            <a:r>
              <a:rPr lang="en-US" sz="2000" dirty="0" err="1"/>
              <a:t>umum</a:t>
            </a:r>
            <a:endParaRPr lang="en-US" sz="2000" dirty="0"/>
          </a:p>
          <a:p>
            <a:pPr lvl="1"/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orang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negeri</a:t>
            </a:r>
            <a:endParaRPr lang="en-US" sz="2000" dirty="0"/>
          </a:p>
          <a:p>
            <a:pPr lvl="1"/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negeri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Tarif </a:t>
            </a:r>
            <a:r>
              <a:rPr lang="en-US" sz="2000" dirty="0" err="1"/>
              <a:t>khusus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Penghasilan</a:t>
            </a:r>
            <a:r>
              <a:rPr lang="en-US" sz="2000" dirty="0"/>
              <a:t> </a:t>
            </a:r>
            <a:r>
              <a:rPr lang="en-US" sz="2000" dirty="0" err="1"/>
              <a:t>kena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orang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badan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/>
              <a:t>peredaran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orang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norma</a:t>
            </a:r>
            <a:r>
              <a:rPr lang="en-US" sz="2000" dirty="0"/>
              <a:t> </a:t>
            </a:r>
            <a:r>
              <a:rPr lang="en-US" sz="2000" dirty="0" err="1"/>
              <a:t>perhitungan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orang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menyelenggarakan</a:t>
            </a:r>
            <a:r>
              <a:rPr lang="en-US" sz="2000" dirty="0"/>
              <a:t> </a:t>
            </a:r>
            <a:r>
              <a:rPr lang="en-US" sz="2000" dirty="0" err="1"/>
              <a:t>pembukuan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negeri</a:t>
            </a:r>
            <a:r>
              <a:rPr lang="en-US" sz="2000" dirty="0"/>
              <a:t> </a:t>
            </a:r>
            <a:r>
              <a:rPr lang="en-US" sz="2000" dirty="0" err="1"/>
              <a:t>menyelenggarakan</a:t>
            </a:r>
            <a:r>
              <a:rPr lang="en-US" sz="2000" dirty="0"/>
              <a:t> </a:t>
            </a:r>
            <a:r>
              <a:rPr lang="en-US" sz="2000" dirty="0" err="1"/>
              <a:t>pembukuan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Pajak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96595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5DA8E2C5-15FB-432F-A27A-3E98F48E7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Pelunasan</a:t>
            </a:r>
            <a:r>
              <a:rPr lang="en-US" sz="4000" dirty="0"/>
              <a:t> </a:t>
            </a:r>
            <a:r>
              <a:rPr lang="en-US" sz="4000" dirty="0" err="1"/>
              <a:t>Pajak</a:t>
            </a:r>
            <a:r>
              <a:rPr lang="en-US" sz="4000" dirty="0"/>
              <a:t> </a:t>
            </a:r>
            <a:r>
              <a:rPr lang="en-US" sz="4000" dirty="0" err="1"/>
              <a:t>Penghasilan</a:t>
            </a:r>
            <a:endParaRPr lang="id-ID" sz="4000" dirty="0"/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9D572499-E6EC-4702-800E-B7F14326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57907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87046"/>
          </a:xfrm>
        </p:spPr>
        <p:txBody>
          <a:bodyPr>
            <a:normAutofit fontScale="90000"/>
          </a:bodyPr>
          <a:lstStyle/>
          <a:p>
            <a:r>
              <a:rPr smtClean="0"/>
              <a:t>Pertanyaan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10058400" cy="4815840"/>
          </a:xfrm>
        </p:spPr>
        <p:txBody>
          <a:bodyPr/>
          <a:lstStyle/>
          <a:p>
            <a:r>
              <a:rPr lang="en-US" dirty="0" err="1" smtClean="0"/>
              <a:t>Ekki</a:t>
            </a:r>
            <a:r>
              <a:rPr lang="en-US" dirty="0" smtClean="0"/>
              <a:t>  </a:t>
            </a:r>
            <a:r>
              <a:rPr lang="en-US" dirty="0" smtClean="0"/>
              <a:t>(124)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Ketentuan</a:t>
            </a:r>
            <a:r>
              <a:rPr lang="en-US" dirty="0" smtClean="0"/>
              <a:t> PTKP 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endParaRPr lang="en-US" dirty="0" smtClean="0"/>
          </a:p>
          <a:p>
            <a:r>
              <a:rPr lang="en-US" dirty="0" err="1" smtClean="0"/>
              <a:t>Friska</a:t>
            </a:r>
            <a:r>
              <a:rPr lang="en-US" dirty="0" smtClean="0"/>
              <a:t>  (45)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naiknya</a:t>
            </a:r>
            <a:r>
              <a:rPr lang="en-US" dirty="0" smtClean="0"/>
              <a:t> PTKP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endParaRPr lang="en-US" dirty="0" smtClean="0"/>
          </a:p>
          <a:p>
            <a:r>
              <a:rPr lang="en-US" dirty="0" err="1" smtClean="0"/>
              <a:t>Eko</a:t>
            </a:r>
            <a:r>
              <a:rPr lang="en-US" dirty="0" smtClean="0"/>
              <a:t> </a:t>
            </a:r>
            <a:r>
              <a:rPr lang="en-US" dirty="0" err="1" smtClean="0"/>
              <a:t>Wardoyo</a:t>
            </a:r>
            <a:r>
              <a:rPr lang="en-US" dirty="0" smtClean="0"/>
              <a:t> (144)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kurs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pengurang</a:t>
            </a:r>
            <a:r>
              <a:rPr lang="en-US" dirty="0" smtClean="0"/>
              <a:t>/</a:t>
            </a:r>
            <a:r>
              <a:rPr lang="en-US" dirty="0" err="1" smtClean="0"/>
              <a:t>beban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pengurang?beban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970</TotalTime>
  <Words>608</Words>
  <Application>Microsoft Office PowerPoint</Application>
  <PresentationFormat>Custom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Pajak Penghasilan (umum)</vt:lpstr>
      <vt:lpstr>Pengurangan Penghasilan</vt:lpstr>
      <vt:lpstr>Slide 3</vt:lpstr>
      <vt:lpstr>Biaya yang dapat diperkenankan sebagai pengurang (Deductible Expense)</vt:lpstr>
      <vt:lpstr>Slide 5</vt:lpstr>
      <vt:lpstr>Biaya yang tidak diperkenankan sebagai pengurang (non-deductible expense)</vt:lpstr>
      <vt:lpstr>Menghitung Pajak Penghasilan</vt:lpstr>
      <vt:lpstr>Pelunasan Pajak Penghasilan</vt:lpstr>
      <vt:lpstr>Pertanyaan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Pajak Penghasilan (umum)</dc:title>
  <dc:creator>mE</dc:creator>
  <cp:lastModifiedBy>admin</cp:lastModifiedBy>
  <cp:revision>45</cp:revision>
  <dcterms:created xsi:type="dcterms:W3CDTF">2017-09-24T05:54:15Z</dcterms:created>
  <dcterms:modified xsi:type="dcterms:W3CDTF">2017-10-02T16:30:11Z</dcterms:modified>
</cp:coreProperties>
</file>