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42" r:id="rId2"/>
    <p:sldId id="285" r:id="rId3"/>
    <p:sldId id="408" r:id="rId4"/>
    <p:sldId id="409" r:id="rId5"/>
    <p:sldId id="410" r:id="rId6"/>
    <p:sldId id="411" r:id="rId7"/>
    <p:sldId id="412" r:id="rId8"/>
    <p:sldId id="413" r:id="rId9"/>
    <p:sldId id="414" r:id="rId10"/>
    <p:sldId id="415" r:id="rId11"/>
    <p:sldId id="416" r:id="rId12"/>
    <p:sldId id="41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74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-2862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52314E-E29D-4F77-9BB3-FA1B6B60F921}" type="datetimeFigureOut">
              <a:rPr lang="en-US" smtClean="0"/>
              <a:t>5/9/2017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666548-2A6B-4517-BD6E-CEAE09E74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463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BA37D4-27EF-40AC-9ACC-90F16C1B4267}" type="datetimeFigureOut">
              <a:rPr lang="id-ID" smtClean="0"/>
              <a:t>09/05/2017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26A4F-48CC-435E-86F0-4E65D3E7E89F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3673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609600"/>
            <a:ext cx="3810000" cy="609600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latin typeface="+mn-lt"/>
                <a:ea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dirty="0" err="1" smtClean="0"/>
              <a:t>Nama</a:t>
            </a:r>
            <a:r>
              <a:rPr lang="en-US" dirty="0" smtClean="0"/>
              <a:t> Mata </a:t>
            </a:r>
            <a:r>
              <a:rPr lang="en-US" dirty="0" err="1" smtClean="0"/>
              <a:t>Kuliah</a:t>
            </a: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1295400"/>
            <a:ext cx="2286000" cy="4572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latin typeface="+mn-lt"/>
              </a:defRPr>
            </a:lvl1pPr>
          </a:lstStyle>
          <a:p>
            <a:pPr lvl="0"/>
            <a:r>
              <a:rPr lang="en-US" dirty="0" err="1" smtClean="0"/>
              <a:t>Pokok</a:t>
            </a:r>
            <a:r>
              <a:rPr lang="en-US" dirty="0" smtClean="0"/>
              <a:t> </a:t>
            </a:r>
            <a:r>
              <a:rPr lang="en-US" dirty="0" err="1" smtClean="0"/>
              <a:t>Bahasan</a:t>
            </a:r>
            <a:endParaRPr lang="en-US" dirty="0"/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7" hasCustomPrompt="1"/>
          </p:nvPr>
        </p:nvSpPr>
        <p:spPr>
          <a:xfrm>
            <a:off x="403412" y="3429000"/>
            <a:ext cx="1676400" cy="381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dirty="0" err="1" smtClean="0"/>
              <a:t>Pertemuan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9" name="Text Placeholder 38"/>
          <p:cNvSpPr>
            <a:spLocks noGrp="1"/>
          </p:cNvSpPr>
          <p:nvPr>
            <p:ph type="body" sz="quarter" idx="18" hasCustomPrompt="1"/>
          </p:nvPr>
        </p:nvSpPr>
        <p:spPr>
          <a:xfrm>
            <a:off x="403412" y="3886200"/>
            <a:ext cx="1676400" cy="381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+mn-lt"/>
              </a:defRPr>
            </a:lvl1pPr>
          </a:lstStyle>
          <a:p>
            <a:pPr lvl="0"/>
            <a:r>
              <a:rPr lang="en-US" dirty="0" smtClean="0"/>
              <a:t>Semester</a:t>
            </a:r>
            <a:endParaRPr lang="en-US" dirty="0"/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9" hasCustomPrompt="1"/>
          </p:nvPr>
        </p:nvSpPr>
        <p:spPr>
          <a:xfrm>
            <a:off x="398929" y="4724400"/>
            <a:ext cx="1658471" cy="381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+mn-lt"/>
              </a:defRPr>
            </a:lvl1pPr>
          </a:lstStyle>
          <a:p>
            <a:pPr lvl="0"/>
            <a:r>
              <a:rPr lang="en-US" dirty="0" err="1" smtClean="0"/>
              <a:t>Nama</a:t>
            </a:r>
            <a:r>
              <a:rPr lang="en-US" dirty="0" smtClean="0"/>
              <a:t> </a:t>
            </a:r>
            <a:r>
              <a:rPr lang="en-US" dirty="0" err="1" smtClean="0"/>
              <a:t>Dosen</a:t>
            </a:r>
            <a:endParaRPr lang="en-US" dirty="0"/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20" hasCustomPrompt="1"/>
          </p:nvPr>
        </p:nvSpPr>
        <p:spPr>
          <a:xfrm>
            <a:off x="7467600" y="6324600"/>
            <a:ext cx="1371600" cy="38100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latin typeface="+mn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499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953000" y="990600"/>
            <a:ext cx="3657600" cy="685800"/>
          </a:xfrm>
        </p:spPr>
        <p:txBody>
          <a:bodyPr/>
          <a:lstStyle>
            <a:lvl1pPr marL="0" indent="0" algn="r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 err="1" smtClean="0"/>
              <a:t>Pembahasan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2209800" y="1752600"/>
            <a:ext cx="6400800" cy="4724400"/>
          </a:xfrm>
        </p:spPr>
        <p:txBody>
          <a:bodyPr/>
          <a:lstStyle>
            <a:lvl1pPr marL="0" indent="0" algn="r">
              <a:buNone/>
              <a:defRPr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7239000" y="152400"/>
            <a:ext cx="1402976" cy="304800"/>
          </a:xfrm>
        </p:spPr>
        <p:txBody>
          <a:bodyPr>
            <a:normAutofit/>
          </a:bodyPr>
          <a:lstStyle>
            <a:lvl1pPr marL="0" indent="0" algn="r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249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953000" y="990600"/>
            <a:ext cx="3657600" cy="685800"/>
          </a:xfrm>
        </p:spPr>
        <p:txBody>
          <a:bodyPr/>
          <a:lstStyle>
            <a:lvl1pPr marL="0" indent="0" algn="r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 err="1" smtClean="0"/>
              <a:t>Pembahasan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2209800" y="1752600"/>
            <a:ext cx="6400800" cy="4724400"/>
          </a:xfrm>
        </p:spPr>
        <p:txBody>
          <a:bodyPr/>
          <a:lstStyle>
            <a:lvl1pPr marL="0" indent="0" algn="r">
              <a:buNone/>
              <a:defRPr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7239000" y="152400"/>
            <a:ext cx="1402976" cy="304800"/>
          </a:xfrm>
        </p:spPr>
        <p:txBody>
          <a:bodyPr>
            <a:normAutofit/>
          </a:bodyPr>
          <a:lstStyle>
            <a:lvl1pPr marL="0" indent="0" algn="r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808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676400" y="685800"/>
            <a:ext cx="3657600" cy="6858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 err="1" smtClean="0"/>
              <a:t>Pembahasan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7543800" cy="3962400"/>
          </a:xfrm>
        </p:spPr>
        <p:txBody>
          <a:bodyPr/>
          <a:lstStyle>
            <a:lvl1pPr marL="0" indent="0" algn="l">
              <a:buNone/>
              <a:defRPr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1295400" y="6019800"/>
            <a:ext cx="1402976" cy="304800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827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457200"/>
            <a:ext cx="3657600" cy="5334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 err="1" smtClean="0"/>
              <a:t>Pembahasan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09600" y="1524000"/>
            <a:ext cx="7543800" cy="4572000"/>
          </a:xfrm>
        </p:spPr>
        <p:txBody>
          <a:bodyPr/>
          <a:lstStyle>
            <a:lvl1pPr marL="0" indent="0" algn="l">
              <a:buNone/>
              <a:defRPr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990600" y="6324600"/>
            <a:ext cx="1402976" cy="304800"/>
          </a:xfrm>
        </p:spPr>
        <p:txBody>
          <a:bodyPr>
            <a:normAutofit/>
          </a:bodyPr>
          <a:lstStyle>
            <a:lvl1pPr marL="0" indent="0" algn="r">
              <a:buNone/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018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447800" y="381000"/>
            <a:ext cx="3657600" cy="6096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 err="1" smtClean="0"/>
              <a:t>Pembahasan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33400" y="1524000"/>
            <a:ext cx="7696200" cy="4572000"/>
          </a:xfrm>
        </p:spPr>
        <p:txBody>
          <a:bodyPr/>
          <a:lstStyle>
            <a:lvl1pPr marL="0" indent="0" algn="l">
              <a:buNone/>
              <a:defRPr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533400" y="6400800"/>
            <a:ext cx="1402976" cy="304800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75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447800" y="381000"/>
            <a:ext cx="3657600" cy="6096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 err="1" smtClean="0"/>
              <a:t>Pembahasan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33400" y="1600200"/>
            <a:ext cx="7620000" cy="4419600"/>
          </a:xfrm>
        </p:spPr>
        <p:txBody>
          <a:bodyPr/>
          <a:lstStyle>
            <a:lvl1pPr marL="0" indent="0" algn="l">
              <a:buNone/>
              <a:defRPr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533400" y="6400800"/>
            <a:ext cx="1402976" cy="304800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476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304800"/>
            <a:ext cx="3657600" cy="6858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 err="1" smtClean="0"/>
              <a:t>Pembahasan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81000" y="1143000"/>
            <a:ext cx="7315200" cy="4648200"/>
          </a:xfrm>
        </p:spPr>
        <p:txBody>
          <a:bodyPr/>
          <a:lstStyle>
            <a:lvl1pPr marL="0" indent="0" algn="l">
              <a:buNone/>
              <a:defRPr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381000" y="6400800"/>
            <a:ext cx="1402976" cy="304800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558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81000"/>
            <a:ext cx="3657600" cy="6858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 err="1" smtClean="0"/>
              <a:t>Pembahasan</a:t>
            </a:r>
            <a:endParaRPr lang="en-US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400800"/>
            <a:ext cx="1402976" cy="304800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81000" y="1143000"/>
            <a:ext cx="7315200" cy="4648200"/>
          </a:xfrm>
        </p:spPr>
        <p:txBody>
          <a:bodyPr/>
          <a:lstStyle>
            <a:lvl1pPr marL="0" indent="0" algn="l">
              <a:buNone/>
              <a:defRPr>
                <a:latin typeface="+mj-lt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151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28065" y="457200"/>
            <a:ext cx="3733800" cy="533400"/>
          </a:xfrm>
        </p:spPr>
        <p:txBody>
          <a:bodyPr>
            <a:normAutofit/>
          </a:bodyPr>
          <a:lstStyle>
            <a:lvl1pPr marL="0" indent="0">
              <a:buNone/>
              <a:defRPr sz="3200" b="1" baseline="0">
                <a:latin typeface="+mn-lt"/>
              </a:defRPr>
            </a:lvl1pPr>
          </a:lstStyle>
          <a:p>
            <a:pPr lvl="0"/>
            <a:r>
              <a:rPr lang="en-US" dirty="0" err="1" smtClean="0"/>
              <a:t>Nama</a:t>
            </a:r>
            <a:r>
              <a:rPr lang="en-US" dirty="0" smtClean="0"/>
              <a:t> Mata </a:t>
            </a:r>
            <a:r>
              <a:rPr lang="en-US" dirty="0" err="1" smtClean="0"/>
              <a:t>Kuliah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470927" y="1066800"/>
            <a:ext cx="3720073" cy="3810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latin typeface="+mn-lt"/>
              </a:defRPr>
            </a:lvl1pPr>
          </a:lstStyle>
          <a:p>
            <a:pPr lvl="0"/>
            <a:r>
              <a:rPr lang="en-US" dirty="0" err="1" smtClean="0"/>
              <a:t>Pokok</a:t>
            </a:r>
            <a:r>
              <a:rPr lang="en-US" dirty="0" smtClean="0"/>
              <a:t> </a:t>
            </a:r>
            <a:r>
              <a:rPr lang="en-US" dirty="0" err="1" smtClean="0"/>
              <a:t>Bahasan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2895600"/>
            <a:ext cx="1905000" cy="381000"/>
          </a:xfrm>
        </p:spPr>
        <p:txBody>
          <a:bodyPr>
            <a:normAutofit/>
          </a:bodyPr>
          <a:lstStyle>
            <a:lvl1pPr>
              <a:defRPr sz="1800">
                <a:latin typeface="+mn-lt"/>
              </a:defRPr>
            </a:lvl1pPr>
          </a:lstStyle>
          <a:p>
            <a:pPr lvl="0"/>
            <a:r>
              <a:rPr lang="en-US" dirty="0" err="1" smtClean="0"/>
              <a:t>Pertemuan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352800"/>
            <a:ext cx="1905000" cy="381000"/>
          </a:xfrm>
        </p:spPr>
        <p:txBody>
          <a:bodyPr/>
          <a:lstStyle>
            <a:lvl1pPr>
              <a:defRPr sz="1800">
                <a:latin typeface="+mn-lt"/>
              </a:defRPr>
            </a:lvl1pPr>
          </a:lstStyle>
          <a:p>
            <a:pPr lvl="0"/>
            <a:r>
              <a:rPr lang="en-US" dirty="0" smtClean="0"/>
              <a:t>Semester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191000"/>
            <a:ext cx="1895475" cy="381000"/>
          </a:xfrm>
        </p:spPr>
        <p:txBody>
          <a:bodyPr>
            <a:noAutofit/>
          </a:bodyPr>
          <a:lstStyle>
            <a:lvl1pPr>
              <a:defRPr sz="1800">
                <a:latin typeface="+mn-lt"/>
              </a:defRPr>
            </a:lvl1pPr>
          </a:lstStyle>
          <a:p>
            <a:pPr lvl="0"/>
            <a:r>
              <a:rPr lang="en-US" dirty="0" err="1" smtClean="0"/>
              <a:t>Nama</a:t>
            </a:r>
            <a:r>
              <a:rPr lang="en-US" dirty="0" smtClean="0"/>
              <a:t> </a:t>
            </a:r>
            <a:r>
              <a:rPr lang="en-US" dirty="0" err="1" smtClean="0"/>
              <a:t>Dosen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5" hasCustomPrompt="1"/>
          </p:nvPr>
        </p:nvSpPr>
        <p:spPr>
          <a:xfrm>
            <a:off x="6400800" y="6400800"/>
            <a:ext cx="1752600" cy="2286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+mn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271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457200"/>
            <a:ext cx="3962400" cy="609600"/>
          </a:xfrm>
        </p:spPr>
        <p:txBody>
          <a:bodyPr>
            <a:normAutofit/>
          </a:bodyPr>
          <a:lstStyle>
            <a:lvl1pPr marL="0" indent="0">
              <a:buNone/>
              <a:defRPr sz="3200" b="1" baseline="0">
                <a:latin typeface="+mj-lt"/>
              </a:defRPr>
            </a:lvl1pPr>
          </a:lstStyle>
          <a:p>
            <a:pPr lvl="0"/>
            <a:r>
              <a:rPr lang="en-US" dirty="0" err="1" smtClean="0"/>
              <a:t>Nama</a:t>
            </a:r>
            <a:r>
              <a:rPr lang="en-US" dirty="0" smtClean="0"/>
              <a:t> Mata </a:t>
            </a:r>
            <a:r>
              <a:rPr lang="en-US" dirty="0" err="1" smtClean="0"/>
              <a:t>Kuliah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066800"/>
            <a:ext cx="2514600" cy="4572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latin typeface="+mj-lt"/>
              </a:defRPr>
            </a:lvl1pPr>
          </a:lstStyle>
          <a:p>
            <a:pPr lvl="0"/>
            <a:r>
              <a:rPr lang="en-US" dirty="0" err="1" smtClean="0"/>
              <a:t>Pokok</a:t>
            </a:r>
            <a:r>
              <a:rPr lang="en-US" dirty="0" smtClean="0"/>
              <a:t> </a:t>
            </a:r>
            <a:r>
              <a:rPr lang="en-US" dirty="0" err="1" smtClean="0"/>
              <a:t>Bahasan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2895600"/>
            <a:ext cx="1752600" cy="381000"/>
          </a:xfrm>
        </p:spPr>
        <p:txBody>
          <a:bodyPr/>
          <a:lstStyle>
            <a:lvl1pPr marL="0" indent="0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en-US" dirty="0" err="1" smtClean="0"/>
              <a:t>Pertemuan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352800"/>
            <a:ext cx="1752600" cy="355600"/>
          </a:xfrm>
        </p:spPr>
        <p:txBody>
          <a:bodyPr/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dirty="0" smtClean="0"/>
              <a:t>Semester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191000"/>
            <a:ext cx="1752600" cy="381000"/>
          </a:xfrm>
        </p:spPr>
        <p:txBody>
          <a:bodyPr/>
          <a:lstStyle>
            <a:lvl1pPr marL="0" indent="0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en-US" dirty="0" err="1" smtClean="0"/>
              <a:t>Nama</a:t>
            </a:r>
            <a:r>
              <a:rPr lang="en-US" dirty="0" smtClean="0"/>
              <a:t> </a:t>
            </a:r>
            <a:r>
              <a:rPr lang="en-US" dirty="0" err="1" smtClean="0"/>
              <a:t>Dosen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6781800" y="6400800"/>
            <a:ext cx="1905000" cy="304800"/>
          </a:xfrm>
        </p:spPr>
        <p:txBody>
          <a:bodyPr>
            <a:normAutofit/>
          </a:bodyPr>
          <a:lstStyle>
            <a:lvl1pPr marL="0" indent="0" algn="ctr">
              <a:buNone/>
              <a:defRPr sz="1400" b="1" baseline="0">
                <a:latin typeface="+mj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73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381000"/>
            <a:ext cx="2743200" cy="685800"/>
          </a:xfrm>
        </p:spPr>
        <p:txBody>
          <a:bodyPr/>
          <a:lstStyle>
            <a:lvl1pPr marL="0" indent="0">
              <a:buNone/>
              <a:defRPr b="1">
                <a:latin typeface="+mn-lt"/>
              </a:defRPr>
            </a:lvl1pPr>
          </a:lstStyle>
          <a:p>
            <a:pPr lvl="0"/>
            <a:r>
              <a:rPr lang="en-US" dirty="0" err="1" smtClean="0"/>
              <a:t>Pembahasan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04800" y="1143000"/>
            <a:ext cx="6477000" cy="4876800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7620000" y="6477000"/>
            <a:ext cx="1295400" cy="22860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latin typeface="+mn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162800" y="2743200"/>
            <a:ext cx="1828800" cy="13716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7162800" y="4419600"/>
            <a:ext cx="1828800" cy="1524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17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533400"/>
            <a:ext cx="2895600" cy="6096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 err="1" smtClean="0"/>
              <a:t>Pembahasan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381000" y="1219200"/>
            <a:ext cx="6324600" cy="5105400"/>
          </a:xfrm>
        </p:spPr>
        <p:txBody>
          <a:bodyPr/>
          <a:lstStyle>
            <a:lvl1pPr marL="0" indent="0" algn="l">
              <a:buNone/>
              <a:defRPr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7543800" y="6400800"/>
            <a:ext cx="1371600" cy="304800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239000" y="2667000"/>
            <a:ext cx="1676400" cy="14478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7239000" y="4572000"/>
            <a:ext cx="1676400" cy="13716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020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381000"/>
            <a:ext cx="2895600" cy="609600"/>
          </a:xfrm>
        </p:spPr>
        <p:txBody>
          <a:bodyPr/>
          <a:lstStyle>
            <a:lvl1pPr marL="0" indent="0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 err="1" smtClean="0"/>
              <a:t>Pembahasan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304800" y="1143000"/>
            <a:ext cx="8229600" cy="4648200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162800" y="6324600"/>
            <a:ext cx="1371600" cy="304800"/>
          </a:xfrm>
        </p:spPr>
        <p:txBody>
          <a:bodyPr>
            <a:normAutofit/>
          </a:bodyPr>
          <a:lstStyle>
            <a:lvl1pPr marL="0" indent="0">
              <a:buNone/>
              <a:defRPr sz="1400" b="1" baseline="0">
                <a:latin typeface="+mj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23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6477000"/>
            <a:ext cx="1447800" cy="381000"/>
          </a:xfrm>
        </p:spPr>
        <p:txBody>
          <a:bodyPr>
            <a:normAutofit/>
          </a:bodyPr>
          <a:lstStyle>
            <a:lvl1pPr marL="0" indent="0">
              <a:buNone/>
              <a:defRPr sz="1400" b="1" baseline="0">
                <a:latin typeface="Cambria" pitchFamily="18" charset="0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381000"/>
            <a:ext cx="2819400" cy="609600"/>
          </a:xfrm>
        </p:spPr>
        <p:txBody>
          <a:bodyPr/>
          <a:lstStyle>
            <a:lvl1pPr marL="0" indent="0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 err="1" smtClean="0"/>
              <a:t>Pembahasan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381000" y="1066800"/>
            <a:ext cx="8229600" cy="4724400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162800" y="6324600"/>
            <a:ext cx="1371600" cy="304800"/>
          </a:xfrm>
        </p:spPr>
        <p:txBody>
          <a:bodyPr>
            <a:normAutofit/>
          </a:bodyPr>
          <a:lstStyle>
            <a:lvl1pPr marL="0" indent="0">
              <a:buNone/>
              <a:defRPr sz="1400" b="1" baseline="0">
                <a:latin typeface="+mj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894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953000" y="990600"/>
            <a:ext cx="3657600" cy="685800"/>
          </a:xfrm>
        </p:spPr>
        <p:txBody>
          <a:bodyPr/>
          <a:lstStyle>
            <a:lvl1pPr marL="0" indent="0" algn="r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 err="1" smtClean="0"/>
              <a:t>Pembahasan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2209800" y="1752600"/>
            <a:ext cx="6400800" cy="4724400"/>
          </a:xfrm>
        </p:spPr>
        <p:txBody>
          <a:bodyPr/>
          <a:lstStyle>
            <a:lvl1pPr marL="0" indent="0" algn="r">
              <a:buNone/>
              <a:defRPr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7239000" y="152400"/>
            <a:ext cx="1402976" cy="304800"/>
          </a:xfrm>
        </p:spPr>
        <p:txBody>
          <a:bodyPr>
            <a:normAutofit/>
          </a:bodyPr>
          <a:lstStyle>
            <a:lvl1pPr marL="0" indent="0" algn="r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697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953000" y="990600"/>
            <a:ext cx="3657600" cy="685800"/>
          </a:xfrm>
        </p:spPr>
        <p:txBody>
          <a:bodyPr/>
          <a:lstStyle>
            <a:lvl1pPr marL="0" indent="0" algn="r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 err="1" smtClean="0"/>
              <a:t>Pembahasan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2209800" y="1752600"/>
            <a:ext cx="6400800" cy="4724400"/>
          </a:xfrm>
        </p:spPr>
        <p:txBody>
          <a:bodyPr/>
          <a:lstStyle>
            <a:lvl1pPr marL="0" indent="0" algn="r">
              <a:buNone/>
              <a:defRPr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7239000" y="152400"/>
            <a:ext cx="1402976" cy="304800"/>
          </a:xfrm>
        </p:spPr>
        <p:txBody>
          <a:bodyPr>
            <a:normAutofit/>
          </a:bodyPr>
          <a:lstStyle>
            <a:lvl1pPr marL="0" indent="0" algn="r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048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DA2768-B7D7-4EC3-9221-3895F975A91C}" type="datetimeFigureOut">
              <a:rPr lang="en-US" smtClean="0"/>
              <a:t>5/9/2017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C4E55-E434-4624-8AF4-D7D044E8ED6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7" y="0"/>
            <a:ext cx="9058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7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7" r:id="rId4"/>
    <p:sldLayoutId id="2147483653" r:id="rId5"/>
    <p:sldLayoutId id="2147483655" r:id="rId6"/>
    <p:sldLayoutId id="2147483656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4" r:id="rId13"/>
    <p:sldLayoutId id="2147483663" r:id="rId14"/>
    <p:sldLayoutId id="2147483665" r:id="rId15"/>
    <p:sldLayoutId id="2147483666" r:id="rId16"/>
    <p:sldLayoutId id="2147483667" r:id="rId17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9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13" Type="http://schemas.openxmlformats.org/officeDocument/2006/relationships/image" Target="../media/image42.emf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12" Type="http://schemas.openxmlformats.org/officeDocument/2006/relationships/image" Target="../media/image41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emf"/><Relationship Id="rId11" Type="http://schemas.openxmlformats.org/officeDocument/2006/relationships/image" Target="../media/image40.emf"/><Relationship Id="rId5" Type="http://schemas.openxmlformats.org/officeDocument/2006/relationships/image" Target="../media/image34.emf"/><Relationship Id="rId10" Type="http://schemas.openxmlformats.org/officeDocument/2006/relationships/image" Target="../media/image39.emf"/><Relationship Id="rId4" Type="http://schemas.openxmlformats.org/officeDocument/2006/relationships/image" Target="../media/image33.emf"/><Relationship Id="rId9" Type="http://schemas.openxmlformats.org/officeDocument/2006/relationships/image" Target="../media/image3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d-ID" dirty="0" smtClean="0"/>
              <a:t>KIMIA ORGANIK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81000" y="2133600"/>
            <a:ext cx="7239000" cy="838200"/>
          </a:xfrm>
        </p:spPr>
        <p:txBody>
          <a:bodyPr>
            <a:noAutofit/>
          </a:bodyPr>
          <a:lstStyle/>
          <a:p>
            <a:r>
              <a:rPr lang="id-ID" sz="3200" dirty="0" smtClean="0"/>
              <a:t>“SENYAWA AROMATIS”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92500"/>
          </a:bodyPr>
          <a:lstStyle/>
          <a:p>
            <a:r>
              <a:rPr lang="id-ID" dirty="0" smtClean="0"/>
              <a:t>Pertemuan ke </a:t>
            </a:r>
            <a:r>
              <a:rPr lang="id-ID" dirty="0" smtClean="0"/>
              <a:t>13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id-ID" dirty="0" smtClean="0"/>
              <a:t>Semester II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398929" y="4724400"/>
            <a:ext cx="2496671" cy="381000"/>
          </a:xfrm>
        </p:spPr>
        <p:txBody>
          <a:bodyPr>
            <a:normAutofit fontScale="85000" lnSpcReduction="10000"/>
          </a:bodyPr>
          <a:lstStyle/>
          <a:p>
            <a:r>
              <a:rPr lang="id-ID" dirty="0" smtClean="0"/>
              <a:t>Retno Ringgani, S.T., M.Eng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id-ID" dirty="0" smtClean="0"/>
              <a:t>D3 Teknik Kimia</a:t>
            </a:r>
            <a:endParaRPr lang="en-US" dirty="0"/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381000" y="1371600"/>
            <a:ext cx="38100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600" b="1" kern="1200" baseline="0">
                <a:solidFill>
                  <a:schemeClr val="tx1"/>
                </a:solidFill>
                <a:latin typeface="+mn-lt"/>
                <a:ea typeface="Tahoma" pitchFamily="34" charset="0"/>
                <a:cs typeface="Tahom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dirty="0" smtClean="0"/>
              <a:t>BAB </a:t>
            </a:r>
            <a:r>
              <a:rPr lang="id-ID" dirty="0" smtClean="0"/>
              <a:t>VIII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06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id-ID" dirty="0" smtClean="0"/>
              <a:t>Soal Latihan 8.1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d-ID" dirty="0"/>
              <a:t>Tulislah struktur: </a:t>
            </a:r>
            <a:endParaRPr lang="en-US" dirty="0"/>
          </a:p>
          <a:p>
            <a:pPr marL="457200" lvl="1" indent="0">
              <a:buNone/>
            </a:pPr>
            <a:r>
              <a:rPr lang="id-ID" dirty="0"/>
              <a:t>(a) etilbenzena	</a:t>
            </a:r>
            <a:endParaRPr lang="en-US" dirty="0"/>
          </a:p>
          <a:p>
            <a:pPr marL="457200" lvl="1" indent="0">
              <a:buNone/>
            </a:pPr>
            <a:r>
              <a:rPr lang="id-ID" dirty="0"/>
              <a:t>(b) 2,4,6-tribromoanilina	</a:t>
            </a:r>
            <a:endParaRPr lang="en-US" dirty="0"/>
          </a:p>
          <a:p>
            <a:pPr marL="457200" lvl="1" indent="0">
              <a:buNone/>
            </a:pPr>
            <a:r>
              <a:rPr lang="id-ID" dirty="0"/>
              <a:t>(c) p-etilfenol	</a:t>
            </a:r>
            <a:endParaRPr lang="en-US" dirty="0"/>
          </a:p>
          <a:p>
            <a:pPr marL="457200" lvl="1" indent="0">
              <a:buNone/>
            </a:pPr>
            <a:r>
              <a:rPr lang="id-ID" dirty="0"/>
              <a:t>(d) 2-feniletanol </a:t>
            </a:r>
            <a:endParaRPr lang="en-US" dirty="0"/>
          </a:p>
          <a:p>
            <a:pPr marL="457200" lvl="1" indent="0">
              <a:buNone/>
            </a:pPr>
            <a:r>
              <a:rPr lang="id-ID" dirty="0"/>
              <a:t>(e) benzil bromida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4567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517525" indent="-517525">
              <a:lnSpc>
                <a:spcPct val="80000"/>
              </a:lnSpc>
            </a:pPr>
            <a:r>
              <a:rPr lang="id-ID" dirty="0"/>
              <a:t>Benzena dan hidrokarbon aromatik lainnya </a:t>
            </a:r>
            <a:endParaRPr lang="en-US" dirty="0"/>
          </a:p>
          <a:p>
            <a:pPr marL="517525" indent="-517525">
              <a:lnSpc>
                <a:spcPct val="80000"/>
              </a:lnSpc>
            </a:pPr>
            <a:r>
              <a:rPr lang="id-ID" dirty="0"/>
              <a:t>bersifat </a:t>
            </a:r>
            <a:r>
              <a:rPr lang="en-US" dirty="0"/>
              <a:t>:</a:t>
            </a:r>
          </a:p>
          <a:p>
            <a:pPr marL="517525" indent="-517525">
              <a:lnSpc>
                <a:spcPct val="80000"/>
              </a:lnSpc>
              <a:buFont typeface="Wingdings" pitchFamily="2" charset="2"/>
              <a:buChar char="q"/>
            </a:pPr>
            <a:r>
              <a:rPr lang="id-ID" dirty="0"/>
              <a:t>non polar, </a:t>
            </a:r>
            <a:endParaRPr lang="en-US" dirty="0"/>
          </a:p>
          <a:p>
            <a:pPr marL="517525" indent="-517525">
              <a:lnSpc>
                <a:spcPct val="80000"/>
              </a:lnSpc>
              <a:buFont typeface="Wingdings" pitchFamily="2" charset="2"/>
              <a:buChar char="q"/>
            </a:pPr>
            <a:r>
              <a:rPr lang="id-ID" dirty="0"/>
              <a:t>tidak larut dalam air, </a:t>
            </a:r>
            <a:endParaRPr lang="en-US" dirty="0"/>
          </a:p>
          <a:p>
            <a:pPr marL="517525" indent="-517525">
              <a:lnSpc>
                <a:spcPct val="80000"/>
              </a:lnSpc>
              <a:buFont typeface="Wingdings" pitchFamily="2" charset="2"/>
              <a:buChar char="q"/>
            </a:pPr>
            <a:r>
              <a:rPr lang="id-ID" dirty="0"/>
              <a:t>tetapi larut dalam pelarut organik yang non polar seperti dietil eter, CCl</a:t>
            </a:r>
            <a:r>
              <a:rPr lang="id-ID" baseline="-25000" dirty="0"/>
              <a:t>4</a:t>
            </a:r>
            <a:r>
              <a:rPr lang="id-ID" dirty="0"/>
              <a:t> atau heksana. </a:t>
            </a:r>
            <a:endParaRPr lang="en-US" dirty="0"/>
          </a:p>
          <a:p>
            <a:pPr marL="517525" indent="-517525">
              <a:lnSpc>
                <a:spcPct val="80000"/>
              </a:lnSpc>
              <a:buFont typeface="Wingdings" pitchFamily="2" charset="2"/>
              <a:buChar char="q"/>
            </a:pPr>
            <a:r>
              <a:rPr lang="id-ID" dirty="0"/>
              <a:t>Benzena sendiri digunakan secara meluas sebagai pelarut. </a:t>
            </a:r>
            <a:endParaRPr lang="en-US" dirty="0"/>
          </a:p>
          <a:p>
            <a:pPr marL="517525" indent="-517525">
              <a:lnSpc>
                <a:spcPct val="80000"/>
              </a:lnSpc>
              <a:buFont typeface="Wingdings" pitchFamily="2" charset="2"/>
              <a:buChar char="q"/>
            </a:pPr>
            <a:r>
              <a:rPr lang="id-ID" dirty="0"/>
              <a:t>Benzena bersifat </a:t>
            </a:r>
            <a:r>
              <a:rPr lang="id-ID" b="1" dirty="0"/>
              <a:t>toksik</a:t>
            </a:r>
            <a:r>
              <a:rPr lang="id-ID" dirty="0"/>
              <a:t> dan agak karsinogen, karena itu penggunaan dalam laboratorium hanya apabila diperlukan (dalam banyak hal toluen dapat dijadikan pengganti).</a:t>
            </a:r>
            <a:endParaRPr lang="en-US" dirty="0"/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903890" y="303378"/>
            <a:ext cx="8229600" cy="11398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3600" b="1" smtClean="0"/>
              <a:t>2.2</a:t>
            </a:r>
            <a:r>
              <a:rPr lang="id-ID" sz="3600" smtClean="0"/>
              <a:t> </a:t>
            </a:r>
            <a:r>
              <a:rPr lang="id-ID" sz="3600" b="1" smtClean="0"/>
              <a:t>Sifat Fisika Hidrokarbon Aromatik</a:t>
            </a:r>
            <a:endParaRPr lang="en-US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2941848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29979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24000" y="457200"/>
            <a:ext cx="6324600" cy="533400"/>
          </a:xfrm>
        </p:spPr>
        <p:txBody>
          <a:bodyPr>
            <a:normAutofit fontScale="92500" lnSpcReduction="10000"/>
          </a:bodyPr>
          <a:lstStyle/>
          <a:p>
            <a:r>
              <a:rPr lang="id-ID" cap="small" dirty="0" smtClean="0"/>
              <a:t>Deskripsi</a:t>
            </a:r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d-ID" dirty="0" smtClean="0"/>
              <a:t>D3 Teknik Kimia</a:t>
            </a:r>
            <a:endParaRPr lang="id-ID" dirty="0"/>
          </a:p>
        </p:txBody>
      </p:sp>
      <p:sp>
        <p:nvSpPr>
          <p:cNvPr id="5" name="Conten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dirty="0"/>
              <a:t>Bab </a:t>
            </a:r>
            <a:r>
              <a:rPr lang="nb-NO" dirty="0" smtClean="0"/>
              <a:t>VII</a:t>
            </a:r>
            <a:r>
              <a:rPr lang="id-ID" dirty="0" smtClean="0"/>
              <a:t>I</a:t>
            </a:r>
            <a:r>
              <a:rPr lang="nb-NO" dirty="0"/>
              <a:t> ini membahas tata nama benzena tersubstitusi,  sifat fisika, reaksi substitusi pertama dan kedua dari benzena.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12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143001" y="277813"/>
            <a:ext cx="8229600" cy="11398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Tujuan</a:t>
            </a:r>
            <a:r>
              <a:rPr lang="en-US" dirty="0" smtClean="0"/>
              <a:t> </a:t>
            </a:r>
            <a:r>
              <a:rPr lang="en-US" dirty="0" err="1" smtClean="0"/>
              <a:t>Instruksional</a:t>
            </a:r>
            <a:r>
              <a:rPr lang="en-US" dirty="0" smtClean="0"/>
              <a:t> </a:t>
            </a:r>
            <a:r>
              <a:rPr lang="en-US" dirty="0" err="1" smtClean="0"/>
              <a:t>Khusus</a:t>
            </a:r>
            <a:r>
              <a:rPr lang="en-US" dirty="0" smtClean="0"/>
              <a:t> (TIK)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nb-NO" dirty="0" smtClean="0"/>
              <a:t>Setelah </a:t>
            </a:r>
            <a:r>
              <a:rPr lang="nb-NO" dirty="0"/>
              <a:t>mempelajari bab VIII ini, mahasiswa mampu memberi  nama,menuliskan struktur serta mampu menjelaskan sumber, sifat  fisika dan kimia, serta reaksi substitusi pertama dan kedua senyawa benzena.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007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24000" y="381000"/>
            <a:ext cx="4648200" cy="838200"/>
          </a:xfrm>
        </p:spPr>
        <p:txBody>
          <a:bodyPr>
            <a:normAutofit/>
          </a:bodyPr>
          <a:lstStyle/>
          <a:p>
            <a:r>
              <a:rPr lang="id-ID" dirty="0"/>
              <a:t>Macam-macam senyawa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57200" y="1600200"/>
            <a:ext cx="4495800" cy="457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indent="-533400"/>
            <a:r>
              <a:rPr lang="en-US" sz="2000" smtClean="0"/>
              <a:t>Benzena</a:t>
            </a:r>
            <a:endParaRPr lang="en-US" sz="2400" smtClean="0"/>
          </a:p>
          <a:p>
            <a:pPr marL="533400" indent="-533400"/>
            <a:endParaRPr lang="en-US" sz="2400" smtClean="0"/>
          </a:p>
          <a:p>
            <a:pPr marL="533400" indent="-533400"/>
            <a:endParaRPr lang="en-US" sz="2400" smtClean="0"/>
          </a:p>
          <a:p>
            <a:pPr marL="533400" indent="-533400"/>
            <a:endParaRPr lang="en-US" sz="2400" dirty="0" smtClean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057400"/>
            <a:ext cx="111760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667000" y="2514600"/>
            <a:ext cx="446088" cy="193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sz="1200" b="1" dirty="0" err="1"/>
              <a:t>atau</a:t>
            </a:r>
            <a:endParaRPr lang="en-US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00" y="2260600"/>
            <a:ext cx="6492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4648200" y="1600200"/>
            <a:ext cx="4495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q"/>
            </a:pPr>
            <a:r>
              <a:rPr lang="id-ID" sz="2000" dirty="0"/>
              <a:t>Benzena disubstitusi</a:t>
            </a:r>
            <a:endParaRPr lang="en-US" sz="2000" dirty="0"/>
          </a:p>
        </p:txBody>
      </p:sp>
      <p:grpSp>
        <p:nvGrpSpPr>
          <p:cNvPr id="12" name="Group 67"/>
          <p:cNvGrpSpPr>
            <a:grpSpLocks/>
          </p:cNvGrpSpPr>
          <p:nvPr/>
        </p:nvGrpSpPr>
        <p:grpSpPr bwMode="auto">
          <a:xfrm>
            <a:off x="5100638" y="2170113"/>
            <a:ext cx="625475" cy="1354137"/>
            <a:chOff x="5100638" y="2170113"/>
            <a:chExt cx="625475" cy="1354138"/>
          </a:xfrm>
        </p:grpSpPr>
        <p:sp>
          <p:nvSpPr>
            <p:cNvPr id="13" name="Line 21"/>
            <p:cNvSpPr>
              <a:spLocks noChangeShapeType="1"/>
            </p:cNvSpPr>
            <p:nvPr/>
          </p:nvSpPr>
          <p:spPr bwMode="auto">
            <a:xfrm>
              <a:off x="5383213" y="3133725"/>
              <a:ext cx="1588" cy="109538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d-ID"/>
            </a:p>
          </p:txBody>
        </p:sp>
        <p:sp>
          <p:nvSpPr>
            <p:cNvPr id="14" name="Line 44"/>
            <p:cNvSpPr>
              <a:spLocks noChangeShapeType="1"/>
            </p:cNvSpPr>
            <p:nvPr/>
          </p:nvSpPr>
          <p:spPr bwMode="auto">
            <a:xfrm>
              <a:off x="5370513" y="2365375"/>
              <a:ext cx="1588" cy="96838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d-ID"/>
            </a:p>
          </p:txBody>
        </p:sp>
        <p:sp>
          <p:nvSpPr>
            <p:cNvPr id="15" name="Line 45"/>
            <p:cNvSpPr>
              <a:spLocks noChangeShapeType="1"/>
            </p:cNvSpPr>
            <p:nvPr/>
          </p:nvSpPr>
          <p:spPr bwMode="auto">
            <a:xfrm flipH="1">
              <a:off x="5100638" y="2474913"/>
              <a:ext cx="269875" cy="15875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d-ID"/>
            </a:p>
          </p:txBody>
        </p:sp>
        <p:sp>
          <p:nvSpPr>
            <p:cNvPr id="16" name="Line 46"/>
            <p:cNvSpPr>
              <a:spLocks noChangeShapeType="1"/>
            </p:cNvSpPr>
            <p:nvPr/>
          </p:nvSpPr>
          <p:spPr bwMode="auto">
            <a:xfrm flipH="1" flipV="1">
              <a:off x="5370513" y="2474913"/>
              <a:ext cx="271463" cy="15875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d-ID"/>
            </a:p>
          </p:txBody>
        </p:sp>
        <p:sp>
          <p:nvSpPr>
            <p:cNvPr id="17" name="Line 47"/>
            <p:cNvSpPr>
              <a:spLocks noChangeShapeType="1"/>
            </p:cNvSpPr>
            <p:nvPr/>
          </p:nvSpPr>
          <p:spPr bwMode="auto">
            <a:xfrm flipV="1">
              <a:off x="5641975" y="2633663"/>
              <a:ext cx="1588" cy="328613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d-ID"/>
            </a:p>
          </p:txBody>
        </p:sp>
        <p:sp>
          <p:nvSpPr>
            <p:cNvPr id="18" name="Line 48"/>
            <p:cNvSpPr>
              <a:spLocks noChangeShapeType="1"/>
            </p:cNvSpPr>
            <p:nvPr/>
          </p:nvSpPr>
          <p:spPr bwMode="auto">
            <a:xfrm flipV="1">
              <a:off x="5370513" y="2962275"/>
              <a:ext cx="271463" cy="15875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d-ID"/>
            </a:p>
          </p:txBody>
        </p:sp>
        <p:sp>
          <p:nvSpPr>
            <p:cNvPr id="19" name="Line 49"/>
            <p:cNvSpPr>
              <a:spLocks noChangeShapeType="1"/>
            </p:cNvSpPr>
            <p:nvPr/>
          </p:nvSpPr>
          <p:spPr bwMode="auto">
            <a:xfrm>
              <a:off x="5100638" y="2962275"/>
              <a:ext cx="269875" cy="15875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d-ID"/>
            </a:p>
          </p:txBody>
        </p:sp>
        <p:sp>
          <p:nvSpPr>
            <p:cNvPr id="20" name="Line 50"/>
            <p:cNvSpPr>
              <a:spLocks noChangeShapeType="1"/>
            </p:cNvSpPr>
            <p:nvPr/>
          </p:nvSpPr>
          <p:spPr bwMode="auto">
            <a:xfrm>
              <a:off x="5100638" y="2633663"/>
              <a:ext cx="1588" cy="328613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d-ID"/>
            </a:p>
          </p:txBody>
        </p:sp>
        <p:sp>
          <p:nvSpPr>
            <p:cNvPr id="21" name="Oval 51"/>
            <p:cNvSpPr>
              <a:spLocks noChangeArrowheads="1"/>
            </p:cNvSpPr>
            <p:nvPr/>
          </p:nvSpPr>
          <p:spPr bwMode="auto">
            <a:xfrm>
              <a:off x="5183188" y="2597150"/>
              <a:ext cx="365125" cy="377825"/>
            </a:xfrm>
            <a:prstGeom prst="ellips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d-ID"/>
            </a:p>
          </p:txBody>
        </p:sp>
        <p:sp>
          <p:nvSpPr>
            <p:cNvPr id="22" name="Rectangle 52"/>
            <p:cNvSpPr>
              <a:spLocks noChangeArrowheads="1"/>
            </p:cNvSpPr>
            <p:nvPr/>
          </p:nvSpPr>
          <p:spPr bwMode="auto">
            <a:xfrm>
              <a:off x="5311775" y="2170113"/>
              <a:ext cx="212725" cy="280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500">
                  <a:solidFill>
                    <a:srgbClr val="000000"/>
                  </a:solidFill>
                  <a:latin typeface="Times New Roman" pitchFamily="18" charset="0"/>
                </a:rPr>
                <a:t>C</a:t>
              </a:r>
              <a:endParaRPr lang="en-US"/>
            </a:p>
          </p:txBody>
        </p:sp>
        <p:sp>
          <p:nvSpPr>
            <p:cNvPr id="23" name="Rectangle 53"/>
            <p:cNvSpPr>
              <a:spLocks noChangeArrowheads="1"/>
            </p:cNvSpPr>
            <p:nvPr/>
          </p:nvSpPr>
          <p:spPr bwMode="auto">
            <a:xfrm>
              <a:off x="5441950" y="2170113"/>
              <a:ext cx="223838" cy="280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500">
                  <a:solidFill>
                    <a:srgbClr val="000000"/>
                  </a:solidFill>
                  <a:latin typeface="Times New Roman" pitchFamily="18" charset="0"/>
                </a:rPr>
                <a:t>H</a:t>
              </a:r>
              <a:endParaRPr lang="en-US"/>
            </a:p>
          </p:txBody>
        </p:sp>
        <p:sp>
          <p:nvSpPr>
            <p:cNvPr id="24" name="Rectangle 54"/>
            <p:cNvSpPr>
              <a:spLocks noChangeArrowheads="1"/>
            </p:cNvSpPr>
            <p:nvPr/>
          </p:nvSpPr>
          <p:spPr bwMode="auto">
            <a:xfrm>
              <a:off x="5559425" y="2243138"/>
              <a:ext cx="106363" cy="15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Times New Roman" pitchFamily="18" charset="0"/>
                </a:rPr>
                <a:t>3</a:t>
              </a:r>
              <a:endParaRPr lang="en-US"/>
            </a:p>
          </p:txBody>
        </p:sp>
        <p:sp>
          <p:nvSpPr>
            <p:cNvPr id="25" name="Rectangle 55"/>
            <p:cNvSpPr>
              <a:spLocks noChangeArrowheads="1"/>
            </p:cNvSpPr>
            <p:nvPr/>
          </p:nvSpPr>
          <p:spPr bwMode="auto">
            <a:xfrm>
              <a:off x="5324475" y="3243263"/>
              <a:ext cx="223838" cy="280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500">
                  <a:solidFill>
                    <a:srgbClr val="000000"/>
                  </a:solidFill>
                  <a:latin typeface="Times New Roman" pitchFamily="18" charset="0"/>
                </a:rPr>
                <a:t>N</a:t>
              </a:r>
              <a:endParaRPr lang="en-US"/>
            </a:p>
          </p:txBody>
        </p:sp>
        <p:sp>
          <p:nvSpPr>
            <p:cNvPr id="26" name="Rectangle 56"/>
            <p:cNvSpPr>
              <a:spLocks noChangeArrowheads="1"/>
            </p:cNvSpPr>
            <p:nvPr/>
          </p:nvSpPr>
          <p:spPr bwMode="auto">
            <a:xfrm>
              <a:off x="5465763" y="3243263"/>
              <a:ext cx="223838" cy="280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500">
                  <a:solidFill>
                    <a:srgbClr val="000000"/>
                  </a:solidFill>
                  <a:latin typeface="Times New Roman" pitchFamily="18" charset="0"/>
                </a:rPr>
                <a:t>O</a:t>
              </a:r>
              <a:endParaRPr lang="en-US"/>
            </a:p>
          </p:txBody>
        </p:sp>
        <p:sp>
          <p:nvSpPr>
            <p:cNvPr id="27" name="Rectangle 57"/>
            <p:cNvSpPr>
              <a:spLocks noChangeArrowheads="1"/>
            </p:cNvSpPr>
            <p:nvPr/>
          </p:nvSpPr>
          <p:spPr bwMode="auto">
            <a:xfrm>
              <a:off x="5619750" y="3341688"/>
              <a:ext cx="106363" cy="15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US"/>
            </a:p>
          </p:txBody>
        </p:sp>
      </p:grpSp>
      <p:grpSp>
        <p:nvGrpSpPr>
          <p:cNvPr id="28" name="Group 68"/>
          <p:cNvGrpSpPr>
            <a:grpSpLocks/>
          </p:cNvGrpSpPr>
          <p:nvPr/>
        </p:nvGrpSpPr>
        <p:grpSpPr bwMode="auto">
          <a:xfrm>
            <a:off x="6527800" y="2181225"/>
            <a:ext cx="1038225" cy="1074738"/>
            <a:chOff x="6527800" y="2181225"/>
            <a:chExt cx="1038226" cy="1074738"/>
          </a:xfrm>
        </p:grpSpPr>
        <p:sp>
          <p:nvSpPr>
            <p:cNvPr id="29" name="Rectangle 33"/>
            <p:cNvSpPr>
              <a:spLocks noChangeArrowheads="1"/>
            </p:cNvSpPr>
            <p:nvPr/>
          </p:nvSpPr>
          <p:spPr bwMode="auto">
            <a:xfrm>
              <a:off x="6986588" y="2255838"/>
              <a:ext cx="106363" cy="15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Times New Roman" pitchFamily="18" charset="0"/>
                </a:rPr>
                <a:t>3</a:t>
              </a:r>
              <a:endParaRPr lang="en-US"/>
            </a:p>
          </p:txBody>
        </p:sp>
        <p:sp>
          <p:nvSpPr>
            <p:cNvPr id="30" name="Rectangle 34"/>
            <p:cNvSpPr>
              <a:spLocks noChangeArrowheads="1"/>
            </p:cNvSpPr>
            <p:nvPr/>
          </p:nvSpPr>
          <p:spPr bwMode="auto">
            <a:xfrm>
              <a:off x="6738938" y="2181225"/>
              <a:ext cx="212725" cy="280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500">
                  <a:solidFill>
                    <a:srgbClr val="000000"/>
                  </a:solidFill>
                  <a:latin typeface="Times New Roman" pitchFamily="18" charset="0"/>
                </a:rPr>
                <a:t>C</a:t>
              </a:r>
              <a:endParaRPr lang="en-US"/>
            </a:p>
          </p:txBody>
        </p:sp>
        <p:sp>
          <p:nvSpPr>
            <p:cNvPr id="31" name="Rectangle 35"/>
            <p:cNvSpPr>
              <a:spLocks noChangeArrowheads="1"/>
            </p:cNvSpPr>
            <p:nvPr/>
          </p:nvSpPr>
          <p:spPr bwMode="auto">
            <a:xfrm>
              <a:off x="6869113" y="2181225"/>
              <a:ext cx="223838" cy="280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500">
                  <a:solidFill>
                    <a:srgbClr val="000000"/>
                  </a:solidFill>
                  <a:latin typeface="Times New Roman" pitchFamily="18" charset="0"/>
                </a:rPr>
                <a:t>H</a:t>
              </a:r>
              <a:endParaRPr lang="en-US"/>
            </a:p>
          </p:txBody>
        </p:sp>
        <p:sp>
          <p:nvSpPr>
            <p:cNvPr id="32" name="Line 36"/>
            <p:cNvSpPr>
              <a:spLocks noChangeShapeType="1"/>
            </p:cNvSpPr>
            <p:nvPr/>
          </p:nvSpPr>
          <p:spPr bwMode="auto">
            <a:xfrm flipH="1">
              <a:off x="6527800" y="2487613"/>
              <a:ext cx="271463" cy="15875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d-ID"/>
            </a:p>
          </p:txBody>
        </p:sp>
        <p:sp>
          <p:nvSpPr>
            <p:cNvPr id="33" name="Line 37"/>
            <p:cNvSpPr>
              <a:spLocks noChangeShapeType="1"/>
            </p:cNvSpPr>
            <p:nvPr/>
          </p:nvSpPr>
          <p:spPr bwMode="auto">
            <a:xfrm flipH="1" flipV="1">
              <a:off x="6799263" y="2487613"/>
              <a:ext cx="269875" cy="15875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d-ID"/>
            </a:p>
          </p:txBody>
        </p:sp>
        <p:sp>
          <p:nvSpPr>
            <p:cNvPr id="34" name="Line 38"/>
            <p:cNvSpPr>
              <a:spLocks noChangeShapeType="1"/>
            </p:cNvSpPr>
            <p:nvPr/>
          </p:nvSpPr>
          <p:spPr bwMode="auto">
            <a:xfrm flipV="1">
              <a:off x="7069138" y="2646363"/>
              <a:ext cx="1588" cy="328613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d-ID"/>
            </a:p>
          </p:txBody>
        </p:sp>
        <p:sp>
          <p:nvSpPr>
            <p:cNvPr id="35" name="Line 39"/>
            <p:cNvSpPr>
              <a:spLocks noChangeShapeType="1"/>
            </p:cNvSpPr>
            <p:nvPr/>
          </p:nvSpPr>
          <p:spPr bwMode="auto">
            <a:xfrm flipV="1">
              <a:off x="6799263" y="2974975"/>
              <a:ext cx="269875" cy="15875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d-ID"/>
            </a:p>
          </p:txBody>
        </p:sp>
        <p:sp>
          <p:nvSpPr>
            <p:cNvPr id="36" name="Line 40"/>
            <p:cNvSpPr>
              <a:spLocks noChangeShapeType="1"/>
            </p:cNvSpPr>
            <p:nvPr/>
          </p:nvSpPr>
          <p:spPr bwMode="auto">
            <a:xfrm>
              <a:off x="6527800" y="2974975"/>
              <a:ext cx="271463" cy="15875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d-ID"/>
            </a:p>
          </p:txBody>
        </p:sp>
        <p:sp>
          <p:nvSpPr>
            <p:cNvPr id="37" name="Line 41"/>
            <p:cNvSpPr>
              <a:spLocks noChangeShapeType="1"/>
            </p:cNvSpPr>
            <p:nvPr/>
          </p:nvSpPr>
          <p:spPr bwMode="auto">
            <a:xfrm>
              <a:off x="6527800" y="2646363"/>
              <a:ext cx="1588" cy="328613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d-ID"/>
            </a:p>
          </p:txBody>
        </p:sp>
        <p:sp>
          <p:nvSpPr>
            <p:cNvPr id="38" name="Oval 42"/>
            <p:cNvSpPr>
              <a:spLocks noChangeArrowheads="1"/>
            </p:cNvSpPr>
            <p:nvPr/>
          </p:nvSpPr>
          <p:spPr bwMode="auto">
            <a:xfrm>
              <a:off x="6610350" y="2609850"/>
              <a:ext cx="365125" cy="377825"/>
            </a:xfrm>
            <a:prstGeom prst="ellips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d-ID"/>
            </a:p>
          </p:txBody>
        </p:sp>
        <p:sp>
          <p:nvSpPr>
            <p:cNvPr id="39" name="Line 43"/>
            <p:cNvSpPr>
              <a:spLocks noChangeShapeType="1"/>
            </p:cNvSpPr>
            <p:nvPr/>
          </p:nvSpPr>
          <p:spPr bwMode="auto">
            <a:xfrm>
              <a:off x="6799263" y="2378075"/>
              <a:ext cx="1588" cy="96838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d-ID"/>
            </a:p>
          </p:txBody>
        </p:sp>
        <p:sp>
          <p:nvSpPr>
            <p:cNvPr id="40" name="Rectangle 58"/>
            <p:cNvSpPr>
              <a:spLocks noChangeArrowheads="1"/>
            </p:cNvSpPr>
            <p:nvPr/>
          </p:nvSpPr>
          <p:spPr bwMode="auto">
            <a:xfrm>
              <a:off x="7459663" y="3060700"/>
              <a:ext cx="106363" cy="15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US"/>
            </a:p>
          </p:txBody>
        </p:sp>
        <p:sp>
          <p:nvSpPr>
            <p:cNvPr id="41" name="Rectangle 59"/>
            <p:cNvSpPr>
              <a:spLocks noChangeArrowheads="1"/>
            </p:cNvSpPr>
            <p:nvPr/>
          </p:nvSpPr>
          <p:spPr bwMode="auto">
            <a:xfrm>
              <a:off x="7164388" y="2974975"/>
              <a:ext cx="223838" cy="280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500">
                  <a:solidFill>
                    <a:srgbClr val="000000"/>
                  </a:solidFill>
                  <a:latin typeface="Times New Roman" pitchFamily="18" charset="0"/>
                </a:rPr>
                <a:t>N</a:t>
              </a:r>
              <a:endParaRPr lang="en-US"/>
            </a:p>
          </p:txBody>
        </p:sp>
        <p:sp>
          <p:nvSpPr>
            <p:cNvPr id="42" name="Rectangle 60"/>
            <p:cNvSpPr>
              <a:spLocks noChangeArrowheads="1"/>
            </p:cNvSpPr>
            <p:nvPr/>
          </p:nvSpPr>
          <p:spPr bwMode="auto">
            <a:xfrm>
              <a:off x="7305675" y="2974975"/>
              <a:ext cx="223838" cy="280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500">
                  <a:solidFill>
                    <a:srgbClr val="000000"/>
                  </a:solidFill>
                  <a:latin typeface="Times New Roman" pitchFamily="18" charset="0"/>
                </a:rPr>
                <a:t>O</a:t>
              </a:r>
              <a:endParaRPr lang="en-US"/>
            </a:p>
          </p:txBody>
        </p:sp>
      </p:grpSp>
      <p:grpSp>
        <p:nvGrpSpPr>
          <p:cNvPr id="43" name="Group 69"/>
          <p:cNvGrpSpPr>
            <a:grpSpLocks/>
          </p:cNvGrpSpPr>
          <p:nvPr/>
        </p:nvGrpSpPr>
        <p:grpSpPr bwMode="auto">
          <a:xfrm>
            <a:off x="8002588" y="2144713"/>
            <a:ext cx="1038225" cy="952500"/>
            <a:chOff x="8002588" y="2144713"/>
            <a:chExt cx="1038225" cy="952500"/>
          </a:xfrm>
        </p:grpSpPr>
        <p:sp>
          <p:nvSpPr>
            <p:cNvPr id="44" name="Line 20"/>
            <p:cNvSpPr>
              <a:spLocks noChangeShapeType="1"/>
            </p:cNvSpPr>
            <p:nvPr/>
          </p:nvSpPr>
          <p:spPr bwMode="auto">
            <a:xfrm flipV="1">
              <a:off x="8556625" y="2535238"/>
              <a:ext cx="69850" cy="74613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d-ID"/>
            </a:p>
          </p:txBody>
        </p:sp>
        <p:sp>
          <p:nvSpPr>
            <p:cNvPr id="45" name="Rectangle 22"/>
            <p:cNvSpPr>
              <a:spLocks noChangeArrowheads="1"/>
            </p:cNvSpPr>
            <p:nvPr/>
          </p:nvSpPr>
          <p:spPr bwMode="auto">
            <a:xfrm>
              <a:off x="8461375" y="2219325"/>
              <a:ext cx="106363" cy="15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Times New Roman" pitchFamily="18" charset="0"/>
                </a:rPr>
                <a:t>3</a:t>
              </a:r>
              <a:endParaRPr lang="en-US"/>
            </a:p>
          </p:txBody>
        </p:sp>
        <p:sp>
          <p:nvSpPr>
            <p:cNvPr id="46" name="Rectangle 23"/>
            <p:cNvSpPr>
              <a:spLocks noChangeArrowheads="1"/>
            </p:cNvSpPr>
            <p:nvPr/>
          </p:nvSpPr>
          <p:spPr bwMode="auto">
            <a:xfrm>
              <a:off x="8213725" y="2144713"/>
              <a:ext cx="212725" cy="280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500">
                  <a:solidFill>
                    <a:srgbClr val="000000"/>
                  </a:solidFill>
                  <a:latin typeface="Times New Roman" pitchFamily="18" charset="0"/>
                </a:rPr>
                <a:t>C</a:t>
              </a:r>
              <a:endParaRPr lang="en-US"/>
            </a:p>
          </p:txBody>
        </p:sp>
        <p:sp>
          <p:nvSpPr>
            <p:cNvPr id="47" name="Rectangle 24"/>
            <p:cNvSpPr>
              <a:spLocks noChangeArrowheads="1"/>
            </p:cNvSpPr>
            <p:nvPr/>
          </p:nvSpPr>
          <p:spPr bwMode="auto">
            <a:xfrm>
              <a:off x="8343900" y="2144713"/>
              <a:ext cx="223838" cy="280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500">
                  <a:solidFill>
                    <a:srgbClr val="000000"/>
                  </a:solidFill>
                  <a:latin typeface="Times New Roman" pitchFamily="18" charset="0"/>
                </a:rPr>
                <a:t>H</a:t>
              </a:r>
              <a:endParaRPr lang="en-US"/>
            </a:p>
          </p:txBody>
        </p:sp>
        <p:sp>
          <p:nvSpPr>
            <p:cNvPr id="48" name="Line 25"/>
            <p:cNvSpPr>
              <a:spLocks noChangeShapeType="1"/>
            </p:cNvSpPr>
            <p:nvPr/>
          </p:nvSpPr>
          <p:spPr bwMode="auto">
            <a:xfrm flipH="1">
              <a:off x="8002588" y="2451100"/>
              <a:ext cx="269875" cy="15875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d-ID"/>
            </a:p>
          </p:txBody>
        </p:sp>
        <p:sp>
          <p:nvSpPr>
            <p:cNvPr id="49" name="Line 26"/>
            <p:cNvSpPr>
              <a:spLocks noChangeShapeType="1"/>
            </p:cNvSpPr>
            <p:nvPr/>
          </p:nvSpPr>
          <p:spPr bwMode="auto">
            <a:xfrm flipH="1" flipV="1">
              <a:off x="8272463" y="2451100"/>
              <a:ext cx="271463" cy="15875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d-ID"/>
            </a:p>
          </p:txBody>
        </p:sp>
        <p:sp>
          <p:nvSpPr>
            <p:cNvPr id="50" name="Line 27"/>
            <p:cNvSpPr>
              <a:spLocks noChangeShapeType="1"/>
            </p:cNvSpPr>
            <p:nvPr/>
          </p:nvSpPr>
          <p:spPr bwMode="auto">
            <a:xfrm flipV="1">
              <a:off x="8543925" y="2609850"/>
              <a:ext cx="1588" cy="328613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d-ID"/>
            </a:p>
          </p:txBody>
        </p:sp>
        <p:sp>
          <p:nvSpPr>
            <p:cNvPr id="51" name="Line 28"/>
            <p:cNvSpPr>
              <a:spLocks noChangeShapeType="1"/>
            </p:cNvSpPr>
            <p:nvPr/>
          </p:nvSpPr>
          <p:spPr bwMode="auto">
            <a:xfrm flipV="1">
              <a:off x="8272463" y="2938463"/>
              <a:ext cx="271463" cy="15875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d-ID"/>
            </a:p>
          </p:txBody>
        </p:sp>
        <p:sp>
          <p:nvSpPr>
            <p:cNvPr id="52" name="Line 29"/>
            <p:cNvSpPr>
              <a:spLocks noChangeShapeType="1"/>
            </p:cNvSpPr>
            <p:nvPr/>
          </p:nvSpPr>
          <p:spPr bwMode="auto">
            <a:xfrm>
              <a:off x="8002588" y="2938463"/>
              <a:ext cx="269875" cy="15875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d-ID"/>
            </a:p>
          </p:txBody>
        </p:sp>
        <p:sp>
          <p:nvSpPr>
            <p:cNvPr id="53" name="Line 30"/>
            <p:cNvSpPr>
              <a:spLocks noChangeShapeType="1"/>
            </p:cNvSpPr>
            <p:nvPr/>
          </p:nvSpPr>
          <p:spPr bwMode="auto">
            <a:xfrm>
              <a:off x="8002588" y="2609850"/>
              <a:ext cx="1588" cy="328613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d-ID"/>
            </a:p>
          </p:txBody>
        </p:sp>
        <p:sp>
          <p:nvSpPr>
            <p:cNvPr id="54" name="Oval 31"/>
            <p:cNvSpPr>
              <a:spLocks noChangeArrowheads="1"/>
            </p:cNvSpPr>
            <p:nvPr/>
          </p:nvSpPr>
          <p:spPr bwMode="auto">
            <a:xfrm>
              <a:off x="8085138" y="2573338"/>
              <a:ext cx="365125" cy="377825"/>
            </a:xfrm>
            <a:prstGeom prst="ellips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d-ID"/>
            </a:p>
          </p:txBody>
        </p:sp>
        <p:sp>
          <p:nvSpPr>
            <p:cNvPr id="55" name="Line 32"/>
            <p:cNvSpPr>
              <a:spLocks noChangeShapeType="1"/>
            </p:cNvSpPr>
            <p:nvPr/>
          </p:nvSpPr>
          <p:spPr bwMode="auto">
            <a:xfrm>
              <a:off x="8272463" y="2341563"/>
              <a:ext cx="1588" cy="96838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d-ID"/>
            </a:p>
          </p:txBody>
        </p:sp>
        <p:sp>
          <p:nvSpPr>
            <p:cNvPr id="56" name="Rectangle 61"/>
            <p:cNvSpPr>
              <a:spLocks noChangeArrowheads="1"/>
            </p:cNvSpPr>
            <p:nvPr/>
          </p:nvSpPr>
          <p:spPr bwMode="auto">
            <a:xfrm>
              <a:off x="8934450" y="2524125"/>
              <a:ext cx="106363" cy="15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US"/>
            </a:p>
          </p:txBody>
        </p:sp>
        <p:sp>
          <p:nvSpPr>
            <p:cNvPr id="57" name="Rectangle 62"/>
            <p:cNvSpPr>
              <a:spLocks noChangeArrowheads="1"/>
            </p:cNvSpPr>
            <p:nvPr/>
          </p:nvSpPr>
          <p:spPr bwMode="auto">
            <a:xfrm>
              <a:off x="8639175" y="2438400"/>
              <a:ext cx="223838" cy="280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500">
                  <a:solidFill>
                    <a:srgbClr val="000000"/>
                  </a:solidFill>
                  <a:latin typeface="Times New Roman" pitchFamily="18" charset="0"/>
                </a:rPr>
                <a:t>N</a:t>
              </a:r>
              <a:endParaRPr lang="en-US"/>
            </a:p>
          </p:txBody>
        </p:sp>
        <p:sp>
          <p:nvSpPr>
            <p:cNvPr id="58" name="Rectangle 63"/>
            <p:cNvSpPr>
              <a:spLocks noChangeArrowheads="1"/>
            </p:cNvSpPr>
            <p:nvPr/>
          </p:nvSpPr>
          <p:spPr bwMode="auto">
            <a:xfrm>
              <a:off x="8780463" y="2438400"/>
              <a:ext cx="223838" cy="280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500">
                  <a:solidFill>
                    <a:srgbClr val="000000"/>
                  </a:solidFill>
                  <a:latin typeface="Times New Roman" pitchFamily="18" charset="0"/>
                </a:rPr>
                <a:t>O</a:t>
              </a:r>
              <a:endParaRPr lang="en-US"/>
            </a:p>
          </p:txBody>
        </p:sp>
      </p:grpSp>
      <p:sp>
        <p:nvSpPr>
          <p:cNvPr id="59" name="Rectangle 16"/>
          <p:cNvSpPr>
            <a:spLocks noChangeArrowheads="1"/>
          </p:cNvSpPr>
          <p:nvPr/>
        </p:nvSpPr>
        <p:spPr bwMode="auto">
          <a:xfrm>
            <a:off x="457200" y="3505200"/>
            <a:ext cx="449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q"/>
            </a:pPr>
            <a:r>
              <a:rPr lang="id-ID" sz="2000" dirty="0"/>
              <a:t>Benzena monosubstitusi</a:t>
            </a:r>
            <a:endParaRPr lang="en-US" sz="2000" dirty="0"/>
          </a:p>
        </p:txBody>
      </p:sp>
      <p:pic>
        <p:nvPicPr>
          <p:cNvPr id="6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114800"/>
            <a:ext cx="9144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114800"/>
            <a:ext cx="1143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410200"/>
            <a:ext cx="8382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114800"/>
            <a:ext cx="10668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Text Box 11"/>
          <p:cNvSpPr txBox="1">
            <a:spLocks noChangeArrowheads="1"/>
          </p:cNvSpPr>
          <p:nvPr/>
        </p:nvSpPr>
        <p:spPr bwMode="auto">
          <a:xfrm>
            <a:off x="1828800" y="4953000"/>
            <a:ext cx="1143000" cy="193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sz="1200" b="1"/>
              <a:t>nitrobenzena</a:t>
            </a:r>
            <a:endParaRPr lang="en-US" sz="1200"/>
          </a:p>
        </p:txBody>
      </p:sp>
      <p:sp>
        <p:nvSpPr>
          <p:cNvPr id="65" name="Text Box 12"/>
          <p:cNvSpPr txBox="1">
            <a:spLocks noChangeArrowheads="1"/>
          </p:cNvSpPr>
          <p:nvPr/>
        </p:nvSpPr>
        <p:spPr bwMode="auto">
          <a:xfrm>
            <a:off x="1828800" y="6172200"/>
            <a:ext cx="1168400" cy="2016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sz="1000" b="1"/>
              <a:t>klorobenzena</a:t>
            </a:r>
            <a:endParaRPr lang="en-US"/>
          </a:p>
        </p:txBody>
      </p:sp>
      <p:sp>
        <p:nvSpPr>
          <p:cNvPr id="66" name="Text Box 13"/>
          <p:cNvSpPr txBox="1">
            <a:spLocks noChangeArrowheads="1"/>
          </p:cNvSpPr>
          <p:nvPr/>
        </p:nvSpPr>
        <p:spPr bwMode="auto">
          <a:xfrm>
            <a:off x="3352800" y="4953000"/>
            <a:ext cx="844550" cy="228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sz="1000" b="1"/>
              <a:t>anilin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2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59" grpId="0"/>
      <p:bldP spid="64" grpId="0" animBg="1"/>
      <p:bldP spid="65" grpId="0" animBg="1"/>
      <p:bldP spid="6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4953000" y="1641475"/>
            <a:ext cx="38862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q"/>
            </a:pPr>
            <a:r>
              <a:rPr lang="id-ID" sz="2400"/>
              <a:t>Heterosiklik aromatik</a:t>
            </a:r>
            <a:endParaRPr lang="en-US" sz="2400"/>
          </a:p>
          <a:p>
            <a:pPr marL="342900" indent="-342900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</a:pPr>
            <a:endParaRPr lang="en-US" sz="2400"/>
          </a:p>
          <a:p>
            <a:pPr marL="342900" indent="-342900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</a:pPr>
            <a:endParaRPr lang="en-US" sz="2400"/>
          </a:p>
          <a:p>
            <a:pPr marL="342900" indent="-342900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</a:pPr>
            <a:endParaRPr lang="en-US" sz="2400"/>
          </a:p>
          <a:p>
            <a:pPr marL="342900" indent="-342900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</a:pPr>
            <a:endParaRPr lang="en-US" sz="240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57200" y="1600200"/>
            <a:ext cx="4114800" cy="533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2400" smtClean="0"/>
              <a:t>Benzena </a:t>
            </a:r>
            <a:r>
              <a:rPr lang="en-US" sz="2400" smtClean="0"/>
              <a:t>tri</a:t>
            </a:r>
            <a:r>
              <a:rPr lang="id-ID" sz="2400" smtClean="0"/>
              <a:t>substitusi</a:t>
            </a:r>
            <a:endParaRPr lang="en-US" sz="2400" dirty="0" smtClean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286000"/>
            <a:ext cx="14478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09600" y="3429000"/>
            <a:ext cx="2130425" cy="1174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sz="1100" b="1"/>
              <a:t>1,2,4-tribromobenzena</a:t>
            </a:r>
            <a:endParaRPr lang="en-US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819400" y="3429000"/>
            <a:ext cx="1973263" cy="1174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sz="1100" b="1"/>
              <a:t>1,3,5-trinitrobenzena</a:t>
            </a:r>
            <a:endParaRPr lang="en-US"/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0"/>
            <a:ext cx="1295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133600"/>
            <a:ext cx="838200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114800"/>
            <a:ext cx="1443038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4953000" y="3429000"/>
            <a:ext cx="38862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</a:pPr>
            <a:r>
              <a:rPr lang="id-ID" sz="2400"/>
              <a:t>Kompleks</a:t>
            </a:r>
            <a:endParaRPr lang="en-US" sz="2400"/>
          </a:p>
          <a:p>
            <a:pPr marL="342900" indent="-342900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</a:pPr>
            <a:endParaRPr lang="en-US" sz="2400"/>
          </a:p>
          <a:p>
            <a:pPr marL="342900" indent="-342900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</a:pPr>
            <a:endParaRPr lang="en-US" sz="2400"/>
          </a:p>
          <a:p>
            <a:pPr marL="342900" indent="-342900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</a:pPr>
            <a:endParaRPr lang="en-US" sz="2400"/>
          </a:p>
          <a:p>
            <a:pPr marL="342900" indent="-342900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</a:pPr>
            <a:endParaRPr lang="en-US" sz="2400"/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609600" y="4114800"/>
            <a:ext cx="38862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</a:pPr>
            <a:r>
              <a:rPr lang="id-ID" sz="2400"/>
              <a:t>Polisiklik aromatik</a:t>
            </a:r>
            <a:endParaRPr lang="en-US" sz="2400"/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029200"/>
            <a:ext cx="129540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648200"/>
            <a:ext cx="1524000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545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676400" y="304800"/>
            <a:ext cx="4876800" cy="762000"/>
          </a:xfrm>
        </p:spPr>
        <p:txBody>
          <a:bodyPr>
            <a:normAutofit fontScale="85000" lnSpcReduction="20000"/>
          </a:bodyPr>
          <a:lstStyle/>
          <a:p>
            <a:r>
              <a:rPr lang="id-ID" dirty="0"/>
              <a:t>2.1 Tata Nama Benzena Tersubstitusi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Rectangle 60"/>
          <p:cNvSpPr>
            <a:spLocks noChangeArrowheads="1"/>
          </p:cNvSpPr>
          <p:nvPr/>
        </p:nvSpPr>
        <p:spPr bwMode="auto">
          <a:xfrm>
            <a:off x="533400" y="1289923"/>
            <a:ext cx="8229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d-ID" sz="2400" b="1" dirty="0"/>
              <a:t>Tabel 8.1 Struktur dan Nama beberapa  senyawa Benzena 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id-ID" sz="2400" b="1" dirty="0"/>
              <a:t>Monosubstitusi yang tidak bersistem</a:t>
            </a:r>
            <a:endParaRPr lang="en-US" sz="24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2" y="2120920"/>
            <a:ext cx="8874028" cy="4584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456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Rectangle 30"/>
          <p:cNvSpPr>
            <a:spLocks noChangeArrowheads="1"/>
          </p:cNvSpPr>
          <p:nvPr/>
        </p:nvSpPr>
        <p:spPr bwMode="auto">
          <a:xfrm>
            <a:off x="1676400" y="-1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1" hangingPunct="1"/>
            <a:r>
              <a:rPr lang="en-US" sz="4400" dirty="0" err="1">
                <a:solidFill>
                  <a:schemeClr val="tx2"/>
                </a:solidFill>
                <a:latin typeface="Garamond" pitchFamily="18" charset="0"/>
              </a:rPr>
              <a:t>Benzena</a:t>
            </a:r>
            <a:r>
              <a:rPr lang="en-US" sz="4400" dirty="0">
                <a:solidFill>
                  <a:schemeClr val="tx2"/>
                </a:solidFill>
                <a:latin typeface="Garamond" pitchFamily="18" charset="0"/>
              </a:rPr>
              <a:t> </a:t>
            </a:r>
            <a:r>
              <a:rPr lang="en-US" sz="4400" dirty="0" err="1">
                <a:solidFill>
                  <a:schemeClr val="tx2"/>
                </a:solidFill>
                <a:latin typeface="Garamond" pitchFamily="18" charset="0"/>
              </a:rPr>
              <a:t>Disubstitusi</a:t>
            </a:r>
            <a:endParaRPr lang="en-US" sz="4400" dirty="0">
              <a:solidFill>
                <a:schemeClr val="tx2"/>
              </a:solidFill>
              <a:latin typeface="Garamond" pitchFamily="18" charset="0"/>
            </a:endParaRPr>
          </a:p>
        </p:txBody>
      </p:sp>
      <p:sp>
        <p:nvSpPr>
          <p:cNvPr id="6" name="Rectangle 28"/>
          <p:cNvSpPr>
            <a:spLocks noChangeArrowheads="1"/>
          </p:cNvSpPr>
          <p:nvPr/>
        </p:nvSpPr>
        <p:spPr bwMode="auto">
          <a:xfrm>
            <a:off x="609600" y="1570038"/>
            <a:ext cx="7924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id-ID" sz="2000" dirty="0">
                <a:latin typeface="Arial" charset="0"/>
              </a:rPr>
              <a:t>Benzena disubstitusi diberi nama dengan awalan ortho, meta atau </a:t>
            </a:r>
            <a:endParaRPr lang="en-US" sz="2000" dirty="0">
              <a:latin typeface="Arial" charset="0"/>
            </a:endParaRPr>
          </a:p>
          <a:p>
            <a:pPr eaLnBrk="1" hangingPunct="1"/>
            <a:r>
              <a:rPr lang="id-ID" sz="2000" dirty="0">
                <a:latin typeface="Arial" charset="0"/>
              </a:rPr>
              <a:t>para, dan tidak dengan nomor posisi.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362200"/>
            <a:ext cx="7048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362200"/>
            <a:ext cx="8191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514600"/>
            <a:ext cx="101917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143000" y="2895600"/>
            <a:ext cx="1273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id-ID" sz="1200">
                <a:latin typeface="Arial" charset="0"/>
                <a:cs typeface="Times New Roman" pitchFamily="18" charset="0"/>
              </a:rPr>
              <a:t>      orto, atau o-</a:t>
            </a:r>
            <a:endParaRPr lang="id-ID">
              <a:latin typeface="Arial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590800" y="2895600"/>
            <a:ext cx="10906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d-ID" sz="1200">
                <a:latin typeface="Arial" charset="0"/>
                <a:cs typeface="Times New Roman" pitchFamily="18" charset="0"/>
              </a:rPr>
              <a:t>meta atau m-</a:t>
            </a:r>
            <a:endParaRPr lang="en-US" sz="120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419600" y="2895600"/>
            <a:ext cx="10112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d-ID" sz="1200">
                <a:latin typeface="Arial" charset="0"/>
                <a:cs typeface="Times New Roman" pitchFamily="18" charset="0"/>
              </a:rPr>
              <a:t>para atau p-</a:t>
            </a:r>
            <a:endParaRPr lang="en-US" sz="1200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685800" y="3246438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id-ID" sz="2000" dirty="0">
                <a:latin typeface="Arial" charset="0"/>
              </a:rPr>
              <a:t>Penggunaan awalan ini dalam menamai beberapa benzena </a:t>
            </a:r>
            <a:endParaRPr lang="en-US" sz="2000" dirty="0">
              <a:latin typeface="Arial" charset="0"/>
            </a:endParaRPr>
          </a:p>
          <a:p>
            <a:pPr eaLnBrk="1" hangingPunct="1"/>
            <a:r>
              <a:rPr lang="id-ID" sz="2000" dirty="0">
                <a:latin typeface="Arial" charset="0"/>
              </a:rPr>
              <a:t>terdisubstitusi adalah sebagai berikut:</a:t>
            </a:r>
          </a:p>
        </p:txBody>
      </p:sp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127500"/>
            <a:ext cx="66675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127500"/>
            <a:ext cx="666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962400"/>
            <a:ext cx="10953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1066800" y="4876800"/>
            <a:ext cx="9144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000" b="1">
                <a:latin typeface="Arial" charset="0"/>
              </a:rPr>
              <a:t>O-klorotoluen</a:t>
            </a:r>
            <a:endParaRPr lang="en-US">
              <a:latin typeface="Arial" charset="0"/>
            </a:endParaRP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2133600" y="4876800"/>
            <a:ext cx="9144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000" b="1">
                <a:latin typeface="Arial" charset="0"/>
              </a:rPr>
              <a:t>m-klorotoluen</a:t>
            </a:r>
            <a:endParaRPr lang="en-US">
              <a:latin typeface="Arial" charset="0"/>
            </a:endParaRP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3505200" y="4876800"/>
            <a:ext cx="8382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000" b="1">
                <a:latin typeface="Arial" charset="0"/>
              </a:rPr>
              <a:t>p-klorotoluen</a:t>
            </a:r>
            <a:endParaRPr lang="en-US">
              <a:latin typeface="Arial" charset="0"/>
            </a:endParaRPr>
          </a:p>
        </p:txBody>
      </p:sp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0386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6172200" y="4876800"/>
            <a:ext cx="990600" cy="193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000" b="1">
                <a:latin typeface="Arial" charset="0"/>
              </a:rPr>
              <a:t>m-kloroanilin</a:t>
            </a:r>
            <a:endParaRPr lang="en-US">
              <a:latin typeface="Arial" charset="0"/>
            </a:endParaRP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4648200" y="4876800"/>
            <a:ext cx="11430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000" b="1">
                <a:latin typeface="Arial" charset="0"/>
              </a:rPr>
              <a:t>o-dibromobenzena</a:t>
            </a:r>
            <a:endParaRPr lang="en-US">
              <a:latin typeface="Arial" charset="0"/>
            </a:endParaRPr>
          </a:p>
        </p:txBody>
      </p:sp>
      <p:pic>
        <p:nvPicPr>
          <p:cNvPr id="23" name="Picture 2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14800"/>
            <a:ext cx="895350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6400800" y="5943600"/>
            <a:ext cx="12192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000" b="1">
                <a:latin typeface="Arial" charset="0"/>
              </a:rPr>
              <a:t>p-klorofenol</a:t>
            </a:r>
            <a:endParaRPr lang="en-US">
              <a:latin typeface="Arial" charset="0"/>
            </a:endParaRPr>
          </a:p>
        </p:txBody>
      </p:sp>
      <p:pic>
        <p:nvPicPr>
          <p:cNvPr id="25" name="Picture 2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334000"/>
            <a:ext cx="1219200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257800"/>
            <a:ext cx="1046163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181600"/>
            <a:ext cx="106045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334000"/>
            <a:ext cx="1404938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7"/>
          <p:cNvSpPr>
            <a:spLocks noChangeArrowheads="1"/>
          </p:cNvSpPr>
          <p:nvPr/>
        </p:nvSpPr>
        <p:spPr bwMode="auto">
          <a:xfrm>
            <a:off x="1143000" y="5956300"/>
            <a:ext cx="838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>
              <a:tabLst>
                <a:tab pos="228600" algn="l"/>
              </a:tabLst>
            </a:pPr>
            <a:r>
              <a:rPr lang="id-ID" sz="1000" b="1">
                <a:latin typeface="Arial" charset="0"/>
                <a:cs typeface="Times New Roman" pitchFamily="18" charset="0"/>
              </a:rPr>
              <a:t> o-xilena</a:t>
            </a:r>
            <a:endParaRPr lang="id-ID" sz="1000" b="1">
              <a:latin typeface="Arial" charset="0"/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2514600" y="5943600"/>
            <a:ext cx="70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d-ID" sz="1000" b="1">
                <a:latin typeface="Arial" charset="0"/>
                <a:cs typeface="Times New Roman" pitchFamily="18" charset="0"/>
              </a:rPr>
              <a:t>m-xilena</a:t>
            </a:r>
            <a:endParaRPr lang="en-US" sz="1000"/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4191000" y="5943600"/>
            <a:ext cx="666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d-ID" sz="1000" b="1">
                <a:latin typeface="Arial" charset="0"/>
                <a:cs typeface="Times New Roman" pitchFamily="18" charset="0"/>
              </a:rPr>
              <a:t>p-xilena</a:t>
            </a: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62391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1" grpId="0"/>
      <p:bldP spid="12" grpId="0"/>
      <p:bldP spid="13" grpId="0"/>
      <p:bldP spid="17" grpId="0" animBg="1"/>
      <p:bldP spid="18" grpId="0" animBg="1"/>
      <p:bldP spid="19" grpId="0" animBg="1"/>
      <p:bldP spid="21" grpId="0" animBg="1"/>
      <p:bldP spid="22" grpId="0" animBg="1"/>
      <p:bldP spid="24" grpId="0" animBg="1"/>
      <p:bldP spid="29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1524000" y="2890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1" hangingPunct="1"/>
            <a:r>
              <a:rPr lang="en-US" sz="4400" dirty="0" err="1">
                <a:solidFill>
                  <a:schemeClr val="tx2"/>
                </a:solidFill>
                <a:latin typeface="Garamond" pitchFamily="18" charset="0"/>
              </a:rPr>
              <a:t>Benzena</a:t>
            </a:r>
            <a:r>
              <a:rPr lang="en-US" sz="4400" dirty="0">
                <a:solidFill>
                  <a:schemeClr val="tx2"/>
                </a:solidFill>
                <a:latin typeface="Garamond" pitchFamily="18" charset="0"/>
              </a:rPr>
              <a:t> </a:t>
            </a:r>
            <a:r>
              <a:rPr lang="en-US" sz="4400" dirty="0" err="1">
                <a:solidFill>
                  <a:schemeClr val="tx2"/>
                </a:solidFill>
                <a:latin typeface="Garamond" pitchFamily="18" charset="0"/>
              </a:rPr>
              <a:t>trisubstitusi</a:t>
            </a:r>
            <a:endParaRPr lang="en-US" sz="4400" dirty="0">
              <a:solidFill>
                <a:schemeClr val="tx2"/>
              </a:solidFill>
              <a:latin typeface="Garamond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09600" y="1539875"/>
            <a:ext cx="80772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344488" indent="-344488" algn="just" eaLnBrk="1" hangingPunct="1">
              <a:buFont typeface="Wingdings" pitchFamily="2" charset="2"/>
              <a:buChar char="q"/>
              <a:tabLst>
                <a:tab pos="292100" algn="l"/>
              </a:tabLst>
            </a:pPr>
            <a:r>
              <a:rPr lang="id-ID" sz="2000" dirty="0">
                <a:latin typeface="Arial" charset="0"/>
              </a:rPr>
              <a:t>Cincin benzena diberi nomor sedemikian </a:t>
            </a:r>
            <a:endParaRPr lang="en-US" sz="2000" dirty="0">
              <a:latin typeface="Arial" charset="0"/>
            </a:endParaRPr>
          </a:p>
          <a:p>
            <a:pPr marL="344488" indent="-344488" algn="just" eaLnBrk="1" hangingPunct="1">
              <a:buFont typeface="Wingdings" pitchFamily="2" charset="2"/>
              <a:buChar char="q"/>
              <a:tabLst>
                <a:tab pos="292100" algn="l"/>
              </a:tabLst>
            </a:pPr>
            <a:r>
              <a:rPr lang="id-ID" sz="2000" dirty="0">
                <a:latin typeface="Arial" charset="0"/>
              </a:rPr>
              <a:t>gugus berprioritas tata nama tertinggi mendapat nomor terendah. </a:t>
            </a:r>
            <a:endParaRPr lang="en-US" sz="2000" dirty="0">
              <a:latin typeface="Arial" charset="0"/>
            </a:endParaRPr>
          </a:p>
          <a:p>
            <a:pPr marL="344488" indent="-344488" algn="just" eaLnBrk="1" hangingPunct="1">
              <a:buFont typeface="Wingdings" pitchFamily="2" charset="2"/>
              <a:buChar char="q"/>
              <a:tabLst>
                <a:tab pos="292100" algn="l"/>
              </a:tabLst>
            </a:pPr>
            <a:r>
              <a:rPr lang="id-ID" sz="2000" dirty="0">
                <a:latin typeface="Arial" charset="0"/>
              </a:rPr>
              <a:t>Bila suatu benzena tersubstitusi misalnya anilin atau toluen digunakan sebagai induk, </a:t>
            </a:r>
            <a:r>
              <a:rPr lang="en-US" sz="2000" dirty="0">
                <a:latin typeface="Arial" charset="0"/>
              </a:rPr>
              <a:t> </a:t>
            </a:r>
            <a:r>
              <a:rPr lang="id-ID" sz="2000" dirty="0">
                <a:latin typeface="Arial" charset="0"/>
              </a:rPr>
              <a:t>maka substituen itu diberi</a:t>
            </a:r>
            <a:r>
              <a:rPr lang="en-US" sz="2000" dirty="0">
                <a:latin typeface="Arial" charset="0"/>
              </a:rPr>
              <a:t> </a:t>
            </a:r>
            <a:r>
              <a:rPr lang="id-ID" sz="2000" dirty="0">
                <a:latin typeface="Arial" charset="0"/>
              </a:rPr>
              <a:t>nomor 1. 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971800"/>
            <a:ext cx="1595438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971800"/>
            <a:ext cx="152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267200"/>
            <a:ext cx="1476375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762000" y="4724400"/>
            <a:ext cx="8001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id-ID" sz="2000" dirty="0">
                <a:latin typeface="Arial" charset="0"/>
              </a:rPr>
              <a:t>Benzena sebagai sustituen disebut gugus fenil, sedang gugus benzil adalah sebagai berikut:</a:t>
            </a:r>
          </a:p>
        </p:txBody>
      </p:sp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486400"/>
            <a:ext cx="17526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3352800" y="5715000"/>
            <a:ext cx="838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id-ID" sz="1600">
                <a:latin typeface="Arial" charset="0"/>
                <a:cs typeface="Times New Roman" pitchFamily="18" charset="0"/>
              </a:rPr>
              <a:t>benzil</a:t>
            </a:r>
            <a:endParaRPr lang="id-ID" sz="16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40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id-ID" dirty="0" smtClean="0"/>
              <a:t>Contoh Soal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d-ID" sz="2400" b="1" dirty="0">
                <a:latin typeface="Arial" charset="0"/>
                <a:cs typeface="Times New Roman" pitchFamily="18" charset="0"/>
              </a:rPr>
              <a:t>Beri nama benzena tersubstitusi berikut: </a:t>
            </a:r>
            <a:endParaRPr lang="en-US" sz="2400" b="1" dirty="0">
              <a:latin typeface="Arial" charset="0"/>
              <a:cs typeface="Times New Roman" pitchFamily="18" charset="0"/>
            </a:endParaRPr>
          </a:p>
          <a:p>
            <a:endParaRPr lang="id-ID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990600" y="2209800"/>
            <a:ext cx="5181600" cy="685800"/>
            <a:chOff x="1424" y="11603"/>
            <a:chExt cx="4929" cy="645"/>
          </a:xfrm>
        </p:grpSpPr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4" y="11730"/>
              <a:ext cx="240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9" y="11768"/>
              <a:ext cx="255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" y="11603"/>
              <a:ext cx="1650" cy="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057400"/>
            <a:ext cx="12192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685800" y="3224165"/>
            <a:ext cx="567055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id-ID" sz="1200" dirty="0">
                <a:latin typeface="Arial" charset="0"/>
                <a:cs typeface="Times New Roman" pitchFamily="18" charset="0"/>
              </a:rPr>
              <a:t>               </a:t>
            </a:r>
            <a:endParaRPr lang="en-US" sz="900" dirty="0">
              <a:latin typeface="Arial" charset="0"/>
            </a:endParaRPr>
          </a:p>
          <a:p>
            <a:r>
              <a:rPr lang="id-ID" sz="2000" dirty="0">
                <a:latin typeface="Arial" charset="0"/>
                <a:cs typeface="Times New Roman" pitchFamily="18" charset="0"/>
              </a:rPr>
              <a:t>Penyelesaian:  (a)   2,6-dimetilanilina		</a:t>
            </a:r>
            <a:endParaRPr lang="en-US" sz="2000" dirty="0">
              <a:latin typeface="Arial" charset="0"/>
              <a:cs typeface="Times New Roman" pitchFamily="18" charset="0"/>
            </a:endParaRPr>
          </a:p>
          <a:p>
            <a:r>
              <a:rPr lang="en-US" sz="2000" dirty="0">
                <a:latin typeface="Arial" charset="0"/>
                <a:cs typeface="Times New Roman" pitchFamily="18" charset="0"/>
              </a:rPr>
              <a:t>	            </a:t>
            </a:r>
            <a:r>
              <a:rPr lang="id-ID" sz="2000" dirty="0">
                <a:latin typeface="Arial" charset="0"/>
                <a:cs typeface="Times New Roman" pitchFamily="18" charset="0"/>
              </a:rPr>
              <a:t>(b)   p-bromo benzilklorida</a:t>
            </a:r>
            <a:endParaRPr lang="id-ID" sz="2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83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1308</TotalTime>
  <Words>331</Words>
  <Application>Microsoft Office PowerPoint</Application>
  <PresentationFormat>On-screen Show (4:3)</PresentationFormat>
  <Paragraphs>94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dewi</dc:creator>
  <cp:lastModifiedBy>Dell</cp:lastModifiedBy>
  <cp:revision>342</cp:revision>
  <dcterms:created xsi:type="dcterms:W3CDTF">2014-03-03T02:33:16Z</dcterms:created>
  <dcterms:modified xsi:type="dcterms:W3CDTF">2017-05-08T19:22:05Z</dcterms:modified>
</cp:coreProperties>
</file>