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8" r:id="rId28"/>
    <p:sldId id="289" r:id="rId29"/>
    <p:sldId id="283" r:id="rId30"/>
    <p:sldId id="286" r:id="rId31"/>
    <p:sldId id="287" r:id="rId3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09600"/>
            <a:ext cx="3810000" cy="609600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Mata </a:t>
            </a:r>
            <a:r>
              <a:rPr lang="en-US" dirty="0" err="1" smtClean="0"/>
              <a:t>Kuliah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295400"/>
            <a:ext cx="2286000" cy="4572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latin typeface="+mn-lt"/>
              </a:defRPr>
            </a:lvl1pPr>
          </a:lstStyle>
          <a:p>
            <a:pPr lvl="0"/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403412" y="3429000"/>
            <a:ext cx="1676400" cy="38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8" hasCustomPrompt="1"/>
          </p:nvPr>
        </p:nvSpPr>
        <p:spPr>
          <a:xfrm>
            <a:off x="403412" y="3886200"/>
            <a:ext cx="1676400" cy="38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 smtClean="0"/>
              <a:t>Semester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9" hasCustomPrompt="1"/>
          </p:nvPr>
        </p:nvSpPr>
        <p:spPr>
          <a:xfrm>
            <a:off x="398929" y="4724400"/>
            <a:ext cx="1658471" cy="38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0" hasCustomPrompt="1"/>
          </p:nvPr>
        </p:nvSpPr>
        <p:spPr>
          <a:xfrm>
            <a:off x="7467600" y="6324600"/>
            <a:ext cx="1371600" cy="3810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7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8065" y="457200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3200" b="1" baseline="0">
                <a:latin typeface="+mn-lt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Mata </a:t>
            </a:r>
            <a:r>
              <a:rPr lang="en-US" dirty="0" err="1" smtClean="0"/>
              <a:t>Kuliah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0927" y="1066800"/>
            <a:ext cx="3720073" cy="3810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latin typeface="+mn-lt"/>
              </a:defRPr>
            </a:lvl1pPr>
          </a:lstStyle>
          <a:p>
            <a:pPr lvl="0"/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2895600"/>
            <a:ext cx="1905000" cy="3810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352800"/>
            <a:ext cx="1905000" cy="381000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en-US" dirty="0" smtClean="0"/>
              <a:t>Semester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91000"/>
            <a:ext cx="1895475" cy="381000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400800"/>
            <a:ext cx="1752600" cy="228600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2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990600"/>
            <a:ext cx="3657600" cy="685800"/>
          </a:xfr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209800" y="1752600"/>
            <a:ext cx="6400800" cy="4724400"/>
          </a:xfrm>
        </p:spPr>
        <p:txBody>
          <a:bodyPr/>
          <a:lstStyle>
            <a:lvl1pPr marL="0" indent="0" algn="r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7239000" y="152400"/>
            <a:ext cx="1402976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 b="1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26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685800"/>
            <a:ext cx="3657600" cy="6858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7543800" cy="3962400"/>
          </a:xfrm>
        </p:spPr>
        <p:txBody>
          <a:bodyPr/>
          <a:lstStyle>
            <a:lvl1pPr marL="0" indent="0" algn="l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295400" y="6019800"/>
            <a:ext cx="1402976" cy="304800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1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57200"/>
            <a:ext cx="3657600" cy="5334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600" y="1524000"/>
            <a:ext cx="7543800" cy="4572000"/>
          </a:xfrm>
        </p:spPr>
        <p:txBody>
          <a:bodyPr/>
          <a:lstStyle>
            <a:lvl1pPr marL="0" indent="0" algn="l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324600"/>
            <a:ext cx="1402976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81000"/>
            <a:ext cx="3657600" cy="6096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3400" y="1600200"/>
            <a:ext cx="7620000" cy="4419600"/>
          </a:xfrm>
        </p:spPr>
        <p:txBody>
          <a:bodyPr/>
          <a:lstStyle>
            <a:lvl1pPr marL="0" indent="0" algn="l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3400" y="6400800"/>
            <a:ext cx="1402976" cy="304800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3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A2768-B7D7-4EC3-9221-3895F975A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C4E55-E434-4624-8AF4-D7D044E8E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" y="0"/>
            <a:ext cx="9058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2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5536" y="404664"/>
            <a:ext cx="5904656" cy="1368152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/>
          <a:lstStyle/>
          <a:p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Std" pitchFamily="49" charset="0"/>
              </a:rPr>
              <a:t>HIDROGEOLOGI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CR A Std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5536" y="2420888"/>
            <a:ext cx="1872208" cy="4572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id-ID" dirty="0" smtClean="0">
                <a:solidFill>
                  <a:schemeClr val="bg2">
                    <a:lumMod val="90000"/>
                  </a:schemeClr>
                </a:solidFill>
              </a:rPr>
              <a:t>Pendahuluan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076056" y="1772816"/>
            <a:ext cx="864096" cy="360040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Sesi - 1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398929" y="4724400"/>
            <a:ext cx="3597007" cy="381000"/>
          </a:xfrm>
        </p:spPr>
        <p:txBody>
          <a:bodyPr/>
          <a:lstStyle/>
          <a:p>
            <a:r>
              <a:rPr lang="id-ID" b="1" dirty="0" smtClean="0"/>
              <a:t>Prof. Dr. Ir. Sari Bahagiarti, M.Sc.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id-ID" smtClean="0"/>
              <a:t>Teknik Geologi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6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10" name="Rectangle 45"/>
          <p:cNvSpPr txBox="1">
            <a:spLocks noChangeArrowheads="1"/>
          </p:cNvSpPr>
          <p:nvPr/>
        </p:nvSpPr>
        <p:spPr>
          <a:xfrm>
            <a:off x="428625" y="1412776"/>
            <a:ext cx="8229600" cy="39890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Performance: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 smocking/eating in the class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Do not activate cellular phone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The seat starts from the front to the back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Do not coming late more than 20 minute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The presence is not less than 12 x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Special permit: sick, on duty, emergency (the letter must be validated by the department/study program chairpersons)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457200" y="5792688"/>
            <a:ext cx="3657600" cy="228600"/>
          </a:xfrm>
          <a:prstGeom prst="rect">
            <a:avLst/>
          </a:prstGeom>
          <a:noFill/>
        </p:spPr>
        <p:txBody>
          <a:bodyPr vert="horz" t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B13F9A"/>
                </a:solidFill>
                <a:latin typeface="Arial" pitchFamily="34" charset="0"/>
              </a:rPr>
              <a:t>MODUL 0 - PEMBUKA</a:t>
            </a:r>
            <a:endParaRPr lang="en-US" smtClean="0">
              <a:solidFill>
                <a:srgbClr val="B13F9A"/>
              </a:solidFill>
              <a:latin typeface="Arial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251448" y="5790990"/>
            <a:ext cx="588336" cy="228600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8DD934-DC6F-4D2F-8CAD-420E46AA83DA}" type="slidenum">
              <a:rPr lang="en-US" smtClean="0">
                <a:solidFill>
                  <a:srgbClr val="B13F9A"/>
                </a:solidFill>
                <a:latin typeface="Arial" pitchFamily="34" charset="0"/>
              </a:rPr>
              <a:pPr/>
              <a:t>10</a:t>
            </a:fld>
            <a:endParaRPr lang="en-US" smtClean="0">
              <a:solidFill>
                <a:srgbClr val="B13F9A"/>
              </a:solidFill>
              <a:latin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dirty="0">
                <a:solidFill>
                  <a:prstClr val="black"/>
                </a:solidFill>
                <a:latin typeface="Trebuchet MS"/>
              </a:rPr>
              <a:t>Class Contract</a:t>
            </a:r>
            <a:endParaRPr lang="en-US" sz="4400" b="1" dirty="0">
              <a:solidFill>
                <a:srgbClr val="B13F9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0347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609600"/>
            <a:ext cx="4243536" cy="87518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</a:rPr>
              <a:t>Not permitted…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pic>
        <p:nvPicPr>
          <p:cNvPr id="6" name="Picture 2" descr="art_7047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819400"/>
            <a:ext cx="1649413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N02_shirt2_1dcbe035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kaos-oblong-canti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371600"/>
            <a:ext cx="31337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8401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1640" y="320040"/>
            <a:ext cx="6367608" cy="80470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</a:rPr>
              <a:t>Not permitted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pic>
        <p:nvPicPr>
          <p:cNvPr id="6" name="Picture 2" descr="art_7047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2913" y="2951163"/>
            <a:ext cx="63817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830291573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1361877"/>
            <a:ext cx="30083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isc-Jocke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270" y="1124744"/>
            <a:ext cx="5276850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matttriviumrecen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6096" y="4000500"/>
            <a:ext cx="31877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ukum-anting-anting-bagi-pria1-460x25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75" y="4365104"/>
            <a:ext cx="3595688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922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320040"/>
            <a:ext cx="6295600" cy="80470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</a:rPr>
              <a:t>No way…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97125" y="1510184"/>
            <a:ext cx="4343400" cy="4583112"/>
            <a:chOff x="2397125" y="2068513"/>
            <a:chExt cx="4343400" cy="4583112"/>
          </a:xfrm>
        </p:grpSpPr>
        <p:pic>
          <p:nvPicPr>
            <p:cNvPr id="6" name="Picture 44" descr="C:\Documents and Settings\umi\My Documents\My Pictures\brtitney-aneh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97125" y="2068513"/>
              <a:ext cx="4343400" cy="458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 rot="20755076">
              <a:off x="3219863" y="3805612"/>
              <a:ext cx="2211387" cy="66173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/>
                <a:t>SENSOR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9658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45720" tIns="0" rIns="45720" bIns="0" anchor="t" anchorCtr="1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Difinisi</a:t>
            </a:r>
            <a:r>
              <a:rPr kumimoji="0" lang="en-US" sz="40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</a:br>
            <a:r>
              <a:rPr kumimoji="0" lang="en-US" sz="40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HIDROGEOLOGI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1524000" y="2362200"/>
            <a:ext cx="6629400" cy="2743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Ilmu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yang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mempelajari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tentang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dinamika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fisika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dan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kimia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serta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proses-proses yang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bekerja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pada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air di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dalam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tanah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/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batuan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3477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320040"/>
            <a:ext cx="6148536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Ilmu-ilmu</a:t>
            </a:r>
            <a:r>
              <a:rPr kumimoji="0" lang="en-US" sz="40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yang </a:t>
            </a:r>
            <a:r>
              <a:rPr kumimoji="0" lang="en-US" sz="40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terkait</a:t>
            </a:r>
            <a:r>
              <a:rPr kumimoji="0" lang="en-US" sz="40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dg </a:t>
            </a:r>
            <a:r>
              <a:rPr kumimoji="0" lang="en-US" sz="40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Hidrogeologi</a:t>
            </a:r>
            <a:endParaRPr kumimoji="0" lang="en-US" sz="4000" b="1" i="0" u="none" strike="noStrike" kern="1200" cap="all" spc="0" normalizeH="0" baseline="0" noProof="0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0" y="1700808"/>
            <a:ext cx="7315200" cy="4320481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Fisika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Matematika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Kimia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Hidrologi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Petrologi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Stratigrafi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Geologi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Struktur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Geomorfologi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Statistik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401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188640"/>
            <a:ext cx="6292552" cy="93610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45720" tIns="0" rIns="45720" bIns="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Mengapa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PERLU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Belajar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Hidrogeologi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03648" y="1515864"/>
            <a:ext cx="6292552" cy="4793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Air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diperlukan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dalam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kehidupan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Keberadaan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air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bersih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semakin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berkurang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Keberadaan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distribusi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air di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alam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sangat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dipengaruhi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oleh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dinamika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bumi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Keberadaan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kuantitas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kualitas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kesinambungan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air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perlu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dijaga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922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116632"/>
            <a:ext cx="7740352" cy="9361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45720" tIns="0" rIns="45720" bIns="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Semua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makhluk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yang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ada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di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bumi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tidak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dapat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hidup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tanpa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air</a:t>
            </a:r>
          </a:p>
        </p:txBody>
      </p:sp>
      <p:pic>
        <p:nvPicPr>
          <p:cNvPr id="6" name="Picture 8" descr="DSC_6049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643063"/>
            <a:ext cx="35496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DSC_6276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4429125"/>
            <a:ext cx="347821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IMG_0094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714500"/>
            <a:ext cx="332581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IMG_6463b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2714625"/>
            <a:ext cx="31877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t-rex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4071938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9658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09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28800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DEMIKIAN PULA MANUSIA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1409700"/>
            <a:ext cx="9144000" cy="46115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720000" anchor="ctr" anchorCtr="1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TUBUH MANUSIA TERDIRI DARI 65% HINGGA 75% AIR, TERDAPAT PADA: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8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DARAH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8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JARINGAN OTOT DAN OTAK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8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CAIRAN TUBUH LAINNYA</a:t>
            </a:r>
          </a:p>
        </p:txBody>
      </p:sp>
      <p:pic>
        <p:nvPicPr>
          <p:cNvPr id="11" name="Picture 4" descr="minum-air-puti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4071938"/>
            <a:ext cx="268605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477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19672" y="428604"/>
            <a:ext cx="7128792" cy="10561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45720" tIns="0" rIns="45720" bIns="0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PERMASALAHAN HIDROGEOLOGI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785926"/>
            <a:ext cx="7772400" cy="43100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Pada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umumnya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timbul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apabila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terjadi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eksploitasi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airtanah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secara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besar-besaran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tidak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terkendali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Pencemaran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sumber-sumber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air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alami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oleh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kegiatan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domestik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atau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industri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40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871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45720" tIns="0" rIns="45720" bIns="0" anchor="ctr" anchorCtr="1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VISI </a:t>
            </a:r>
            <a:endParaRPr lang="en-US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787192"/>
            <a:ext cx="7620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</a:rPr>
              <a:t>UPN “Veteran” Yogyakarta:</a:t>
            </a:r>
          </a:p>
          <a:p>
            <a:pPr algn="ctr"/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</a:rPr>
              <a:t>Menjadi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</a:rPr>
              <a:t>universitas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</a:rPr>
              <a:t>pioner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</a:rPr>
              <a:t>pembangunan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</a:rPr>
              <a:t> yang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</a:rPr>
              <a:t>dilandasi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</a:rPr>
              <a:t>jiwa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</a:rPr>
              <a:t>bela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</a:rPr>
              <a:t>negara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</a:rPr>
              <a:t>di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</a:rPr>
              <a:t> era global</a:t>
            </a:r>
            <a:endParaRPr lang="en-US" sz="2800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rebuchet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79139" y="2261190"/>
            <a:ext cx="75438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Fakultas</a:t>
            </a:r>
            <a:r>
              <a:rPr lang="en-US" sz="2800" b="1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 </a:t>
            </a:r>
            <a:r>
              <a:rPr lang="en-US" sz="2800" b="1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Teknologi</a:t>
            </a:r>
            <a:r>
              <a:rPr lang="en-US" sz="2800" b="1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 Mineral:</a:t>
            </a:r>
          </a:p>
          <a:p>
            <a:pPr algn="ctr"/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Menjadi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lembaga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pendidikan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dan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riset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ilmu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dan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teknologi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kebumian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 yang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berwawasan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kebangsaan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,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bermutu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rebuchet MS"/>
              </a:rPr>
              <a:t>internasional</a:t>
            </a:r>
            <a:endParaRPr lang="en-US" sz="2800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latin typeface="Trebuchet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205406"/>
            <a:ext cx="75438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Prodi</a:t>
            </a:r>
            <a:r>
              <a:rPr lang="en-US" sz="2800" b="1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 </a:t>
            </a:r>
            <a:r>
              <a:rPr lang="en-US" sz="2800" b="1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Teknik</a:t>
            </a:r>
            <a:r>
              <a:rPr lang="en-US" sz="2800" b="1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 </a:t>
            </a:r>
            <a:r>
              <a:rPr lang="en-US" sz="2800" b="1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Geologi</a:t>
            </a:r>
            <a:r>
              <a:rPr lang="en-US" sz="2800" b="1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:</a:t>
            </a:r>
          </a:p>
          <a:p>
            <a:pPr algn="ctr"/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Menjadi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lembaga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pendidikan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dan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riset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ilmu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teknik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geologi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 yang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berwawasan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kebangsaan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,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bermutu</a:t>
            </a:r>
            <a:r>
              <a:rPr lang="en-US" sz="2800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 </a:t>
            </a:r>
            <a:r>
              <a:rPr lang="en-US" sz="2800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rebuchet MS"/>
              </a:rPr>
              <a:t>internasional</a:t>
            </a:r>
            <a:endParaRPr lang="en-US" sz="2800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03477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366044" y="188640"/>
            <a:ext cx="7335044" cy="8995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45720" tIns="0" rIns="45720" bIns="0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PENCEMARAN AIR</a:t>
            </a:r>
          </a:p>
        </p:txBody>
      </p:sp>
      <p:pic>
        <p:nvPicPr>
          <p:cNvPr id="11" name="Picture 4" descr="Raw sewage and industrial waste flows into the U.S. from Mexico as the New River passes from Mexicali, Baja California to Calexico, Califor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643063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pencemaran_ai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2286000"/>
            <a:ext cx="4595813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743200" y="5214938"/>
            <a:ext cx="3671888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800" kern="0" dirty="0">
                <a:solidFill>
                  <a:prstClr val="white"/>
                </a:solidFill>
                <a:latin typeface="Trebuchet MS"/>
              </a:rPr>
              <a:t>Organic</a:t>
            </a:r>
          </a:p>
          <a:p>
            <a:pPr>
              <a:spcBef>
                <a:spcPct val="20000"/>
              </a:spcBef>
              <a:defRPr/>
            </a:pPr>
            <a:r>
              <a:rPr lang="en-US" sz="2800" kern="0" dirty="0">
                <a:solidFill>
                  <a:prstClr val="white"/>
                </a:solidFill>
                <a:latin typeface="Trebuchet MS"/>
              </a:rPr>
              <a:t>Inorganic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28600" y="5214938"/>
            <a:ext cx="2274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rebuchet MS"/>
              </a:rPr>
              <a:t>Contaminants</a:t>
            </a:r>
            <a:r>
              <a:rPr lang="id-ID" sz="2800" dirty="0">
                <a:solidFill>
                  <a:prstClr val="black"/>
                </a:solidFill>
                <a:latin typeface="Trebuchet M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28922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03648" y="116632"/>
            <a:ext cx="7488832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45720" tIns="0" rIns="45720" bIns="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Pencemaran</a:t>
            </a:r>
            <a:r>
              <a:rPr kumimoji="0" lang="en-US" sz="40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dari</a:t>
            </a:r>
            <a:r>
              <a:rPr kumimoji="0" lang="en-US" sz="40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Timbunan</a:t>
            </a:r>
            <a:r>
              <a:rPr kumimoji="0" lang="en-US" sz="40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Sampah</a:t>
            </a:r>
            <a:endParaRPr kumimoji="0" lang="id-ID" sz="4000" b="1" i="0" u="none" strike="noStrike" kern="1200" cap="all" spc="0" normalizeH="0" baseline="0" noProof="0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8" name="Picture 2" descr="po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785938"/>
            <a:ext cx="6188075" cy="41433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9658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GW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63000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477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19672" y="0"/>
            <a:ext cx="7524328" cy="13407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Pencemaran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dari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Septik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Tank</a:t>
            </a:r>
            <a:endParaRPr kumimoji="0" lang="id-ID" sz="3800" b="1" i="0" u="none" strike="noStrike" kern="1200" cap="all" spc="0" normalizeH="0" baseline="0" noProof="0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8" name="Picture 2" descr="GW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700808"/>
            <a:ext cx="6763299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8401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03648" y="838200"/>
            <a:ext cx="7740352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t>Subsidence</a:t>
            </a:r>
          </a:p>
        </p:txBody>
      </p:sp>
      <p:pic>
        <p:nvPicPr>
          <p:cNvPr id="9" name="Picture 3" descr="SUBS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1371600"/>
            <a:ext cx="7696200" cy="5387975"/>
          </a:xfrm>
          <a:prstGeom prst="rect">
            <a:avLst/>
          </a:prstGeom>
          <a:noFill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03648" y="228600"/>
            <a:ext cx="7740352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i="1" dirty="0">
                <a:solidFill>
                  <a:srgbClr val="B13F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</a:rPr>
              <a:t>Problems Affecting the Water Table and Groundwater</a:t>
            </a:r>
          </a:p>
        </p:txBody>
      </p:sp>
    </p:spTree>
    <p:extLst>
      <p:ext uri="{BB962C8B-B14F-4D97-AF65-F5344CB8AC3E}">
        <p14:creationId xmlns:p14="http://schemas.microsoft.com/office/powerpoint/2010/main" val="528922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067308"/>
              </p:ext>
            </p:extLst>
          </p:nvPr>
        </p:nvGraphicFramePr>
        <p:xfrm>
          <a:off x="446855" y="1484784"/>
          <a:ext cx="8229601" cy="4539246"/>
        </p:xfrm>
        <a:graphic>
          <a:graphicData uri="http://schemas.openxmlformats.org/drawingml/2006/table">
            <a:tbl>
              <a:tblPr/>
              <a:tblGrid>
                <a:gridCol w="685800"/>
                <a:gridCol w="1447800"/>
                <a:gridCol w="1905000"/>
                <a:gridCol w="1219200"/>
                <a:gridCol w="1143000"/>
                <a:gridCol w="1152712"/>
                <a:gridCol w="676089"/>
              </a:tblGrid>
              <a:tr h="348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 err="1">
                          <a:latin typeface="Arial"/>
                          <a:ea typeface="Times New Roman"/>
                          <a:cs typeface="Tahoma"/>
                        </a:rPr>
                        <a:t>Temu</a:t>
                      </a:r>
                      <a:r>
                        <a:rPr lang="en-US" sz="1200" b="1" cap="small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b="1" cap="small" dirty="0" err="1">
                          <a:latin typeface="Arial"/>
                          <a:ea typeface="Times New Roman"/>
                          <a:cs typeface="Tahoma"/>
                        </a:rPr>
                        <a:t>ke</a:t>
                      </a:r>
                      <a:r>
                        <a:rPr lang="en-US" sz="1200" b="1" cap="small" dirty="0">
                          <a:latin typeface="Arial"/>
                          <a:ea typeface="Times New Roman"/>
                          <a:cs typeface="Tahoma"/>
                        </a:rPr>
                        <a:t> ….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 err="1">
                          <a:latin typeface="Arial"/>
                          <a:ea typeface="Times New Roman"/>
                          <a:cs typeface="Tahoma"/>
                        </a:rPr>
                        <a:t>Kompetensi</a:t>
                      </a:r>
                      <a:r>
                        <a:rPr lang="en-US" sz="1200" b="1" cap="small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 err="1">
                          <a:latin typeface="Arial"/>
                          <a:ea typeface="Times New Roman"/>
                          <a:cs typeface="Tahoma"/>
                        </a:rPr>
                        <a:t>Pokok</a:t>
                      </a:r>
                      <a:r>
                        <a:rPr lang="en-US" sz="1200" b="1" cap="small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 err="1">
                          <a:latin typeface="Arial"/>
                          <a:ea typeface="Times New Roman"/>
                          <a:cs typeface="Tahoma"/>
                        </a:rPr>
                        <a:t>Bahasan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>
                          <a:latin typeface="Arial"/>
                          <a:ea typeface="Times New Roman"/>
                          <a:cs typeface="Tahoma"/>
                        </a:rPr>
                        <a:t>Metode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>
                          <a:latin typeface="Arial"/>
                          <a:ea typeface="Times New Roman"/>
                          <a:cs typeface="Tahoma"/>
                        </a:rPr>
                        <a:t>Pembelajaran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>
                          <a:latin typeface="Arial"/>
                          <a:ea typeface="Times New Roman"/>
                          <a:cs typeface="Tahoma"/>
                        </a:rPr>
                        <a:t>Media Pembelajaran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>
                          <a:latin typeface="Arial"/>
                          <a:ea typeface="Times New Roman"/>
                          <a:cs typeface="Tahoma"/>
                        </a:rPr>
                        <a:t>Metode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>
                          <a:latin typeface="Arial"/>
                          <a:ea typeface="Times New Roman"/>
                          <a:cs typeface="Tahoma"/>
                        </a:rPr>
                        <a:t>Evaluasi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>
                          <a:latin typeface="Arial"/>
                          <a:ea typeface="Times New Roman"/>
                          <a:cs typeface="Tahoma"/>
                        </a:rPr>
                        <a:t>Referensi/ Dosen Pemateri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96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 dirty="0">
                          <a:latin typeface="Arial"/>
                          <a:ea typeface="Times New Roman"/>
                          <a:cs typeface="Tahoma"/>
                        </a:rPr>
                        <a:t>1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Mengetahui kompetensi mata kuliah, tujuan, materi, manfaat dan referensi.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Times New Roman"/>
                          <a:cs typeface="Tahoma"/>
                        </a:rPr>
                        <a:t>PENDAHULUAN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Kontrak Kuliah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Tujuan, Sejarah, dan manfaat hidrogeologi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Ilmu-ilmu yang terkait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200" dirty="0" smtClean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742950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Ceramah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LCD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Slides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Papan Tulis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Supidol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OHP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Transparansi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Kehadiran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Kegiatan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2, 3, 5, 8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(b)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 dirty="0">
                          <a:latin typeface="Arial"/>
                          <a:ea typeface="Times New Roman"/>
                          <a:cs typeface="Tahoma"/>
                        </a:rPr>
                        <a:t>2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Mengetahui genetik, keberadaan airtanah, siklus hidrologi, resapan dan luahan.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latin typeface="Arial Narrow"/>
                          <a:ea typeface="Times New Roman"/>
                          <a:cs typeface="Arial Narrow"/>
                        </a:rPr>
                        <a:t>Keberadaan Airtanah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Jatidiri air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Mula-jadi, keberadaan, dan istilah-istilah air didalam tanah/batuan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Siklus hidrologi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nb-NO" sz="1200">
                          <a:latin typeface="Arial"/>
                          <a:ea typeface="Times New Roman"/>
                          <a:cs typeface="Tahoma"/>
                        </a:rPr>
                        <a:t>Proses-proses yang terjadi di dlmnya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4572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742950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Ceramah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LCD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Slides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Papan Tulis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Supidol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OHP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Transparansi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Kehadiran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Kegiatan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2, 3, 4, 5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(b)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itle 4"/>
          <p:cNvSpPr txBox="1">
            <a:spLocks/>
          </p:cNvSpPr>
          <p:nvPr/>
        </p:nvSpPr>
        <p:spPr>
          <a:xfrm>
            <a:off x="1403648" y="0"/>
            <a:ext cx="6768752" cy="11247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45720" tIns="0" rIns="45720" bIns="0" anchor="b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Rencana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Pembelajaran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Semester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9658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685800"/>
          <a:ext cx="7924800" cy="4572000"/>
        </p:xfrm>
        <a:graphic>
          <a:graphicData uri="http://schemas.openxmlformats.org/drawingml/2006/table">
            <a:tbl>
              <a:tblPr/>
              <a:tblGrid>
                <a:gridCol w="548256"/>
                <a:gridCol w="1545087"/>
                <a:gridCol w="1694611"/>
                <a:gridCol w="1165046"/>
                <a:gridCol w="1143000"/>
                <a:gridCol w="1131019"/>
                <a:gridCol w="697781"/>
              </a:tblGrid>
              <a:tr h="928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 dirty="0">
                          <a:latin typeface="Arial"/>
                          <a:ea typeface="Times New Roman"/>
                          <a:cs typeface="Tahoma"/>
                        </a:rPr>
                        <a:t>3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Mengetahui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kendali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litologi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,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stratigrafi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,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dan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struktur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geologi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terhadap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keberadaan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airtanah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,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serta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macam-macam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tipe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akifer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 cap="all" dirty="0" err="1">
                          <a:latin typeface="Arial"/>
                          <a:ea typeface="Times New Roman"/>
                          <a:cs typeface="Tahoma"/>
                        </a:rPr>
                        <a:t>Tipe-tipe</a:t>
                      </a:r>
                      <a:r>
                        <a:rPr lang="en-US" sz="1200" cap="all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cap="all" dirty="0" err="1">
                          <a:latin typeface="Arial"/>
                          <a:ea typeface="Times New Roman"/>
                          <a:cs typeface="Tahoma"/>
                        </a:rPr>
                        <a:t>akifer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Distribusi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airtanah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Kendali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faktor-faktor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geologi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terhadap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keberadaan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airtanah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Tipe-tipe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akifer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311785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Berdasarkan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posisi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stratigrafi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311785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Berdasarkan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jenis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porositas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Ceramah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LCD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Slides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Papan Tulis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Supidol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OHP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Transparansi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Kehadiran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Kegiatan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1, 2, 3, 4,  11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(b)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latin typeface="Arial"/>
                          <a:ea typeface="Times New Roman"/>
                          <a:cs typeface="Tahoma"/>
                        </a:rPr>
                        <a:t>4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Memahami perilaku airtanah di dalam batuan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latin typeface="Arial Narrow"/>
                          <a:ea typeface="Times New Roman"/>
                          <a:cs typeface="Tahoma"/>
                        </a:rPr>
                        <a:t>Perilaku Airtanah dALAM </a:t>
                      </a:r>
                      <a:r>
                        <a:rPr lang="en-US" sz="1200">
                          <a:latin typeface="Arial Narrow"/>
                          <a:ea typeface="Times New Roman"/>
                          <a:cs typeface="Arial Narrow"/>
                        </a:rPr>
                        <a:t>BATUAN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Hukum Darcy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Konduktivitas hidrolik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Transmisivitas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Porositas, specific yield, dan specific retention.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Hydraulic head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Ceramah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LCD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Slides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Papan Tulis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Supidol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OHP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Kehadiran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Kegiatan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1, 3, 5, 9, 11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(a)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477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087267"/>
              </p:ext>
            </p:extLst>
          </p:nvPr>
        </p:nvGraphicFramePr>
        <p:xfrm>
          <a:off x="611560" y="620688"/>
          <a:ext cx="7924800" cy="2926080"/>
        </p:xfrm>
        <a:graphic>
          <a:graphicData uri="http://schemas.openxmlformats.org/drawingml/2006/table">
            <a:tbl>
              <a:tblPr/>
              <a:tblGrid>
                <a:gridCol w="548256"/>
                <a:gridCol w="1545087"/>
                <a:gridCol w="1694611"/>
                <a:gridCol w="1165046"/>
                <a:gridCol w="1143000"/>
                <a:gridCol w="1131019"/>
                <a:gridCol w="697781"/>
              </a:tblGrid>
              <a:tr h="928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 dirty="0">
                          <a:latin typeface="Arial"/>
                          <a:ea typeface="Times New Roman"/>
                          <a:cs typeface="Tahoma"/>
                        </a:rPr>
                        <a:t>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Memahami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prinsip-prinsip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hidrolika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 dirty="0" err="1">
                          <a:latin typeface="Arial Narrow"/>
                          <a:ea typeface="Times New Roman"/>
                          <a:cs typeface="Arial Narrow"/>
                        </a:rPr>
                        <a:t>Hidrolika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Flownet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Dispersi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Tipe-tipe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aliran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airtanah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di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dalam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berbagai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jenis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batuan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160020" algn="l"/>
                        </a:tabLs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Three point problem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Ceramah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LCD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Slides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Papan Tulis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Supidol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OHP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Kehadiran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Kegiatan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Tugas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1, 3, 5, 9, 11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(a)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cap="all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latin typeface="Arial"/>
                          <a:ea typeface="Times New Roman"/>
                          <a:cs typeface="Tahoma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Memahami mekanika aliran melalui saluran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Memahami interaksi airtawar-air asin di daerah pantai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Hukum Bernoulli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160020" algn="l"/>
                        </a:tabLs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Interface, Hukum Gyben - Herzberg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Ceramah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LCD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Slides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Papan Tulis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Supidol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OHP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Transparansi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Kehadiran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Kegiatan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Tugas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1, 2, 3, 5, 9, 11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(a)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889178"/>
              </p:ext>
            </p:extLst>
          </p:nvPr>
        </p:nvGraphicFramePr>
        <p:xfrm>
          <a:off x="611560" y="3592488"/>
          <a:ext cx="7924799" cy="1828800"/>
        </p:xfrm>
        <a:graphic>
          <a:graphicData uri="http://schemas.openxmlformats.org/drawingml/2006/table">
            <a:tbl>
              <a:tblPr/>
              <a:tblGrid>
                <a:gridCol w="587075"/>
                <a:gridCol w="1546525"/>
                <a:gridCol w="1676400"/>
                <a:gridCol w="1143000"/>
                <a:gridCol w="1143000"/>
                <a:gridCol w="1131018"/>
                <a:gridCol w="697781"/>
              </a:tblGrid>
              <a:tr h="778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 dirty="0">
                          <a:latin typeface="Arial"/>
                          <a:ea typeface="Times New Roman"/>
                          <a:cs typeface="Tahoma"/>
                        </a:rPr>
                        <a:t>7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Memahami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terbentuknya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simtem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hidrogeologi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 cap="all" dirty="0" err="1">
                          <a:latin typeface="Arial Narrow"/>
                          <a:ea typeface="Times New Roman"/>
                          <a:cs typeface="Arial Narrow"/>
                        </a:rPr>
                        <a:t>Sistem</a:t>
                      </a:r>
                      <a:r>
                        <a:rPr lang="en-US" sz="1200" cap="all" dirty="0">
                          <a:latin typeface="Arial Narrow"/>
                          <a:ea typeface="Times New Roman"/>
                          <a:cs typeface="Arial Narrow"/>
                        </a:rPr>
                        <a:t> </a:t>
                      </a:r>
                      <a:r>
                        <a:rPr lang="en-US" sz="1200" cap="all" dirty="0" err="1">
                          <a:latin typeface="Arial Narrow"/>
                          <a:ea typeface="Times New Roman"/>
                          <a:cs typeface="Arial Narrow"/>
                        </a:rPr>
                        <a:t>Hidrogeologi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Sistem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airtanah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dan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sistem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akifer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Sistem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hidrogeologi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Model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sistem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hidrogeologi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Ceramah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LCD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Slides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Papan Tulis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Supidol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OHP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Transparansi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Kehadiran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Kegiatan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2, 3, 4, 5,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(a)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latin typeface="Arial"/>
                          <a:ea typeface="Times New Roman"/>
                          <a:cs typeface="Tahoma"/>
                        </a:rPr>
                        <a:t>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ahoma"/>
                        </a:rPr>
                        <a:t>UJIAN TENGAH SEMESTER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712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1" y="152400"/>
          <a:ext cx="8077198" cy="6583680"/>
        </p:xfrm>
        <a:graphic>
          <a:graphicData uri="http://schemas.openxmlformats.org/drawingml/2006/table">
            <a:tbl>
              <a:tblPr/>
              <a:tblGrid>
                <a:gridCol w="558799"/>
                <a:gridCol w="1346200"/>
                <a:gridCol w="1828800"/>
                <a:gridCol w="1219200"/>
                <a:gridCol w="1143000"/>
                <a:gridCol w="1269999"/>
                <a:gridCol w="711200"/>
              </a:tblGrid>
              <a:tr h="778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 dirty="0">
                          <a:latin typeface="Arial"/>
                          <a:ea typeface="Times New Roman"/>
                          <a:cs typeface="Tahoma"/>
                        </a:rPr>
                        <a:t>9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Memahami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perimbangan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air yang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masuk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dan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keluar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dari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pada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suatu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sistem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hidrogeologi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200" cap="all" dirty="0" err="1">
                          <a:latin typeface="Arial Narrow"/>
                          <a:ea typeface="Times New Roman"/>
                          <a:cs typeface="Arial Narrow"/>
                        </a:rPr>
                        <a:t>Neraca</a:t>
                      </a:r>
                      <a:r>
                        <a:rPr lang="es-CR" sz="1200" cap="all" dirty="0">
                          <a:latin typeface="Arial Narrow"/>
                          <a:ea typeface="Times New Roman"/>
                          <a:cs typeface="Arial Narrow"/>
                        </a:rPr>
                        <a:t> Air</a:t>
                      </a:r>
                      <a:r>
                        <a:rPr lang="es-CR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Resapan, luahan, penguapan, aliran permukaan, dan selisih simpanan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Menghitung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neraca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air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Ceramah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LCD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Slides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Papan Tulis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Supidol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OHP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Transparansi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Kehadiran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Kegiatan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2, 6, 10, 11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(b)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latin typeface="Arial"/>
                          <a:ea typeface="Times New Roman"/>
                          <a:cs typeface="Tahoma"/>
                        </a:rPr>
                        <a:t>10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Mengetahui cara melakukan pengujian sumur dan akifer untuk mendapatkan hydraulic properties.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 dirty="0" err="1">
                          <a:latin typeface="Arial Narrow"/>
                          <a:ea typeface="Times New Roman"/>
                          <a:cs typeface="Arial Narrow"/>
                        </a:rPr>
                        <a:t>Uji</a:t>
                      </a:r>
                      <a:r>
                        <a:rPr lang="en-US" sz="1200" cap="all" dirty="0">
                          <a:latin typeface="Arial Narrow"/>
                          <a:ea typeface="Times New Roman"/>
                          <a:cs typeface="Arial Narrow"/>
                        </a:rPr>
                        <a:t> </a:t>
                      </a:r>
                      <a:r>
                        <a:rPr lang="en-US" sz="1200" cap="all" dirty="0" err="1">
                          <a:latin typeface="Arial Narrow"/>
                          <a:ea typeface="Times New Roman"/>
                          <a:cs typeface="Arial Narrow"/>
                        </a:rPr>
                        <a:t>Sumur</a:t>
                      </a:r>
                      <a:r>
                        <a:rPr lang="en-US" sz="1200" cap="all" dirty="0">
                          <a:latin typeface="Arial Narrow"/>
                          <a:ea typeface="Times New Roman"/>
                          <a:cs typeface="Arial Narrow"/>
                        </a:rPr>
                        <a:t>,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cap="all" dirty="0" err="1">
                          <a:latin typeface="Arial Narrow"/>
                          <a:ea typeface="Times New Roman"/>
                          <a:cs typeface="Arial Narrow"/>
                        </a:rPr>
                        <a:t>Uji</a:t>
                      </a:r>
                      <a:r>
                        <a:rPr lang="en-US" sz="1200" cap="all" dirty="0">
                          <a:latin typeface="Arial Narrow"/>
                          <a:ea typeface="Times New Roman"/>
                          <a:cs typeface="Arial Narrow"/>
                        </a:rPr>
                        <a:t> </a:t>
                      </a:r>
                      <a:r>
                        <a:rPr lang="en-US" sz="1200" cap="all" dirty="0" err="1">
                          <a:latin typeface="Arial Narrow"/>
                          <a:ea typeface="Times New Roman"/>
                          <a:cs typeface="Arial Narrow"/>
                        </a:rPr>
                        <a:t>Akifer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Menyaksikan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uji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sumur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dan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uji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akifer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Metode-metode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pengujian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sumur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Metode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pengujian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akifer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Menghitung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unsure-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unsur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hidrolik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dari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hasil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pengujian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.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Ceramah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LCD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Slides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Papan Tulis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Supidol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OHP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Transparansi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Kehadiran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Kegiatan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200">
                          <a:latin typeface="Arial"/>
                          <a:ea typeface="Times New Roman"/>
                          <a:cs typeface="Tahoma"/>
                        </a:rPr>
                        <a:t>Tugas: analisis hasil pengujian sumur dan akifer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Sumur bor, pompa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1, 2, 10, 11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(b)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cap="all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latin typeface="Arial"/>
                          <a:ea typeface="Times New Roman"/>
                          <a:cs typeface="Tahoma"/>
                        </a:rPr>
                        <a:t>11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Memahami sifat fisik, kimia, dan biologi airtanah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latin typeface="Arial Narrow"/>
                          <a:ea typeface="Times New Roman"/>
                          <a:cs typeface="Arial Narrow"/>
                        </a:rPr>
                        <a:t>Analisis Kualitas Air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160020" algn="l"/>
                        </a:tabLs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warna, bau, rasa, temperatur airtanah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160020" algn="l"/>
                        </a:tabLst>
                      </a:pPr>
                      <a:r>
                        <a:rPr lang="de-DE" sz="1200">
                          <a:latin typeface="Arial"/>
                          <a:ea typeface="Times New Roman"/>
                          <a:cs typeface="Tahoma"/>
                        </a:rPr>
                        <a:t>Kandungan unsur-unsur terlarut dan tersuspensi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160020" algn="l"/>
                          <a:tab pos="457200" algn="l"/>
                        </a:tabLs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Kandungan bakteri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Aspek yang mempengaruhi kualitas airtanah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Ceramah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LCD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Slides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Papan Tulis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Supidol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OHP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Transparansi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Kehadiran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Kegiatan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1, 6, 7, 10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(c)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cap="all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latin typeface="Arial"/>
                          <a:ea typeface="Times New Roman"/>
                          <a:cs typeface="Tahoma"/>
                        </a:rPr>
                        <a:t>12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Dapat melakukan analisis kualitas airtanah berdasarkan data hasil uji laboratorium dan menentukan fasiesnya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marR="0" indent="-1600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latin typeface="Arial Narrow"/>
                          <a:ea typeface="Times New Roman"/>
                          <a:cs typeface="Arial Narrow"/>
                        </a:rPr>
                        <a:t>Representasi Data</a:t>
                      </a:r>
                      <a:r>
                        <a:rPr lang="en-US" sz="1200" cap="small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diagram Batang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diagram Trilinier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diagram Schoeller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diagram Stiff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menentukan fasies airtanah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representasi data hidrokimia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Ceramah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LCD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Slides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Papan Tulis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Supidol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OHP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Transparansi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Komputer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Kehadiran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Kegiatan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>
                          <a:latin typeface="Arial"/>
                          <a:ea typeface="Times New Roman"/>
                          <a:cs typeface="Tahoma"/>
                        </a:rPr>
                        <a:t>Mengerja-kan Tugas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1, 6, 7, 10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ahoma"/>
                        </a:rPr>
                        <a:t>(c)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35034" marR="35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886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602128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298807"/>
              </p:ext>
            </p:extLst>
          </p:nvPr>
        </p:nvGraphicFramePr>
        <p:xfrm>
          <a:off x="381000" y="620688"/>
          <a:ext cx="8229600" cy="5120640"/>
        </p:xfrm>
        <a:graphic>
          <a:graphicData uri="http://schemas.openxmlformats.org/drawingml/2006/table">
            <a:tbl>
              <a:tblPr/>
              <a:tblGrid>
                <a:gridCol w="569343"/>
                <a:gridCol w="1389086"/>
                <a:gridCol w="1795227"/>
                <a:gridCol w="1387221"/>
                <a:gridCol w="1142417"/>
                <a:gridCol w="1221687"/>
                <a:gridCol w="724619"/>
              </a:tblGrid>
              <a:tr h="928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latin typeface="Arial"/>
                          <a:ea typeface="Times New Roman"/>
                          <a:cs typeface="Tahoma"/>
                        </a:rPr>
                        <a:t>13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Menguasai metode eksplorasi airtanah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marR="0" indent="-11811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latin typeface="Arial Narrow"/>
                          <a:ea typeface="Times New Roman"/>
                          <a:cs typeface="Arial Narrow"/>
                        </a:rPr>
                        <a:t>Eksplorasi Airtanah</a:t>
                      </a: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Metode eksplorasi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Metode investigasi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Metode sampling untuk uji kualitas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Ceramah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LCD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Slides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Papan Tulis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Supidol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OHP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Kehadiran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Kegiatan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1, 3, 6, 7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(c)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latin typeface="Arial"/>
                          <a:ea typeface="Times New Roman"/>
                          <a:cs typeface="Tahoma"/>
                        </a:rPr>
                        <a:t>14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Times New Roman"/>
                          <a:cs typeface="Tahoma"/>
                        </a:rPr>
                        <a:t>Menguasai cara menghitung potensi airtanah di suatu daerah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latin typeface="Arial Narrow"/>
                          <a:ea typeface="Times New Roman"/>
                          <a:cs typeface="Arial Narrow"/>
                        </a:rPr>
                        <a:t>Potensi Airtanah</a:t>
                      </a: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Menentukan potensi airtanah di suaru daerah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Menghitung debit luahan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Mengukur permukaan airtanah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Mengukur debit aliran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Ceramah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LCD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Slides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Papan Tulis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Supidol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OHP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Transparansi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Kehadiran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Kegiatan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2, 4, 11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(c)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latin typeface="Arial"/>
                          <a:ea typeface="Times New Roman"/>
                          <a:cs typeface="Tahoma"/>
                        </a:rPr>
                        <a:t>15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cap="all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latin typeface="Arial"/>
                          <a:ea typeface="Times New Roman"/>
                          <a:cs typeface="Tahoma"/>
                        </a:rPr>
                        <a:t>M</a:t>
                      </a: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engenal berbagai peta hidrogeologi dan mempelajari cara pemetaannya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cap="all">
                          <a:latin typeface="Arial Narrow"/>
                          <a:ea typeface="Times New Roman"/>
                          <a:cs typeface="Tahoma"/>
                        </a:rPr>
                        <a:t>PENCEMARAN AIRTANAH </a:t>
                      </a:r>
                      <a:r>
                        <a:rPr lang="it-IT" sz="1200">
                          <a:latin typeface="Arial Narrow"/>
                          <a:ea typeface="Times New Roman"/>
                          <a:cs typeface="Tahoma"/>
                        </a:rPr>
                        <a:t>dan </a:t>
                      </a:r>
                      <a:r>
                        <a:rPr lang="it-IT" sz="1200" cap="all">
                          <a:latin typeface="Arial Narrow"/>
                          <a:ea typeface="Times New Roman"/>
                          <a:cs typeface="Tahoma"/>
                        </a:rPr>
                        <a:t>PETA HIDRO-GEOLOGI</a:t>
                      </a:r>
                      <a:r>
                        <a:rPr lang="it-IT" sz="1200">
                          <a:latin typeface="Arial Narrow"/>
                          <a:ea typeface="Times New Roman"/>
                          <a:cs typeface="Tahoma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it-IT" sz="1200">
                          <a:latin typeface="Arial"/>
                          <a:ea typeface="Times New Roman"/>
                          <a:cs typeface="Tahoma"/>
                        </a:rPr>
                        <a:t>Pencemaran airtanah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it-IT" sz="1200">
                          <a:latin typeface="Arial"/>
                          <a:ea typeface="Times New Roman"/>
                          <a:cs typeface="Tahoma"/>
                        </a:rPr>
                        <a:t>Transport polutan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it-IT" sz="1200">
                          <a:latin typeface="Arial"/>
                          <a:ea typeface="Times New Roman"/>
                          <a:cs typeface="Tahoma"/>
                        </a:rPr>
                        <a:t>Peta hidrogeologi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Peta sebaran kualitas airtanah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Peta potensi airtanah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200" dirty="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Ceramah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60020" algn="l"/>
                        </a:tabLs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LCD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Slides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Papan Tulis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Supidol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OHP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Transparansi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200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Kehadiran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Kegiatan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>
                          <a:latin typeface="Arial"/>
                          <a:ea typeface="Times New Roman"/>
                          <a:cs typeface="Tahoma"/>
                        </a:rPr>
                        <a:t>Diskusi</a:t>
                      </a:r>
                      <a:r>
                        <a:rPr lang="en-US" sz="1200">
                          <a:latin typeface="Arial"/>
                          <a:ea typeface="Times New Roman"/>
                          <a:cs typeface="Tahoma"/>
                        </a:rPr>
                        <a:t> Soal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cap="all">
                        <a:latin typeface="Arial"/>
                        <a:ea typeface="Times New Roman"/>
                        <a:cs typeface="Tahom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latin typeface="Arial"/>
                          <a:ea typeface="Times New Roman"/>
                          <a:cs typeface="Tahoma"/>
                        </a:rPr>
                        <a:t>1, 6, 10, 12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latin typeface="Arial"/>
                          <a:ea typeface="Times New Roman"/>
                          <a:cs typeface="Tahoma"/>
                        </a:rPr>
                        <a:t>(c)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latin typeface="Arial"/>
                          <a:ea typeface="Times New Roman"/>
                          <a:cs typeface="Tahoma"/>
                        </a:rPr>
                        <a:t>16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>
                          <a:latin typeface="Arial"/>
                          <a:ea typeface="Times New Roman"/>
                          <a:cs typeface="Tahoma"/>
                        </a:rPr>
                        <a:t>UJIAN AKHIR SEMESTER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ahoma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cap="all">
                        <a:latin typeface="Arial"/>
                        <a:ea typeface="Times New Roman"/>
                        <a:cs typeface="Tahoma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cap="all">
                        <a:latin typeface="Arial"/>
                        <a:ea typeface="Times New Roman"/>
                        <a:cs typeface="Tahoma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cap="all">
                        <a:latin typeface="Arial"/>
                        <a:ea typeface="Times New Roman"/>
                        <a:cs typeface="Tahoma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>
                          <a:latin typeface="Arial"/>
                          <a:ea typeface="Times New Roman"/>
                          <a:cs typeface="Tahoma"/>
                        </a:rPr>
                        <a:t>16 X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Arial"/>
                          <a:ea typeface="Times New Roman"/>
                          <a:cs typeface="Tahoma"/>
                        </a:rPr>
                        <a:t>Jumlah</a:t>
                      </a:r>
                      <a:r>
                        <a:rPr lang="en-US" sz="1200" b="1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b="1" dirty="0" err="1">
                          <a:latin typeface="Arial"/>
                          <a:ea typeface="Times New Roman"/>
                          <a:cs typeface="Tahoma"/>
                        </a:rPr>
                        <a:t>tatap</a:t>
                      </a:r>
                      <a:r>
                        <a:rPr lang="en-US" sz="1200" b="1" dirty="0"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1200" b="1" dirty="0" err="1">
                          <a:latin typeface="Arial"/>
                          <a:ea typeface="Times New Roman"/>
                          <a:cs typeface="Tahoma"/>
                        </a:rPr>
                        <a:t>muka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40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279472"/>
            <a:ext cx="670560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MKA HIDROGEOLOGI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87824" y="1700808"/>
            <a:ext cx="6156176" cy="5157192"/>
          </a:xfrm>
          <a:prstGeom prst="rect">
            <a:avLst/>
          </a:prstGeom>
          <a:solidFill>
            <a:schemeClr val="accent3"/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SKS: 2 + 1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praktikum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Semester: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Gasal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(V)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Prasyarat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Petrologi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Geologi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Struktur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Stratigrafi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Fisika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Matematika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Kimia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401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-171400"/>
            <a:ext cx="8229600" cy="8382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Pustaka Acuan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04800" y="514400"/>
            <a:ext cx="8839200" cy="5486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Domenico, P.A. &amp; Schwartz, F. W. (1990), Physical and Chemical hydrogeology, John Wiley &amp; Sons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Fetter, C.W. (1994), </a:t>
            </a:r>
            <a:r>
              <a:rPr kumimoji="0" lang="en-US" sz="2300" b="0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Applied Hydrogeology</a:t>
            </a: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3rd ed., Macmillan College Publishing Company.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Freeze, R. A. &amp; Cherry J. A. (1979), </a:t>
            </a:r>
            <a:r>
              <a:rPr kumimoji="0" lang="en-US" sz="2300" b="0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Groundwater</a:t>
            </a: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Prentice Hall Inc, Englewood Cliffs, New Jersey.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Heath, R. C. (1987), </a:t>
            </a:r>
            <a:r>
              <a:rPr kumimoji="0" lang="en-US" sz="2300" b="0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Basic Groundwater Hydrology</a:t>
            </a: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USGS Paper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Kodoatie, R. J., 1996, Pengantar Hidrogeologi, Penerbit Andi, Yogyakarta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Matthess, G. , 1982, The Properties of Groundwater, John Willey &amp; Sons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Price, M., 1985, Introducing Groundwater, Chapman &amp; Hall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Soedrajat, S. , 1983, Mekanika Fluida dan Hidrolika,  Penerbit Nova, Bandung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Todd, D. K., 1980, Groundwater Hydrology,  2</a:t>
            </a:r>
            <a:r>
              <a:rPr kumimoji="0" lang="en-US" sz="2300" b="0" i="0" u="none" strike="noStrike" kern="120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nd</a:t>
            </a: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Ed., John Willey &amp; Sons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477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1969368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TERIMA KASIH </a:t>
            </a:r>
            <a:br>
              <a:rPr kumimoji="0" lang="en-US" sz="4000" b="1" i="0" u="none" strike="noStrike" kern="1200" cap="all" spc="0" normalizeH="0" baseline="0" noProof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</a:br>
            <a:r>
              <a:rPr kumimoji="0" lang="en-US" sz="4000" b="1" i="0" u="none" strike="noStrike" kern="1200" cap="all" spc="0" normalizeH="0" baseline="0" noProof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ATAS PERHATIANNYA</a:t>
            </a:r>
            <a:endParaRPr kumimoji="0" lang="en-US" sz="4000" b="1" i="0" u="none" strike="noStrike" kern="1200" cap="all" spc="0" normalizeH="0" baseline="0" noProof="0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0200" y="3798168"/>
            <a:ext cx="54864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err="1">
                <a:solidFill>
                  <a:prstClr val="black"/>
                </a:solidFill>
                <a:latin typeface="Trebuchet MS"/>
              </a:rPr>
              <a:t>Sampai</a:t>
            </a:r>
            <a:r>
              <a:rPr lang="en-US" sz="4400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rebuchet MS"/>
              </a:rPr>
              <a:t>bertemu</a:t>
            </a:r>
            <a:r>
              <a:rPr lang="en-US" sz="4400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rebuchet MS"/>
              </a:rPr>
              <a:t>pada</a:t>
            </a:r>
            <a:r>
              <a:rPr lang="en-US" sz="4400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rebuchet MS"/>
              </a:rPr>
              <a:t>sesi</a:t>
            </a:r>
            <a:r>
              <a:rPr lang="en-US" sz="4400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rebuchet MS"/>
              </a:rPr>
              <a:t>berikutnya</a:t>
            </a:r>
            <a:endParaRPr lang="en-US" sz="4400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7840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31640" y="320040"/>
            <a:ext cx="6364560" cy="8047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45720" tIns="0" rIns="45720" bIns="0" anchor="ctr" anchorCtr="1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Deskripsi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Mata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Kuliah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9416"/>
            <a:ext cx="7239000" cy="41958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Kuliah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membahas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tentang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genetik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 proses,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dinamika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air di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dalam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litosfera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baik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secara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kuantitatif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maupun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kualitatif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agar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mahasiswa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dapat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melakukan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analisis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hidrogeologi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dengan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baik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benar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Kuliah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memerlukan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kegiatan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praktikum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di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lapangan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laboratorium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dengan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hasil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akhir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berupa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laporan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praktikum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yang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memuat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analisis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hidrogeologi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suatu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kasus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922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03648" y="320040"/>
            <a:ext cx="6292552" cy="8047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45720" tIns="0" rIns="45720" bIns="0" anchor="ctr" anchorCtr="1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Kompetensi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Umum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828800"/>
            <a:ext cx="7239000" cy="2429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Setelah menyelesaikan kuliah Hidrogeologi mahasiswa dapat melakukan analisis hidrogeologi suatu daerah dan membuat peta-peta hidrogeologi dengan baik dan benar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65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739959" y="6004560"/>
            <a:ext cx="1371600" cy="304800"/>
          </a:xfrm>
        </p:spPr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3999" cy="1280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Kompetensi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KHUSUS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280160"/>
            <a:ext cx="9143999" cy="47411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216000" rIns="216000" anchor="ctr" anchorCtr="1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Mampu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mengidentifikasi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jenis-jenis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tipe-tipe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akifer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Mampu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menentukan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distribusi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airtanah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di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suatu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daerah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Mampu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menjelaskan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sistem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hidrogeologi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suatu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daerah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Mampu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menentukan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potensi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airtanah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suatu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daerah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Mampu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menjelaskan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hubungan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antara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faktor-faktor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geologi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dengan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keberadaan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kuantitas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kualitas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airtanah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47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815480"/>
            <a:ext cx="33528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45720" tIns="0" rIns="45720" bIns="0" anchor="ctr" anchorCtr="1">
            <a:normAutofit fontScale="5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Analisis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Intruksional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4229100" y="0"/>
            <a:ext cx="4114800" cy="3429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PETA- PETA HIDROGEOLOGI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5143500" y="6400800"/>
            <a:ext cx="2209800" cy="3460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HIDROGEOLOGI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6"/>
          <p:cNvSpPr>
            <a:spLocks noChangeArrowheads="1"/>
          </p:cNvSpPr>
          <p:nvPr/>
        </p:nvSpPr>
        <p:spPr bwMode="auto">
          <a:xfrm>
            <a:off x="5372100" y="4895850"/>
            <a:ext cx="1828800" cy="8001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1300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Tipe-tipe Akifer</a:t>
            </a:r>
            <a:endParaRPr lang="sv-SE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300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Kendali litologi, stratigrafi &amp; struktur</a:t>
            </a:r>
            <a:endParaRPr lang="sv-SE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auto">
          <a:xfrm>
            <a:off x="4229100" y="1790700"/>
            <a:ext cx="3886200" cy="1257300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30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Eksplorasi Airtanah</a:t>
            </a:r>
            <a:r>
              <a:rPr lang="en-GB" sz="1600">
                <a:solidFill>
                  <a:srgbClr val="FF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GB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5029200" y="684213"/>
            <a:ext cx="2286000" cy="914400"/>
          </a:xfrm>
          <a:prstGeom prst="flowChartTerminator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300" b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Aplikasi :</a:t>
            </a:r>
            <a:endParaRPr lang="en-GB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0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Menghitung potensi airtanah di suatu daerah</a:t>
            </a:r>
            <a:endParaRPr lang="en-GB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3429000" y="4895850"/>
            <a:ext cx="1638300" cy="8001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err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Keberadaan</a:t>
            </a:r>
            <a:r>
              <a:rPr lang="en-US" sz="1300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Airtanah</a:t>
            </a:r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err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Siklus</a:t>
            </a:r>
            <a:r>
              <a:rPr lang="en-US" sz="1300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Hidrologi</a:t>
            </a:r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>
            <a:off x="3238500" y="6153150"/>
            <a:ext cx="58293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3" name="Freeform 22"/>
          <p:cNvSpPr>
            <a:spLocks/>
          </p:cNvSpPr>
          <p:nvPr/>
        </p:nvSpPr>
        <p:spPr bwMode="auto">
          <a:xfrm>
            <a:off x="4291013" y="3657600"/>
            <a:ext cx="3786187" cy="358775"/>
          </a:xfrm>
          <a:custGeom>
            <a:avLst/>
            <a:gdLst/>
            <a:ahLst/>
            <a:cxnLst>
              <a:cxn ang="0">
                <a:pos x="3" y="35"/>
              </a:cxn>
              <a:cxn ang="0">
                <a:pos x="0" y="562"/>
              </a:cxn>
              <a:cxn ang="0">
                <a:pos x="5964" y="564"/>
              </a:cxn>
              <a:cxn ang="0">
                <a:pos x="5964" y="0"/>
              </a:cxn>
            </a:cxnLst>
            <a:rect l="0" t="0" r="r" b="b"/>
            <a:pathLst>
              <a:path w="5964" h="564">
                <a:moveTo>
                  <a:pt x="3" y="35"/>
                </a:moveTo>
                <a:lnTo>
                  <a:pt x="0" y="562"/>
                </a:lnTo>
                <a:lnTo>
                  <a:pt x="5964" y="564"/>
                </a:lnTo>
                <a:lnTo>
                  <a:pt x="596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7429500" y="4895850"/>
            <a:ext cx="1714500" cy="8001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err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Hidrolika</a:t>
            </a:r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err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Perilaku</a:t>
            </a:r>
            <a:r>
              <a:rPr lang="en-US" sz="1300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Airtanah</a:t>
            </a:r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err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Perilaku</a:t>
            </a:r>
            <a:r>
              <a:rPr lang="en-US" sz="1300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Batuan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>
            <a:off x="5200650" y="4267200"/>
            <a:ext cx="1943100" cy="457200"/>
          </a:xfrm>
          <a:prstGeom prst="flowChartAlternateProcess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Sistem Hidrogeologi</a:t>
            </a: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7200900" y="3200400"/>
            <a:ext cx="1714500" cy="5715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300" dirty="0" err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Analisis</a:t>
            </a:r>
            <a:r>
              <a:rPr lang="en-GB" sz="1300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GB" sz="1300" dirty="0" err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Kuantitas</a:t>
            </a:r>
            <a:r>
              <a:rPr lang="en-GB" sz="1300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GB" sz="1300" dirty="0" err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dan</a:t>
            </a:r>
            <a:r>
              <a:rPr lang="en-GB" sz="1300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GB" sz="1300" dirty="0" err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Kualitas</a:t>
            </a:r>
            <a:endParaRPr lang="en-GB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5314950" y="3200400"/>
            <a:ext cx="1714500" cy="5715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300" dirty="0" err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Pengujian</a:t>
            </a:r>
            <a:r>
              <a:rPr lang="en-GB" sz="1300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GB" sz="1300" dirty="0" err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Sumur</a:t>
            </a:r>
            <a:endParaRPr lang="en-GB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00" dirty="0" err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Pengujian</a:t>
            </a:r>
            <a:r>
              <a:rPr lang="en-GB" sz="1300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GB" sz="1300" dirty="0" err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Akifer</a:t>
            </a:r>
            <a:endParaRPr lang="en-GB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352800" y="3200400"/>
            <a:ext cx="1714500" cy="5715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30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Neraca Air</a:t>
            </a:r>
            <a:endParaRPr lang="en-GB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4111625" y="5695950"/>
            <a:ext cx="4117975" cy="293687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5" y="464"/>
              </a:cxn>
              <a:cxn ang="0">
                <a:pos x="6486" y="464"/>
              </a:cxn>
              <a:cxn ang="0">
                <a:pos x="6486" y="0"/>
              </a:cxn>
            </a:cxnLst>
            <a:rect l="0" t="0" r="r" b="b"/>
            <a:pathLst>
              <a:path w="6486" h="464">
                <a:moveTo>
                  <a:pt x="0" y="10"/>
                </a:moveTo>
                <a:lnTo>
                  <a:pt x="5" y="464"/>
                </a:lnTo>
                <a:lnTo>
                  <a:pt x="6486" y="464"/>
                </a:lnTo>
                <a:lnTo>
                  <a:pt x="648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 flipV="1">
            <a:off x="6172200" y="59436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7200900" y="5257800"/>
            <a:ext cx="228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V="1">
            <a:off x="6172200" y="40386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V="1">
            <a:off x="6172200" y="4724400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5137150" y="3505200"/>
            <a:ext cx="1793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7021513" y="3505200"/>
            <a:ext cx="179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V="1">
            <a:off x="6172200" y="341313"/>
            <a:ext cx="0" cy="342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>
            <a:off x="5143500" y="5238750"/>
            <a:ext cx="228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720498" rIns="630039" bIns="72049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4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sz="140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140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>
            <a:stCxn id="9" idx="0"/>
            <a:endCxn id="10" idx="2"/>
          </p:cNvCxnSpPr>
          <p:nvPr/>
        </p:nvCxnSpPr>
        <p:spPr>
          <a:xfrm rot="5400000" flipH="1" flipV="1">
            <a:off x="6076157" y="1694657"/>
            <a:ext cx="192087" cy="1588"/>
          </a:xfrm>
          <a:prstGeom prst="straightConnector1">
            <a:avLst/>
          </a:prstGeom>
          <a:noFill/>
          <a:ln w="11430" cap="flat" cmpd="sng" algn="ctr">
            <a:solidFill>
              <a:srgbClr val="B83D68"/>
            </a:solidFill>
            <a:prstDash val="solid"/>
            <a:tailEnd type="arrow"/>
          </a:ln>
          <a:effectLst/>
        </p:spPr>
      </p:cxnSp>
      <p:cxnSp>
        <p:nvCxnSpPr>
          <p:cNvPr id="31" name="Straight Arrow Connector 30"/>
          <p:cNvCxnSpPr>
            <a:stCxn id="17" idx="0"/>
            <a:endCxn id="9" idx="2"/>
          </p:cNvCxnSpPr>
          <p:nvPr/>
        </p:nvCxnSpPr>
        <p:spPr>
          <a:xfrm rot="5400000" flipH="1" flipV="1">
            <a:off x="6096000" y="3124200"/>
            <a:ext cx="152400" cy="1588"/>
          </a:xfrm>
          <a:prstGeom prst="straightConnector1">
            <a:avLst/>
          </a:prstGeom>
          <a:noFill/>
          <a:ln w="11430" cap="flat" cmpd="sng" algn="ctr">
            <a:solidFill>
              <a:srgbClr val="B83D68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7840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31640" y="0"/>
            <a:ext cx="7583760" cy="1066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45720" tIns="0" rIns="45720" bIns="0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Pelaksanaan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Setiap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Perkuliahan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95400"/>
            <a:ext cx="7848600" cy="53340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Kelas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dimulai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setelah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semua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mahasiswa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mengisi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semua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kursi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depan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fi-FI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Mahasiswa dan dosen mengenakan busana sesuai dengan peraturan yang berlaku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Dosen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mengawali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mengakhiri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kuliah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sesuai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jadwal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yang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ditetapkan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Bila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berhalangan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dosen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wajib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mencari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dosen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pengganti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atau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mengganti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waktu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kuliah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Mahasiswa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terlambat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lebih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dari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20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menit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dilarang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mengikuti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kuliah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Matakuliah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berbobot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2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sks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maka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waktu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yang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dialokasikan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untuk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proses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belajar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mengajar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(PBM)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baik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bagi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mahasiswa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maupun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dosen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adalah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2X2 jam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akademik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setiap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minggu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Distribusinya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2 jam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akademik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untuk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tatap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muka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2 jam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akademik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untuk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mengerjakan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tugas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/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mengoreksi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belajar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mandiri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/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mempersiapkan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kuliah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92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31640" y="320040"/>
            <a:ext cx="7812360" cy="80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Bobot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Penilaian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 AKHIR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77416" y="141277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The grade of the subject will de obtained from: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8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Presensi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8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                              5%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8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Diskusi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8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			 	5%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8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Tugas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8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				20%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8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UTS				35%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8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UAS				35%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Tugas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/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Sumber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bacaan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8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Library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8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Laboratory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85000"/>
                  </a:sys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Field</a:t>
            </a:r>
          </a:p>
        </p:txBody>
      </p:sp>
    </p:spTree>
    <p:extLst>
      <p:ext uri="{BB962C8B-B14F-4D97-AF65-F5344CB8AC3E}">
        <p14:creationId xmlns:p14="http://schemas.microsoft.com/office/powerpoint/2010/main" val="32296581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1580</Words>
  <Application>Microsoft Office PowerPoint</Application>
  <PresentationFormat>On-screen Show (4:3)</PresentationFormat>
  <Paragraphs>525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citrabhuwana</dc:creator>
  <cp:lastModifiedBy>citrabhuwana</cp:lastModifiedBy>
  <cp:revision>24</cp:revision>
  <dcterms:created xsi:type="dcterms:W3CDTF">2017-01-19T01:21:17Z</dcterms:created>
  <dcterms:modified xsi:type="dcterms:W3CDTF">2017-01-19T02:21:10Z</dcterms:modified>
</cp:coreProperties>
</file>