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9" r:id="rId54"/>
    <p:sldId id="308" r:id="rId5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3" autoAdjust="0"/>
    <p:restoredTop sz="88869" autoAdjust="0"/>
  </p:normalViewPr>
  <p:slideViewPr>
    <p:cSldViewPr snapToGrid="0" showGuides="1">
      <p:cViewPr varScale="1">
        <p:scale>
          <a:sx n="47" d="100"/>
          <a:sy n="47" d="100"/>
        </p:scale>
        <p:origin x="60" y="342"/>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4DF67-F4B1-4C17-992E-CA431D282934}" type="datetimeFigureOut">
              <a:rPr lang="id-ID" smtClean="0"/>
              <a:t>22/05/2017</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F5566-FC33-404D-9EF7-C0AC66C930DA}" type="slidenum">
              <a:rPr lang="id-ID" smtClean="0"/>
              <a:t>‹#›</a:t>
            </a:fld>
            <a:endParaRPr lang="id-ID"/>
          </a:p>
        </p:txBody>
      </p:sp>
    </p:spTree>
    <p:extLst>
      <p:ext uri="{BB962C8B-B14F-4D97-AF65-F5344CB8AC3E}">
        <p14:creationId xmlns:p14="http://schemas.microsoft.com/office/powerpoint/2010/main" val="22928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 B. </a:t>
            </a:r>
            <a:r>
              <a:rPr lang="en-US" dirty="0" err="1" smtClean="0"/>
              <a:t>Hanfield</a:t>
            </a:r>
            <a:r>
              <a:rPr lang="en-US" dirty="0" smtClean="0"/>
              <a:t>&amp; </a:t>
            </a:r>
            <a:r>
              <a:rPr lang="en-US" dirty="0" err="1" smtClean="0"/>
              <a:t>ernestL</a:t>
            </a:r>
            <a:r>
              <a:rPr lang="en-US" dirty="0" smtClean="0"/>
              <a:t>. Nichols Jr., Introduction to Supply Chain Management</a:t>
            </a:r>
          </a:p>
          <a:p>
            <a:endParaRPr lang="id-ID" dirty="0"/>
          </a:p>
        </p:txBody>
      </p:sp>
      <p:sp>
        <p:nvSpPr>
          <p:cNvPr id="4" name="Slide Number Placeholder 3"/>
          <p:cNvSpPr>
            <a:spLocks noGrp="1"/>
          </p:cNvSpPr>
          <p:nvPr>
            <p:ph type="sldNum" sz="quarter" idx="10"/>
          </p:nvPr>
        </p:nvSpPr>
        <p:spPr/>
        <p:txBody>
          <a:bodyPr/>
          <a:lstStyle/>
          <a:p>
            <a:fld id="{ADEF5566-FC33-404D-9EF7-C0AC66C930DA}" type="slidenum">
              <a:rPr lang="id-ID" smtClean="0"/>
              <a:t>3</a:t>
            </a:fld>
            <a:endParaRPr lang="id-ID"/>
          </a:p>
        </p:txBody>
      </p:sp>
    </p:spTree>
    <p:extLst>
      <p:ext uri="{BB962C8B-B14F-4D97-AF65-F5344CB8AC3E}">
        <p14:creationId xmlns:p14="http://schemas.microsoft.com/office/powerpoint/2010/main" val="318200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Akhir</a:t>
            </a:r>
            <a:r>
              <a:rPr lang="en-GB" dirty="0" smtClean="0"/>
              <a:t> </a:t>
            </a:r>
            <a:r>
              <a:rPr lang="en-GB" dirty="0" err="1" smtClean="0"/>
              <a:t>dari</a:t>
            </a:r>
            <a:r>
              <a:rPr lang="en-GB" dirty="0" smtClean="0"/>
              <a:t> </a:t>
            </a:r>
            <a:r>
              <a:rPr lang="en-GB" dirty="0" err="1" smtClean="0"/>
              <a:t>pertemuan</a:t>
            </a:r>
            <a:r>
              <a:rPr lang="en-GB" dirty="0" smtClean="0"/>
              <a:t> 1</a:t>
            </a:r>
            <a:endParaRPr lang="id-ID" dirty="0"/>
          </a:p>
        </p:txBody>
      </p:sp>
      <p:sp>
        <p:nvSpPr>
          <p:cNvPr id="4" name="Slide Number Placeholder 3"/>
          <p:cNvSpPr>
            <a:spLocks noGrp="1"/>
          </p:cNvSpPr>
          <p:nvPr>
            <p:ph type="sldNum" sz="quarter" idx="10"/>
          </p:nvPr>
        </p:nvSpPr>
        <p:spPr/>
        <p:txBody>
          <a:bodyPr/>
          <a:lstStyle/>
          <a:p>
            <a:fld id="{ADEF5566-FC33-404D-9EF7-C0AC66C930DA}" type="slidenum">
              <a:rPr lang="id-ID" smtClean="0"/>
              <a:t>8</a:t>
            </a:fld>
            <a:endParaRPr lang="id-ID"/>
          </a:p>
        </p:txBody>
      </p:sp>
    </p:spTree>
    <p:extLst>
      <p:ext uri="{BB962C8B-B14F-4D97-AF65-F5344CB8AC3E}">
        <p14:creationId xmlns:p14="http://schemas.microsoft.com/office/powerpoint/2010/main" val="177869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Rushton, A., </a:t>
            </a:r>
            <a:r>
              <a:rPr lang="en-US" dirty="0" err="1" smtClean="0"/>
              <a:t>Croucker</a:t>
            </a:r>
            <a:r>
              <a:rPr lang="en-US" dirty="0" smtClean="0"/>
              <a:t> P., Baker </a:t>
            </a:r>
            <a:r>
              <a:rPr lang="en-US" dirty="0" err="1" smtClean="0"/>
              <a:t>P.,The</a:t>
            </a:r>
            <a:r>
              <a:rPr lang="en-US" dirty="0" smtClean="0"/>
              <a:t> handbook of logistics &amp;distribution management, 3thEdition</a:t>
            </a:r>
            <a:endParaRPr lang="id-ID" dirty="0"/>
          </a:p>
        </p:txBody>
      </p:sp>
      <p:sp>
        <p:nvSpPr>
          <p:cNvPr id="4" name="Slide Number Placeholder 3"/>
          <p:cNvSpPr>
            <a:spLocks noGrp="1"/>
          </p:cNvSpPr>
          <p:nvPr>
            <p:ph type="sldNum" sz="quarter" idx="10"/>
          </p:nvPr>
        </p:nvSpPr>
        <p:spPr/>
        <p:txBody>
          <a:bodyPr/>
          <a:lstStyle/>
          <a:p>
            <a:fld id="{ADEF5566-FC33-404D-9EF7-C0AC66C930DA}" type="slidenum">
              <a:rPr lang="id-ID" smtClean="0"/>
              <a:t>22</a:t>
            </a:fld>
            <a:endParaRPr lang="id-ID"/>
          </a:p>
        </p:txBody>
      </p:sp>
    </p:spTree>
    <p:extLst>
      <p:ext uri="{BB962C8B-B14F-4D97-AF65-F5344CB8AC3E}">
        <p14:creationId xmlns:p14="http://schemas.microsoft.com/office/powerpoint/2010/main" val="3169369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Source: S. Papadimitriou, O. Sxinas, Introduction to Logistics (greek), Stamoulis, 2004, Athens</a:t>
            </a:r>
            <a:br>
              <a:rPr lang="id-ID" dirty="0" smtClean="0"/>
            </a:br>
            <a:r>
              <a:rPr lang="id-ID" dirty="0" smtClean="0"/>
              <a:t>Distribution </a:t>
            </a:r>
            <a:endParaRPr lang="id-ID" dirty="0"/>
          </a:p>
        </p:txBody>
      </p:sp>
      <p:sp>
        <p:nvSpPr>
          <p:cNvPr id="4" name="Slide Number Placeholder 3"/>
          <p:cNvSpPr>
            <a:spLocks noGrp="1"/>
          </p:cNvSpPr>
          <p:nvPr>
            <p:ph type="sldNum" sz="quarter" idx="10"/>
          </p:nvPr>
        </p:nvSpPr>
        <p:spPr/>
        <p:txBody>
          <a:bodyPr/>
          <a:lstStyle/>
          <a:p>
            <a:fld id="{ADEF5566-FC33-404D-9EF7-C0AC66C930DA}" type="slidenum">
              <a:rPr lang="id-ID" smtClean="0"/>
              <a:t>42</a:t>
            </a:fld>
            <a:endParaRPr lang="id-ID"/>
          </a:p>
        </p:txBody>
      </p:sp>
    </p:spTree>
    <p:extLst>
      <p:ext uri="{BB962C8B-B14F-4D97-AF65-F5344CB8AC3E}">
        <p14:creationId xmlns:p14="http://schemas.microsoft.com/office/powerpoint/2010/main" val="305557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DEF5566-FC33-404D-9EF7-C0AC66C930DA}" type="slidenum">
              <a:rPr lang="id-ID" smtClean="0"/>
              <a:t>47</a:t>
            </a:fld>
            <a:endParaRPr lang="id-ID"/>
          </a:p>
        </p:txBody>
      </p:sp>
    </p:spTree>
    <p:extLst>
      <p:ext uri="{BB962C8B-B14F-4D97-AF65-F5344CB8AC3E}">
        <p14:creationId xmlns:p14="http://schemas.microsoft.com/office/powerpoint/2010/main" val="3553347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4"/>
            <a:ext cx="1622755"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ctrTitle"/>
          </p:nvPr>
        </p:nvSpPr>
        <p:spPr>
          <a:xfrm>
            <a:off x="1828801" y="362396"/>
            <a:ext cx="9144000" cy="1676400"/>
          </a:xfrm>
        </p:spPr>
        <p:txBody>
          <a:bodyPr>
            <a:no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828801" y="2089595"/>
            <a:ext cx="9144000"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A78B3D1-9F06-4D13-853F-92FF4E8C195E}" type="datetimeFigureOut">
              <a:rPr lang="id-ID" smtClean="0"/>
              <a:t>22/05/2017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85D079C-AC99-44DA-8BE5-1C83329D3EF3}" type="slidenum">
              <a:rPr lang="id-ID" smtClean="0"/>
              <a:t>‹#›</a:t>
            </a:fld>
            <a:endParaRPr lang="id-ID"/>
          </a:p>
        </p:txBody>
      </p:sp>
    </p:spTree>
    <p:extLst>
      <p:ext uri="{BB962C8B-B14F-4D97-AF65-F5344CB8AC3E}">
        <p14:creationId xmlns:p14="http://schemas.microsoft.com/office/powerpoint/2010/main" val="201815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A78B3D1-9F06-4D13-853F-92FF4E8C195E}" type="datetimeFigureOut">
              <a:rPr lang="id-ID" smtClean="0"/>
              <a:t>22/05/2017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85D079C-AC99-44DA-8BE5-1C83329D3EF3}" type="slidenum">
              <a:rPr lang="id-ID" smtClean="0"/>
              <a:t>‹#›</a:t>
            </a:fld>
            <a:endParaRPr lang="id-ID"/>
          </a:p>
        </p:txBody>
      </p:sp>
    </p:spTree>
    <p:extLst>
      <p:ext uri="{BB962C8B-B14F-4D97-AF65-F5344CB8AC3E}">
        <p14:creationId xmlns:p14="http://schemas.microsoft.com/office/powerpoint/2010/main" val="163872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5642" y="233796"/>
            <a:ext cx="1063300"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nvGrpSpPr>
          <p:cNvPr id="15" name="bottom graphic"/>
          <p:cNvGrpSpPr/>
          <p:nvPr/>
        </p:nvGrpSpPr>
        <p:grpSpPr>
          <a:xfrm>
            <a:off x="1" y="5395518"/>
            <a:ext cx="12192000"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grpSp>
      <p:sp>
        <p:nvSpPr>
          <p:cNvPr id="2" name="Vertical Title 1"/>
          <p:cNvSpPr>
            <a:spLocks noGrp="1"/>
          </p:cNvSpPr>
          <p:nvPr>
            <p:ph type="title" orient="vert"/>
          </p:nvPr>
        </p:nvSpPr>
        <p:spPr>
          <a:xfrm>
            <a:off x="9753600" y="1150515"/>
            <a:ext cx="1828800" cy="502168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9200" y="1150515"/>
            <a:ext cx="8229600" cy="502168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A78B3D1-9F06-4D13-853F-92FF4E8C195E}" type="datetimeFigureOut">
              <a:rPr lang="id-ID" smtClean="0"/>
              <a:t>22/05/2017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85D079C-AC99-44DA-8BE5-1C83329D3EF3}" type="slidenum">
              <a:rPr lang="id-ID" smtClean="0"/>
              <a:t>‹#›</a:t>
            </a:fld>
            <a:endParaRPr lang="id-ID"/>
          </a:p>
        </p:txBody>
      </p:sp>
    </p:spTree>
    <p:extLst>
      <p:ext uri="{BB962C8B-B14F-4D97-AF65-F5344CB8AC3E}">
        <p14:creationId xmlns:p14="http://schemas.microsoft.com/office/powerpoint/2010/main" val="355701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A78B3D1-9F06-4D13-853F-92FF4E8C195E}" type="datetimeFigureOut">
              <a:rPr lang="id-ID" smtClean="0"/>
              <a:t>22/05/2017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85D079C-AC99-44DA-8BE5-1C83329D3EF3}" type="slidenum">
              <a:rPr lang="id-ID" smtClean="0"/>
              <a:t>‹#›</a:t>
            </a:fld>
            <a:endParaRPr lang="id-ID"/>
          </a:p>
        </p:txBody>
      </p:sp>
    </p:spTree>
    <p:extLst>
      <p:ext uri="{BB962C8B-B14F-4D97-AF65-F5344CB8AC3E}">
        <p14:creationId xmlns:p14="http://schemas.microsoft.com/office/powerpoint/2010/main" val="77148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755"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nvGrpSpPr>
          <p:cNvPr id="19" name="bottom graphic"/>
          <p:cNvGrpSpPr/>
          <p:nvPr/>
        </p:nvGrpSpPr>
        <p:grpSpPr>
          <a:xfrm>
            <a:off x="1" y="5409217"/>
            <a:ext cx="12192000"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grpSp>
      <p:sp>
        <p:nvSpPr>
          <p:cNvPr id="2" name="Title 1"/>
          <p:cNvSpPr>
            <a:spLocks noGrp="1"/>
          </p:cNvSpPr>
          <p:nvPr>
            <p:ph type="title"/>
          </p:nvPr>
        </p:nvSpPr>
        <p:spPr>
          <a:xfrm>
            <a:off x="1828801" y="1932519"/>
            <a:ext cx="9144000" cy="2105367"/>
          </a:xfrm>
        </p:spPr>
        <p:txBody>
          <a:bodyPr anchor="b">
            <a:normAutofit/>
          </a:bodyPr>
          <a:lstStyle>
            <a:lvl1pPr algn="l">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1828801" y="4084265"/>
            <a:ext cx="9144000"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8B3D1-9F06-4D13-853F-92FF4E8C195E}" type="datetimeFigureOut">
              <a:rPr lang="id-ID" smtClean="0"/>
              <a:t>22/05/2017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85D079C-AC99-44DA-8BE5-1C83329D3EF3}" type="slidenum">
              <a:rPr lang="id-ID" smtClean="0"/>
              <a:t>‹#›</a:t>
            </a:fld>
            <a:endParaRPr lang="id-ID"/>
          </a:p>
        </p:txBody>
      </p:sp>
    </p:spTree>
    <p:extLst>
      <p:ext uri="{BB962C8B-B14F-4D97-AF65-F5344CB8AC3E}">
        <p14:creationId xmlns:p14="http://schemas.microsoft.com/office/powerpoint/2010/main" val="212916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9199" y="1600200"/>
            <a:ext cx="48768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095999" y="1600200"/>
            <a:ext cx="48768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A78B3D1-9F06-4D13-853F-92FF4E8C195E}" type="datetimeFigureOut">
              <a:rPr lang="id-ID" smtClean="0"/>
              <a:t>22/05/2017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85D079C-AC99-44DA-8BE5-1C83329D3EF3}" type="slidenum">
              <a:rPr lang="id-ID" smtClean="0"/>
              <a:t>‹#›</a:t>
            </a:fld>
            <a:endParaRPr lang="id-ID"/>
          </a:p>
        </p:txBody>
      </p:sp>
    </p:spTree>
    <p:extLst>
      <p:ext uri="{BB962C8B-B14F-4D97-AF65-F5344CB8AC3E}">
        <p14:creationId xmlns:p14="http://schemas.microsoft.com/office/powerpoint/2010/main" val="50426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9199" y="1596572"/>
            <a:ext cx="48768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219199" y="2413001"/>
            <a:ext cx="48768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095999" y="1596572"/>
            <a:ext cx="48768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095999" y="2413001"/>
            <a:ext cx="48768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A78B3D1-9F06-4D13-853F-92FF4E8C195E}" type="datetimeFigureOut">
              <a:rPr lang="id-ID" smtClean="0"/>
              <a:t>22/05/2017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85D079C-AC99-44DA-8BE5-1C83329D3EF3}" type="slidenum">
              <a:rPr lang="id-ID" smtClean="0"/>
              <a:t>‹#›</a:t>
            </a:fld>
            <a:endParaRPr lang="id-ID"/>
          </a:p>
        </p:txBody>
      </p:sp>
    </p:spTree>
    <p:extLst>
      <p:ext uri="{BB962C8B-B14F-4D97-AF65-F5344CB8AC3E}">
        <p14:creationId xmlns:p14="http://schemas.microsoft.com/office/powerpoint/2010/main" val="2330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A78B3D1-9F06-4D13-853F-92FF4E8C195E}" type="datetimeFigureOut">
              <a:rPr lang="id-ID" smtClean="0"/>
              <a:t>22/05/2017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85D079C-AC99-44DA-8BE5-1C83329D3EF3}" type="slidenum">
              <a:rPr lang="id-ID" smtClean="0"/>
              <a:t>‹#›</a:t>
            </a:fld>
            <a:endParaRPr lang="id-ID"/>
          </a:p>
        </p:txBody>
      </p:sp>
    </p:spTree>
    <p:extLst>
      <p:ext uri="{BB962C8B-B14F-4D97-AF65-F5344CB8AC3E}">
        <p14:creationId xmlns:p14="http://schemas.microsoft.com/office/powerpoint/2010/main" val="303515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1" y="5409217"/>
            <a:ext cx="12192000"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grpSp>
      <p:sp>
        <p:nvSpPr>
          <p:cNvPr id="2" name="Date Placeholder 1"/>
          <p:cNvSpPr>
            <a:spLocks noGrp="1"/>
          </p:cNvSpPr>
          <p:nvPr>
            <p:ph type="dt" sz="half" idx="10"/>
          </p:nvPr>
        </p:nvSpPr>
        <p:spPr/>
        <p:txBody>
          <a:bodyPr/>
          <a:lstStyle/>
          <a:p>
            <a:fld id="{DA78B3D1-9F06-4D13-853F-92FF4E8C195E}" type="datetimeFigureOut">
              <a:rPr lang="id-ID" smtClean="0"/>
              <a:t>22/05/2017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85D079C-AC99-44DA-8BE5-1C83329D3EF3}" type="slidenum">
              <a:rPr lang="id-ID" smtClean="0"/>
              <a:t>‹#›</a:t>
            </a:fld>
            <a:endParaRPr lang="id-ID"/>
          </a:p>
        </p:txBody>
      </p:sp>
    </p:spTree>
    <p:extLst>
      <p:ext uri="{BB962C8B-B14F-4D97-AF65-F5344CB8AC3E}">
        <p14:creationId xmlns:p14="http://schemas.microsoft.com/office/powerpoint/2010/main" val="58396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76800" y="1600200"/>
            <a:ext cx="6096001"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19200" y="1600202"/>
            <a:ext cx="34544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8B3D1-9F06-4D13-853F-92FF4E8C195E}" type="datetimeFigureOut">
              <a:rPr lang="id-ID" smtClean="0"/>
              <a:t>22/05/2017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85D079C-AC99-44DA-8BE5-1C83329D3EF3}" type="slidenum">
              <a:rPr lang="id-ID" smtClean="0"/>
              <a:t>‹#›</a:t>
            </a:fld>
            <a:endParaRPr lang="id-ID"/>
          </a:p>
        </p:txBody>
      </p:sp>
    </p:spTree>
    <p:extLst>
      <p:ext uri="{BB962C8B-B14F-4D97-AF65-F5344CB8AC3E}">
        <p14:creationId xmlns:p14="http://schemas.microsoft.com/office/powerpoint/2010/main" val="234984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1219205" y="1600200"/>
            <a:ext cx="6705596"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8128000" y="1600200"/>
            <a:ext cx="2844800"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8B3D1-9F06-4D13-853F-92FF4E8C195E}" type="datetimeFigureOut">
              <a:rPr lang="id-ID" smtClean="0"/>
              <a:t>22/05/2017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85D079C-AC99-44DA-8BE5-1C83329D3EF3}" type="slidenum">
              <a:rPr lang="id-ID" smtClean="0"/>
              <a:t>‹#›</a:t>
            </a:fld>
            <a:endParaRPr lang="id-ID"/>
          </a:p>
        </p:txBody>
      </p:sp>
    </p:spTree>
    <p:extLst>
      <p:ext uri="{BB962C8B-B14F-4D97-AF65-F5344CB8AC3E}">
        <p14:creationId xmlns:p14="http://schemas.microsoft.com/office/powerpoint/2010/main" val="143835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1" y="5409217"/>
            <a:ext cx="12192000"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grpSp>
      <p:grpSp>
        <p:nvGrpSpPr>
          <p:cNvPr id="7" name="squares"/>
          <p:cNvGrpSpPr/>
          <p:nvPr/>
        </p:nvGrpSpPr>
        <p:grpSpPr>
          <a:xfrm>
            <a:off x="1" y="800552"/>
            <a:ext cx="1063300"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5" name="Footer Placeholder 4"/>
          <p:cNvSpPr>
            <a:spLocks noGrp="1"/>
          </p:cNvSpPr>
          <p:nvPr>
            <p:ph type="ftr" sz="quarter" idx="3"/>
          </p:nvPr>
        </p:nvSpPr>
        <p:spPr>
          <a:xfrm>
            <a:off x="1219201" y="6448425"/>
            <a:ext cx="8290560" cy="180976"/>
          </a:xfrm>
          <a:prstGeom prst="rect">
            <a:avLst/>
          </a:prstGeom>
        </p:spPr>
        <p:txBody>
          <a:bodyPr vert="horz" lIns="121899" tIns="60949" rIns="121899" bIns="60949" rtlCol="0" anchor="ctr"/>
          <a:lstStyle>
            <a:lvl1pPr algn="l">
              <a:defRPr sz="1200">
                <a:solidFill>
                  <a:schemeClr val="tx1"/>
                </a:solidFill>
              </a:defRPr>
            </a:lvl1pPr>
          </a:lstStyle>
          <a:p>
            <a:endParaRPr lang="id-ID"/>
          </a:p>
        </p:txBody>
      </p:sp>
      <p:sp>
        <p:nvSpPr>
          <p:cNvPr id="2" name="Title Placeholder 1"/>
          <p:cNvSpPr>
            <a:spLocks noGrp="1"/>
          </p:cNvSpPr>
          <p:nvPr>
            <p:ph type="title"/>
          </p:nvPr>
        </p:nvSpPr>
        <p:spPr>
          <a:xfrm>
            <a:off x="1219201" y="152400"/>
            <a:ext cx="9753600" cy="1295400"/>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9201" y="1600200"/>
            <a:ext cx="9753600" cy="45720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9550400" y="6448425"/>
            <a:ext cx="1422400" cy="180976"/>
          </a:xfrm>
          <a:prstGeom prst="rect">
            <a:avLst/>
          </a:prstGeom>
        </p:spPr>
        <p:txBody>
          <a:bodyPr vert="horz" lIns="121899" tIns="60949" rIns="121899" bIns="60949" rtlCol="0" anchor="ctr"/>
          <a:lstStyle>
            <a:lvl1pPr algn="r">
              <a:defRPr sz="1200">
                <a:solidFill>
                  <a:schemeClr val="tx1"/>
                </a:solidFill>
              </a:defRPr>
            </a:lvl1pPr>
          </a:lstStyle>
          <a:p>
            <a:fld id="{DA78B3D1-9F06-4D13-853F-92FF4E8C195E}" type="datetimeFigureOut">
              <a:rPr lang="id-ID" smtClean="0"/>
              <a:t>22/05/2017</a:t>
            </a:fld>
            <a:endParaRPr lang="id-ID"/>
          </a:p>
        </p:txBody>
      </p:sp>
      <p:sp>
        <p:nvSpPr>
          <p:cNvPr id="6" name="Slide Number Placeholder 5"/>
          <p:cNvSpPr>
            <a:spLocks noGrp="1"/>
          </p:cNvSpPr>
          <p:nvPr>
            <p:ph type="sldNum" sz="quarter" idx="4"/>
          </p:nvPr>
        </p:nvSpPr>
        <p:spPr>
          <a:xfrm>
            <a:off x="11074400" y="6448425"/>
            <a:ext cx="812800" cy="180976"/>
          </a:xfrm>
          <a:prstGeom prst="rect">
            <a:avLst/>
          </a:prstGeom>
        </p:spPr>
        <p:txBody>
          <a:bodyPr vert="horz" lIns="121899" tIns="60949" rIns="121899" bIns="60949" rtlCol="0" anchor="ctr"/>
          <a:lstStyle>
            <a:lvl1pPr algn="r">
              <a:defRPr sz="1200">
                <a:solidFill>
                  <a:schemeClr val="tx1"/>
                </a:solidFill>
              </a:defRPr>
            </a:lvl1pPr>
          </a:lstStyle>
          <a:p>
            <a:fld id="{C85D079C-AC99-44DA-8BE5-1C83329D3EF3}" type="slidenum">
              <a:rPr lang="id-ID" smtClean="0"/>
              <a:t>‹#›</a:t>
            </a:fld>
            <a:endParaRPr lang="id-ID"/>
          </a:p>
        </p:txBody>
      </p:sp>
    </p:spTree>
    <p:extLst>
      <p:ext uri="{BB962C8B-B14F-4D97-AF65-F5344CB8AC3E}">
        <p14:creationId xmlns:p14="http://schemas.microsoft.com/office/powerpoint/2010/main" val="4258376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dirty="0"/>
          </a:p>
        </p:txBody>
      </p:sp>
      <p:sp>
        <p:nvSpPr>
          <p:cNvPr id="3" name="Subtitle 2"/>
          <p:cNvSpPr>
            <a:spLocks noGrp="1"/>
          </p:cNvSpPr>
          <p:nvPr>
            <p:ph type="subTitle" idx="1"/>
          </p:nvPr>
        </p:nvSpPr>
        <p:spPr/>
        <p:txBody>
          <a:bodyPr/>
          <a:lstStyle/>
          <a:p>
            <a:endParaRPr lang="id-ID"/>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183"/>
          </a:xfrm>
          <a:prstGeom prst="rect">
            <a:avLst/>
          </a:prstGeom>
        </p:spPr>
      </p:pic>
      <p:sp>
        <p:nvSpPr>
          <p:cNvPr id="5" name="Rectangle 4"/>
          <p:cNvSpPr/>
          <p:nvPr/>
        </p:nvSpPr>
        <p:spPr>
          <a:xfrm>
            <a:off x="3152275" y="662355"/>
            <a:ext cx="4144020"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cap="none" spc="0" dirty="0" smtClean="0">
                <a:ln/>
                <a:solidFill>
                  <a:schemeClr val="accent3"/>
                </a:solidFill>
                <a:effectLst/>
                <a:latin typeface="Cambria" panose="02040503050406030204" pitchFamily="18" charset="0"/>
              </a:rPr>
              <a:t>LOGISTIC</a:t>
            </a:r>
            <a:endParaRPr lang="en-US" sz="7200" b="1" cap="none" spc="0" dirty="0">
              <a:ln/>
              <a:solidFill>
                <a:schemeClr val="accent3"/>
              </a:solidFill>
              <a:effectLst/>
              <a:latin typeface="Cambria" panose="02040503050406030204" pitchFamily="18" charset="0"/>
            </a:endParaRPr>
          </a:p>
        </p:txBody>
      </p:sp>
      <p:sp>
        <p:nvSpPr>
          <p:cNvPr id="7" name="Rectangle 6"/>
          <p:cNvSpPr/>
          <p:nvPr/>
        </p:nvSpPr>
        <p:spPr>
          <a:xfrm>
            <a:off x="609602" y="2975939"/>
            <a:ext cx="2878737" cy="1569660"/>
          </a:xfrm>
          <a:prstGeom prst="rect">
            <a:avLst/>
          </a:prstGeom>
          <a:noFill/>
        </p:spPr>
        <p:txBody>
          <a:bodyPr wrap="none" lIns="91440" tIns="45720" rIns="91440" bIns="45720">
            <a:spAutoFit/>
          </a:bodyPr>
          <a:lstStyle/>
          <a:p>
            <a:pPr algn="ctr"/>
            <a:r>
              <a:rPr lang="en-US" sz="3200" b="1" cap="none" spc="0" dirty="0" err="1" smtClean="0">
                <a:ln w="0"/>
                <a:solidFill>
                  <a:schemeClr val="accent1"/>
                </a:solidFill>
                <a:latin typeface="Cambria" panose="02040503050406030204" pitchFamily="18" charset="0"/>
              </a:rPr>
              <a:t>Konsep</a:t>
            </a:r>
            <a:r>
              <a:rPr lang="en-US" sz="3200" b="1" cap="none" spc="0" dirty="0" smtClean="0">
                <a:ln w="0"/>
                <a:solidFill>
                  <a:schemeClr val="accent1"/>
                </a:solidFill>
                <a:latin typeface="Cambria" panose="02040503050406030204" pitchFamily="18" charset="0"/>
              </a:rPr>
              <a:t> </a:t>
            </a:r>
            <a:r>
              <a:rPr lang="en-US" sz="3200" b="1" cap="none" spc="0" dirty="0" err="1" smtClean="0">
                <a:ln w="0"/>
                <a:solidFill>
                  <a:schemeClr val="accent1"/>
                </a:solidFill>
                <a:latin typeface="Cambria" panose="02040503050406030204" pitchFamily="18" charset="0"/>
              </a:rPr>
              <a:t>Dasar</a:t>
            </a:r>
            <a:r>
              <a:rPr lang="en-US" sz="3200" b="1" cap="none" spc="0" dirty="0" smtClean="0">
                <a:ln w="0"/>
                <a:solidFill>
                  <a:schemeClr val="accent1"/>
                </a:solidFill>
                <a:latin typeface="Cambria" panose="02040503050406030204" pitchFamily="18" charset="0"/>
              </a:rPr>
              <a:t> </a:t>
            </a:r>
          </a:p>
          <a:p>
            <a:pPr algn="ctr"/>
            <a:r>
              <a:rPr lang="en-US" sz="3200" b="1" cap="none" spc="0" dirty="0" err="1" smtClean="0">
                <a:ln w="0"/>
                <a:solidFill>
                  <a:schemeClr val="accent1"/>
                </a:solidFill>
                <a:latin typeface="Cambria" panose="02040503050406030204" pitchFamily="18" charset="0"/>
              </a:rPr>
              <a:t>dan</a:t>
            </a:r>
            <a:r>
              <a:rPr lang="en-US" sz="3200" b="1" cap="none" spc="0" dirty="0" smtClean="0">
                <a:ln w="0"/>
                <a:solidFill>
                  <a:schemeClr val="accent1"/>
                </a:solidFill>
                <a:latin typeface="Cambria" panose="02040503050406030204" pitchFamily="18" charset="0"/>
              </a:rPr>
              <a:t> </a:t>
            </a:r>
          </a:p>
          <a:p>
            <a:pPr algn="ctr"/>
            <a:r>
              <a:rPr lang="en-US" sz="3200" b="1" cap="none" spc="0" dirty="0" err="1" smtClean="0">
                <a:ln w="0"/>
                <a:solidFill>
                  <a:schemeClr val="accent1"/>
                </a:solidFill>
                <a:latin typeface="Cambria" panose="02040503050406030204" pitchFamily="18" charset="0"/>
              </a:rPr>
              <a:t>Karakteristik</a:t>
            </a:r>
            <a:endParaRPr lang="en-US" sz="3200" b="1" cap="none" spc="0" dirty="0">
              <a:ln w="0"/>
              <a:solidFill>
                <a:schemeClr val="accent1"/>
              </a:solidFill>
              <a:latin typeface="Cambria" panose="02040503050406030204" pitchFamily="18" charset="0"/>
            </a:endParaRPr>
          </a:p>
        </p:txBody>
      </p:sp>
    </p:spTree>
    <p:extLst>
      <p:ext uri="{BB962C8B-B14F-4D97-AF65-F5344CB8AC3E}">
        <p14:creationId xmlns:p14="http://schemas.microsoft.com/office/powerpoint/2010/main" val="402066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r>
              <a:rPr lang="id-ID" b="1" dirty="0">
                <a:ln/>
                <a:solidFill>
                  <a:schemeClr val="accent3"/>
                </a:solidFill>
              </a:rPr>
              <a:t>Logistics Strategy </a:t>
            </a:r>
          </a:p>
        </p:txBody>
      </p:sp>
      <p:sp>
        <p:nvSpPr>
          <p:cNvPr id="3" name="Content Placeholder 2"/>
          <p:cNvSpPr>
            <a:spLocks noGrp="1"/>
          </p:cNvSpPr>
          <p:nvPr>
            <p:ph idx="1"/>
          </p:nvPr>
        </p:nvSpPr>
        <p:spPr>
          <a:xfrm>
            <a:off x="304800" y="1447800"/>
            <a:ext cx="11601449" cy="4572000"/>
          </a:xfrm>
        </p:spPr>
        <p:txBody>
          <a:bodyPr>
            <a:normAutofit/>
          </a:bodyPr>
          <a:lstStyle/>
          <a:p>
            <a:r>
              <a:rPr lang="en-US" sz="2000" dirty="0">
                <a:latin typeface="Cambria" panose="02040503050406030204" pitchFamily="18" charset="0"/>
              </a:rPr>
              <a:t>Selecting a good logistics strategy may yield a competitive advantage. It must not been seen as a less creative process than developing the corporate strategy. </a:t>
            </a:r>
          </a:p>
          <a:p>
            <a:r>
              <a:rPr lang="en-US" sz="2000" dirty="0" smtClean="0">
                <a:latin typeface="Cambria" panose="02040503050406030204" pitchFamily="18" charset="0"/>
              </a:rPr>
              <a:t>It </a:t>
            </a:r>
            <a:r>
              <a:rPr lang="en-US" sz="2000" dirty="0">
                <a:latin typeface="Cambria" panose="02040503050406030204" pitchFamily="18" charset="0"/>
              </a:rPr>
              <a:t>is suggested that a logistics strategy has three (3) objectives:</a:t>
            </a:r>
          </a:p>
          <a:p>
            <a:endParaRPr lang="id-ID" sz="2000" dirty="0">
              <a:latin typeface="Cambria" panose="02040503050406030204" pitchFamily="18" charset="0"/>
            </a:endParaRPr>
          </a:p>
        </p:txBody>
      </p:sp>
      <p:pic>
        <p:nvPicPr>
          <p:cNvPr id="4" name="Picture 3"/>
          <p:cNvPicPr>
            <a:picLocks noChangeAspect="1"/>
          </p:cNvPicPr>
          <p:nvPr/>
        </p:nvPicPr>
        <p:blipFill rotWithShape="1">
          <a:blip r:embed="rId2"/>
          <a:srcRect l="14421" t="39323" r="16179" b="17708"/>
          <a:stretch/>
        </p:blipFill>
        <p:spPr>
          <a:xfrm>
            <a:off x="628650" y="2876550"/>
            <a:ext cx="11437620" cy="3981450"/>
          </a:xfrm>
          <a:prstGeom prst="rect">
            <a:avLst/>
          </a:prstGeom>
        </p:spPr>
      </p:pic>
    </p:spTree>
    <p:extLst>
      <p:ext uri="{BB962C8B-B14F-4D97-AF65-F5344CB8AC3E}">
        <p14:creationId xmlns:p14="http://schemas.microsoft.com/office/powerpoint/2010/main" val="313729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10706099" cy="12954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chemeClr val="accent3"/>
                </a:solidFill>
              </a:rPr>
              <a:t>Logistics </a:t>
            </a:r>
            <a:r>
              <a:rPr lang="en-US" b="1" dirty="0">
                <a:ln/>
                <a:solidFill>
                  <a:schemeClr val="accent3"/>
                </a:solidFill>
              </a:rPr>
              <a:t>planning hierarchy </a:t>
            </a:r>
            <a:r>
              <a:rPr lang="en-US" b="1" dirty="0" smtClean="0">
                <a:ln/>
                <a:solidFill>
                  <a:schemeClr val="accent3"/>
                </a:solidFill>
              </a:rPr>
              <a:t>–</a:t>
            </a:r>
            <a:r>
              <a:rPr lang="en-US" b="1" dirty="0">
                <a:ln/>
                <a:solidFill>
                  <a:schemeClr val="accent3"/>
                </a:solidFill>
              </a:rPr>
              <a:t>Decision </a:t>
            </a:r>
            <a:r>
              <a:rPr lang="en-US" b="1" dirty="0" smtClean="0">
                <a:ln/>
                <a:solidFill>
                  <a:schemeClr val="accent3"/>
                </a:solidFill>
              </a:rPr>
              <a:t>Phases</a:t>
            </a:r>
            <a:endParaRPr lang="id-ID" b="1" dirty="0">
              <a:ln/>
              <a:solidFill>
                <a:schemeClr val="accent3"/>
              </a:solidFill>
            </a:endParaRPr>
          </a:p>
        </p:txBody>
      </p:sp>
      <p:sp>
        <p:nvSpPr>
          <p:cNvPr id="3" name="Content Placeholder 2"/>
          <p:cNvSpPr>
            <a:spLocks noGrp="1"/>
          </p:cNvSpPr>
          <p:nvPr>
            <p:ph idx="1"/>
          </p:nvPr>
        </p:nvSpPr>
        <p:spPr>
          <a:xfrm>
            <a:off x="1219200" y="1600200"/>
            <a:ext cx="10706098" cy="1600200"/>
          </a:xfrm>
        </p:spPr>
        <p:txBody>
          <a:bodyPr>
            <a:normAutofit/>
          </a:bodyPr>
          <a:lstStyle/>
          <a:p>
            <a:r>
              <a:rPr lang="en-US" sz="2000" dirty="0">
                <a:latin typeface="Cambria" panose="02040503050406030204" pitchFamily="18" charset="0"/>
              </a:rPr>
              <a:t>In order to ensure a successful supply chain management, it is essential that a strong planning approach is adopted. </a:t>
            </a:r>
          </a:p>
          <a:p>
            <a:r>
              <a:rPr lang="en-US" sz="2000" dirty="0" smtClean="0">
                <a:latin typeface="Cambria" panose="02040503050406030204" pitchFamily="18" charset="0"/>
              </a:rPr>
              <a:t>Planning </a:t>
            </a:r>
            <a:r>
              <a:rPr lang="en-US" sz="2000" dirty="0">
                <a:latin typeface="Cambria" panose="02040503050406030204" pitchFamily="18" charset="0"/>
              </a:rPr>
              <a:t>should be undertaken according to a certain hierarchy that reflects different planning horizons and spans of decisions. </a:t>
            </a:r>
          </a:p>
        </p:txBody>
      </p:sp>
      <p:pic>
        <p:nvPicPr>
          <p:cNvPr id="4" name="Picture 3"/>
          <p:cNvPicPr>
            <a:picLocks noChangeAspect="1"/>
          </p:cNvPicPr>
          <p:nvPr/>
        </p:nvPicPr>
        <p:blipFill rotWithShape="1">
          <a:blip r:embed="rId2"/>
          <a:srcRect l="19107" t="35416" r="42240" b="16406"/>
          <a:stretch/>
        </p:blipFill>
        <p:spPr>
          <a:xfrm>
            <a:off x="1312863" y="3200400"/>
            <a:ext cx="5029201" cy="3524250"/>
          </a:xfrm>
          <a:prstGeom prst="rect">
            <a:avLst/>
          </a:prstGeom>
        </p:spPr>
      </p:pic>
      <p:sp>
        <p:nvSpPr>
          <p:cNvPr id="5" name="Rectangle 4"/>
          <p:cNvSpPr/>
          <p:nvPr/>
        </p:nvSpPr>
        <p:spPr>
          <a:xfrm>
            <a:off x="7228681" y="3865513"/>
            <a:ext cx="3810000" cy="2585323"/>
          </a:xfrm>
          <a:prstGeom prst="rect">
            <a:avLst/>
          </a:prstGeom>
        </p:spPr>
        <p:txBody>
          <a:bodyPr wrap="square">
            <a:spAutoFit/>
          </a:bodyPr>
          <a:lstStyle/>
          <a:p>
            <a:pPr marL="285750" indent="-285750">
              <a:buClr>
                <a:schemeClr val="accent3"/>
              </a:buClr>
              <a:buFont typeface="Wingdings" panose="05000000000000000000" pitchFamily="2" charset="2"/>
              <a:buChar char="q"/>
            </a:pPr>
            <a:r>
              <a:rPr lang="id-ID" dirty="0" smtClean="0"/>
              <a:t>Ensure the operation is set up to run properly</a:t>
            </a:r>
          </a:p>
          <a:p>
            <a:pPr marL="285750" indent="-285750">
              <a:buClr>
                <a:schemeClr val="accent3"/>
              </a:buClr>
              <a:buFont typeface="Wingdings" panose="05000000000000000000" pitchFamily="2" charset="2"/>
              <a:buChar char="q"/>
            </a:pPr>
            <a:endParaRPr lang="id-ID" dirty="0" smtClean="0"/>
          </a:p>
          <a:p>
            <a:pPr marL="285750" indent="-285750">
              <a:buClr>
                <a:schemeClr val="accent3"/>
              </a:buClr>
              <a:buFont typeface="Wingdings" panose="05000000000000000000" pitchFamily="2" charset="2"/>
              <a:buChar char="q"/>
            </a:pPr>
            <a:r>
              <a:rPr lang="id-ID" dirty="0" smtClean="0"/>
              <a:t>Prepare the operation effectively</a:t>
            </a:r>
          </a:p>
          <a:p>
            <a:pPr marL="285750" indent="-285750">
              <a:buClr>
                <a:schemeClr val="accent3"/>
              </a:buClr>
              <a:buFont typeface="Wingdings" panose="05000000000000000000" pitchFamily="2" charset="2"/>
              <a:buChar char="q"/>
            </a:pPr>
            <a:endParaRPr lang="id-ID" dirty="0" smtClean="0"/>
          </a:p>
          <a:p>
            <a:pPr marL="285750" indent="-285750">
              <a:buClr>
                <a:schemeClr val="accent3"/>
              </a:buClr>
              <a:buFont typeface="Wingdings" panose="05000000000000000000" pitchFamily="2" charset="2"/>
              <a:buChar char="q"/>
            </a:pPr>
            <a:r>
              <a:rPr lang="id-ID" dirty="0" smtClean="0"/>
              <a:t>Operation is doing “the right thing”</a:t>
            </a:r>
          </a:p>
          <a:p>
            <a:pPr marL="285750" indent="-285750">
              <a:buClr>
                <a:schemeClr val="accent3"/>
              </a:buClr>
              <a:buFont typeface="Wingdings" panose="05000000000000000000" pitchFamily="2" charset="2"/>
              <a:buChar char="q"/>
            </a:pPr>
            <a:endParaRPr lang="id-ID" dirty="0" smtClean="0"/>
          </a:p>
          <a:p>
            <a:pPr marL="285750" indent="-285750">
              <a:buClr>
                <a:schemeClr val="accent3"/>
              </a:buClr>
              <a:buFont typeface="Wingdings" panose="05000000000000000000" pitchFamily="2" charset="2"/>
              <a:buChar char="q"/>
            </a:pPr>
            <a:r>
              <a:rPr lang="id-ID" dirty="0" smtClean="0"/>
              <a:t>Operation is running “efficienlty”</a:t>
            </a:r>
            <a:endParaRPr lang="id-ID" dirty="0"/>
          </a:p>
        </p:txBody>
      </p:sp>
    </p:spTree>
    <p:extLst>
      <p:ext uri="{BB962C8B-B14F-4D97-AF65-F5344CB8AC3E}">
        <p14:creationId xmlns:p14="http://schemas.microsoft.com/office/powerpoint/2010/main" val="250169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10401299" cy="129540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id-ID" b="1" dirty="0">
                <a:ln/>
                <a:solidFill>
                  <a:schemeClr val="accent3"/>
                </a:solidFill>
              </a:rPr>
              <a:t>Logistics decision hierarchy: Critical Questions </a:t>
            </a:r>
          </a:p>
        </p:txBody>
      </p:sp>
      <p:pic>
        <p:nvPicPr>
          <p:cNvPr id="4" name="Picture 3"/>
          <p:cNvPicPr>
            <a:picLocks noChangeAspect="1"/>
          </p:cNvPicPr>
          <p:nvPr/>
        </p:nvPicPr>
        <p:blipFill rotWithShape="1">
          <a:blip r:embed="rId2"/>
          <a:srcRect l="15886" t="19011" r="13982" b="15104"/>
          <a:stretch/>
        </p:blipFill>
        <p:spPr>
          <a:xfrm>
            <a:off x="1219200" y="1447800"/>
            <a:ext cx="10058400" cy="5410200"/>
          </a:xfrm>
          <a:prstGeom prst="rect">
            <a:avLst/>
          </a:prstGeom>
        </p:spPr>
      </p:pic>
    </p:spTree>
    <p:extLst>
      <p:ext uri="{BB962C8B-B14F-4D97-AF65-F5344CB8AC3E}">
        <p14:creationId xmlns:p14="http://schemas.microsoft.com/office/powerpoint/2010/main" val="298911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rPr>
              <a:t>Main Issues by Decision Level </a:t>
            </a:r>
            <a:endParaRPr lang="id-ID" b="1" dirty="0">
              <a:ln/>
              <a:solidFill>
                <a:schemeClr val="accent3"/>
              </a:solidFill>
            </a:endParaRPr>
          </a:p>
        </p:txBody>
      </p:sp>
      <p:pic>
        <p:nvPicPr>
          <p:cNvPr id="4" name="Picture 3"/>
          <p:cNvPicPr>
            <a:picLocks noChangeAspect="1"/>
          </p:cNvPicPr>
          <p:nvPr/>
        </p:nvPicPr>
        <p:blipFill rotWithShape="1">
          <a:blip r:embed="rId2"/>
          <a:srcRect l="17936" t="19792" r="12226" b="13021"/>
          <a:stretch/>
        </p:blipFill>
        <p:spPr>
          <a:xfrm>
            <a:off x="1219201" y="1619250"/>
            <a:ext cx="10401299" cy="5238750"/>
          </a:xfrm>
          <a:prstGeom prst="rect">
            <a:avLst/>
          </a:prstGeom>
        </p:spPr>
      </p:pic>
    </p:spTree>
    <p:extLst>
      <p:ext uri="{BB962C8B-B14F-4D97-AF65-F5344CB8AC3E}">
        <p14:creationId xmlns:p14="http://schemas.microsoft.com/office/powerpoint/2010/main" val="401781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chemeClr val="accent3"/>
                </a:solidFill>
              </a:rPr>
              <a:t>Making </a:t>
            </a:r>
            <a:r>
              <a:rPr lang="en-US" b="1" dirty="0">
                <a:ln/>
                <a:solidFill>
                  <a:schemeClr val="accent3"/>
                </a:solidFill>
              </a:rPr>
              <a:t>Trade-offs in Logistics is Important </a:t>
            </a:r>
            <a:endParaRPr lang="id-ID" b="1" dirty="0">
              <a:ln/>
              <a:solidFill>
                <a:schemeClr val="accent3"/>
              </a:solidFill>
            </a:endParaRPr>
          </a:p>
        </p:txBody>
      </p:sp>
      <p:sp>
        <p:nvSpPr>
          <p:cNvPr id="3" name="Content Placeholder 2"/>
          <p:cNvSpPr>
            <a:spLocks noGrp="1"/>
          </p:cNvSpPr>
          <p:nvPr>
            <p:ph idx="1"/>
          </p:nvPr>
        </p:nvSpPr>
        <p:spPr>
          <a:xfrm>
            <a:off x="209551" y="1657350"/>
            <a:ext cx="8743949" cy="723900"/>
          </a:xfrm>
        </p:spPr>
        <p:txBody>
          <a:bodyPr>
            <a:normAutofit/>
          </a:bodyPr>
          <a:lstStyle/>
          <a:p>
            <a:r>
              <a:rPr lang="en-US" sz="2400" dirty="0">
                <a:latin typeface="Cambria" panose="02040503050406030204" pitchFamily="18" charset="0"/>
              </a:rPr>
              <a:t>Four (4) different levels of trade-off are proposed</a:t>
            </a:r>
            <a:endParaRPr lang="id-ID" sz="2400" dirty="0">
              <a:latin typeface="Cambria" panose="02040503050406030204" pitchFamily="18" charset="0"/>
            </a:endParaRPr>
          </a:p>
        </p:txBody>
      </p:sp>
      <p:sp>
        <p:nvSpPr>
          <p:cNvPr id="4" name="Rectangle 3"/>
          <p:cNvSpPr/>
          <p:nvPr/>
        </p:nvSpPr>
        <p:spPr>
          <a:xfrm>
            <a:off x="933451" y="2190750"/>
            <a:ext cx="10325100" cy="4801314"/>
          </a:xfrm>
          <a:prstGeom prst="rect">
            <a:avLst/>
          </a:prstGeom>
        </p:spPr>
        <p:txBody>
          <a:bodyPr wrap="square">
            <a:spAutoFit/>
          </a:bodyPr>
          <a:lstStyle/>
          <a:p>
            <a:pPr marL="285750" indent="-285750">
              <a:buClr>
                <a:srgbClr val="00B050"/>
              </a:buClr>
              <a:buFont typeface="Wingdings" panose="05000000000000000000" pitchFamily="2" charset="2"/>
              <a:buChar char="q"/>
            </a:pPr>
            <a:r>
              <a:rPr lang="id-ID" b="1" dirty="0" smtClean="0"/>
              <a:t>Within distribution components</a:t>
            </a:r>
            <a:r>
              <a:rPr lang="id-ID" dirty="0" smtClean="0"/>
              <a:t>, e.g. the decision to use random storage locations compared to fixed storage locations in a depot. The first better storage utilization, more difficult for picking; the second has the opposite results</a:t>
            </a:r>
          </a:p>
          <a:p>
            <a:pPr marL="285750" indent="-285750">
              <a:buClr>
                <a:srgbClr val="00B050"/>
              </a:buClr>
              <a:buFont typeface="Wingdings" panose="05000000000000000000" pitchFamily="2" charset="2"/>
              <a:buChar char="q"/>
            </a:pPr>
            <a:endParaRPr lang="id-ID" dirty="0" smtClean="0"/>
          </a:p>
          <a:p>
            <a:pPr marL="285750" indent="-285750">
              <a:buClr>
                <a:srgbClr val="00B050"/>
              </a:buClr>
              <a:buFont typeface="Wingdings" panose="05000000000000000000" pitchFamily="2" charset="2"/>
              <a:buChar char="q"/>
            </a:pPr>
            <a:r>
              <a:rPr lang="id-ID" b="1" dirty="0" smtClean="0"/>
              <a:t>Between distribution components</a:t>
            </a:r>
            <a:r>
              <a:rPr lang="id-ID" dirty="0" smtClean="0"/>
              <a:t>: e.g. a company might increase the strength and thus the cost of packaging but find greater savings through improvements in the warehousing and storage of the product</a:t>
            </a:r>
          </a:p>
          <a:p>
            <a:pPr marL="285750" indent="-285750">
              <a:buClr>
                <a:srgbClr val="00B050"/>
              </a:buClr>
              <a:buFont typeface="Wingdings" panose="05000000000000000000" pitchFamily="2" charset="2"/>
              <a:buChar char="q"/>
            </a:pPr>
            <a:endParaRPr lang="id-ID" dirty="0" smtClean="0"/>
          </a:p>
          <a:p>
            <a:pPr marL="285750" indent="-285750">
              <a:buClr>
                <a:srgbClr val="00B050"/>
              </a:buClr>
              <a:buFont typeface="Wingdings" panose="05000000000000000000" pitchFamily="2" charset="2"/>
              <a:buChar char="q"/>
            </a:pPr>
            <a:r>
              <a:rPr lang="id-ID" b="1" dirty="0" smtClean="0"/>
              <a:t>Between company functions: </a:t>
            </a:r>
            <a:r>
              <a:rPr lang="id-ID" dirty="0" smtClean="0"/>
              <a:t>e.g. a trade-off between optimizing production run lengths and the associated warehousing costs of storing the finished product. Long production runs produce lower unit costs (and thus more cost-effective production) but mean that more product must be stored for a longer period (which is less cost-effective for warehousing).</a:t>
            </a:r>
          </a:p>
          <a:p>
            <a:pPr marL="285750" indent="-285750">
              <a:buClr>
                <a:srgbClr val="00B050"/>
              </a:buClr>
              <a:buFont typeface="Wingdings" panose="05000000000000000000" pitchFamily="2" charset="2"/>
              <a:buChar char="q"/>
            </a:pPr>
            <a:endParaRPr lang="id-ID" dirty="0" smtClean="0"/>
          </a:p>
          <a:p>
            <a:pPr marL="285750" indent="-285750">
              <a:buClr>
                <a:srgbClr val="00B050"/>
              </a:buClr>
              <a:buFont typeface="Wingdings" panose="05000000000000000000" pitchFamily="2" charset="2"/>
              <a:buChar char="q"/>
            </a:pPr>
            <a:r>
              <a:rPr lang="id-ID" b="1" dirty="0" smtClean="0"/>
              <a:t>Between the company and external organizations:</a:t>
            </a:r>
            <a:r>
              <a:rPr lang="id-ID" dirty="0" smtClean="0"/>
              <a:t> e.g. a change from a manufacturer’s products being delivered direct to a retailer’s stores to delivery via the retailer’s depot network might lead to mutual savings for the two companies. </a:t>
            </a:r>
          </a:p>
          <a:p>
            <a:endParaRPr lang="id-ID" dirty="0"/>
          </a:p>
        </p:txBody>
      </p:sp>
    </p:spTree>
    <p:extLst>
      <p:ext uri="{BB962C8B-B14F-4D97-AF65-F5344CB8AC3E}">
        <p14:creationId xmlns:p14="http://schemas.microsoft.com/office/powerpoint/2010/main" val="367227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p:cNvPicPr>
            <a:picLocks noChangeAspect="1"/>
          </p:cNvPicPr>
          <p:nvPr/>
        </p:nvPicPr>
        <p:blipFill rotWithShape="1">
          <a:blip r:embed="rId2"/>
          <a:srcRect l="15594" t="18490" r="14861" b="18751"/>
          <a:stretch/>
        </p:blipFill>
        <p:spPr>
          <a:xfrm>
            <a:off x="1219201" y="0"/>
            <a:ext cx="10926084" cy="6858000"/>
          </a:xfrm>
          <a:prstGeom prst="rect">
            <a:avLst/>
          </a:prstGeom>
        </p:spPr>
      </p:pic>
    </p:spTree>
    <p:extLst>
      <p:ext uri="{BB962C8B-B14F-4D97-AF65-F5344CB8AC3E}">
        <p14:creationId xmlns:p14="http://schemas.microsoft.com/office/powerpoint/2010/main" val="98221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r>
              <a:rPr lang="id-ID" b="1" dirty="0">
                <a:ln/>
                <a:solidFill>
                  <a:schemeClr val="accent3"/>
                </a:solidFill>
              </a:rPr>
              <a:t>Logistics Design Strategy </a:t>
            </a:r>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20717" t="32031" r="11494" b="14583"/>
          <a:stretch/>
        </p:blipFill>
        <p:spPr>
          <a:xfrm>
            <a:off x="742949" y="1600200"/>
            <a:ext cx="11229558" cy="4972050"/>
          </a:xfrm>
          <a:prstGeom prst="rect">
            <a:avLst/>
          </a:prstGeom>
        </p:spPr>
      </p:pic>
    </p:spTree>
    <p:extLst>
      <p:ext uri="{BB962C8B-B14F-4D97-AF65-F5344CB8AC3E}">
        <p14:creationId xmlns:p14="http://schemas.microsoft.com/office/powerpoint/2010/main" val="125548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r>
              <a:rPr lang="id-ID" b="1" dirty="0">
                <a:ln/>
                <a:solidFill>
                  <a:schemeClr val="accent3"/>
                </a:solidFill>
              </a:rPr>
              <a:t>Logistics Information System Design </a:t>
            </a:r>
          </a:p>
        </p:txBody>
      </p:sp>
      <p:sp>
        <p:nvSpPr>
          <p:cNvPr id="3" name="Content Placeholder 2"/>
          <p:cNvSpPr>
            <a:spLocks noGrp="1"/>
          </p:cNvSpPr>
          <p:nvPr>
            <p:ph idx="1"/>
          </p:nvPr>
        </p:nvSpPr>
        <p:spPr>
          <a:xfrm>
            <a:off x="361951" y="1857286"/>
            <a:ext cx="5962649" cy="4572000"/>
          </a:xfrm>
        </p:spPr>
        <p:txBody>
          <a:bodyPr>
            <a:normAutofit/>
          </a:bodyPr>
          <a:lstStyle/>
          <a:p>
            <a:r>
              <a:rPr lang="en-US" sz="2400" dirty="0">
                <a:latin typeface="Cambria" panose="02040503050406030204" pitchFamily="18" charset="0"/>
              </a:rPr>
              <a:t>This strategy should include all of those information-related factors that are vital to support the processes and the physical structure </a:t>
            </a:r>
            <a:r>
              <a:rPr lang="en-US" dirty="0">
                <a:latin typeface="Cambria" panose="02040503050406030204" pitchFamily="18" charset="0"/>
              </a:rPr>
              <a:t>of</a:t>
            </a:r>
            <a:r>
              <a:rPr lang="en-US" sz="2400" dirty="0">
                <a:latin typeface="Cambria" panose="02040503050406030204" pitchFamily="18" charset="0"/>
              </a:rPr>
              <a:t> the operation. </a:t>
            </a:r>
          </a:p>
        </p:txBody>
      </p:sp>
      <p:sp>
        <p:nvSpPr>
          <p:cNvPr id="4" name="Rectangle 3"/>
          <p:cNvSpPr/>
          <p:nvPr/>
        </p:nvSpPr>
        <p:spPr>
          <a:xfrm>
            <a:off x="6515100" y="3266123"/>
            <a:ext cx="5029200" cy="2677656"/>
          </a:xfrm>
          <a:prstGeom prst="rect">
            <a:avLst/>
          </a:prstGeom>
        </p:spPr>
        <p:txBody>
          <a:bodyPr wrap="square">
            <a:spAutoFit/>
          </a:bodyPr>
          <a:lstStyle/>
          <a:p>
            <a:pPr marL="285750" indent="-285750">
              <a:buFont typeface="Arial" panose="020B0604020202020204" pitchFamily="34" charset="0"/>
              <a:buChar char="•"/>
            </a:pPr>
            <a:r>
              <a:rPr lang="en-US" sz="2400" dirty="0" smtClean="0">
                <a:latin typeface="Cambria" panose="02040503050406030204" pitchFamily="18" charset="0"/>
              </a:rPr>
              <a:t>For this area of design it is important to recognize that there are many enterprise-wide information systems (enterprise resource planning –ERP), which may support logistics process and network design</a:t>
            </a:r>
            <a:endParaRPr lang="id-ID" sz="2400" dirty="0">
              <a:latin typeface="Cambria" panose="02040503050406030204" pitchFamily="18" charset="0"/>
            </a:endParaRPr>
          </a:p>
        </p:txBody>
      </p:sp>
    </p:spTree>
    <p:extLst>
      <p:ext uri="{BB962C8B-B14F-4D97-AF65-F5344CB8AC3E}">
        <p14:creationId xmlns:p14="http://schemas.microsoft.com/office/powerpoint/2010/main" val="64304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0688" y="828675"/>
            <a:ext cx="9753600" cy="4572000"/>
          </a:xfrm>
        </p:spPr>
        <p:txBody>
          <a:bodyPr>
            <a:normAutofit fontScale="92500" lnSpcReduction="10000"/>
          </a:bodyPr>
          <a:lstStyle/>
          <a:p>
            <a:r>
              <a:rPr lang="id-ID" dirty="0"/>
              <a:t>Typical information systems that may support logistics process/network design might be:</a:t>
            </a:r>
          </a:p>
          <a:p>
            <a:r>
              <a:rPr lang="id-ID" dirty="0" smtClean="0"/>
              <a:t>Electronic </a:t>
            </a:r>
            <a:r>
              <a:rPr lang="id-ID" dirty="0"/>
              <a:t>point of sale (EPOS)</a:t>
            </a:r>
          </a:p>
          <a:p>
            <a:r>
              <a:rPr lang="id-ID" dirty="0" smtClean="0"/>
              <a:t>Electronic </a:t>
            </a:r>
            <a:r>
              <a:rPr lang="id-ID" dirty="0"/>
              <a:t>data interchange (EDI) between companies</a:t>
            </a:r>
          </a:p>
          <a:p>
            <a:r>
              <a:rPr lang="id-ID" dirty="0" smtClean="0"/>
              <a:t>Barcodes </a:t>
            </a:r>
            <a:r>
              <a:rPr lang="id-ID" dirty="0"/>
              <a:t>/ radio frequency identification (RFID) </a:t>
            </a:r>
          </a:p>
          <a:p>
            <a:r>
              <a:rPr lang="id-ID" dirty="0" smtClean="0"/>
              <a:t>Warehouse </a:t>
            </a:r>
            <a:r>
              <a:rPr lang="id-ID" dirty="0"/>
              <a:t>management systems</a:t>
            </a:r>
          </a:p>
          <a:p>
            <a:r>
              <a:rPr lang="id-ID" dirty="0" smtClean="0"/>
              <a:t>Forecasting </a:t>
            </a:r>
            <a:r>
              <a:rPr lang="id-ID" dirty="0"/>
              <a:t>&amp; Inventory management systems</a:t>
            </a:r>
          </a:p>
          <a:p>
            <a:r>
              <a:rPr lang="id-ID" dirty="0" smtClean="0"/>
              <a:t>Vehicle </a:t>
            </a:r>
            <a:r>
              <a:rPr lang="id-ID" dirty="0"/>
              <a:t>routing / scheduling softwares/ Fleet management systems</a:t>
            </a:r>
          </a:p>
          <a:p>
            <a:endParaRPr lang="id-ID" dirty="0"/>
          </a:p>
        </p:txBody>
      </p:sp>
    </p:spTree>
    <p:extLst>
      <p:ext uri="{BB962C8B-B14F-4D97-AF65-F5344CB8AC3E}">
        <p14:creationId xmlns:p14="http://schemas.microsoft.com/office/powerpoint/2010/main" val="269739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642938"/>
            <a:ext cx="9753600" cy="804862"/>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chemeClr val="accent3"/>
                </a:solidFill>
              </a:rPr>
              <a:t>Logistics </a:t>
            </a:r>
            <a:r>
              <a:rPr lang="en-US" b="1" dirty="0">
                <a:ln/>
                <a:solidFill>
                  <a:schemeClr val="accent3"/>
                </a:solidFill>
              </a:rPr>
              <a:t>Network </a:t>
            </a:r>
            <a:r>
              <a:rPr lang="en-US" b="1" dirty="0" smtClean="0">
                <a:ln/>
                <a:solidFill>
                  <a:schemeClr val="accent3"/>
                </a:solidFill>
              </a:rPr>
              <a:t>Design</a:t>
            </a:r>
            <a:endParaRPr lang="id-ID" b="1" dirty="0">
              <a:ln/>
              <a:solidFill>
                <a:schemeClr val="accent3"/>
              </a:solidFill>
            </a:endParaRPr>
          </a:p>
        </p:txBody>
      </p:sp>
      <p:sp>
        <p:nvSpPr>
          <p:cNvPr id="3" name="Content Placeholder 2"/>
          <p:cNvSpPr>
            <a:spLocks noGrp="1"/>
          </p:cNvSpPr>
          <p:nvPr>
            <p:ph idx="1"/>
          </p:nvPr>
        </p:nvSpPr>
        <p:spPr>
          <a:xfrm>
            <a:off x="4676776" y="1685925"/>
            <a:ext cx="6881812" cy="4572000"/>
          </a:xfrm>
        </p:spPr>
        <p:txBody>
          <a:bodyPr>
            <a:normAutofit lnSpcReduction="10000"/>
          </a:bodyPr>
          <a:lstStyle/>
          <a:p>
            <a:r>
              <a:rPr lang="en-US" sz="2400" dirty="0">
                <a:latin typeface="Cambria" panose="02040503050406030204" pitchFamily="18" charset="0"/>
              </a:rPr>
              <a:t>These planning issues include aspects related to the physical flow of the product through a company’s operation, such as </a:t>
            </a:r>
          </a:p>
          <a:p>
            <a:pPr lvl="1"/>
            <a:r>
              <a:rPr lang="en-US" dirty="0" smtClean="0">
                <a:latin typeface="Cambria" panose="02040503050406030204" pitchFamily="18" charset="0"/>
              </a:rPr>
              <a:t>The </a:t>
            </a:r>
            <a:r>
              <a:rPr lang="en-US" dirty="0">
                <a:latin typeface="Cambria" panose="02040503050406030204" pitchFamily="18" charset="0"/>
              </a:rPr>
              <a:t>manufacturing location from which a product should be sourced</a:t>
            </a:r>
          </a:p>
          <a:p>
            <a:pPr lvl="1"/>
            <a:r>
              <a:rPr lang="en-US" dirty="0" smtClean="0">
                <a:latin typeface="Cambria" panose="02040503050406030204" pitchFamily="18" charset="0"/>
              </a:rPr>
              <a:t>The </a:t>
            </a:r>
            <a:r>
              <a:rPr lang="en-US" dirty="0">
                <a:latin typeface="Cambria" panose="02040503050406030204" pitchFamily="18" charset="0"/>
              </a:rPr>
              <a:t>inventory that should be held</a:t>
            </a:r>
          </a:p>
          <a:p>
            <a:pPr lvl="1"/>
            <a:r>
              <a:rPr lang="en-US" dirty="0" smtClean="0">
                <a:latin typeface="Cambria" panose="02040503050406030204" pitchFamily="18" charset="0"/>
              </a:rPr>
              <a:t>The </a:t>
            </a:r>
            <a:r>
              <a:rPr lang="en-US" dirty="0">
                <a:latin typeface="Cambria" panose="02040503050406030204" pitchFamily="18" charset="0"/>
              </a:rPr>
              <a:t>selection of the proper distribution network</a:t>
            </a:r>
          </a:p>
          <a:p>
            <a:pPr lvl="1"/>
            <a:r>
              <a:rPr lang="en-US" dirty="0" smtClean="0">
                <a:latin typeface="Cambria" panose="02040503050406030204" pitchFamily="18" charset="0"/>
              </a:rPr>
              <a:t>The </a:t>
            </a:r>
            <a:r>
              <a:rPr lang="en-US" dirty="0">
                <a:latin typeface="Cambria" panose="02040503050406030204" pitchFamily="18" charset="0"/>
              </a:rPr>
              <a:t>number and location of depots </a:t>
            </a:r>
          </a:p>
          <a:p>
            <a:pPr lvl="1"/>
            <a:r>
              <a:rPr lang="en-US" dirty="0" smtClean="0">
                <a:latin typeface="Cambria" panose="02040503050406030204" pitchFamily="18" charset="0"/>
              </a:rPr>
              <a:t>The </a:t>
            </a:r>
            <a:r>
              <a:rPr lang="en-US" dirty="0">
                <a:latin typeface="Cambria" panose="02040503050406030204" pitchFamily="18" charset="0"/>
              </a:rPr>
              <a:t>use of stockless depots </a:t>
            </a:r>
          </a:p>
          <a:p>
            <a:pPr lvl="1"/>
            <a:r>
              <a:rPr lang="en-US" dirty="0" smtClean="0">
                <a:latin typeface="Cambria" panose="02040503050406030204" pitchFamily="18" charset="0"/>
              </a:rPr>
              <a:t>The </a:t>
            </a:r>
            <a:r>
              <a:rPr lang="en-US" dirty="0">
                <a:latin typeface="Cambria" panose="02040503050406030204" pitchFamily="18" charset="0"/>
              </a:rPr>
              <a:t>final product delivery</a:t>
            </a:r>
            <a:endParaRPr lang="id-ID" dirty="0">
              <a:latin typeface="Cambria" panose="02040503050406030204" pitchFamily="18" charset="0"/>
            </a:endParaRPr>
          </a:p>
        </p:txBody>
      </p:sp>
      <p:sp>
        <p:nvSpPr>
          <p:cNvPr id="4" name="Rectangle 3"/>
          <p:cNvSpPr/>
          <p:nvPr/>
        </p:nvSpPr>
        <p:spPr>
          <a:xfrm>
            <a:off x="890587" y="3429000"/>
            <a:ext cx="3495675" cy="1015663"/>
          </a:xfrm>
          <a:prstGeom prst="rect">
            <a:avLst/>
          </a:prstGeom>
        </p:spPr>
        <p:txBody>
          <a:bodyPr wrap="square">
            <a:spAutoFit/>
          </a:bodyPr>
          <a:lstStyle/>
          <a:p>
            <a:r>
              <a:rPr lang="id-ID" sz="2000" i="1" dirty="0">
                <a:latin typeface="Cambria" panose="02040503050406030204" pitchFamily="18" charset="0"/>
              </a:rPr>
              <a:t>Logistics network design refers to traditional elements of logistics strategy </a:t>
            </a:r>
          </a:p>
        </p:txBody>
      </p:sp>
    </p:spTree>
    <p:extLst>
      <p:ext uri="{BB962C8B-B14F-4D97-AF65-F5344CB8AC3E}">
        <p14:creationId xmlns:p14="http://schemas.microsoft.com/office/powerpoint/2010/main" val="301036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What is Logistics </a:t>
            </a:r>
          </a:p>
        </p:txBody>
      </p:sp>
      <p:sp>
        <p:nvSpPr>
          <p:cNvPr id="5" name="Rectangle 4"/>
          <p:cNvSpPr/>
          <p:nvPr/>
        </p:nvSpPr>
        <p:spPr>
          <a:xfrm>
            <a:off x="968992" y="2408977"/>
            <a:ext cx="10399594"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id-ID" sz="2800" dirty="0" smtClean="0">
                <a:solidFill>
                  <a:srgbClr val="002060"/>
                </a:solidFill>
              </a:rPr>
              <a:t>Logistics   =   Supply   +    Materials management   +   Distribution</a:t>
            </a:r>
          </a:p>
        </p:txBody>
      </p:sp>
      <p:sp>
        <p:nvSpPr>
          <p:cNvPr id="6" name="Content Placeholder 5"/>
          <p:cNvSpPr>
            <a:spLocks noGrp="1"/>
          </p:cNvSpPr>
          <p:nvPr>
            <p:ph idx="1"/>
          </p:nvPr>
        </p:nvSpPr>
        <p:spPr>
          <a:xfrm>
            <a:off x="1110019" y="3739486"/>
            <a:ext cx="10258566" cy="2279177"/>
          </a:xfrm>
        </p:spPr>
        <p:txBody>
          <a:bodyPr>
            <a:normAutofit/>
          </a:bodyPr>
          <a:lstStyle/>
          <a:p>
            <a:pPr marL="0" indent="0">
              <a:buNone/>
            </a:pPr>
            <a:r>
              <a:rPr lang="id-ID" sz="2400" dirty="0">
                <a:latin typeface="Cambria" panose="02040503050406030204" pitchFamily="18" charset="0"/>
              </a:rPr>
              <a:t>Logistics is the . . </a:t>
            </a:r>
            <a:r>
              <a:rPr lang="id-ID" sz="2400" dirty="0" smtClean="0">
                <a:latin typeface="Cambria" panose="02040503050406030204" pitchFamily="18" charset="0"/>
              </a:rPr>
              <a:t>.</a:t>
            </a:r>
            <a:endParaRPr lang="en-GB" sz="2400" dirty="0" smtClean="0">
              <a:latin typeface="Cambria" panose="02040503050406030204" pitchFamily="18" charset="0"/>
            </a:endParaRPr>
          </a:p>
          <a:p>
            <a:pPr marL="0" indent="0">
              <a:buNone/>
            </a:pPr>
            <a:r>
              <a:rPr lang="id-ID" sz="2400" dirty="0" smtClean="0">
                <a:latin typeface="Cambria" panose="02040503050406030204" pitchFamily="18" charset="0"/>
              </a:rPr>
              <a:t>“</a:t>
            </a:r>
            <a:r>
              <a:rPr lang="id-ID" sz="2400" dirty="0">
                <a:latin typeface="Cambria" panose="02040503050406030204" pitchFamily="18" charset="0"/>
              </a:rPr>
              <a:t>process of planning, implementing, and controlling the efficient, effective flow and </a:t>
            </a:r>
            <a:r>
              <a:rPr lang="id-ID" sz="2400" dirty="0" smtClean="0">
                <a:latin typeface="Cambria" panose="02040503050406030204" pitchFamily="18" charset="0"/>
              </a:rPr>
              <a:t>storage </a:t>
            </a:r>
            <a:r>
              <a:rPr lang="id-ID" sz="2400" dirty="0">
                <a:latin typeface="Cambria" panose="02040503050406030204" pitchFamily="18" charset="0"/>
              </a:rPr>
              <a:t>of goods, services, and related information from point of origin to point of </a:t>
            </a:r>
            <a:r>
              <a:rPr lang="id-ID" sz="2400" dirty="0" smtClean="0">
                <a:latin typeface="Cambria" panose="02040503050406030204" pitchFamily="18" charset="0"/>
              </a:rPr>
              <a:t>consumption </a:t>
            </a:r>
            <a:r>
              <a:rPr lang="id-ID" sz="2400" dirty="0">
                <a:latin typeface="Cambria" panose="02040503050406030204" pitchFamily="18" charset="0"/>
              </a:rPr>
              <a:t>for the purpose of conforming to customer requirements.“</a:t>
            </a:r>
          </a:p>
        </p:txBody>
      </p:sp>
    </p:spTree>
    <p:extLst>
      <p:ext uri="{BB962C8B-B14F-4D97-AF65-F5344CB8AC3E}">
        <p14:creationId xmlns:p14="http://schemas.microsoft.com/office/powerpoint/2010/main" val="2076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r>
              <a:rPr lang="id-ID" b="1" dirty="0">
                <a:ln/>
                <a:solidFill>
                  <a:schemeClr val="accent3"/>
                </a:solidFill>
              </a:rPr>
              <a:t>Logistics Process Design </a:t>
            </a:r>
          </a:p>
        </p:txBody>
      </p:sp>
      <p:sp>
        <p:nvSpPr>
          <p:cNvPr id="3" name="Content Placeholder 2"/>
          <p:cNvSpPr>
            <a:spLocks noGrp="1"/>
          </p:cNvSpPr>
          <p:nvPr>
            <p:ph idx="1"/>
          </p:nvPr>
        </p:nvSpPr>
        <p:spPr>
          <a:xfrm>
            <a:off x="6305551" y="1747837"/>
            <a:ext cx="5781674" cy="4572000"/>
          </a:xfrm>
        </p:spPr>
        <p:txBody>
          <a:bodyPr>
            <a:normAutofit/>
          </a:bodyPr>
          <a:lstStyle/>
          <a:p>
            <a:r>
              <a:rPr lang="en-US" sz="2400" dirty="0">
                <a:latin typeface="Cambria" panose="02040503050406030204" pitchFamily="18" charset="0"/>
              </a:rPr>
              <a:t>Logistics planning concerning the processes tackles four (4) major problem areas: </a:t>
            </a:r>
          </a:p>
          <a:p>
            <a:pPr marL="357188" indent="0">
              <a:buNone/>
            </a:pPr>
            <a:r>
              <a:rPr lang="en-US" sz="2400" dirty="0">
                <a:latin typeface="Cambria" panose="02040503050406030204" pitchFamily="18" charset="0"/>
              </a:rPr>
              <a:t>1.Customer service levels</a:t>
            </a:r>
          </a:p>
          <a:p>
            <a:pPr marL="357188" indent="0">
              <a:buNone/>
            </a:pPr>
            <a:r>
              <a:rPr lang="en-US" sz="2400" dirty="0">
                <a:latin typeface="Cambria" panose="02040503050406030204" pitchFamily="18" charset="0"/>
              </a:rPr>
              <a:t>2.Facility location</a:t>
            </a:r>
          </a:p>
          <a:p>
            <a:pPr marL="357188" indent="0">
              <a:buNone/>
            </a:pPr>
            <a:r>
              <a:rPr lang="en-US" sz="2400" dirty="0">
                <a:latin typeface="Cambria" panose="02040503050406030204" pitchFamily="18" charset="0"/>
              </a:rPr>
              <a:t>3.Inventory Decisions</a:t>
            </a:r>
          </a:p>
          <a:p>
            <a:pPr marL="357188" indent="0">
              <a:buNone/>
            </a:pPr>
            <a:r>
              <a:rPr lang="en-US" sz="2400" dirty="0">
                <a:latin typeface="Cambria" panose="02040503050406030204" pitchFamily="18" charset="0"/>
              </a:rPr>
              <a:t>4.Transportation Decisions</a:t>
            </a:r>
          </a:p>
          <a:p>
            <a:endParaRPr lang="id-ID" sz="2400" dirty="0">
              <a:latin typeface="Cambria" panose="02040503050406030204" pitchFamily="18" charset="0"/>
            </a:endParaRPr>
          </a:p>
        </p:txBody>
      </p:sp>
      <p:sp>
        <p:nvSpPr>
          <p:cNvPr id="4" name="Rectangle 3"/>
          <p:cNvSpPr/>
          <p:nvPr/>
        </p:nvSpPr>
        <p:spPr>
          <a:xfrm>
            <a:off x="447675" y="1626364"/>
            <a:ext cx="5124450" cy="4524315"/>
          </a:xfrm>
          <a:prstGeom prst="rect">
            <a:avLst/>
          </a:prstGeom>
        </p:spPr>
        <p:txBody>
          <a:bodyPr wrap="square">
            <a:spAutoFit/>
          </a:bodyPr>
          <a:lstStyle/>
          <a:p>
            <a:pPr marL="285750" indent="-285750">
              <a:buClr>
                <a:schemeClr val="accent3"/>
              </a:buClr>
              <a:buFont typeface="Arial" panose="020B0604020202020204" pitchFamily="34" charset="0"/>
              <a:buChar char="•"/>
            </a:pPr>
            <a:r>
              <a:rPr lang="id-ID" sz="2400" dirty="0">
                <a:latin typeface="Cambria" panose="02040503050406030204" pitchFamily="18" charset="0"/>
              </a:rPr>
              <a:t>Except for setting a desired customer service level (customer service level is a result of the strategies formulated in the other three areas), logistics planning may be formed as a triangle of logistics decision making. </a:t>
            </a:r>
          </a:p>
          <a:p>
            <a:pPr marL="285750" indent="-285750">
              <a:buClr>
                <a:schemeClr val="accent3"/>
              </a:buClr>
              <a:buFont typeface="Arial" panose="020B0604020202020204" pitchFamily="34" charset="0"/>
              <a:buChar char="•"/>
            </a:pPr>
            <a:endParaRPr lang="id-ID" sz="2400" dirty="0">
              <a:latin typeface="Cambria" panose="02040503050406030204" pitchFamily="18" charset="0"/>
            </a:endParaRPr>
          </a:p>
          <a:p>
            <a:pPr marL="285750" indent="-285750">
              <a:buClr>
                <a:schemeClr val="accent3"/>
              </a:buClr>
              <a:buFont typeface="Arial" panose="020B0604020202020204" pitchFamily="34" charset="0"/>
              <a:buChar char="•"/>
            </a:pPr>
            <a:r>
              <a:rPr lang="id-ID" sz="2400" dirty="0">
                <a:latin typeface="Cambria" panose="02040503050406030204" pitchFamily="18" charset="0"/>
              </a:rPr>
              <a:t>These problems are interrelated and should be planned as a unit.Each one has an impact on the system design. </a:t>
            </a:r>
          </a:p>
        </p:txBody>
      </p:sp>
    </p:spTree>
    <p:extLst>
      <p:ext uri="{BB962C8B-B14F-4D97-AF65-F5344CB8AC3E}">
        <p14:creationId xmlns:p14="http://schemas.microsoft.com/office/powerpoint/2010/main" val="104718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r>
              <a:rPr lang="id-ID" b="1" dirty="0">
                <a:ln/>
                <a:solidFill>
                  <a:schemeClr val="accent3"/>
                </a:solidFill>
              </a:rPr>
              <a:t>Logistics Process Design </a:t>
            </a:r>
          </a:p>
        </p:txBody>
      </p:sp>
      <p:pic>
        <p:nvPicPr>
          <p:cNvPr id="4" name="Picture 3"/>
          <p:cNvPicPr>
            <a:picLocks noChangeAspect="1"/>
          </p:cNvPicPr>
          <p:nvPr/>
        </p:nvPicPr>
        <p:blipFill rotWithShape="1">
          <a:blip r:embed="rId2"/>
          <a:srcRect l="16475" t="27459" r="11942" b="3842"/>
          <a:stretch/>
        </p:blipFill>
        <p:spPr>
          <a:xfrm>
            <a:off x="1364183" y="1552732"/>
            <a:ext cx="10642938" cy="5025452"/>
          </a:xfrm>
          <a:prstGeom prst="rect">
            <a:avLst/>
          </a:prstGeom>
        </p:spPr>
      </p:pic>
    </p:spTree>
    <p:extLst>
      <p:ext uri="{BB962C8B-B14F-4D97-AF65-F5344CB8AC3E}">
        <p14:creationId xmlns:p14="http://schemas.microsoft.com/office/powerpoint/2010/main" val="245599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r>
              <a:rPr lang="id-ID" b="1" dirty="0">
                <a:ln/>
                <a:solidFill>
                  <a:schemeClr val="accent3"/>
                </a:solidFill>
              </a:rPr>
              <a:t>Distribution Networks</a:t>
            </a:r>
          </a:p>
        </p:txBody>
      </p:sp>
      <p:sp>
        <p:nvSpPr>
          <p:cNvPr id="4" name="Rectangle 3"/>
          <p:cNvSpPr/>
          <p:nvPr/>
        </p:nvSpPr>
        <p:spPr>
          <a:xfrm>
            <a:off x="259830" y="1674674"/>
            <a:ext cx="4611973" cy="4893647"/>
          </a:xfrm>
          <a:prstGeom prst="rect">
            <a:avLst/>
          </a:prstGeom>
        </p:spPr>
        <p:txBody>
          <a:bodyPr wrap="square">
            <a:spAutoFit/>
          </a:bodyPr>
          <a:lstStyle/>
          <a:p>
            <a:pPr marL="342900" indent="-342900">
              <a:buClr>
                <a:schemeClr val="accent6"/>
              </a:buClr>
              <a:buFont typeface="Wingdings" panose="05000000000000000000" pitchFamily="2" charset="2"/>
              <a:buChar char="q"/>
            </a:pPr>
            <a:r>
              <a:rPr lang="id-ID" sz="2400" b="1" dirty="0">
                <a:ln w="0"/>
                <a:solidFill>
                  <a:schemeClr val="accent1"/>
                </a:solidFill>
                <a:effectLst>
                  <a:outerShdw blurRad="38100" dist="25400" dir="5400000" algn="ctr" rotWithShape="0">
                    <a:srgbClr val="6E747A">
                      <a:alpha val="43000"/>
                    </a:srgbClr>
                  </a:outerShdw>
                </a:effectLst>
                <a:latin typeface="Cambria" panose="02040503050406030204" pitchFamily="18" charset="0"/>
              </a:rPr>
              <a:t>Physical Distribution Networks</a:t>
            </a:r>
            <a:r>
              <a:rPr lang="id-ID" sz="2400" dirty="0">
                <a:latin typeface="Cambria" panose="02040503050406030204" pitchFamily="18" charset="0"/>
              </a:rPr>
              <a:t>: </a:t>
            </a:r>
            <a:endParaRPr lang="en-GB" sz="2400" dirty="0" smtClean="0">
              <a:latin typeface="Cambria" panose="02040503050406030204" pitchFamily="18" charset="0"/>
            </a:endParaRPr>
          </a:p>
          <a:p>
            <a:pPr marL="342900" indent="-342900">
              <a:buClr>
                <a:schemeClr val="accent6"/>
              </a:buClr>
              <a:buFont typeface="Wingdings" panose="05000000000000000000" pitchFamily="2" charset="2"/>
              <a:buChar char="q"/>
            </a:pPr>
            <a:endParaRPr lang="id-ID" sz="2400" dirty="0">
              <a:latin typeface="Cambria" panose="02040503050406030204" pitchFamily="18" charset="0"/>
            </a:endParaRPr>
          </a:p>
          <a:p>
            <a:pPr marL="357188">
              <a:buClr>
                <a:schemeClr val="accent6"/>
              </a:buClr>
            </a:pPr>
            <a:r>
              <a:rPr lang="id-ID" sz="2400" dirty="0">
                <a:latin typeface="Cambria" panose="02040503050406030204" pitchFamily="18" charset="0"/>
              </a:rPr>
              <a:t>is the term used to describe the method and products by which a product or a group of products are physically transferred, or distributed, from their point of production to the point at which they made available to the final customer.</a:t>
            </a:r>
          </a:p>
          <a:p>
            <a:pPr marL="342900" indent="-342900">
              <a:buClr>
                <a:schemeClr val="accent6"/>
              </a:buClr>
              <a:buFont typeface="Wingdings" panose="05000000000000000000" pitchFamily="2" charset="2"/>
              <a:buChar char="q"/>
            </a:pPr>
            <a:endParaRPr lang="id-ID" sz="2400" dirty="0">
              <a:latin typeface="Cambria" panose="02040503050406030204" pitchFamily="18" charset="0"/>
            </a:endParaRPr>
          </a:p>
        </p:txBody>
      </p:sp>
      <p:sp>
        <p:nvSpPr>
          <p:cNvPr id="5" name="Rectangle 4"/>
          <p:cNvSpPr/>
          <p:nvPr/>
        </p:nvSpPr>
        <p:spPr>
          <a:xfrm>
            <a:off x="6437286" y="1660386"/>
            <a:ext cx="4749826" cy="4524315"/>
          </a:xfrm>
          <a:prstGeom prst="rect">
            <a:avLst/>
          </a:prstGeom>
        </p:spPr>
        <p:txBody>
          <a:bodyPr wrap="square">
            <a:spAutoFit/>
          </a:bodyPr>
          <a:lstStyle/>
          <a:p>
            <a:pPr marL="342900" indent="-342900">
              <a:buClr>
                <a:schemeClr val="accent6"/>
              </a:buClr>
              <a:buFont typeface="Wingdings" panose="05000000000000000000" pitchFamily="2" charset="2"/>
              <a:buChar char="q"/>
            </a:pPr>
            <a:r>
              <a:rPr lang="id-ID" sz="2400" b="1" dirty="0">
                <a:ln w="0"/>
                <a:solidFill>
                  <a:schemeClr val="accent1"/>
                </a:solidFill>
                <a:effectLst>
                  <a:outerShdw blurRad="38100" dist="25400" dir="5400000" algn="ctr" rotWithShape="0">
                    <a:srgbClr val="6E747A">
                      <a:alpha val="43000"/>
                    </a:srgbClr>
                  </a:outerShdw>
                </a:effectLst>
                <a:latin typeface="Cambria" panose="02040503050406030204" pitchFamily="18" charset="0"/>
              </a:rPr>
              <a:t>Trading/transactional channels</a:t>
            </a:r>
            <a:r>
              <a:rPr lang="id-ID" sz="2400" dirty="0">
                <a:latin typeface="Cambria" panose="02040503050406030204" pitchFamily="18" charset="0"/>
              </a:rPr>
              <a:t>: </a:t>
            </a:r>
          </a:p>
          <a:p>
            <a:pPr>
              <a:buClr>
                <a:schemeClr val="accent6"/>
              </a:buClr>
            </a:pPr>
            <a:endParaRPr lang="en-GB" sz="2400" dirty="0" smtClean="0">
              <a:latin typeface="Cambria" panose="02040503050406030204" pitchFamily="18" charset="0"/>
            </a:endParaRPr>
          </a:p>
          <a:p>
            <a:pPr marL="357188">
              <a:buClr>
                <a:schemeClr val="accent6"/>
              </a:buClr>
            </a:pPr>
            <a:r>
              <a:rPr lang="id-ID" sz="2400" dirty="0" smtClean="0">
                <a:latin typeface="Cambria" panose="02040503050406030204" pitchFamily="18" charset="0"/>
              </a:rPr>
              <a:t>is </a:t>
            </a:r>
            <a:r>
              <a:rPr lang="id-ID" sz="2400" dirty="0">
                <a:latin typeface="Cambria" panose="02040503050406030204" pitchFamily="18" charset="0"/>
              </a:rPr>
              <a:t>concerned with the non-physical aspects of the product’s transfer. These aspects concern the following sequence: negotiation, buying and selling of the product, and ownership of the goods as they are transferred through the various distribution systems. </a:t>
            </a:r>
          </a:p>
        </p:txBody>
      </p:sp>
      <p:cxnSp>
        <p:nvCxnSpPr>
          <p:cNvPr id="7" name="Straight Connector 6"/>
          <p:cNvCxnSpPr/>
          <p:nvPr/>
        </p:nvCxnSpPr>
        <p:spPr>
          <a:xfrm>
            <a:off x="5600700" y="2071688"/>
            <a:ext cx="28575" cy="3786187"/>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30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r>
              <a:rPr lang="id-ID" b="1" dirty="0">
                <a:ln/>
                <a:solidFill>
                  <a:schemeClr val="accent3"/>
                </a:solidFill>
              </a:rPr>
              <a:t>Key Players </a:t>
            </a:r>
          </a:p>
        </p:txBody>
      </p:sp>
      <p:sp>
        <p:nvSpPr>
          <p:cNvPr id="4" name="Content Placeholder 3"/>
          <p:cNvSpPr>
            <a:spLocks noGrp="1"/>
          </p:cNvSpPr>
          <p:nvPr>
            <p:ph idx="1"/>
          </p:nvPr>
        </p:nvSpPr>
        <p:spPr>
          <a:xfrm>
            <a:off x="243047" y="2286000"/>
            <a:ext cx="5986272" cy="4572000"/>
          </a:xfrm>
        </p:spPr>
        <p:txBody>
          <a:bodyPr>
            <a:normAutofit/>
          </a:bodyPr>
          <a:lstStyle/>
          <a:p>
            <a:pPr>
              <a:buFont typeface="Wingdings" panose="05000000000000000000" pitchFamily="2" charset="2"/>
              <a:buChar char="q"/>
            </a:pPr>
            <a:r>
              <a:rPr lang="en-US" sz="2000" b="1" dirty="0">
                <a:solidFill>
                  <a:srgbClr val="002060"/>
                </a:solidFill>
                <a:latin typeface="Cambria" panose="02040503050406030204" pitchFamily="18" charset="0"/>
              </a:rPr>
              <a:t>Manufacturer</a:t>
            </a:r>
          </a:p>
          <a:p>
            <a:pPr lvl="1">
              <a:buFont typeface="Wingdings" panose="05000000000000000000" pitchFamily="2" charset="2"/>
              <a:buChar char="§"/>
            </a:pPr>
            <a:r>
              <a:rPr lang="en-US" sz="2000" dirty="0" smtClean="0">
                <a:latin typeface="Cambria" panose="02040503050406030204" pitchFamily="18" charset="0"/>
              </a:rPr>
              <a:t>They </a:t>
            </a:r>
            <a:r>
              <a:rPr lang="en-US" sz="2000" dirty="0">
                <a:latin typeface="Cambria" panose="02040503050406030204" pitchFamily="18" charset="0"/>
              </a:rPr>
              <a:t>have the purchasing power when customers demand their product</a:t>
            </a:r>
          </a:p>
          <a:p>
            <a:pPr lvl="1">
              <a:buFont typeface="Wingdings" panose="05000000000000000000" pitchFamily="2" charset="2"/>
              <a:buChar char="§"/>
            </a:pPr>
            <a:r>
              <a:rPr lang="en-US" sz="2000" dirty="0" smtClean="0">
                <a:latin typeface="Cambria" panose="02040503050406030204" pitchFamily="18" charset="0"/>
              </a:rPr>
              <a:t>Market </a:t>
            </a:r>
            <a:r>
              <a:rPr lang="en-US" sz="2000" dirty="0">
                <a:latin typeface="Cambria" panose="02040503050406030204" pitchFamily="18" charset="0"/>
              </a:rPr>
              <a:t>trends recently have pushed their power to the retailers</a:t>
            </a:r>
          </a:p>
          <a:p>
            <a:pPr lvl="1">
              <a:buFont typeface="Wingdings" panose="05000000000000000000" pitchFamily="2" charset="2"/>
              <a:buChar char="§"/>
            </a:pPr>
            <a:r>
              <a:rPr lang="en-US" sz="2000" dirty="0" smtClean="0">
                <a:latin typeface="Cambria" panose="02040503050406030204" pitchFamily="18" charset="0"/>
              </a:rPr>
              <a:t>Retailers </a:t>
            </a:r>
            <a:r>
              <a:rPr lang="en-US" sz="2000" dirty="0">
                <a:latin typeface="Cambria" panose="02040503050406030204" pitchFamily="18" charset="0"/>
              </a:rPr>
              <a:t>such as </a:t>
            </a:r>
            <a:r>
              <a:rPr lang="en-US" sz="2000" dirty="0" err="1">
                <a:latin typeface="Cambria" panose="02040503050406030204" pitchFamily="18" charset="0"/>
              </a:rPr>
              <a:t>WalMart</a:t>
            </a:r>
            <a:r>
              <a:rPr lang="en-US" sz="2000" dirty="0">
                <a:latin typeface="Cambria" panose="02040503050406030204" pitchFamily="18" charset="0"/>
              </a:rPr>
              <a:t> became key players of the market, by reducing the strength of manufacturers (introducing new products competitive to the traditional brands)</a:t>
            </a:r>
          </a:p>
          <a:p>
            <a:endParaRPr lang="id-ID" sz="2000" dirty="0">
              <a:latin typeface="Cambria" panose="02040503050406030204" pitchFamily="18" charset="0"/>
            </a:endParaRPr>
          </a:p>
        </p:txBody>
      </p:sp>
      <p:sp>
        <p:nvSpPr>
          <p:cNvPr id="5" name="Rectangle 4"/>
          <p:cNvSpPr/>
          <p:nvPr/>
        </p:nvSpPr>
        <p:spPr>
          <a:xfrm>
            <a:off x="6303264" y="615535"/>
            <a:ext cx="5474208" cy="2554545"/>
          </a:xfrm>
          <a:prstGeom prst="rect">
            <a:avLst/>
          </a:prstGeom>
        </p:spPr>
        <p:txBody>
          <a:bodyPr wrap="square">
            <a:spAutoFit/>
          </a:bodyPr>
          <a:lstStyle/>
          <a:p>
            <a:pPr marL="285750" indent="-285750">
              <a:buClr>
                <a:schemeClr val="accent1"/>
              </a:buClr>
              <a:buFont typeface="Wingdings" panose="05000000000000000000" pitchFamily="2" charset="2"/>
              <a:buChar char="q"/>
            </a:pPr>
            <a:r>
              <a:rPr lang="id-ID" sz="2000" b="1" dirty="0">
                <a:solidFill>
                  <a:srgbClr val="002060"/>
                </a:solidFill>
                <a:latin typeface="Cambria" panose="02040503050406030204" pitchFamily="18" charset="0"/>
              </a:rPr>
              <a:t>Wholesaler</a:t>
            </a:r>
          </a:p>
          <a:p>
            <a:pPr marL="742950" lvl="1" indent="-285750">
              <a:buClr>
                <a:schemeClr val="accent1"/>
              </a:buClr>
              <a:buFont typeface="Wingdings" panose="05000000000000000000" pitchFamily="2" charset="2"/>
              <a:buChar char="§"/>
            </a:pPr>
            <a:r>
              <a:rPr lang="id-ID" sz="2000" dirty="0" smtClean="0">
                <a:latin typeface="Cambria" panose="02040503050406030204" pitchFamily="18" charset="0"/>
              </a:rPr>
              <a:t>Wholesalers </a:t>
            </a:r>
            <a:r>
              <a:rPr lang="id-ID" sz="2000" dirty="0">
                <a:latin typeface="Cambria" panose="02040503050406030204" pitchFamily="18" charset="0"/>
              </a:rPr>
              <a:t>are the intermediaries in distribution chains</a:t>
            </a:r>
          </a:p>
          <a:p>
            <a:pPr marL="742950" lvl="1" indent="-285750">
              <a:buClr>
                <a:schemeClr val="accent1"/>
              </a:buClr>
              <a:buFont typeface="Wingdings" panose="05000000000000000000" pitchFamily="2" charset="2"/>
              <a:buChar char="§"/>
            </a:pPr>
            <a:r>
              <a:rPr lang="id-ID" sz="2000" dirty="0" smtClean="0">
                <a:latin typeface="Cambria" panose="02040503050406030204" pitchFamily="18" charset="0"/>
              </a:rPr>
              <a:t>Their </a:t>
            </a:r>
            <a:r>
              <a:rPr lang="id-ID" sz="2000" dirty="0">
                <a:latin typeface="Cambria" panose="02040503050406030204" pitchFamily="18" charset="0"/>
              </a:rPr>
              <a:t>strength is maximized when retailers give small orders</a:t>
            </a:r>
          </a:p>
          <a:p>
            <a:pPr marL="742950" lvl="1" indent="-285750">
              <a:buClr>
                <a:schemeClr val="accent1"/>
              </a:buClr>
              <a:buFont typeface="Wingdings" panose="05000000000000000000" pitchFamily="2" charset="2"/>
              <a:buChar char="§"/>
            </a:pPr>
            <a:r>
              <a:rPr lang="id-ID" sz="2000" dirty="0" smtClean="0">
                <a:latin typeface="Cambria" panose="02040503050406030204" pitchFamily="18" charset="0"/>
              </a:rPr>
              <a:t>In </a:t>
            </a:r>
            <a:r>
              <a:rPr lang="id-ID" sz="2000" dirty="0">
                <a:latin typeface="Cambria" panose="02040503050406030204" pitchFamily="18" charset="0"/>
              </a:rPr>
              <a:t>some industries, like pharmaceutical, wholesalers control both distribution and wholesales</a:t>
            </a:r>
          </a:p>
        </p:txBody>
      </p:sp>
      <p:sp>
        <p:nvSpPr>
          <p:cNvPr id="6" name="Rectangle 5"/>
          <p:cNvSpPr/>
          <p:nvPr/>
        </p:nvSpPr>
        <p:spPr>
          <a:xfrm>
            <a:off x="6705600" y="3939707"/>
            <a:ext cx="5199888" cy="2554545"/>
          </a:xfrm>
          <a:prstGeom prst="rect">
            <a:avLst/>
          </a:prstGeom>
        </p:spPr>
        <p:txBody>
          <a:bodyPr wrap="square">
            <a:spAutoFit/>
          </a:bodyPr>
          <a:lstStyle/>
          <a:p>
            <a:pPr marL="342900" indent="-342900">
              <a:buClr>
                <a:schemeClr val="accent1"/>
              </a:buClr>
              <a:buFont typeface="Wingdings" panose="05000000000000000000" pitchFamily="2" charset="2"/>
              <a:buChar char="q"/>
            </a:pPr>
            <a:r>
              <a:rPr lang="id-ID" sz="2000" b="1" dirty="0">
                <a:solidFill>
                  <a:srgbClr val="002060"/>
                </a:solidFill>
                <a:latin typeface="Cambria" panose="02040503050406030204" pitchFamily="18" charset="0"/>
              </a:rPr>
              <a:t>Retailer</a:t>
            </a:r>
            <a:r>
              <a:rPr lang="id-ID" sz="2000" dirty="0">
                <a:latin typeface="Cambria" panose="02040503050406030204" pitchFamily="18" charset="0"/>
              </a:rPr>
              <a:t> </a:t>
            </a:r>
          </a:p>
          <a:p>
            <a:pPr marL="800100" lvl="1" indent="-342900">
              <a:buClr>
                <a:schemeClr val="accent1"/>
              </a:buClr>
              <a:buFont typeface="Wingdings" panose="05000000000000000000" pitchFamily="2" charset="2"/>
              <a:buChar char="§"/>
            </a:pPr>
            <a:r>
              <a:rPr lang="id-ID" sz="2000" dirty="0" smtClean="0">
                <a:latin typeface="Cambria" panose="02040503050406030204" pitchFamily="18" charset="0"/>
              </a:rPr>
              <a:t>They </a:t>
            </a:r>
            <a:r>
              <a:rPr lang="id-ID" sz="2000" dirty="0">
                <a:latin typeface="Cambria" panose="02040503050406030204" pitchFamily="18" charset="0"/>
              </a:rPr>
              <a:t>are the last ring in the supply chain: their strength is the direct communication with the customer</a:t>
            </a:r>
          </a:p>
          <a:p>
            <a:pPr marL="800100" lvl="1" indent="-342900">
              <a:buClr>
                <a:schemeClr val="accent1"/>
              </a:buClr>
              <a:buFont typeface="Wingdings" panose="05000000000000000000" pitchFamily="2" charset="2"/>
              <a:buChar char="§"/>
            </a:pPr>
            <a:r>
              <a:rPr lang="id-ID" sz="2000" dirty="0" smtClean="0">
                <a:latin typeface="Cambria" panose="02040503050406030204" pitchFamily="18" charset="0"/>
              </a:rPr>
              <a:t>Financial </a:t>
            </a:r>
            <a:r>
              <a:rPr lang="id-ID" sz="2000" dirty="0">
                <a:latin typeface="Cambria" panose="02040503050406030204" pitchFamily="18" charset="0"/>
              </a:rPr>
              <a:t>activities and size of the retailer play important role and affect all the other members of the supply chain</a:t>
            </a:r>
          </a:p>
        </p:txBody>
      </p:sp>
    </p:spTree>
    <p:extLst>
      <p:ext uri="{BB962C8B-B14F-4D97-AF65-F5344CB8AC3E}">
        <p14:creationId xmlns:p14="http://schemas.microsoft.com/office/powerpoint/2010/main" val="385383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10832591" cy="129540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rPr>
              <a:t>Distribution Networks: </a:t>
            </a:r>
            <a:r>
              <a:rPr lang="en-US" b="1" dirty="0" smtClean="0">
                <a:ln/>
                <a:solidFill>
                  <a:schemeClr val="accent3"/>
                </a:solidFill>
              </a:rPr>
              <a:t/>
            </a:r>
            <a:br>
              <a:rPr lang="en-US" b="1" dirty="0" smtClean="0">
                <a:ln/>
                <a:solidFill>
                  <a:schemeClr val="accent3"/>
                </a:solidFill>
              </a:rPr>
            </a:br>
            <a:r>
              <a:rPr lang="en-US" b="1" dirty="0" smtClean="0">
                <a:ln/>
                <a:solidFill>
                  <a:schemeClr val="accent3"/>
                </a:solidFill>
              </a:rPr>
              <a:t>Main </a:t>
            </a:r>
            <a:r>
              <a:rPr lang="en-US" b="1" dirty="0">
                <a:ln/>
                <a:solidFill>
                  <a:schemeClr val="accent3"/>
                </a:solidFill>
              </a:rPr>
              <a:t>Supply Chain Structures </a:t>
            </a:r>
            <a:endParaRPr lang="id-ID" b="1" dirty="0">
              <a:ln/>
              <a:solidFill>
                <a:schemeClr val="accent3"/>
              </a:solidFill>
            </a:endParaRPr>
          </a:p>
        </p:txBody>
      </p:sp>
      <p:pic>
        <p:nvPicPr>
          <p:cNvPr id="4" name="Picture 3"/>
          <p:cNvPicPr>
            <a:picLocks noChangeAspect="1"/>
          </p:cNvPicPr>
          <p:nvPr/>
        </p:nvPicPr>
        <p:blipFill rotWithShape="1">
          <a:blip r:embed="rId2"/>
          <a:srcRect l="14814" t="27126" r="12097" b="5624"/>
          <a:stretch/>
        </p:blipFill>
        <p:spPr>
          <a:xfrm>
            <a:off x="1341119" y="1630680"/>
            <a:ext cx="9509761" cy="4919472"/>
          </a:xfrm>
          <a:prstGeom prst="rect">
            <a:avLst/>
          </a:prstGeom>
        </p:spPr>
      </p:pic>
    </p:spTree>
    <p:extLst>
      <p:ext uri="{BB962C8B-B14F-4D97-AF65-F5344CB8AC3E}">
        <p14:creationId xmlns:p14="http://schemas.microsoft.com/office/powerpoint/2010/main" val="211453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7613" y="773774"/>
            <a:ext cx="9753600" cy="524256"/>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2000" b="1" i="1" dirty="0">
                <a:ln/>
                <a:solidFill>
                  <a:schemeClr val="accent3"/>
                </a:solidFill>
              </a:rPr>
              <a:t>Distribution Networks: </a:t>
            </a:r>
            <a:r>
              <a:rPr lang="en-US" sz="2000" b="1" i="1" dirty="0" smtClean="0">
                <a:ln/>
                <a:solidFill>
                  <a:schemeClr val="accent3"/>
                </a:solidFill>
              </a:rPr>
              <a:t>Main </a:t>
            </a:r>
            <a:r>
              <a:rPr lang="en-US" sz="2000" b="1" i="1" dirty="0">
                <a:ln/>
                <a:solidFill>
                  <a:schemeClr val="accent3"/>
                </a:solidFill>
              </a:rPr>
              <a:t>Supply Chain Structures </a:t>
            </a:r>
            <a:endParaRPr lang="id-ID" sz="2000" b="1" i="1" dirty="0">
              <a:ln/>
              <a:solidFill>
                <a:schemeClr val="accent3"/>
              </a:solidFill>
            </a:endParaRPr>
          </a:p>
        </p:txBody>
      </p:sp>
      <p:sp>
        <p:nvSpPr>
          <p:cNvPr id="5" name="Rectangle 4"/>
          <p:cNvSpPr/>
          <p:nvPr/>
        </p:nvSpPr>
        <p:spPr>
          <a:xfrm>
            <a:off x="579120" y="2875902"/>
            <a:ext cx="5309616" cy="1323439"/>
          </a:xfrm>
          <a:prstGeom prst="rect">
            <a:avLst/>
          </a:prstGeom>
        </p:spPr>
        <p:txBody>
          <a:bodyPr wrap="square">
            <a:spAutoFit/>
          </a:bodyPr>
          <a:lstStyle/>
          <a:p>
            <a:pPr marL="342900" indent="-342900">
              <a:buClr>
                <a:schemeClr val="accent1"/>
              </a:buClr>
              <a:buFont typeface="Wingdings" panose="05000000000000000000" pitchFamily="2" charset="2"/>
              <a:buChar char="q"/>
            </a:pPr>
            <a:r>
              <a:rPr lang="id-ID" sz="2000" b="1" dirty="0">
                <a:solidFill>
                  <a:srgbClr val="002060"/>
                </a:solidFill>
                <a:latin typeface="Cambria" panose="02040503050406030204" pitchFamily="18" charset="0"/>
              </a:rPr>
              <a:t>Manufacturer direct to retail store:</a:t>
            </a:r>
          </a:p>
          <a:p>
            <a:pPr marL="530225"/>
            <a:r>
              <a:rPr lang="id-ID" sz="2000" dirty="0" smtClean="0">
                <a:latin typeface="Cambria" panose="02040503050406030204" pitchFamily="18" charset="0"/>
              </a:rPr>
              <a:t>This </a:t>
            </a:r>
            <a:r>
              <a:rPr lang="id-ID" sz="2000" dirty="0">
                <a:latin typeface="Cambria" panose="02040503050406030204" pitchFamily="18" charset="0"/>
              </a:rPr>
              <a:t>channel is used when full vehicle loads are being delivered, e.g. food companies</a:t>
            </a:r>
          </a:p>
        </p:txBody>
      </p:sp>
      <p:sp>
        <p:nvSpPr>
          <p:cNvPr id="6" name="Rectangle 5"/>
          <p:cNvSpPr/>
          <p:nvPr/>
        </p:nvSpPr>
        <p:spPr>
          <a:xfrm>
            <a:off x="5685981" y="1998739"/>
            <a:ext cx="6096000" cy="4401205"/>
          </a:xfrm>
          <a:prstGeom prst="rect">
            <a:avLst/>
          </a:prstGeom>
        </p:spPr>
        <p:txBody>
          <a:bodyPr>
            <a:spAutoFit/>
          </a:bodyPr>
          <a:lstStyle/>
          <a:p>
            <a:pPr marL="342900" indent="-342900">
              <a:buClr>
                <a:schemeClr val="accent1"/>
              </a:buClr>
              <a:buFont typeface="Wingdings" panose="05000000000000000000" pitchFamily="2" charset="2"/>
              <a:buChar char="q"/>
            </a:pPr>
            <a:r>
              <a:rPr lang="id-ID" sz="2000" b="1" dirty="0">
                <a:solidFill>
                  <a:srgbClr val="002060"/>
                </a:solidFill>
                <a:latin typeface="Cambria" panose="02040503050406030204" pitchFamily="18" charset="0"/>
              </a:rPr>
              <a:t>Manufacturer via manufacturer’s distribution operation to retail store:</a:t>
            </a:r>
          </a:p>
          <a:p>
            <a:endParaRPr lang="id-ID" sz="2000" dirty="0">
              <a:latin typeface="Cambria" panose="02040503050406030204" pitchFamily="18" charset="0"/>
            </a:endParaRPr>
          </a:p>
          <a:p>
            <a:pPr marL="908050" indent="-285750">
              <a:buClr>
                <a:schemeClr val="accent1"/>
              </a:buClr>
              <a:buFont typeface="Wingdings" panose="05000000000000000000" pitchFamily="2" charset="2"/>
              <a:buChar char="§"/>
            </a:pPr>
            <a:r>
              <a:rPr lang="id-ID" sz="2000" dirty="0">
                <a:latin typeface="Cambria" panose="02040503050406030204" pitchFamily="18" charset="0"/>
              </a:rPr>
              <a:t>The manufacturer or supplier holds its products in a finished goods warehouse, a central distribution center (CDC) or a series of regional distribution centers (RDCs), e.g. the case of motorcar industries</a:t>
            </a:r>
          </a:p>
          <a:p>
            <a:pPr marL="908050" indent="-285750">
              <a:buClr>
                <a:schemeClr val="accent1"/>
              </a:buClr>
              <a:buFont typeface="Wingdings" panose="05000000000000000000" pitchFamily="2" charset="2"/>
              <a:buChar char="§"/>
            </a:pPr>
            <a:endParaRPr lang="id-ID" sz="2000" dirty="0">
              <a:latin typeface="Cambria" panose="02040503050406030204" pitchFamily="18" charset="0"/>
            </a:endParaRPr>
          </a:p>
          <a:p>
            <a:pPr marL="908050" indent="-285750">
              <a:buClr>
                <a:schemeClr val="accent1"/>
              </a:buClr>
              <a:buFont typeface="Wingdings" panose="05000000000000000000" pitchFamily="2" charset="2"/>
              <a:buChar char="§"/>
            </a:pPr>
            <a:r>
              <a:rPr lang="id-ID" sz="2000" dirty="0">
                <a:latin typeface="Cambria" panose="02040503050406030204" pitchFamily="18" charset="0"/>
              </a:rPr>
              <a:t>Since the ’70s, the use of this type of physical distribution channel has decreased in importance due to a number of developments in alternative channels of physical distribution. </a:t>
            </a:r>
          </a:p>
        </p:txBody>
      </p:sp>
    </p:spTree>
    <p:extLst>
      <p:ext uri="{BB962C8B-B14F-4D97-AF65-F5344CB8AC3E}">
        <p14:creationId xmlns:p14="http://schemas.microsoft.com/office/powerpoint/2010/main" val="153550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2000" b="1" i="1" dirty="0">
                <a:ln/>
                <a:solidFill>
                  <a:schemeClr val="accent3"/>
                </a:solidFill>
              </a:rPr>
              <a:t>Distribution Networks: </a:t>
            </a:r>
            <a:r>
              <a:rPr lang="en-US" sz="2000" b="1" i="1" dirty="0" smtClean="0">
                <a:ln/>
                <a:solidFill>
                  <a:schemeClr val="accent3"/>
                </a:solidFill>
              </a:rPr>
              <a:t>Main </a:t>
            </a:r>
            <a:r>
              <a:rPr lang="en-US" sz="2000" b="1" i="1" dirty="0">
                <a:ln/>
                <a:solidFill>
                  <a:schemeClr val="accent3"/>
                </a:solidFill>
              </a:rPr>
              <a:t>Supply Chain Structures </a:t>
            </a:r>
            <a:endParaRPr lang="id-ID" sz="2000" b="1" i="1" dirty="0">
              <a:ln/>
              <a:solidFill>
                <a:schemeClr val="accent3"/>
              </a:solidFill>
            </a:endParaRPr>
          </a:p>
        </p:txBody>
      </p:sp>
      <p:sp>
        <p:nvSpPr>
          <p:cNvPr id="5" name="Content Placeholder 4"/>
          <p:cNvSpPr>
            <a:spLocks noGrp="1"/>
          </p:cNvSpPr>
          <p:nvPr>
            <p:ph idx="1"/>
          </p:nvPr>
        </p:nvSpPr>
        <p:spPr>
          <a:xfrm>
            <a:off x="158497" y="1709928"/>
            <a:ext cx="6132575" cy="4416571"/>
          </a:xfrm>
          <a:prstGeom prst="rect">
            <a:avLst/>
          </a:prstGeom>
        </p:spPr>
        <p:txBody>
          <a:bodyPr wrap="square">
            <a:spAutoFit/>
          </a:bodyPr>
          <a:lstStyle/>
          <a:p>
            <a:pPr marL="342900" indent="-342900">
              <a:buClr>
                <a:schemeClr val="accent1"/>
              </a:buClr>
              <a:buFont typeface="Wingdings" panose="05000000000000000000" pitchFamily="2" charset="2"/>
              <a:buChar char="q"/>
            </a:pPr>
            <a:r>
              <a:rPr lang="id-ID" sz="2000" b="1" dirty="0">
                <a:solidFill>
                  <a:srgbClr val="002060"/>
                </a:solidFill>
                <a:latin typeface="Cambria" panose="02040503050406030204" pitchFamily="18" charset="0"/>
              </a:rPr>
              <a:t>Manufacturer via retailer distribution operation to retail store:</a:t>
            </a:r>
          </a:p>
          <a:p>
            <a:pPr marL="1055687" indent="-342900">
              <a:buClr>
                <a:schemeClr val="accent1"/>
              </a:buClr>
              <a:buFont typeface="Wingdings" panose="05000000000000000000" pitchFamily="2" charset="2"/>
              <a:buChar char="§"/>
            </a:pPr>
            <a:r>
              <a:rPr lang="id-ID" sz="2000" dirty="0" smtClean="0">
                <a:latin typeface="Cambria" panose="02040503050406030204" pitchFamily="18" charset="0"/>
              </a:rPr>
              <a:t>Consists </a:t>
            </a:r>
            <a:r>
              <a:rPr lang="id-ID" sz="2000" dirty="0">
                <a:latin typeface="Cambria" panose="02040503050406030204" pitchFamily="18" charset="0"/>
              </a:rPr>
              <a:t>of manufacturers supplying their products to national distribution centers (NDCs) or RDCs which are sites run by the retail organizations.</a:t>
            </a:r>
          </a:p>
          <a:p>
            <a:pPr marL="1055687" indent="-342900">
              <a:buClr>
                <a:schemeClr val="accent1"/>
              </a:buClr>
              <a:buFont typeface="Wingdings" panose="05000000000000000000" pitchFamily="2" charset="2"/>
              <a:buChar char="§"/>
            </a:pPr>
            <a:r>
              <a:rPr lang="id-ID" sz="2000" dirty="0" smtClean="0">
                <a:latin typeface="Cambria" panose="02040503050406030204" pitchFamily="18" charset="0"/>
              </a:rPr>
              <a:t>These </a:t>
            </a:r>
            <a:r>
              <a:rPr lang="id-ID" sz="2000" dirty="0">
                <a:latin typeface="Cambria" panose="02040503050406030204" pitchFamily="18" charset="0"/>
              </a:rPr>
              <a:t>centers act as consolidation points, as goods from the various manufacturers and suppliers are consolidated at the site. </a:t>
            </a:r>
          </a:p>
          <a:p>
            <a:pPr marL="1055687" indent="-342900">
              <a:buClr>
                <a:schemeClr val="accent1"/>
              </a:buClr>
              <a:buFont typeface="Wingdings" panose="05000000000000000000" pitchFamily="2" charset="2"/>
              <a:buChar char="§"/>
            </a:pPr>
            <a:r>
              <a:rPr lang="id-ID" sz="2000" dirty="0" smtClean="0">
                <a:latin typeface="Cambria" panose="02040503050406030204" pitchFamily="18" charset="0"/>
              </a:rPr>
              <a:t>The </a:t>
            </a:r>
            <a:r>
              <a:rPr lang="id-ID" sz="2000" dirty="0">
                <a:latin typeface="Cambria" panose="02040503050406030204" pitchFamily="18" charset="0"/>
              </a:rPr>
              <a:t>retailers then use their own delivery vehicles to deliver full vehicle loads of all the different manufacturers’products to their own stores.</a:t>
            </a:r>
          </a:p>
        </p:txBody>
      </p:sp>
      <p:sp>
        <p:nvSpPr>
          <p:cNvPr id="6" name="Rectangle 5"/>
          <p:cNvSpPr/>
          <p:nvPr/>
        </p:nvSpPr>
        <p:spPr>
          <a:xfrm>
            <a:off x="6790944" y="2413337"/>
            <a:ext cx="5053584" cy="2031325"/>
          </a:xfrm>
          <a:prstGeom prst="rect">
            <a:avLst/>
          </a:prstGeom>
        </p:spPr>
        <p:txBody>
          <a:bodyPr wrap="square">
            <a:spAutoFit/>
          </a:bodyPr>
          <a:lstStyle/>
          <a:p>
            <a:pPr marL="285750" indent="-285750">
              <a:buClr>
                <a:schemeClr val="accent1"/>
              </a:buClr>
              <a:buFont typeface="Wingdings" panose="05000000000000000000" pitchFamily="2" charset="2"/>
              <a:buChar char="q"/>
            </a:pPr>
            <a:r>
              <a:rPr lang="id-ID" b="1" dirty="0">
                <a:solidFill>
                  <a:srgbClr val="002060"/>
                </a:solidFill>
              </a:rPr>
              <a:t>Manufacturer to wholesaler to retail store:</a:t>
            </a:r>
          </a:p>
          <a:p>
            <a:endParaRPr lang="id-ID" dirty="0"/>
          </a:p>
          <a:p>
            <a:pPr marL="742950" lvl="1" indent="-285750">
              <a:buClr>
                <a:schemeClr val="accent1"/>
              </a:buClr>
              <a:buFont typeface="Wingdings" panose="05000000000000000000" pitchFamily="2" charset="2"/>
              <a:buChar char="§"/>
            </a:pPr>
            <a:r>
              <a:rPr lang="id-ID" dirty="0"/>
              <a:t>Wholesalers have acted as the intermediaries in distribution channels</a:t>
            </a:r>
          </a:p>
          <a:p>
            <a:pPr marL="742950" lvl="1" indent="-285750">
              <a:buClr>
                <a:schemeClr val="accent1"/>
              </a:buClr>
              <a:buFont typeface="Wingdings" panose="05000000000000000000" pitchFamily="2" charset="2"/>
              <a:buChar char="§"/>
            </a:pPr>
            <a:endParaRPr lang="id-ID" dirty="0"/>
          </a:p>
          <a:p>
            <a:pPr marL="742950" lvl="1" indent="-285750">
              <a:buClr>
                <a:schemeClr val="accent1"/>
              </a:buClr>
              <a:buFont typeface="Wingdings" panose="05000000000000000000" pitchFamily="2" charset="2"/>
              <a:buChar char="§"/>
            </a:pPr>
            <a:r>
              <a:rPr lang="id-ID" dirty="0"/>
              <a:t>Usually, they use their own distribution centers and vehicle fleets (e.g. Sony)</a:t>
            </a:r>
          </a:p>
        </p:txBody>
      </p:sp>
    </p:spTree>
    <p:extLst>
      <p:ext uri="{BB962C8B-B14F-4D97-AF65-F5344CB8AC3E}">
        <p14:creationId xmlns:p14="http://schemas.microsoft.com/office/powerpoint/2010/main" val="19855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51176"/>
            <a:ext cx="6242303" cy="4572000"/>
          </a:xfrm>
        </p:spPr>
        <p:txBody>
          <a:bodyPr>
            <a:normAutofit/>
          </a:bodyPr>
          <a:lstStyle/>
          <a:p>
            <a:pPr>
              <a:buFont typeface="Wingdings" panose="05000000000000000000" pitchFamily="2" charset="2"/>
              <a:buChar char="q"/>
            </a:pPr>
            <a:r>
              <a:rPr lang="en-US" sz="2000" b="1" dirty="0">
                <a:solidFill>
                  <a:srgbClr val="002060"/>
                </a:solidFill>
                <a:latin typeface="Cambria" panose="02040503050406030204" pitchFamily="18" charset="0"/>
              </a:rPr>
              <a:t>Manufacturer to cash-and-carry wholesaler to retail store:</a:t>
            </a:r>
          </a:p>
          <a:p>
            <a:pPr lvl="1">
              <a:buFont typeface="Wingdings" panose="05000000000000000000" pitchFamily="2" charset="2"/>
              <a:buChar char="§"/>
            </a:pPr>
            <a:r>
              <a:rPr lang="en-US" sz="2000" dirty="0" smtClean="0">
                <a:latin typeface="Cambria" panose="02040503050406030204" pitchFamily="18" charset="0"/>
              </a:rPr>
              <a:t>In </a:t>
            </a:r>
            <a:r>
              <a:rPr lang="en-US" sz="2000" dirty="0">
                <a:latin typeface="Cambria" panose="02040503050406030204" pitchFamily="18" charset="0"/>
              </a:rPr>
              <a:t>this channel, small independent shops (e.g. mini-markets) collecting their orders from regional cash-and-carry wholesalers (e.g. </a:t>
            </a:r>
            <a:r>
              <a:rPr lang="en-US" sz="2000" dirty="0" err="1">
                <a:latin typeface="Cambria" panose="02040503050406030204" pitchFamily="18" charset="0"/>
              </a:rPr>
              <a:t>Makro</a:t>
            </a:r>
            <a:r>
              <a:rPr lang="en-US" sz="2000" dirty="0">
                <a:latin typeface="Cambria" panose="02040503050406030204" pitchFamily="18" charset="0"/>
              </a:rPr>
              <a:t>)</a:t>
            </a:r>
          </a:p>
          <a:p>
            <a:pPr lvl="1">
              <a:buFont typeface="Wingdings" panose="05000000000000000000" pitchFamily="2" charset="2"/>
              <a:buChar char="§"/>
            </a:pPr>
            <a:r>
              <a:rPr lang="en-US" sz="2000" dirty="0" smtClean="0">
                <a:latin typeface="Cambria" panose="02040503050406030204" pitchFamily="18" charset="0"/>
              </a:rPr>
              <a:t>Products </a:t>
            </a:r>
            <a:r>
              <a:rPr lang="en-US" sz="2000" dirty="0">
                <a:latin typeface="Cambria" panose="02040503050406030204" pitchFamily="18" charset="0"/>
              </a:rPr>
              <a:t>are not delivered in this channel, but collected</a:t>
            </a:r>
            <a:endParaRPr lang="id-ID" sz="2000" dirty="0">
              <a:latin typeface="Cambria" panose="02040503050406030204" pitchFamily="18" charset="0"/>
            </a:endParaRPr>
          </a:p>
        </p:txBody>
      </p:sp>
      <p:sp>
        <p:nvSpPr>
          <p:cNvPr id="4" name="Title 1"/>
          <p:cNvSpPr>
            <a:spLocks noGrp="1"/>
          </p:cNvSpPr>
          <p:nvPr>
            <p:ph type="title"/>
          </p:nvPr>
        </p:nvSpPr>
        <p:spPr>
          <a:xfrm>
            <a:off x="1219200" y="-88017"/>
            <a:ext cx="9753600" cy="12954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2000" b="1" i="1" dirty="0">
                <a:ln/>
                <a:solidFill>
                  <a:schemeClr val="accent3"/>
                </a:solidFill>
              </a:rPr>
              <a:t>Distribution Networks: </a:t>
            </a:r>
            <a:r>
              <a:rPr lang="en-US" sz="2000" b="1" i="1" dirty="0" smtClean="0">
                <a:ln/>
                <a:solidFill>
                  <a:schemeClr val="accent3"/>
                </a:solidFill>
              </a:rPr>
              <a:t>Main </a:t>
            </a:r>
            <a:r>
              <a:rPr lang="en-US" sz="2000" b="1" i="1" dirty="0">
                <a:ln/>
                <a:solidFill>
                  <a:schemeClr val="accent3"/>
                </a:solidFill>
              </a:rPr>
              <a:t>Supply Chain Structures </a:t>
            </a:r>
            <a:endParaRPr lang="id-ID" sz="2000" b="1" i="1" dirty="0">
              <a:ln/>
              <a:solidFill>
                <a:schemeClr val="accent3"/>
              </a:solidFill>
            </a:endParaRPr>
          </a:p>
        </p:txBody>
      </p:sp>
      <p:sp>
        <p:nvSpPr>
          <p:cNvPr id="5" name="Rectangle 4"/>
          <p:cNvSpPr/>
          <p:nvPr/>
        </p:nvSpPr>
        <p:spPr>
          <a:xfrm>
            <a:off x="5931409" y="1429762"/>
            <a:ext cx="6096000" cy="5016758"/>
          </a:xfrm>
          <a:prstGeom prst="rect">
            <a:avLst/>
          </a:prstGeom>
        </p:spPr>
        <p:txBody>
          <a:bodyPr>
            <a:spAutoFit/>
          </a:bodyPr>
          <a:lstStyle/>
          <a:p>
            <a:pPr marL="285750" indent="-285750">
              <a:buClr>
                <a:schemeClr val="accent1"/>
              </a:buClr>
              <a:buFont typeface="Wingdings" panose="05000000000000000000" pitchFamily="2" charset="2"/>
              <a:buChar char="q"/>
            </a:pPr>
            <a:r>
              <a:rPr lang="id-ID" sz="2000" b="1" dirty="0">
                <a:latin typeface="Cambria" panose="02040503050406030204" pitchFamily="18" charset="0"/>
              </a:rPr>
              <a:t>Manufacturer via third-party distribution service to retail store:</a:t>
            </a:r>
          </a:p>
          <a:p>
            <a:pPr marL="742950" lvl="1" indent="-285750">
              <a:buClr>
                <a:schemeClr val="accent1"/>
              </a:buClr>
              <a:buFont typeface="Wingdings" panose="05000000000000000000" pitchFamily="2" charset="2"/>
              <a:buChar char="§"/>
            </a:pPr>
            <a:r>
              <a:rPr lang="id-ID" sz="2000" dirty="0" smtClean="0">
                <a:latin typeface="Cambria" panose="02040503050406030204" pitchFamily="18" charset="0"/>
              </a:rPr>
              <a:t>Third-party </a:t>
            </a:r>
            <a:r>
              <a:rPr lang="id-ID" sz="2000" dirty="0">
                <a:latin typeface="Cambria" panose="02040503050406030204" pitchFamily="18" charset="0"/>
              </a:rPr>
              <a:t>distribution has grown very rapidly in recent years</a:t>
            </a:r>
          </a:p>
          <a:p>
            <a:pPr marL="742950" lvl="1" indent="-285750">
              <a:buClr>
                <a:schemeClr val="accent1"/>
              </a:buClr>
              <a:buFont typeface="Wingdings" panose="05000000000000000000" pitchFamily="2" charset="2"/>
              <a:buChar char="§"/>
            </a:pPr>
            <a:r>
              <a:rPr lang="id-ID" sz="2000" dirty="0" smtClean="0">
                <a:latin typeface="Cambria" panose="02040503050406030204" pitchFamily="18" charset="0"/>
              </a:rPr>
              <a:t>Main </a:t>
            </a:r>
            <a:r>
              <a:rPr lang="id-ID" sz="2000" dirty="0">
                <a:latin typeface="Cambria" panose="02040503050406030204" pitchFamily="18" charset="0"/>
              </a:rPr>
              <a:t>reasons for this trend are: a) the extensive rise in distribution costs, b) the constantly changing and more restrictive distribution legislation that has occurred and c) the difficulties and complexity of costing the warehousing activities</a:t>
            </a:r>
          </a:p>
          <a:p>
            <a:pPr marL="742950" lvl="1" indent="-285750">
              <a:buClr>
                <a:schemeClr val="accent1"/>
              </a:buClr>
              <a:buFont typeface="Wingdings" panose="05000000000000000000" pitchFamily="2" charset="2"/>
              <a:buChar char="§"/>
            </a:pPr>
            <a:r>
              <a:rPr lang="id-ID" sz="2000" dirty="0" smtClean="0">
                <a:latin typeface="Cambria" panose="02040503050406030204" pitchFamily="18" charset="0"/>
              </a:rPr>
              <a:t>These </a:t>
            </a:r>
            <a:r>
              <a:rPr lang="id-ID" sz="2000" dirty="0">
                <a:latin typeface="Cambria" panose="02040503050406030204" pitchFamily="18" charset="0"/>
              </a:rPr>
              <a:t>companies consist of those offering general distribution services (usually storage and distribution) as well as those that concentrate on providing “specialist”service for one type of product (e.g. china or glass) or for one type of company.</a:t>
            </a:r>
          </a:p>
        </p:txBody>
      </p:sp>
    </p:spTree>
    <p:extLst>
      <p:ext uri="{BB962C8B-B14F-4D97-AF65-F5344CB8AC3E}">
        <p14:creationId xmlns:p14="http://schemas.microsoft.com/office/powerpoint/2010/main" val="103795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665" y="2551176"/>
            <a:ext cx="5437631" cy="4572000"/>
          </a:xfrm>
        </p:spPr>
        <p:txBody>
          <a:bodyPr>
            <a:normAutofit/>
          </a:bodyPr>
          <a:lstStyle/>
          <a:p>
            <a:pPr>
              <a:buFont typeface="Wingdings" panose="05000000000000000000" pitchFamily="2" charset="2"/>
              <a:buChar char="q"/>
            </a:pPr>
            <a:r>
              <a:rPr lang="en-US" sz="2000" b="1" dirty="0">
                <a:solidFill>
                  <a:srgbClr val="002060"/>
                </a:solidFill>
                <a:latin typeface="Cambria" panose="02040503050406030204" pitchFamily="18" charset="0"/>
              </a:rPr>
              <a:t>Manufacturer via small parcels carrier to retail store:</a:t>
            </a:r>
          </a:p>
          <a:p>
            <a:pPr lvl="1">
              <a:buFont typeface="Wingdings" panose="05000000000000000000" pitchFamily="2" charset="2"/>
              <a:buChar char="§"/>
            </a:pPr>
            <a:r>
              <a:rPr lang="en-US" sz="2000" dirty="0" smtClean="0">
                <a:latin typeface="Cambria" panose="02040503050406030204" pitchFamily="18" charset="0"/>
              </a:rPr>
              <a:t>These </a:t>
            </a:r>
            <a:r>
              <a:rPr lang="en-US" sz="2000" dirty="0">
                <a:latin typeface="Cambria" panose="02040503050406030204" pitchFamily="18" charset="0"/>
              </a:rPr>
              <a:t>companies provide a “</a:t>
            </a:r>
            <a:r>
              <a:rPr lang="en-US" sz="2000" dirty="0" err="1">
                <a:latin typeface="Cambria" panose="02040503050406030204" pitchFamily="18" charset="0"/>
              </a:rPr>
              <a:t>specialist”distribution</a:t>
            </a:r>
            <a:r>
              <a:rPr lang="en-US" sz="2000" dirty="0">
                <a:latin typeface="Cambria" panose="02040503050406030204" pitchFamily="18" charset="0"/>
              </a:rPr>
              <a:t> service where the product is any small parcel. </a:t>
            </a:r>
          </a:p>
          <a:p>
            <a:pPr lvl="1">
              <a:buFont typeface="Wingdings" panose="05000000000000000000" pitchFamily="2" charset="2"/>
              <a:buChar char="§"/>
            </a:pPr>
            <a:r>
              <a:rPr lang="en-US" sz="2000" dirty="0" smtClean="0">
                <a:latin typeface="Cambria" panose="02040503050406030204" pitchFamily="18" charset="0"/>
              </a:rPr>
              <a:t>There </a:t>
            </a:r>
            <a:r>
              <a:rPr lang="en-US" sz="2000" dirty="0">
                <a:latin typeface="Cambria" panose="02040503050406030204" pitchFamily="18" charset="0"/>
              </a:rPr>
              <a:t>has been an explosion in the 1980s and 1990s of small parcel companies, specializing particularly in next-day delivery (e.g. UPS, FedEx)</a:t>
            </a:r>
          </a:p>
          <a:p>
            <a:endParaRPr lang="id-ID" sz="2000" dirty="0">
              <a:latin typeface="Cambria" panose="02040503050406030204" pitchFamily="18" charset="0"/>
            </a:endParaRPr>
          </a:p>
        </p:txBody>
      </p:sp>
      <p:sp>
        <p:nvSpPr>
          <p:cNvPr id="4" name="Title 1"/>
          <p:cNvSpPr>
            <a:spLocks noGrp="1"/>
          </p:cNvSpPr>
          <p:nvPr>
            <p:ph type="title"/>
          </p:nvPr>
        </p:nvSpPr>
        <p:spPr>
          <a:xfrm>
            <a:off x="1219201" y="0"/>
            <a:ext cx="9753600" cy="12954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2000" b="1" i="1" dirty="0">
                <a:ln/>
                <a:solidFill>
                  <a:schemeClr val="accent3"/>
                </a:solidFill>
              </a:rPr>
              <a:t>Distribution Networks: </a:t>
            </a:r>
            <a:r>
              <a:rPr lang="en-US" sz="2000" b="1" i="1" dirty="0" smtClean="0">
                <a:ln/>
                <a:solidFill>
                  <a:schemeClr val="accent3"/>
                </a:solidFill>
              </a:rPr>
              <a:t>Main </a:t>
            </a:r>
            <a:r>
              <a:rPr lang="en-US" sz="2000" b="1" i="1" dirty="0">
                <a:ln/>
                <a:solidFill>
                  <a:schemeClr val="accent3"/>
                </a:solidFill>
              </a:rPr>
              <a:t>Supply Chain Structures </a:t>
            </a:r>
            <a:endParaRPr lang="id-ID" sz="2000" b="1" i="1" dirty="0">
              <a:ln/>
              <a:solidFill>
                <a:schemeClr val="accent3"/>
              </a:solidFill>
            </a:endParaRPr>
          </a:p>
        </p:txBody>
      </p:sp>
      <p:sp>
        <p:nvSpPr>
          <p:cNvPr id="5" name="Rectangle 4"/>
          <p:cNvSpPr/>
          <p:nvPr/>
        </p:nvSpPr>
        <p:spPr>
          <a:xfrm>
            <a:off x="6376416" y="1637205"/>
            <a:ext cx="5419344" cy="4093428"/>
          </a:xfrm>
          <a:prstGeom prst="rect">
            <a:avLst/>
          </a:prstGeom>
        </p:spPr>
        <p:txBody>
          <a:bodyPr wrap="square">
            <a:spAutoFit/>
          </a:bodyPr>
          <a:lstStyle/>
          <a:p>
            <a:pPr marL="285750" indent="-285750">
              <a:buClr>
                <a:schemeClr val="accent1"/>
              </a:buClr>
              <a:buFont typeface="Wingdings" panose="05000000000000000000" pitchFamily="2" charset="2"/>
              <a:buChar char="q"/>
            </a:pPr>
            <a:r>
              <a:rPr lang="id-ID" sz="2000" b="1" dirty="0">
                <a:solidFill>
                  <a:srgbClr val="002060"/>
                </a:solidFill>
                <a:latin typeface="Cambria" panose="02040503050406030204" pitchFamily="18" charset="0"/>
              </a:rPr>
              <a:t>Manufacturer via broker to retail store:</a:t>
            </a:r>
          </a:p>
          <a:p>
            <a:pPr marL="742950" lvl="1" indent="-285750">
              <a:buClr>
                <a:schemeClr val="accent1"/>
              </a:buClr>
              <a:buFont typeface="Arial" panose="020B0604020202020204" pitchFamily="34" charset="0"/>
              <a:buChar char="•"/>
            </a:pPr>
            <a:r>
              <a:rPr lang="id-ID" sz="2000" dirty="0" smtClean="0">
                <a:latin typeface="Cambria" panose="02040503050406030204" pitchFamily="18" charset="0"/>
              </a:rPr>
              <a:t>This </a:t>
            </a:r>
            <a:r>
              <a:rPr lang="id-ID" sz="2000" dirty="0">
                <a:latin typeface="Cambria" panose="02040503050406030204" pitchFamily="18" charset="0"/>
              </a:rPr>
              <a:t>is a relatively rare type of channel</a:t>
            </a:r>
          </a:p>
          <a:p>
            <a:pPr marL="742950" lvl="1" indent="-285750">
              <a:buClr>
                <a:schemeClr val="accent1"/>
              </a:buClr>
              <a:buFont typeface="Arial" panose="020B0604020202020204" pitchFamily="34" charset="0"/>
              <a:buChar char="•"/>
            </a:pPr>
            <a:r>
              <a:rPr lang="id-ID" sz="2000" dirty="0" smtClean="0">
                <a:latin typeface="Cambria" panose="02040503050406030204" pitchFamily="18" charset="0"/>
              </a:rPr>
              <a:t>A </a:t>
            </a:r>
            <a:r>
              <a:rPr lang="id-ID" sz="2000" dirty="0">
                <a:latin typeface="Cambria" panose="02040503050406030204" pitchFamily="18" charset="0"/>
              </a:rPr>
              <a:t>broker is similar to a wholesaler in that it acts as intermediary between manufacturer and retailer. </a:t>
            </a:r>
          </a:p>
          <a:p>
            <a:pPr marL="742950" lvl="1" indent="-285750">
              <a:buClr>
                <a:schemeClr val="accent1"/>
              </a:buClr>
              <a:buFont typeface="Arial" panose="020B0604020202020204" pitchFamily="34" charset="0"/>
              <a:buChar char="•"/>
            </a:pPr>
            <a:r>
              <a:rPr lang="id-ID" sz="2000" dirty="0" smtClean="0">
                <a:latin typeface="Cambria" panose="02040503050406030204" pitchFamily="18" charset="0"/>
              </a:rPr>
              <a:t>Its </a:t>
            </a:r>
            <a:r>
              <a:rPr lang="id-ID" sz="2000" dirty="0">
                <a:latin typeface="Cambria" panose="02040503050406030204" pitchFamily="18" charset="0"/>
              </a:rPr>
              <a:t>role is different because it is often more concerned with the marketing of a series of products, and not really with their physical distribution (e.g. Johnson &amp; Johnson)</a:t>
            </a:r>
          </a:p>
          <a:p>
            <a:pPr marL="742950" lvl="1" indent="-285750">
              <a:buClr>
                <a:schemeClr val="accent1"/>
              </a:buClr>
              <a:buFont typeface="Arial" panose="020B0604020202020204" pitchFamily="34" charset="0"/>
              <a:buChar char="•"/>
            </a:pPr>
            <a:r>
              <a:rPr lang="id-ID" sz="2000" dirty="0" smtClean="0">
                <a:latin typeface="Cambria" panose="02040503050406030204" pitchFamily="18" charset="0"/>
              </a:rPr>
              <a:t>A </a:t>
            </a:r>
            <a:r>
              <a:rPr lang="id-ID" sz="2000" dirty="0">
                <a:latin typeface="Cambria" panose="02040503050406030204" pitchFamily="18" charset="0"/>
              </a:rPr>
              <a:t>broker may use third-party distributors, or it may have its own warehouse and delivery system</a:t>
            </a:r>
          </a:p>
        </p:txBody>
      </p:sp>
    </p:spTree>
    <p:extLst>
      <p:ext uri="{BB962C8B-B14F-4D97-AF65-F5344CB8AC3E}">
        <p14:creationId xmlns:p14="http://schemas.microsoft.com/office/powerpoint/2010/main" val="42555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spc="50" dirty="0">
                <a:ln w="0"/>
                <a:solidFill>
                  <a:srgbClr val="00B0F0"/>
                </a:solidFill>
                <a:effectLst>
                  <a:innerShdw blurRad="63500" dist="50800" dir="13500000">
                    <a:srgbClr val="000000">
                      <a:alpha val="50000"/>
                    </a:srgbClr>
                  </a:innerShdw>
                </a:effectLst>
              </a:rPr>
              <a:t>Distribution Networks: </a:t>
            </a:r>
            <a:r>
              <a:rPr lang="en-US" sz="3200" b="1" spc="50" dirty="0" smtClean="0">
                <a:ln w="0"/>
                <a:solidFill>
                  <a:srgbClr val="00B0F0"/>
                </a:solidFill>
                <a:effectLst>
                  <a:innerShdw blurRad="63500" dist="50800" dir="13500000">
                    <a:srgbClr val="000000">
                      <a:alpha val="50000"/>
                    </a:srgbClr>
                  </a:innerShdw>
                </a:effectLst>
              </a:rPr>
              <a:t/>
            </a:r>
            <a:br>
              <a:rPr lang="en-US" sz="3200" b="1" spc="50" dirty="0" smtClean="0">
                <a:ln w="0"/>
                <a:solidFill>
                  <a:srgbClr val="00B0F0"/>
                </a:solidFill>
                <a:effectLst>
                  <a:innerShdw blurRad="63500" dist="50800" dir="13500000">
                    <a:srgbClr val="000000">
                      <a:alpha val="50000"/>
                    </a:srgbClr>
                  </a:innerShdw>
                </a:effectLst>
              </a:rPr>
            </a:br>
            <a:r>
              <a:rPr lang="en-US" sz="3200" b="1" spc="50" dirty="0" smtClean="0">
                <a:ln w="0"/>
                <a:solidFill>
                  <a:srgbClr val="00B0F0"/>
                </a:solidFill>
                <a:effectLst>
                  <a:innerShdw blurRad="63500" dist="50800" dir="13500000">
                    <a:srgbClr val="000000">
                      <a:alpha val="50000"/>
                    </a:srgbClr>
                  </a:innerShdw>
                </a:effectLst>
              </a:rPr>
              <a:t>Alternative </a:t>
            </a:r>
            <a:r>
              <a:rPr lang="en-US" sz="3200" b="1" spc="50" dirty="0">
                <a:ln w="0"/>
                <a:solidFill>
                  <a:srgbClr val="00B0F0"/>
                </a:solidFill>
                <a:effectLst>
                  <a:innerShdw blurRad="63500" dist="50800" dir="13500000">
                    <a:srgbClr val="000000">
                      <a:alpha val="50000"/>
                    </a:srgbClr>
                  </a:innerShdw>
                </a:effectLst>
              </a:rPr>
              <a:t>Supply Chain Structures </a:t>
            </a:r>
            <a:endParaRPr lang="id-ID" sz="3200" b="1" spc="50" dirty="0">
              <a:ln w="0"/>
              <a:solidFill>
                <a:srgbClr val="00B0F0"/>
              </a:solidFill>
              <a:effectLst>
                <a:innerShdw blurRad="63500" dist="50800" dir="13500000">
                  <a:srgbClr val="000000">
                    <a:alpha val="50000"/>
                  </a:srgbClr>
                </a:innerShdw>
              </a:effectLst>
            </a:endParaRPr>
          </a:p>
        </p:txBody>
      </p:sp>
      <p:sp>
        <p:nvSpPr>
          <p:cNvPr id="3" name="Content Placeholder 2"/>
          <p:cNvSpPr>
            <a:spLocks noGrp="1"/>
          </p:cNvSpPr>
          <p:nvPr>
            <p:ph idx="1"/>
          </p:nvPr>
        </p:nvSpPr>
        <p:spPr>
          <a:xfrm>
            <a:off x="2609089" y="1837944"/>
            <a:ext cx="8217407" cy="4572000"/>
          </a:xfrm>
        </p:spPr>
        <p:txBody>
          <a:bodyPr>
            <a:normAutofit/>
          </a:bodyPr>
          <a:lstStyle/>
          <a:p>
            <a:pPr>
              <a:buFont typeface="Wingdings" panose="05000000000000000000" pitchFamily="2" charset="2"/>
              <a:buChar char="q"/>
            </a:pPr>
            <a:r>
              <a:rPr lang="en-US" b="1" dirty="0">
                <a:solidFill>
                  <a:srgbClr val="002060"/>
                </a:solidFill>
              </a:rPr>
              <a:t>Mail </a:t>
            </a:r>
            <a:r>
              <a:rPr lang="en-US" b="1" dirty="0" smtClean="0">
                <a:solidFill>
                  <a:srgbClr val="002060"/>
                </a:solidFill>
              </a:rPr>
              <a:t> Order</a:t>
            </a:r>
          </a:p>
          <a:p>
            <a:pPr lvl="1">
              <a:buFont typeface="Wingdings" panose="05000000000000000000" pitchFamily="2" charset="2"/>
              <a:buChar char="§"/>
            </a:pPr>
            <a:r>
              <a:rPr lang="en-US" dirty="0" smtClean="0"/>
              <a:t>The </a:t>
            </a:r>
            <a:r>
              <a:rPr lang="en-US" dirty="0"/>
              <a:t>use of mail order or catalogue shopping has become very popular recently. </a:t>
            </a:r>
          </a:p>
          <a:p>
            <a:pPr lvl="1">
              <a:buFont typeface="Wingdings" panose="05000000000000000000" pitchFamily="2" charset="2"/>
              <a:buChar char="§"/>
            </a:pPr>
            <a:r>
              <a:rPr lang="en-US" dirty="0"/>
              <a:t>Goods are ordered by catalogue and delivered to the home by </a:t>
            </a:r>
            <a:r>
              <a:rPr lang="en-US" dirty="0" err="1"/>
              <a:t>postor</a:t>
            </a:r>
            <a:r>
              <a:rPr lang="en-US" dirty="0"/>
              <a:t> parcel carriers. </a:t>
            </a:r>
          </a:p>
          <a:p>
            <a:pPr lvl="1">
              <a:buFont typeface="Wingdings" panose="05000000000000000000" pitchFamily="2" charset="2"/>
              <a:buChar char="§"/>
            </a:pPr>
            <a:r>
              <a:rPr lang="en-US" dirty="0"/>
              <a:t>The physical distribution channel is, thus, from manufacturer </a:t>
            </a:r>
            <a:r>
              <a:rPr lang="en-US" dirty="0" err="1"/>
              <a:t>tomail</a:t>
            </a:r>
            <a:r>
              <a:rPr lang="en-US" dirty="0"/>
              <a:t> order house and then to consumer’s home, </a:t>
            </a:r>
            <a:r>
              <a:rPr lang="en-US" dirty="0" smtClean="0"/>
              <a:t>by passing order the retail store. </a:t>
            </a:r>
            <a:endParaRPr lang="id-ID" dirty="0"/>
          </a:p>
        </p:txBody>
      </p:sp>
    </p:spTree>
    <p:extLst>
      <p:ext uri="{BB962C8B-B14F-4D97-AF65-F5344CB8AC3E}">
        <p14:creationId xmlns:p14="http://schemas.microsoft.com/office/powerpoint/2010/main" val="328459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3" y="994814"/>
            <a:ext cx="9753600" cy="873456"/>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id-ID" b="1" dirty="0">
                <a:ln/>
                <a:solidFill>
                  <a:schemeClr val="accent3"/>
                </a:solidFill>
              </a:rPr>
              <a:t>What is Supply Chain Management</a:t>
            </a:r>
            <a:br>
              <a:rPr lang="id-ID" b="1" dirty="0">
                <a:ln/>
                <a:solidFill>
                  <a:schemeClr val="accent3"/>
                </a:solidFill>
              </a:rPr>
            </a:br>
            <a:endParaRPr lang="id-ID" b="1" dirty="0">
              <a:ln/>
              <a:solidFill>
                <a:schemeClr val="accent3"/>
              </a:solidFill>
            </a:endParaRPr>
          </a:p>
        </p:txBody>
      </p:sp>
      <p:sp>
        <p:nvSpPr>
          <p:cNvPr id="3" name="Content Placeholder 2"/>
          <p:cNvSpPr>
            <a:spLocks noGrp="1"/>
          </p:cNvSpPr>
          <p:nvPr>
            <p:ph idx="1"/>
          </p:nvPr>
        </p:nvSpPr>
        <p:spPr>
          <a:xfrm>
            <a:off x="932597" y="1625053"/>
            <a:ext cx="10681648" cy="1224887"/>
          </a:xfrm>
        </p:spPr>
        <p:txBody>
          <a:bodyPr>
            <a:normAutofit/>
          </a:bodyPr>
          <a:lstStyle/>
          <a:p>
            <a:pPr marL="0" indent="0">
              <a:buNone/>
            </a:pPr>
            <a:r>
              <a:rPr lang="en-US" sz="2000" dirty="0">
                <a:latin typeface="Cambria" panose="02040503050406030204" pitchFamily="18" charset="0"/>
              </a:rPr>
              <a:t>The ‘supply </a:t>
            </a:r>
            <a:r>
              <a:rPr lang="en-US" sz="2000" dirty="0" err="1">
                <a:latin typeface="Cambria" panose="02040503050406030204" pitchFamily="18" charset="0"/>
              </a:rPr>
              <a:t>chain’encompasses</a:t>
            </a:r>
            <a:r>
              <a:rPr lang="en-US" sz="2000" dirty="0">
                <a:latin typeface="Cambria" panose="02040503050406030204" pitchFamily="18" charset="0"/>
              </a:rPr>
              <a:t> all activities associated with the flow and transformation of goods from the raw materials stage to the end user (along with the associated information flow).</a:t>
            </a:r>
            <a:endParaRPr lang="id-ID" sz="2000" dirty="0">
              <a:latin typeface="Cambria" panose="02040503050406030204" pitchFamily="18" charset="0"/>
            </a:endParaRPr>
          </a:p>
        </p:txBody>
      </p:sp>
      <p:pic>
        <p:nvPicPr>
          <p:cNvPr id="5" name="Picture 4"/>
          <p:cNvPicPr>
            <a:picLocks noChangeAspect="1"/>
          </p:cNvPicPr>
          <p:nvPr/>
        </p:nvPicPr>
        <p:blipFill rotWithShape="1">
          <a:blip r:embed="rId3"/>
          <a:srcRect l="15735" t="38759" r="17972" b="40718"/>
          <a:stretch/>
        </p:blipFill>
        <p:spPr>
          <a:xfrm>
            <a:off x="1311772" y="2849940"/>
            <a:ext cx="9333482" cy="1828800"/>
          </a:xfrm>
          <a:prstGeom prst="rect">
            <a:avLst/>
          </a:prstGeom>
        </p:spPr>
      </p:pic>
      <p:sp>
        <p:nvSpPr>
          <p:cNvPr id="6" name="Rectangle 5"/>
          <p:cNvSpPr/>
          <p:nvPr/>
        </p:nvSpPr>
        <p:spPr>
          <a:xfrm>
            <a:off x="932597" y="5024185"/>
            <a:ext cx="9712657" cy="1015663"/>
          </a:xfrm>
          <a:prstGeom prst="rect">
            <a:avLst/>
          </a:prstGeom>
        </p:spPr>
        <p:txBody>
          <a:bodyPr wrap="square">
            <a:spAutoFit/>
          </a:bodyPr>
          <a:lstStyle/>
          <a:p>
            <a:r>
              <a:rPr lang="id-ID" sz="2000" dirty="0">
                <a:latin typeface="Cambria" panose="02040503050406030204" pitchFamily="18" charset="0"/>
              </a:rPr>
              <a:t>Supply Chain Management is the…</a:t>
            </a:r>
          </a:p>
          <a:p>
            <a:r>
              <a:rPr lang="id-ID" sz="2000" dirty="0">
                <a:latin typeface="Cambria" panose="02040503050406030204" pitchFamily="18" charset="0"/>
              </a:rPr>
              <a:t>“integration of these activities, through improved supply chain relationships, to </a:t>
            </a:r>
          </a:p>
          <a:p>
            <a:r>
              <a:rPr lang="id-ID" sz="2000" dirty="0">
                <a:latin typeface="Cambria" panose="02040503050406030204" pitchFamily="18" charset="0"/>
              </a:rPr>
              <a:t>achieve a sustainable competitive advantage“</a:t>
            </a:r>
          </a:p>
        </p:txBody>
      </p:sp>
    </p:spTree>
    <p:extLst>
      <p:ext uri="{BB962C8B-B14F-4D97-AF65-F5344CB8AC3E}">
        <p14:creationId xmlns:p14="http://schemas.microsoft.com/office/powerpoint/2010/main" val="303741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305" y="1874520"/>
            <a:ext cx="8089391" cy="4572000"/>
          </a:xfrm>
        </p:spPr>
        <p:txBody>
          <a:bodyPr>
            <a:normAutofit/>
          </a:bodyPr>
          <a:lstStyle/>
          <a:p>
            <a:pPr>
              <a:buFont typeface="Wingdings" panose="05000000000000000000" pitchFamily="2" charset="2"/>
              <a:buChar char="q"/>
            </a:pPr>
            <a:r>
              <a:rPr lang="en-US" sz="2400" b="1" dirty="0" smtClean="0">
                <a:solidFill>
                  <a:srgbClr val="002060"/>
                </a:solidFill>
                <a:latin typeface="Cambria" panose="02040503050406030204" pitchFamily="18" charset="0"/>
              </a:rPr>
              <a:t> Factory </a:t>
            </a:r>
            <a:r>
              <a:rPr lang="en-US" sz="2400" b="1" dirty="0">
                <a:solidFill>
                  <a:srgbClr val="002060"/>
                </a:solidFill>
                <a:latin typeface="Cambria" panose="02040503050406030204" pitchFamily="18" charset="0"/>
              </a:rPr>
              <a:t>direct to home</a:t>
            </a:r>
          </a:p>
          <a:p>
            <a:pPr marL="987425" indent="-303213"/>
            <a:r>
              <a:rPr lang="en-US" sz="2400" dirty="0" smtClean="0">
                <a:latin typeface="Cambria" panose="02040503050406030204" pitchFamily="18" charset="0"/>
              </a:rPr>
              <a:t>This </a:t>
            </a:r>
            <a:r>
              <a:rPr lang="en-US" sz="2400" dirty="0">
                <a:latin typeface="Cambria" panose="02040503050406030204" pitchFamily="18" charset="0"/>
              </a:rPr>
              <a:t>channel is a relatively rare alternative. </a:t>
            </a:r>
          </a:p>
          <a:p>
            <a:pPr marL="987425" indent="-303213"/>
            <a:r>
              <a:rPr lang="en-US" sz="2400" dirty="0" smtClean="0">
                <a:latin typeface="Cambria" panose="02040503050406030204" pitchFamily="18" charset="0"/>
              </a:rPr>
              <a:t>It </a:t>
            </a:r>
            <a:r>
              <a:rPr lang="en-US" sz="2400" dirty="0">
                <a:latin typeface="Cambria" panose="02040503050406030204" pitchFamily="18" charset="0"/>
              </a:rPr>
              <a:t>can occur by direct selling methods, often as a result of newspaper advertising. </a:t>
            </a:r>
          </a:p>
          <a:p>
            <a:pPr marL="987425" indent="-303213"/>
            <a:r>
              <a:rPr lang="en-US" sz="2400" dirty="0" smtClean="0">
                <a:latin typeface="Cambria" panose="02040503050406030204" pitchFamily="18" charset="0"/>
              </a:rPr>
              <a:t>It </a:t>
            </a:r>
            <a:r>
              <a:rPr lang="en-US" sz="2400" dirty="0">
                <a:latin typeface="Cambria" panose="02040503050406030204" pitchFamily="18" charset="0"/>
              </a:rPr>
              <a:t>is also commonly used for one-off products that are specially made and do not need to be stocked in a warehouse to provide a particular level of service to the customer. (e.g. Dell Computers)</a:t>
            </a:r>
          </a:p>
          <a:p>
            <a:endParaRPr lang="id-ID" sz="2400" dirty="0">
              <a:latin typeface="Cambria" panose="02040503050406030204" pitchFamily="18" charset="0"/>
            </a:endParaRPr>
          </a:p>
        </p:txBody>
      </p:sp>
      <p:sp>
        <p:nvSpPr>
          <p:cNvPr id="4" name="Title 1"/>
          <p:cNvSpPr>
            <a:spLocks noGrp="1"/>
          </p:cNvSpPr>
          <p:nvPr>
            <p:ph type="title"/>
          </p:nvPr>
        </p:nvSpPr>
        <p:spPr/>
        <p:txBody>
          <a:bodyPr>
            <a:normAutofit/>
          </a:bodyPr>
          <a:lstStyle/>
          <a:p>
            <a:r>
              <a:rPr lang="en-US" sz="3200" b="1" spc="50" dirty="0">
                <a:ln w="0"/>
                <a:solidFill>
                  <a:srgbClr val="00B0F0"/>
                </a:solidFill>
                <a:effectLst>
                  <a:innerShdw blurRad="63500" dist="50800" dir="13500000">
                    <a:srgbClr val="000000">
                      <a:alpha val="50000"/>
                    </a:srgbClr>
                  </a:innerShdw>
                </a:effectLst>
              </a:rPr>
              <a:t>Distribution Networks: </a:t>
            </a:r>
            <a:r>
              <a:rPr lang="en-US" sz="3200" b="1" spc="50" dirty="0" smtClean="0">
                <a:ln w="0"/>
                <a:solidFill>
                  <a:srgbClr val="00B0F0"/>
                </a:solidFill>
                <a:effectLst>
                  <a:innerShdw blurRad="63500" dist="50800" dir="13500000">
                    <a:srgbClr val="000000">
                      <a:alpha val="50000"/>
                    </a:srgbClr>
                  </a:innerShdw>
                </a:effectLst>
              </a:rPr>
              <a:t/>
            </a:r>
            <a:br>
              <a:rPr lang="en-US" sz="3200" b="1" spc="50" dirty="0" smtClean="0">
                <a:ln w="0"/>
                <a:solidFill>
                  <a:srgbClr val="00B0F0"/>
                </a:solidFill>
                <a:effectLst>
                  <a:innerShdw blurRad="63500" dist="50800" dir="13500000">
                    <a:srgbClr val="000000">
                      <a:alpha val="50000"/>
                    </a:srgbClr>
                  </a:innerShdw>
                </a:effectLst>
              </a:rPr>
            </a:br>
            <a:r>
              <a:rPr lang="en-US" sz="3200" b="1" spc="50" dirty="0" smtClean="0">
                <a:ln w="0"/>
                <a:solidFill>
                  <a:srgbClr val="00B0F0"/>
                </a:solidFill>
                <a:effectLst>
                  <a:innerShdw blurRad="63500" dist="50800" dir="13500000">
                    <a:srgbClr val="000000">
                      <a:alpha val="50000"/>
                    </a:srgbClr>
                  </a:innerShdw>
                </a:effectLst>
              </a:rPr>
              <a:t>Alternative </a:t>
            </a:r>
            <a:r>
              <a:rPr lang="en-US" sz="3200" b="1" spc="50" dirty="0">
                <a:ln w="0"/>
                <a:solidFill>
                  <a:srgbClr val="00B0F0"/>
                </a:solidFill>
                <a:effectLst>
                  <a:innerShdw blurRad="63500" dist="50800" dir="13500000">
                    <a:srgbClr val="000000">
                      <a:alpha val="50000"/>
                    </a:srgbClr>
                  </a:innerShdw>
                </a:effectLst>
              </a:rPr>
              <a:t>Supply Chain Structures </a:t>
            </a:r>
            <a:endParaRPr lang="id-ID" sz="3200" b="1" spc="50" dirty="0">
              <a:ln w="0"/>
              <a:solidFill>
                <a:srgbClr val="00B0F0"/>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615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0721" y="2057400"/>
            <a:ext cx="7888223" cy="4572000"/>
          </a:xfrm>
        </p:spPr>
        <p:txBody>
          <a:bodyPr>
            <a:normAutofit/>
          </a:bodyPr>
          <a:lstStyle/>
          <a:p>
            <a:pPr>
              <a:buFont typeface="Wingdings" panose="05000000000000000000" pitchFamily="2" charset="2"/>
              <a:buChar char="q"/>
            </a:pPr>
            <a:r>
              <a:rPr lang="en-US" sz="2000" dirty="0">
                <a:latin typeface="Cambria" panose="02040503050406030204" pitchFamily="18" charset="0"/>
              </a:rPr>
              <a:t>Internet and shopping from home</a:t>
            </a:r>
          </a:p>
          <a:p>
            <a:pPr marL="987425" indent="-303213"/>
            <a:r>
              <a:rPr lang="en-US" sz="2000" dirty="0" smtClean="0">
                <a:latin typeface="Cambria" panose="02040503050406030204" pitchFamily="18" charset="0"/>
              </a:rPr>
              <a:t>Websites </a:t>
            </a:r>
            <a:r>
              <a:rPr lang="en-US" sz="2000" dirty="0">
                <a:latin typeface="Cambria" panose="02040503050406030204" pitchFamily="18" charset="0"/>
              </a:rPr>
              <a:t>can now be used whether from the retailers or specialized companies (e.g.e-shop.gr)</a:t>
            </a:r>
          </a:p>
          <a:p>
            <a:pPr marL="987425" indent="-303213"/>
            <a:r>
              <a:rPr lang="en-US" sz="2000" dirty="0" smtClean="0">
                <a:latin typeface="Cambria" panose="02040503050406030204" pitchFamily="18" charset="0"/>
              </a:rPr>
              <a:t>They </a:t>
            </a:r>
            <a:r>
              <a:rPr lang="en-US" sz="2000" dirty="0">
                <a:latin typeface="Cambria" panose="02040503050406030204" pitchFamily="18" charset="0"/>
              </a:rPr>
              <a:t>are similar to the those used by mail order operations/ post and parcels carrier</a:t>
            </a:r>
          </a:p>
          <a:p>
            <a:pPr marL="987425" indent="-303213"/>
            <a:r>
              <a:rPr lang="en-US" sz="2000" dirty="0" smtClean="0">
                <a:latin typeface="Cambria" panose="02040503050406030204" pitchFamily="18" charset="0"/>
              </a:rPr>
              <a:t>They </a:t>
            </a:r>
            <a:r>
              <a:rPr lang="en-US" sz="2000" dirty="0">
                <a:latin typeface="Cambria" panose="02040503050406030204" pitchFamily="18" charset="0"/>
              </a:rPr>
              <a:t>are almost all run by third-party companies. Deliveries are made mostly by post and parcels carrier companies</a:t>
            </a:r>
          </a:p>
          <a:p>
            <a:endParaRPr lang="id-ID" sz="2000" dirty="0">
              <a:latin typeface="Cambria" panose="02040503050406030204" pitchFamily="18" charset="0"/>
            </a:endParaRPr>
          </a:p>
        </p:txBody>
      </p:sp>
      <p:sp>
        <p:nvSpPr>
          <p:cNvPr id="4" name="Title 1"/>
          <p:cNvSpPr>
            <a:spLocks noGrp="1"/>
          </p:cNvSpPr>
          <p:nvPr>
            <p:ph type="title"/>
          </p:nvPr>
        </p:nvSpPr>
        <p:spPr/>
        <p:txBody>
          <a:bodyPr>
            <a:normAutofit/>
          </a:bodyPr>
          <a:lstStyle/>
          <a:p>
            <a:r>
              <a:rPr lang="en-US" sz="3200" b="1" spc="50" dirty="0">
                <a:ln w="0"/>
                <a:solidFill>
                  <a:srgbClr val="00B0F0"/>
                </a:solidFill>
                <a:effectLst>
                  <a:innerShdw blurRad="63500" dist="50800" dir="13500000">
                    <a:srgbClr val="000000">
                      <a:alpha val="50000"/>
                    </a:srgbClr>
                  </a:innerShdw>
                </a:effectLst>
              </a:rPr>
              <a:t>Distribution Networks: </a:t>
            </a:r>
            <a:r>
              <a:rPr lang="en-US" sz="3200" b="1" spc="50" dirty="0" smtClean="0">
                <a:ln w="0"/>
                <a:solidFill>
                  <a:srgbClr val="00B0F0"/>
                </a:solidFill>
                <a:effectLst>
                  <a:innerShdw blurRad="63500" dist="50800" dir="13500000">
                    <a:srgbClr val="000000">
                      <a:alpha val="50000"/>
                    </a:srgbClr>
                  </a:innerShdw>
                </a:effectLst>
              </a:rPr>
              <a:t/>
            </a:r>
            <a:br>
              <a:rPr lang="en-US" sz="3200" b="1" spc="50" dirty="0" smtClean="0">
                <a:ln w="0"/>
                <a:solidFill>
                  <a:srgbClr val="00B0F0"/>
                </a:solidFill>
                <a:effectLst>
                  <a:innerShdw blurRad="63500" dist="50800" dir="13500000">
                    <a:srgbClr val="000000">
                      <a:alpha val="50000"/>
                    </a:srgbClr>
                  </a:innerShdw>
                </a:effectLst>
              </a:rPr>
            </a:br>
            <a:r>
              <a:rPr lang="en-US" sz="3200" b="1" spc="50" dirty="0" smtClean="0">
                <a:ln w="0"/>
                <a:solidFill>
                  <a:srgbClr val="00B0F0"/>
                </a:solidFill>
                <a:effectLst>
                  <a:innerShdw blurRad="63500" dist="50800" dir="13500000">
                    <a:srgbClr val="000000">
                      <a:alpha val="50000"/>
                    </a:srgbClr>
                  </a:innerShdw>
                </a:effectLst>
              </a:rPr>
              <a:t>Alternative </a:t>
            </a:r>
            <a:r>
              <a:rPr lang="en-US" sz="3200" b="1" spc="50" dirty="0">
                <a:ln w="0"/>
                <a:solidFill>
                  <a:srgbClr val="00B0F0"/>
                </a:solidFill>
                <a:effectLst>
                  <a:innerShdw blurRad="63500" dist="50800" dir="13500000">
                    <a:srgbClr val="000000">
                      <a:alpha val="50000"/>
                    </a:srgbClr>
                  </a:innerShdw>
                </a:effectLst>
              </a:rPr>
              <a:t>Supply Chain Structures </a:t>
            </a:r>
            <a:endParaRPr lang="id-ID" sz="3200" b="1" spc="50" dirty="0">
              <a:ln w="0"/>
              <a:solidFill>
                <a:srgbClr val="00B0F0"/>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41284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b="1" dirty="0">
                <a:solidFill>
                  <a:srgbClr val="002060"/>
                </a:solidFill>
              </a:rPr>
              <a:t>Factory to factory/business to business</a:t>
            </a:r>
          </a:p>
          <a:p>
            <a:pPr marL="1079500" indent="-303213"/>
            <a:r>
              <a:rPr lang="en-US" dirty="0" smtClean="0"/>
              <a:t>This </a:t>
            </a:r>
            <a:r>
              <a:rPr lang="en-US" dirty="0"/>
              <a:t>is an extremely important supply channel, as it includes all of the movement of industrial products</a:t>
            </a:r>
          </a:p>
          <a:p>
            <a:pPr marL="1079500" indent="-303213"/>
            <a:r>
              <a:rPr lang="en-US" dirty="0" smtClean="0"/>
              <a:t>These </a:t>
            </a:r>
            <a:r>
              <a:rPr lang="en-US" dirty="0"/>
              <a:t>products may cover raw materials, components, part-assembled products, etc.</a:t>
            </a:r>
          </a:p>
          <a:p>
            <a:pPr marL="1079500" indent="-303213"/>
            <a:r>
              <a:rPr lang="en-US" dirty="0" smtClean="0"/>
              <a:t>Options </a:t>
            </a:r>
            <a:r>
              <a:rPr lang="en-US" dirty="0"/>
              <a:t>vary according to the type and size of product and order. May range from full loads to small parcels, and may be undertaken by the manufacturers themselves of by third-party. (e.g. </a:t>
            </a:r>
            <a:r>
              <a:rPr lang="en-US" dirty="0" err="1"/>
              <a:t>Bridgestone,BMW</a:t>
            </a:r>
            <a:r>
              <a:rPr lang="en-US" dirty="0"/>
              <a:t>)</a:t>
            </a:r>
          </a:p>
          <a:p>
            <a:endParaRPr lang="id-ID" dirty="0"/>
          </a:p>
        </p:txBody>
      </p:sp>
      <p:sp>
        <p:nvSpPr>
          <p:cNvPr id="4" name="Title 1"/>
          <p:cNvSpPr>
            <a:spLocks noGrp="1"/>
          </p:cNvSpPr>
          <p:nvPr>
            <p:ph type="title"/>
          </p:nvPr>
        </p:nvSpPr>
        <p:spPr>
          <a:solidFill>
            <a:schemeClr val="accent1">
              <a:lumMod val="40000"/>
              <a:lumOff val="60000"/>
            </a:schemeClr>
          </a:solidFill>
        </p:spPr>
        <p:txBody>
          <a:bodyPr>
            <a:normAutofit/>
          </a:bodyPr>
          <a:lstStyle/>
          <a:p>
            <a:r>
              <a:rPr lang="en-US" sz="3200" b="1" spc="50" dirty="0">
                <a:ln w="0"/>
                <a:solidFill>
                  <a:srgbClr val="00B0F0"/>
                </a:solidFill>
                <a:effectLst>
                  <a:innerShdw blurRad="63500" dist="50800" dir="13500000">
                    <a:srgbClr val="000000">
                      <a:alpha val="50000"/>
                    </a:srgbClr>
                  </a:innerShdw>
                </a:effectLst>
              </a:rPr>
              <a:t>Distribution Networks: </a:t>
            </a:r>
            <a:r>
              <a:rPr lang="en-US" sz="3200" b="1" spc="50" dirty="0" smtClean="0">
                <a:ln w="0"/>
                <a:solidFill>
                  <a:srgbClr val="00B0F0"/>
                </a:solidFill>
                <a:effectLst>
                  <a:innerShdw blurRad="63500" dist="50800" dir="13500000">
                    <a:srgbClr val="000000">
                      <a:alpha val="50000"/>
                    </a:srgbClr>
                  </a:innerShdw>
                </a:effectLst>
              </a:rPr>
              <a:t/>
            </a:r>
            <a:br>
              <a:rPr lang="en-US" sz="3200" b="1" spc="50" dirty="0" smtClean="0">
                <a:ln w="0"/>
                <a:solidFill>
                  <a:srgbClr val="00B0F0"/>
                </a:solidFill>
                <a:effectLst>
                  <a:innerShdw blurRad="63500" dist="50800" dir="13500000">
                    <a:srgbClr val="000000">
                      <a:alpha val="50000"/>
                    </a:srgbClr>
                  </a:innerShdw>
                </a:effectLst>
              </a:rPr>
            </a:br>
            <a:r>
              <a:rPr lang="en-US" sz="3200" b="1" spc="50" dirty="0" smtClean="0">
                <a:ln w="0"/>
                <a:solidFill>
                  <a:srgbClr val="00B0F0"/>
                </a:solidFill>
                <a:effectLst>
                  <a:innerShdw blurRad="63500" dist="50800" dir="13500000">
                    <a:srgbClr val="000000">
                      <a:alpha val="50000"/>
                    </a:srgbClr>
                  </a:innerShdw>
                </a:effectLst>
              </a:rPr>
              <a:t>Alternative </a:t>
            </a:r>
            <a:r>
              <a:rPr lang="en-US" sz="3200" b="1" spc="50" dirty="0">
                <a:ln w="0"/>
                <a:solidFill>
                  <a:srgbClr val="00B0F0"/>
                </a:solidFill>
                <a:effectLst>
                  <a:innerShdw blurRad="63500" dist="50800" dir="13500000">
                    <a:srgbClr val="000000">
                      <a:alpha val="50000"/>
                    </a:srgbClr>
                  </a:innerShdw>
                </a:effectLst>
              </a:rPr>
              <a:t>Supply Chain Structures </a:t>
            </a:r>
            <a:endParaRPr lang="id-ID" sz="3200" b="1" spc="50" dirty="0">
              <a:ln w="0"/>
              <a:solidFill>
                <a:srgbClr val="00B0F0"/>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10490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9936" y="2781300"/>
            <a:ext cx="4084320" cy="1295400"/>
          </a:xfrm>
        </p:spPr>
        <p:txBody>
          <a:bodyPr>
            <a:normAutofit fontScale="90000"/>
          </a:bodyPr>
          <a:lstStyle/>
          <a:p>
            <a:r>
              <a:rPr lang="en-US" b="1" dirty="0">
                <a:ln w="0"/>
                <a:solidFill>
                  <a:schemeClr val="accent1"/>
                </a:solidFill>
                <a:effectLst>
                  <a:outerShdw blurRad="38100" dist="25400" dir="5400000" algn="ctr" rotWithShape="0">
                    <a:srgbClr val="6E747A">
                      <a:alpha val="43000"/>
                    </a:srgbClr>
                  </a:outerShdw>
                </a:effectLst>
              </a:rPr>
              <a:t>Distribution Networks: </a:t>
            </a:r>
            <a:r>
              <a:rPr lang="en-US" b="1" dirty="0" smtClean="0">
                <a:ln w="0"/>
                <a:solidFill>
                  <a:schemeClr val="accent1"/>
                </a:solidFill>
                <a:effectLst>
                  <a:outerShdw blurRad="38100" dist="25400" dir="5400000" algn="ctr" rotWithShape="0">
                    <a:srgbClr val="6E747A">
                      <a:alpha val="43000"/>
                    </a:srgbClr>
                  </a:outerShdw>
                </a:effectLst>
              </a:rPr>
              <a:t/>
            </a:r>
            <a:br>
              <a:rPr lang="en-US" b="1" dirty="0" smtClean="0">
                <a:ln w="0"/>
                <a:solidFill>
                  <a:schemeClr val="accent1"/>
                </a:solidFill>
                <a:effectLst>
                  <a:outerShdw blurRad="38100" dist="25400" dir="5400000" algn="ctr" rotWithShape="0">
                    <a:srgbClr val="6E747A">
                      <a:alpha val="43000"/>
                    </a:srgbClr>
                  </a:outerShdw>
                </a:effectLst>
              </a:rPr>
            </a:br>
            <a:r>
              <a:rPr lang="en-US" b="1" dirty="0" smtClean="0">
                <a:ln w="0"/>
                <a:solidFill>
                  <a:schemeClr val="accent1"/>
                </a:solidFill>
                <a:effectLst>
                  <a:outerShdw blurRad="38100" dist="25400" dir="5400000" algn="ctr" rotWithShape="0">
                    <a:srgbClr val="6E747A">
                      <a:alpha val="43000"/>
                    </a:srgbClr>
                  </a:outerShdw>
                </a:effectLst>
              </a:rPr>
              <a:t>Physical </a:t>
            </a:r>
            <a:r>
              <a:rPr lang="en-US" b="1" dirty="0" err="1">
                <a:ln w="0"/>
                <a:solidFill>
                  <a:schemeClr val="accent1"/>
                </a:solidFill>
                <a:effectLst>
                  <a:outerShdw blurRad="38100" dist="25400" dir="5400000" algn="ctr" rotWithShape="0">
                    <a:srgbClr val="6E747A">
                      <a:alpha val="43000"/>
                    </a:srgbClr>
                  </a:outerShdw>
                </a:effectLst>
              </a:rPr>
              <a:t>vs</a:t>
            </a:r>
            <a:r>
              <a:rPr lang="en-US" b="1" dirty="0">
                <a:ln w="0"/>
                <a:solidFill>
                  <a:schemeClr val="accent1"/>
                </a:solidFill>
                <a:effectLst>
                  <a:outerShdw blurRad="38100" dist="25400" dir="5400000" algn="ctr" rotWithShape="0">
                    <a:srgbClr val="6E747A">
                      <a:alpha val="43000"/>
                    </a:srgbClr>
                  </a:outerShdw>
                </a:effectLst>
              </a:rPr>
              <a:t> </a:t>
            </a:r>
            <a:r>
              <a:rPr lang="en-US" b="1" dirty="0" smtClean="0">
                <a:ln w="0"/>
                <a:solidFill>
                  <a:schemeClr val="accent1"/>
                </a:solidFill>
                <a:effectLst>
                  <a:outerShdw blurRad="38100" dist="25400" dir="5400000" algn="ctr" rotWithShape="0">
                    <a:srgbClr val="6E747A">
                      <a:alpha val="43000"/>
                    </a:srgbClr>
                  </a:outerShdw>
                </a:effectLst>
              </a:rPr>
              <a:t/>
            </a:r>
            <a:br>
              <a:rPr lang="en-US" b="1" dirty="0" smtClean="0">
                <a:ln w="0"/>
                <a:solidFill>
                  <a:schemeClr val="accent1"/>
                </a:solidFill>
                <a:effectLst>
                  <a:outerShdw blurRad="38100" dist="25400" dir="5400000" algn="ctr" rotWithShape="0">
                    <a:srgbClr val="6E747A">
                      <a:alpha val="43000"/>
                    </a:srgbClr>
                  </a:outerShdw>
                </a:effectLst>
              </a:rPr>
            </a:br>
            <a:r>
              <a:rPr lang="en-US" b="1" dirty="0" smtClean="0">
                <a:ln w="0"/>
                <a:solidFill>
                  <a:schemeClr val="accent1"/>
                </a:solidFill>
                <a:effectLst>
                  <a:outerShdw blurRad="38100" dist="25400" dir="5400000" algn="ctr" rotWithShape="0">
                    <a:srgbClr val="6E747A">
                      <a:alpha val="43000"/>
                    </a:srgbClr>
                  </a:outerShdw>
                </a:effectLst>
              </a:rPr>
              <a:t>Trading Channel </a:t>
            </a:r>
            <a:endParaRPr lang="id-ID" b="1" dirty="0">
              <a:ln w="0"/>
              <a:solidFill>
                <a:schemeClr val="accent1"/>
              </a:solidFill>
              <a:effectLst>
                <a:outerShdw blurRad="38100" dist="25400" dir="5400000" algn="ctr" rotWithShape="0">
                  <a:srgbClr val="6E747A">
                    <a:alpha val="43000"/>
                  </a:srgbClr>
                </a:outerShdw>
              </a:effectLst>
            </a:endParaRPr>
          </a:p>
        </p:txBody>
      </p:sp>
      <p:pic>
        <p:nvPicPr>
          <p:cNvPr id="5" name="Picture 4"/>
          <p:cNvPicPr>
            <a:picLocks noChangeAspect="1"/>
          </p:cNvPicPr>
          <p:nvPr/>
        </p:nvPicPr>
        <p:blipFill rotWithShape="1">
          <a:blip r:embed="rId2"/>
          <a:srcRect l="18327" t="25375" r="28680" b="10235"/>
          <a:stretch/>
        </p:blipFill>
        <p:spPr>
          <a:xfrm>
            <a:off x="4187953" y="277368"/>
            <a:ext cx="7571232" cy="6303264"/>
          </a:xfrm>
          <a:prstGeom prst="rect">
            <a:avLst/>
          </a:prstGeom>
        </p:spPr>
      </p:pic>
    </p:spTree>
    <p:extLst>
      <p:ext uri="{BB962C8B-B14F-4D97-AF65-F5344CB8AC3E}">
        <p14:creationId xmlns:p14="http://schemas.microsoft.com/office/powerpoint/2010/main" val="360588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Selecting a distribution network</a:t>
            </a:r>
          </a:p>
        </p:txBody>
      </p:sp>
      <p:pic>
        <p:nvPicPr>
          <p:cNvPr id="6" name="Picture 5"/>
          <p:cNvPicPr>
            <a:picLocks noChangeAspect="1"/>
          </p:cNvPicPr>
          <p:nvPr/>
        </p:nvPicPr>
        <p:blipFill rotWithShape="1">
          <a:blip r:embed="rId2"/>
          <a:srcRect l="15095" t="25875" r="15611" b="17125"/>
          <a:stretch/>
        </p:blipFill>
        <p:spPr>
          <a:xfrm>
            <a:off x="1219201" y="1609344"/>
            <a:ext cx="10479105" cy="4846320"/>
          </a:xfrm>
          <a:prstGeom prst="rect">
            <a:avLst/>
          </a:prstGeom>
        </p:spPr>
      </p:pic>
    </p:spTree>
    <p:extLst>
      <p:ext uri="{BB962C8B-B14F-4D97-AF65-F5344CB8AC3E}">
        <p14:creationId xmlns:p14="http://schemas.microsoft.com/office/powerpoint/2010/main" val="121571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Selecting a distribution network</a:t>
            </a:r>
            <a:endParaRPr lang="id-ID" dirty="0"/>
          </a:p>
        </p:txBody>
      </p:sp>
      <p:pic>
        <p:nvPicPr>
          <p:cNvPr id="4" name="Picture 3"/>
          <p:cNvPicPr>
            <a:picLocks noChangeAspect="1"/>
          </p:cNvPicPr>
          <p:nvPr/>
        </p:nvPicPr>
        <p:blipFill rotWithShape="1">
          <a:blip r:embed="rId2"/>
          <a:srcRect l="15376" t="25875" r="15189" b="12125"/>
          <a:stretch/>
        </p:blipFill>
        <p:spPr>
          <a:xfrm>
            <a:off x="1219201" y="1447800"/>
            <a:ext cx="10054272" cy="5047488"/>
          </a:xfrm>
          <a:prstGeom prst="rect">
            <a:avLst/>
          </a:prstGeom>
        </p:spPr>
      </p:pic>
    </p:spTree>
    <p:extLst>
      <p:ext uri="{BB962C8B-B14F-4D97-AF65-F5344CB8AC3E}">
        <p14:creationId xmlns:p14="http://schemas.microsoft.com/office/powerpoint/2010/main" val="105870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ln w="0"/>
                <a:solidFill>
                  <a:schemeClr val="accent3">
                    <a:lumMod val="50000"/>
                  </a:schemeClr>
                </a:solidFill>
                <a:effectLst>
                  <a:outerShdw blurRad="38100" dist="19050" dir="2700000" algn="tl" rotWithShape="0">
                    <a:schemeClr val="dk1">
                      <a:alpha val="40000"/>
                    </a:schemeClr>
                  </a:outerShdw>
                </a:effectLst>
              </a:rPr>
              <a:t>Terminals/Hubs in Distribution Networks</a:t>
            </a:r>
          </a:p>
        </p:txBody>
      </p:sp>
      <p:sp>
        <p:nvSpPr>
          <p:cNvPr id="3" name="Content Placeholder 2"/>
          <p:cNvSpPr>
            <a:spLocks noGrp="1"/>
          </p:cNvSpPr>
          <p:nvPr>
            <p:ph idx="1"/>
          </p:nvPr>
        </p:nvSpPr>
        <p:spPr/>
        <p:txBody>
          <a:bodyPr>
            <a:normAutofit/>
          </a:bodyPr>
          <a:lstStyle/>
          <a:p>
            <a:r>
              <a:rPr lang="en-US" dirty="0"/>
              <a:t>Terminal / Distribution Centers / Hubs are facilities were loading / unloading, sorting and storage of transported commodities is taking place in order to efficiently utilize the transportation means. </a:t>
            </a:r>
          </a:p>
          <a:p>
            <a:r>
              <a:rPr lang="en-US" dirty="0" smtClean="0"/>
              <a:t>Main </a:t>
            </a:r>
            <a:r>
              <a:rPr lang="en-US" dirty="0"/>
              <a:t>scope is to consolidate commodities arrivals from </a:t>
            </a:r>
            <a:r>
              <a:rPr lang="en-US" dirty="0" err="1"/>
              <a:t>differentlocations</a:t>
            </a:r>
            <a:r>
              <a:rPr lang="en-US" dirty="0"/>
              <a:t>, in order to reduce transport costs and increase transport efficiency. </a:t>
            </a:r>
          </a:p>
          <a:p>
            <a:r>
              <a:rPr lang="en-US" dirty="0" smtClean="0"/>
              <a:t>They </a:t>
            </a:r>
            <a:r>
              <a:rPr lang="en-US" dirty="0"/>
              <a:t>provide increased efficiency when transport goods volume </a:t>
            </a:r>
            <a:r>
              <a:rPr lang="en-US" dirty="0" err="1"/>
              <a:t>isless</a:t>
            </a:r>
            <a:r>
              <a:rPr lang="en-US" dirty="0"/>
              <a:t>-than-truckload where shipments are merged and larger vehicles may be used. </a:t>
            </a:r>
            <a:endParaRPr lang="id-ID" dirty="0"/>
          </a:p>
        </p:txBody>
      </p:sp>
    </p:spTree>
    <p:extLst>
      <p:ext uri="{BB962C8B-B14F-4D97-AF65-F5344CB8AC3E}">
        <p14:creationId xmlns:p14="http://schemas.microsoft.com/office/powerpoint/2010/main" val="4152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ln w="0"/>
                <a:solidFill>
                  <a:schemeClr val="accent3">
                    <a:lumMod val="50000"/>
                  </a:schemeClr>
                </a:solidFill>
                <a:effectLst>
                  <a:outerShdw blurRad="38100" dist="19050" dir="2700000" algn="tl" rotWithShape="0">
                    <a:schemeClr val="dk1">
                      <a:alpha val="40000"/>
                    </a:schemeClr>
                  </a:outerShdw>
                </a:effectLst>
              </a:rPr>
              <a:t>Terminals/Hubs in Distribution Networks</a:t>
            </a:r>
            <a:endParaRPr lang="id-ID" dirty="0"/>
          </a:p>
        </p:txBody>
      </p:sp>
      <p:sp>
        <p:nvSpPr>
          <p:cNvPr id="4" name="Rectangle 3"/>
          <p:cNvSpPr/>
          <p:nvPr/>
        </p:nvSpPr>
        <p:spPr>
          <a:xfrm>
            <a:off x="1255778" y="1447800"/>
            <a:ext cx="10155937" cy="1323439"/>
          </a:xfrm>
          <a:prstGeom prst="rect">
            <a:avLst/>
          </a:prstGeom>
        </p:spPr>
        <p:txBody>
          <a:bodyPr wrap="square">
            <a:spAutoFit/>
          </a:bodyPr>
          <a:lstStyle/>
          <a:p>
            <a:r>
              <a:rPr lang="id-ID" sz="2000" dirty="0">
                <a:latin typeface="Cambria" panose="02040503050406030204" pitchFamily="18" charset="0"/>
              </a:rPr>
              <a:t>Illustrative Simplification of a </a:t>
            </a:r>
            <a:r>
              <a:rPr lang="id-ID" sz="2000" b="1" i="1" dirty="0">
                <a:latin typeface="Cambria" panose="02040503050406030204" pitchFamily="18" charset="0"/>
              </a:rPr>
              <a:t>Transportation Network using a Single Terminal Station Commodities are transported to the terminal station</a:t>
            </a:r>
            <a:r>
              <a:rPr lang="id-ID" sz="2000" b="1" dirty="0">
                <a:latin typeface="Cambria" panose="02040503050406030204" pitchFamily="18" charset="0"/>
              </a:rPr>
              <a:t>,</a:t>
            </a:r>
            <a:r>
              <a:rPr lang="id-ID" sz="2000" dirty="0">
                <a:latin typeface="Cambria" panose="02040503050406030204" pitchFamily="18" charset="0"/>
              </a:rPr>
              <a:t> where they are sorted and grouped based on final destination and then they loaded to the appropriate vehicles andtransported to their final destination</a:t>
            </a:r>
          </a:p>
        </p:txBody>
      </p:sp>
      <p:pic>
        <p:nvPicPr>
          <p:cNvPr id="5" name="Picture 4"/>
          <p:cNvPicPr>
            <a:picLocks noChangeAspect="1"/>
          </p:cNvPicPr>
          <p:nvPr/>
        </p:nvPicPr>
        <p:blipFill rotWithShape="1">
          <a:blip r:embed="rId2"/>
          <a:srcRect l="23950" t="62875" r="22076" b="13125"/>
          <a:stretch/>
        </p:blipFill>
        <p:spPr>
          <a:xfrm>
            <a:off x="1255778" y="2907792"/>
            <a:ext cx="10314433" cy="3694176"/>
          </a:xfrm>
          <a:prstGeom prst="rect">
            <a:avLst/>
          </a:prstGeom>
        </p:spPr>
      </p:pic>
    </p:spTree>
    <p:extLst>
      <p:ext uri="{BB962C8B-B14F-4D97-AF65-F5344CB8AC3E}">
        <p14:creationId xmlns:p14="http://schemas.microsoft.com/office/powerpoint/2010/main" val="281484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ln w="0"/>
                <a:solidFill>
                  <a:schemeClr val="accent3">
                    <a:lumMod val="50000"/>
                  </a:schemeClr>
                </a:solidFill>
                <a:effectLst>
                  <a:outerShdw blurRad="38100" dist="19050" dir="2700000" algn="tl" rotWithShape="0">
                    <a:schemeClr val="dk1">
                      <a:alpha val="40000"/>
                    </a:schemeClr>
                  </a:outerShdw>
                </a:effectLst>
              </a:rPr>
              <a:t>Terminals/Hubs in Distribution Networks</a:t>
            </a:r>
            <a:endParaRPr lang="id-ID" dirty="0"/>
          </a:p>
        </p:txBody>
      </p:sp>
      <p:sp>
        <p:nvSpPr>
          <p:cNvPr id="3" name="Content Placeholder 2"/>
          <p:cNvSpPr>
            <a:spLocks noGrp="1"/>
          </p:cNvSpPr>
          <p:nvPr>
            <p:ph idx="1"/>
          </p:nvPr>
        </p:nvSpPr>
        <p:spPr>
          <a:xfrm>
            <a:off x="1219201" y="1600200"/>
            <a:ext cx="9753600" cy="1051560"/>
          </a:xfrm>
        </p:spPr>
        <p:txBody>
          <a:bodyPr>
            <a:normAutofit/>
          </a:bodyPr>
          <a:lstStyle/>
          <a:p>
            <a:r>
              <a:rPr lang="en-US" sz="2400" dirty="0">
                <a:latin typeface="Cambria" panose="02040503050406030204" pitchFamily="18" charset="0"/>
              </a:rPr>
              <a:t>In order to take full advantage of a terminal station, several parameters have to be taken under consideration:</a:t>
            </a:r>
          </a:p>
          <a:p>
            <a:endParaRPr lang="id-ID" sz="2400" dirty="0">
              <a:latin typeface="Cambria" panose="02040503050406030204" pitchFamily="18" charset="0"/>
            </a:endParaRPr>
          </a:p>
        </p:txBody>
      </p:sp>
      <p:pic>
        <p:nvPicPr>
          <p:cNvPr id="4" name="Picture 3"/>
          <p:cNvPicPr>
            <a:picLocks noChangeAspect="1"/>
          </p:cNvPicPr>
          <p:nvPr/>
        </p:nvPicPr>
        <p:blipFill rotWithShape="1">
          <a:blip r:embed="rId2"/>
          <a:srcRect l="12846" t="31874" r="12940" b="37376"/>
          <a:stretch/>
        </p:blipFill>
        <p:spPr>
          <a:xfrm>
            <a:off x="1219201" y="2523744"/>
            <a:ext cx="10296145" cy="3968496"/>
          </a:xfrm>
          <a:prstGeom prst="rect">
            <a:avLst/>
          </a:prstGeom>
        </p:spPr>
      </p:pic>
    </p:spTree>
    <p:extLst>
      <p:ext uri="{BB962C8B-B14F-4D97-AF65-F5344CB8AC3E}">
        <p14:creationId xmlns:p14="http://schemas.microsoft.com/office/powerpoint/2010/main" val="46980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ln w="0"/>
                <a:solidFill>
                  <a:schemeClr val="accent3">
                    <a:lumMod val="50000"/>
                  </a:schemeClr>
                </a:solidFill>
                <a:effectLst>
                  <a:outerShdw blurRad="38100" dist="19050" dir="2700000" algn="tl" rotWithShape="0">
                    <a:schemeClr val="dk1">
                      <a:alpha val="40000"/>
                    </a:schemeClr>
                  </a:outerShdw>
                </a:effectLst>
              </a:rPr>
              <a:t>Terminals/Hubs in Distribution Networks</a:t>
            </a:r>
            <a:endParaRPr lang="id-ID"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t>In order to deal with the aforementioned parameters and to effectively serve an overall network (international, national, regional and local transportation), three main types of terminal stations topologies exist:</a:t>
            </a:r>
          </a:p>
          <a:p>
            <a:pPr lvl="1">
              <a:buFont typeface="Wingdings" panose="05000000000000000000" pitchFamily="2" charset="2"/>
              <a:buChar char="§"/>
            </a:pPr>
            <a:r>
              <a:rPr lang="en-US" dirty="0" smtClean="0"/>
              <a:t>Independent </a:t>
            </a:r>
            <a:r>
              <a:rPr lang="en-US" dirty="0"/>
              <a:t>Terminal Stations</a:t>
            </a:r>
          </a:p>
          <a:p>
            <a:pPr lvl="1">
              <a:buFont typeface="Wingdings" panose="05000000000000000000" pitchFamily="2" charset="2"/>
              <a:buChar char="§"/>
            </a:pPr>
            <a:r>
              <a:rPr lang="en-US" dirty="0" smtClean="0"/>
              <a:t>Single-Level </a:t>
            </a:r>
            <a:r>
              <a:rPr lang="en-US" dirty="0"/>
              <a:t>Multiple Terminal Stations</a:t>
            </a:r>
          </a:p>
          <a:p>
            <a:pPr lvl="1">
              <a:buFont typeface="Wingdings" panose="05000000000000000000" pitchFamily="2" charset="2"/>
              <a:buChar char="§"/>
            </a:pPr>
            <a:r>
              <a:rPr lang="en-US" dirty="0" smtClean="0"/>
              <a:t>Hierarchical </a:t>
            </a:r>
            <a:r>
              <a:rPr lang="en-US" dirty="0"/>
              <a:t>Multiple Terminal Stations</a:t>
            </a:r>
          </a:p>
          <a:p>
            <a:endParaRPr lang="id-ID" dirty="0"/>
          </a:p>
        </p:txBody>
      </p:sp>
    </p:spTree>
    <p:extLst>
      <p:ext uri="{BB962C8B-B14F-4D97-AF65-F5344CB8AC3E}">
        <p14:creationId xmlns:p14="http://schemas.microsoft.com/office/powerpoint/2010/main" val="257228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1362501"/>
            <a:ext cx="9753600" cy="475397"/>
          </a:xfrm>
        </p:spPr>
        <p:txBody>
          <a:bodyPr>
            <a:normAutofit fontScale="90000"/>
            <a:scene3d>
              <a:camera prst="orthographicFront"/>
              <a:lightRig rig="soft" dir="t">
                <a:rot lat="0" lon="0" rev="15600000"/>
              </a:lightRig>
            </a:scene3d>
            <a:sp3d extrusionH="57150" prstMaterial="softEdge">
              <a:bevelT w="25400" h="38100"/>
            </a:sp3d>
          </a:bodyPr>
          <a:lstStyle/>
          <a:p>
            <a:r>
              <a:rPr lang="id-ID" b="1" dirty="0">
                <a:ln/>
                <a:solidFill>
                  <a:schemeClr val="accent4"/>
                </a:solidFill>
              </a:rPr>
              <a:t>Supply &amp; Distribution Logistics</a:t>
            </a:r>
            <a:br>
              <a:rPr lang="id-ID" b="1" dirty="0">
                <a:ln/>
                <a:solidFill>
                  <a:schemeClr val="accent4"/>
                </a:solidFill>
              </a:rPr>
            </a:br>
            <a:endParaRPr lang="id-ID" b="1" dirty="0">
              <a:ln/>
              <a:solidFill>
                <a:schemeClr val="accent4"/>
              </a:solidFill>
            </a:endParaRPr>
          </a:p>
        </p:txBody>
      </p:sp>
      <p:sp>
        <p:nvSpPr>
          <p:cNvPr id="3" name="Content Placeholder 2"/>
          <p:cNvSpPr>
            <a:spLocks noGrp="1"/>
          </p:cNvSpPr>
          <p:nvPr>
            <p:ph idx="1"/>
          </p:nvPr>
        </p:nvSpPr>
        <p:spPr>
          <a:xfrm>
            <a:off x="318449" y="3797489"/>
            <a:ext cx="5290781" cy="2698845"/>
          </a:xfrm>
        </p:spPr>
        <p:txBody>
          <a:bodyPr>
            <a:normAutofit/>
          </a:bodyPr>
          <a:lstStyle/>
          <a:p>
            <a:r>
              <a:rPr lang="en-US" sz="2000" dirty="0">
                <a:latin typeface="Cambria" panose="02040503050406030204" pitchFamily="18" charset="0"/>
              </a:rPr>
              <a:t>The ‘</a:t>
            </a:r>
            <a:r>
              <a:rPr lang="en-US" sz="2000" b="1" dirty="0">
                <a:latin typeface="Cambria" panose="02040503050406030204" pitchFamily="18" charset="0"/>
              </a:rPr>
              <a:t>physical supply channel</a:t>
            </a:r>
            <a:r>
              <a:rPr lang="en-US" sz="2000" dirty="0" smtClean="0">
                <a:latin typeface="Cambria" panose="02040503050406030204" pitchFamily="18" charset="0"/>
              </a:rPr>
              <a:t>’ refers </a:t>
            </a:r>
            <a:r>
              <a:rPr lang="en-US" sz="2000" dirty="0">
                <a:latin typeface="Cambria" panose="02040503050406030204" pitchFamily="18" charset="0"/>
              </a:rPr>
              <a:t>to the time and space gap between a firm’s immediate material sources and its processing points. </a:t>
            </a:r>
          </a:p>
          <a:p>
            <a:r>
              <a:rPr lang="en-US" sz="2000" dirty="0" smtClean="0">
                <a:latin typeface="Cambria" panose="02040503050406030204" pitchFamily="18" charset="0"/>
              </a:rPr>
              <a:t>The </a:t>
            </a:r>
            <a:r>
              <a:rPr lang="en-US" sz="2000" dirty="0">
                <a:latin typeface="Cambria" panose="02040503050406030204" pitchFamily="18" charset="0"/>
              </a:rPr>
              <a:t>‘</a:t>
            </a:r>
            <a:r>
              <a:rPr lang="en-US" sz="2000" b="1" dirty="0">
                <a:latin typeface="Cambria" panose="02040503050406030204" pitchFamily="18" charset="0"/>
              </a:rPr>
              <a:t>physical distribution channel</a:t>
            </a:r>
            <a:r>
              <a:rPr lang="en-US" sz="2000" dirty="0" smtClean="0">
                <a:latin typeface="Cambria" panose="02040503050406030204" pitchFamily="18" charset="0"/>
              </a:rPr>
              <a:t>’ refers </a:t>
            </a:r>
            <a:r>
              <a:rPr lang="en-US" sz="2000" dirty="0">
                <a:latin typeface="Cambria" panose="02040503050406030204" pitchFamily="18" charset="0"/>
              </a:rPr>
              <a:t>to the time and space gap between a firm’s processing points and its customers</a:t>
            </a:r>
          </a:p>
          <a:p>
            <a:endParaRPr lang="id-ID" sz="2000" dirty="0">
              <a:latin typeface="Cambria" panose="02040503050406030204" pitchFamily="18" charset="0"/>
            </a:endParaRPr>
          </a:p>
        </p:txBody>
      </p:sp>
      <p:sp>
        <p:nvSpPr>
          <p:cNvPr id="4" name="Rectangle 3"/>
          <p:cNvSpPr/>
          <p:nvPr/>
        </p:nvSpPr>
        <p:spPr>
          <a:xfrm>
            <a:off x="9192455" y="4205238"/>
            <a:ext cx="2899461"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nSpc>
                <a:spcPct val="150000"/>
              </a:lnSpc>
            </a:pPr>
            <a:r>
              <a:rPr lang="id-ID" dirty="0" smtClean="0">
                <a:solidFill>
                  <a:srgbClr val="002060"/>
                </a:solidFill>
              </a:rPr>
              <a:t>1.Suppliers -Vendors</a:t>
            </a:r>
          </a:p>
          <a:p>
            <a:pPr>
              <a:lnSpc>
                <a:spcPct val="150000"/>
              </a:lnSpc>
            </a:pPr>
            <a:r>
              <a:rPr lang="id-ID" dirty="0" smtClean="0">
                <a:solidFill>
                  <a:srgbClr val="002060"/>
                </a:solidFill>
              </a:rPr>
              <a:t>2.Manufacturers </a:t>
            </a:r>
          </a:p>
          <a:p>
            <a:pPr>
              <a:lnSpc>
                <a:spcPct val="150000"/>
              </a:lnSpc>
            </a:pPr>
            <a:r>
              <a:rPr lang="id-ID" dirty="0" smtClean="0">
                <a:solidFill>
                  <a:srgbClr val="002060"/>
                </a:solidFill>
              </a:rPr>
              <a:t>3.Wholesalers (&amp; Retailers)</a:t>
            </a:r>
          </a:p>
          <a:p>
            <a:pPr>
              <a:lnSpc>
                <a:spcPct val="150000"/>
              </a:lnSpc>
            </a:pPr>
            <a:r>
              <a:rPr lang="id-ID" dirty="0" smtClean="0">
                <a:solidFill>
                  <a:srgbClr val="002060"/>
                </a:solidFill>
              </a:rPr>
              <a:t>4.Customers</a:t>
            </a:r>
            <a:endParaRPr lang="id-ID" dirty="0">
              <a:solidFill>
                <a:srgbClr val="002060"/>
              </a:solidFill>
            </a:endParaRPr>
          </a:p>
        </p:txBody>
      </p:sp>
      <p:sp>
        <p:nvSpPr>
          <p:cNvPr id="6" name="Pentagon 5"/>
          <p:cNvSpPr/>
          <p:nvPr/>
        </p:nvSpPr>
        <p:spPr>
          <a:xfrm>
            <a:off x="6262615" y="4620736"/>
            <a:ext cx="2635275" cy="5261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6351550" y="4691589"/>
            <a:ext cx="2457404" cy="369332"/>
          </a:xfrm>
          <a:prstGeom prst="rect">
            <a:avLst/>
          </a:prstGeom>
        </p:spPr>
        <p:txBody>
          <a:bodyPr wrap="none">
            <a:spAutoFit/>
          </a:bodyPr>
          <a:lstStyle/>
          <a:p>
            <a:r>
              <a:rPr lang="id-ID" dirty="0" smtClean="0">
                <a:solidFill>
                  <a:srgbClr val="002060"/>
                </a:solidFill>
              </a:rPr>
              <a:t>Four (4) KEY PLAYERS</a:t>
            </a:r>
          </a:p>
        </p:txBody>
      </p:sp>
      <p:pic>
        <p:nvPicPr>
          <p:cNvPr id="7" name="Picture 6"/>
          <p:cNvPicPr>
            <a:picLocks noChangeAspect="1"/>
          </p:cNvPicPr>
          <p:nvPr/>
        </p:nvPicPr>
        <p:blipFill rotWithShape="1">
          <a:blip r:embed="rId2"/>
          <a:srcRect l="15316" t="23274" r="18916" b="42771"/>
          <a:stretch/>
        </p:blipFill>
        <p:spPr>
          <a:xfrm>
            <a:off x="1399582" y="1600199"/>
            <a:ext cx="9389661" cy="1955042"/>
          </a:xfrm>
          <a:prstGeom prst="rect">
            <a:avLst/>
          </a:prstGeom>
        </p:spPr>
      </p:pic>
    </p:spTree>
    <p:extLst>
      <p:ext uri="{BB962C8B-B14F-4D97-AF65-F5344CB8AC3E}">
        <p14:creationId xmlns:p14="http://schemas.microsoft.com/office/powerpoint/2010/main" val="195179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solidFill>
                  <a:schemeClr val="accent6">
                    <a:lumMod val="75000"/>
                  </a:schemeClr>
                </a:solidFill>
              </a:rPr>
              <a:t>Independent Terminal Stations </a:t>
            </a:r>
          </a:p>
        </p:txBody>
      </p:sp>
      <p:pic>
        <p:nvPicPr>
          <p:cNvPr id="4" name="Picture 3"/>
          <p:cNvPicPr>
            <a:picLocks noChangeAspect="1"/>
          </p:cNvPicPr>
          <p:nvPr/>
        </p:nvPicPr>
        <p:blipFill rotWithShape="1">
          <a:blip r:embed="rId2"/>
          <a:srcRect l="12706" t="25875" r="13924" b="14625"/>
          <a:stretch/>
        </p:blipFill>
        <p:spPr>
          <a:xfrm>
            <a:off x="1" y="1447799"/>
            <a:ext cx="12192000" cy="5102983"/>
          </a:xfrm>
          <a:prstGeom prst="rect">
            <a:avLst/>
          </a:prstGeom>
        </p:spPr>
      </p:pic>
    </p:spTree>
    <p:extLst>
      <p:ext uri="{BB962C8B-B14F-4D97-AF65-F5344CB8AC3E}">
        <p14:creationId xmlns:p14="http://schemas.microsoft.com/office/powerpoint/2010/main" val="182396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9753600" cy="1295400"/>
          </a:xfrm>
        </p:spPr>
        <p:txBody>
          <a:bodyPr>
            <a:normAutofit/>
          </a:bodyPr>
          <a:lstStyle/>
          <a:p>
            <a:r>
              <a:rPr lang="en-US" b="1" dirty="0">
                <a:solidFill>
                  <a:schemeClr val="accent6">
                    <a:lumMod val="75000"/>
                  </a:schemeClr>
                </a:solidFill>
              </a:rPr>
              <a:t>Single-Level Multiple Terminal </a:t>
            </a:r>
            <a:r>
              <a:rPr lang="en-US" b="1" dirty="0" smtClean="0">
                <a:solidFill>
                  <a:schemeClr val="accent6">
                    <a:lumMod val="75000"/>
                  </a:schemeClr>
                </a:solidFill>
              </a:rPr>
              <a:t>Stations</a:t>
            </a:r>
            <a:endParaRPr lang="id-ID" b="1" dirty="0">
              <a:solidFill>
                <a:schemeClr val="accent6">
                  <a:lumMod val="75000"/>
                </a:schemeClr>
              </a:solidFill>
            </a:endParaRPr>
          </a:p>
        </p:txBody>
      </p:sp>
      <p:pic>
        <p:nvPicPr>
          <p:cNvPr id="4" name="Picture 3"/>
          <p:cNvPicPr>
            <a:picLocks noChangeAspect="1"/>
          </p:cNvPicPr>
          <p:nvPr/>
        </p:nvPicPr>
        <p:blipFill rotWithShape="1">
          <a:blip r:embed="rId2"/>
          <a:srcRect l="12706" t="43625" r="12659" b="2375"/>
          <a:stretch/>
        </p:blipFill>
        <p:spPr>
          <a:xfrm>
            <a:off x="0" y="1261872"/>
            <a:ext cx="12192000" cy="5596128"/>
          </a:xfrm>
          <a:prstGeom prst="rect">
            <a:avLst/>
          </a:prstGeom>
        </p:spPr>
      </p:pic>
    </p:spTree>
    <p:extLst>
      <p:ext uri="{BB962C8B-B14F-4D97-AF65-F5344CB8AC3E}">
        <p14:creationId xmlns:p14="http://schemas.microsoft.com/office/powerpoint/2010/main" val="367670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solidFill>
                  <a:schemeClr val="accent6">
                    <a:lumMod val="75000"/>
                  </a:schemeClr>
                </a:solidFill>
              </a:rPr>
              <a:t>Hierarchical Multiple Terminal </a:t>
            </a:r>
            <a:r>
              <a:rPr lang="id-ID" b="1" dirty="0" smtClean="0">
                <a:solidFill>
                  <a:schemeClr val="accent6">
                    <a:lumMod val="75000"/>
                  </a:schemeClr>
                </a:solidFill>
              </a:rPr>
              <a:t>Stations</a:t>
            </a:r>
            <a:endParaRPr lang="id-ID" b="1" dirty="0">
              <a:solidFill>
                <a:schemeClr val="accent6">
                  <a:lumMod val="75000"/>
                </a:schemeClr>
              </a:solidFill>
            </a:endParaRPr>
          </a:p>
        </p:txBody>
      </p:sp>
      <p:pic>
        <p:nvPicPr>
          <p:cNvPr id="4" name="Picture 3"/>
          <p:cNvPicPr>
            <a:picLocks noChangeAspect="1"/>
          </p:cNvPicPr>
          <p:nvPr/>
        </p:nvPicPr>
        <p:blipFill rotWithShape="1">
          <a:blip r:embed="rId3"/>
          <a:srcRect l="12706" t="29375" r="14345" b="14625"/>
          <a:stretch/>
        </p:blipFill>
        <p:spPr>
          <a:xfrm>
            <a:off x="0" y="1447800"/>
            <a:ext cx="12192000" cy="5410200"/>
          </a:xfrm>
          <a:prstGeom prst="rect">
            <a:avLst/>
          </a:prstGeom>
        </p:spPr>
      </p:pic>
    </p:spTree>
    <p:extLst>
      <p:ext uri="{BB962C8B-B14F-4D97-AF65-F5344CB8AC3E}">
        <p14:creationId xmlns:p14="http://schemas.microsoft.com/office/powerpoint/2010/main" val="219932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ln w="9525">
                  <a:solidFill>
                    <a:schemeClr val="bg1"/>
                  </a:solidFill>
                  <a:prstDash val="solid"/>
                </a:ln>
                <a:solidFill>
                  <a:schemeClr val="accent5"/>
                </a:solidFill>
                <a:effectLst>
                  <a:outerShdw blurRad="38100" dist="38100" dir="2700000" algn="tl">
                    <a:srgbClr val="000000">
                      <a:alpha val="43137"/>
                    </a:srgbClr>
                  </a:outerShdw>
                </a:effectLst>
                <a:latin typeface="Cambria" panose="02040503050406030204" pitchFamily="18" charset="0"/>
              </a:rPr>
              <a:t>Transportation</a:t>
            </a:r>
          </a:p>
        </p:txBody>
      </p:sp>
      <p:sp>
        <p:nvSpPr>
          <p:cNvPr id="3" name="Content Placeholder 2"/>
          <p:cNvSpPr>
            <a:spLocks noGrp="1"/>
          </p:cNvSpPr>
          <p:nvPr>
            <p:ph idx="1"/>
          </p:nvPr>
        </p:nvSpPr>
        <p:spPr>
          <a:xfrm>
            <a:off x="533401" y="1981200"/>
            <a:ext cx="4251959" cy="3596640"/>
          </a:xfrm>
        </p:spPr>
        <p:txBody>
          <a:bodyPr>
            <a:normAutofit/>
          </a:bodyPr>
          <a:lstStyle/>
          <a:p>
            <a:r>
              <a:rPr lang="en-US" sz="2400" dirty="0">
                <a:latin typeface="Cambria" panose="02040503050406030204" pitchFamily="18" charset="0"/>
              </a:rPr>
              <a:t>Transportation provides the flow of materials, products and persons between production </a:t>
            </a:r>
            <a:r>
              <a:rPr lang="en-US" sz="2400" dirty="0" smtClean="0">
                <a:latin typeface="Cambria" panose="02040503050406030204" pitchFamily="18" charset="0"/>
              </a:rPr>
              <a:t>facilities</a:t>
            </a:r>
            <a:r>
              <a:rPr lang="en-US" sz="2400" dirty="0">
                <a:latin typeface="Cambria" panose="02040503050406030204" pitchFamily="18" charset="0"/>
              </a:rPr>
              <a:t>, warehouses, distribution centers, terminals and customer locations. </a:t>
            </a:r>
          </a:p>
          <a:p>
            <a:pPr marL="0" indent="0">
              <a:buNone/>
            </a:pPr>
            <a:endParaRPr lang="en-US" sz="2400" dirty="0">
              <a:latin typeface="Cambria" panose="02040503050406030204" pitchFamily="18" charset="0"/>
            </a:endParaRPr>
          </a:p>
        </p:txBody>
      </p:sp>
      <p:sp>
        <p:nvSpPr>
          <p:cNvPr id="4" name="Content Placeholder 2"/>
          <p:cNvSpPr txBox="1">
            <a:spLocks/>
          </p:cNvSpPr>
          <p:nvPr/>
        </p:nvSpPr>
        <p:spPr>
          <a:xfrm>
            <a:off x="6888481" y="1447800"/>
            <a:ext cx="4831079" cy="3596640"/>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marL="0" indent="0">
              <a:buFont typeface="Arial" pitchFamily="34" charset="0"/>
              <a:buNone/>
            </a:pPr>
            <a:endParaRPr lang="en-US" sz="2400" dirty="0" smtClean="0">
              <a:latin typeface="Cambria" panose="02040503050406030204" pitchFamily="18" charset="0"/>
            </a:endParaRPr>
          </a:p>
          <a:p>
            <a:r>
              <a:rPr lang="en-US" sz="2400" dirty="0" smtClean="0">
                <a:latin typeface="Cambria" panose="02040503050406030204" pitchFamily="18" charset="0"/>
              </a:rPr>
              <a:t>Large attention has been given to </a:t>
            </a:r>
            <a:r>
              <a:rPr lang="en-US" sz="2400" dirty="0" err="1" smtClean="0">
                <a:latin typeface="Cambria" panose="02040503050406030204" pitchFamily="18" charset="0"/>
              </a:rPr>
              <a:t>Transportationsince</a:t>
            </a:r>
            <a:r>
              <a:rPr lang="en-US" sz="2400" dirty="0" smtClean="0">
                <a:latin typeface="Cambria" panose="02040503050406030204" pitchFamily="18" charset="0"/>
              </a:rPr>
              <a:t> it consumes a major proportion  (usually between 1/3 and 2/3) of the total logistics costs. </a:t>
            </a:r>
            <a:endParaRPr lang="id-ID" sz="2400" dirty="0">
              <a:latin typeface="Cambria" panose="02040503050406030204" pitchFamily="18" charset="0"/>
            </a:endParaRPr>
          </a:p>
        </p:txBody>
      </p:sp>
    </p:spTree>
    <p:extLst>
      <p:ext uri="{BB962C8B-B14F-4D97-AF65-F5344CB8AC3E}">
        <p14:creationId xmlns:p14="http://schemas.microsoft.com/office/powerpoint/2010/main" val="254957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id-ID"/>
          </a:p>
        </p:txBody>
      </p:sp>
      <p:sp>
        <p:nvSpPr>
          <p:cNvPr id="6" name="Text Placeholder 5"/>
          <p:cNvSpPr>
            <a:spLocks noGrp="1"/>
          </p:cNvSpPr>
          <p:nvPr>
            <p:ph type="body" idx="1"/>
          </p:nvPr>
        </p:nvSpPr>
        <p:spPr/>
        <p:txBody>
          <a:bodyPr/>
          <a:lstStyle/>
          <a:p>
            <a:endParaRPr lang="id-ID"/>
          </a:p>
        </p:txBody>
      </p:sp>
      <p:pic>
        <p:nvPicPr>
          <p:cNvPr id="4" name="Picture 3"/>
          <p:cNvPicPr>
            <a:picLocks noChangeAspect="1"/>
          </p:cNvPicPr>
          <p:nvPr/>
        </p:nvPicPr>
        <p:blipFill rotWithShape="1">
          <a:blip r:embed="rId2"/>
          <a:srcRect l="13339" t="60624" r="23060" b="3750"/>
          <a:stretch/>
        </p:blipFill>
        <p:spPr>
          <a:xfrm>
            <a:off x="1630679" y="1947100"/>
            <a:ext cx="10561321" cy="3996500"/>
          </a:xfrm>
          <a:prstGeom prst="rect">
            <a:avLst/>
          </a:prstGeom>
        </p:spPr>
      </p:pic>
    </p:spTree>
    <p:extLst>
      <p:ext uri="{BB962C8B-B14F-4D97-AF65-F5344CB8AC3E}">
        <p14:creationId xmlns:p14="http://schemas.microsoft.com/office/powerpoint/2010/main" val="94072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rPr>
              <a:t>Components of Transport Systems </a:t>
            </a:r>
          </a:p>
        </p:txBody>
      </p:sp>
      <p:sp>
        <p:nvSpPr>
          <p:cNvPr id="6" name="Rectangle 5"/>
          <p:cNvSpPr/>
          <p:nvPr/>
        </p:nvSpPr>
        <p:spPr>
          <a:xfrm>
            <a:off x="182880" y="3242995"/>
            <a:ext cx="3169919" cy="1323439"/>
          </a:xfrm>
          <a:prstGeom prst="rect">
            <a:avLst/>
          </a:prstGeom>
        </p:spPr>
        <p:txBody>
          <a:bodyPr wrap="square">
            <a:spAutoFit/>
          </a:bodyPr>
          <a:lstStyle/>
          <a:p>
            <a:r>
              <a:rPr lang="id-ID" sz="2000" dirty="0">
                <a:latin typeface="Cambria" panose="02040503050406030204" pitchFamily="18" charset="0"/>
              </a:rPr>
              <a:t>The components of a transportation network can be separated </a:t>
            </a:r>
            <a:r>
              <a:rPr lang="id-ID" sz="2000" dirty="0" smtClean="0">
                <a:latin typeface="Cambria" panose="02040503050406030204" pitchFamily="18" charset="0"/>
              </a:rPr>
              <a:t>into</a:t>
            </a:r>
            <a:r>
              <a:rPr lang="en-GB" sz="2000" dirty="0" smtClean="0">
                <a:latin typeface="Cambria" panose="02040503050406030204" pitchFamily="18" charset="0"/>
              </a:rPr>
              <a:t> </a:t>
            </a:r>
            <a:r>
              <a:rPr lang="id-ID" sz="2000" dirty="0" smtClean="0">
                <a:latin typeface="Cambria" panose="02040503050406030204" pitchFamily="18" charset="0"/>
              </a:rPr>
              <a:t>3 </a:t>
            </a:r>
            <a:r>
              <a:rPr lang="id-ID" sz="2000" dirty="0">
                <a:latin typeface="Cambria" panose="02040503050406030204" pitchFamily="18" charset="0"/>
              </a:rPr>
              <a:t>categories</a:t>
            </a:r>
          </a:p>
        </p:txBody>
      </p:sp>
      <p:pic>
        <p:nvPicPr>
          <p:cNvPr id="7" name="Picture 6"/>
          <p:cNvPicPr>
            <a:picLocks noChangeAspect="1"/>
          </p:cNvPicPr>
          <p:nvPr/>
        </p:nvPicPr>
        <p:blipFill rotWithShape="1">
          <a:blip r:embed="rId2"/>
          <a:srcRect l="15213" t="31250" r="15213" b="10209"/>
          <a:stretch/>
        </p:blipFill>
        <p:spPr>
          <a:xfrm>
            <a:off x="2926079" y="1763494"/>
            <a:ext cx="9265921" cy="5094506"/>
          </a:xfrm>
          <a:prstGeom prst="rect">
            <a:avLst/>
          </a:prstGeom>
        </p:spPr>
      </p:pic>
    </p:spTree>
    <p:extLst>
      <p:ext uri="{BB962C8B-B14F-4D97-AF65-F5344CB8AC3E}">
        <p14:creationId xmlns:p14="http://schemas.microsoft.com/office/powerpoint/2010/main" val="262402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Types of Transport Modes </a:t>
            </a:r>
          </a:p>
        </p:txBody>
      </p:sp>
      <p:pic>
        <p:nvPicPr>
          <p:cNvPr id="4" name="Picture 3"/>
          <p:cNvPicPr>
            <a:picLocks noChangeAspect="1"/>
          </p:cNvPicPr>
          <p:nvPr/>
        </p:nvPicPr>
        <p:blipFill rotWithShape="1">
          <a:blip r:embed="rId2"/>
          <a:srcRect l="12752" t="23750" r="14041" b="8333"/>
          <a:stretch/>
        </p:blipFill>
        <p:spPr>
          <a:xfrm>
            <a:off x="213361" y="1447800"/>
            <a:ext cx="11765280" cy="5288280"/>
          </a:xfrm>
          <a:prstGeom prst="rect">
            <a:avLst/>
          </a:prstGeom>
        </p:spPr>
      </p:pic>
    </p:spTree>
    <p:extLst>
      <p:ext uri="{BB962C8B-B14F-4D97-AF65-F5344CB8AC3E}">
        <p14:creationId xmlns:p14="http://schemas.microsoft.com/office/powerpoint/2010/main" val="324823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Characteristics </a:t>
            </a:r>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of Transport </a:t>
            </a:r>
            <a:r>
              <a:rPr lang="en-US"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Modes</a:t>
            </a:r>
            <a:endParaRPr lang="id-ID"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rotWithShape="1">
          <a:blip r:embed="rId3"/>
          <a:srcRect l="12167" t="17708" r="11815" b="10417"/>
          <a:stretch/>
        </p:blipFill>
        <p:spPr>
          <a:xfrm>
            <a:off x="137159" y="1447800"/>
            <a:ext cx="12054841" cy="5410200"/>
          </a:xfrm>
          <a:prstGeom prst="rect">
            <a:avLst/>
          </a:prstGeom>
        </p:spPr>
      </p:pic>
    </p:spTree>
    <p:extLst>
      <p:ext uri="{BB962C8B-B14F-4D97-AF65-F5344CB8AC3E}">
        <p14:creationId xmlns:p14="http://schemas.microsoft.com/office/powerpoint/2010/main" val="217079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Goods &amp; Unit </a:t>
            </a:r>
            <a:r>
              <a:rPr lang="en-US" dirty="0" smtClean="0"/>
              <a:t>Loads</a:t>
            </a:r>
            <a:endParaRPr lang="id-ID" dirty="0"/>
          </a:p>
        </p:txBody>
      </p:sp>
      <p:sp>
        <p:nvSpPr>
          <p:cNvPr id="3" name="Content Placeholder 2"/>
          <p:cNvSpPr>
            <a:spLocks noGrp="1"/>
          </p:cNvSpPr>
          <p:nvPr>
            <p:ph idx="1"/>
          </p:nvPr>
        </p:nvSpPr>
        <p:spPr>
          <a:xfrm>
            <a:off x="635877" y="1883979"/>
            <a:ext cx="4875212" cy="2546131"/>
          </a:xfrm>
        </p:spPr>
        <p:txBody>
          <a:bodyPr>
            <a:normAutofit/>
          </a:bodyPr>
          <a:lstStyle/>
          <a:p>
            <a:pPr marL="441325" indent="-441325">
              <a:buFont typeface="Wingdings" panose="05000000000000000000" pitchFamily="2" charset="2"/>
              <a:buChar char="q"/>
            </a:pPr>
            <a:r>
              <a:rPr lang="en-US" sz="2400" dirty="0" smtClean="0">
                <a:latin typeface="Cambria" panose="02040503050406030204" pitchFamily="18" charset="0"/>
              </a:rPr>
              <a:t>Selecting </a:t>
            </a:r>
            <a:r>
              <a:rPr lang="en-US" sz="2400" dirty="0">
                <a:latin typeface="Cambria" panose="02040503050406030204" pitchFamily="18" charset="0"/>
              </a:rPr>
              <a:t>the appropriate storage units for the transported goods has major impact in the transportation cost, susceptibility to damages, loading / unloading efficiency. </a:t>
            </a:r>
          </a:p>
          <a:p>
            <a:pPr marL="0" indent="0">
              <a:buNone/>
            </a:pPr>
            <a:endParaRPr lang="en-US" sz="2400" dirty="0">
              <a:latin typeface="Cambria" panose="02040503050406030204" pitchFamily="18" charset="0"/>
            </a:endParaRPr>
          </a:p>
          <a:p>
            <a:pPr marL="0" indent="0">
              <a:buNone/>
            </a:pPr>
            <a:endParaRPr lang="en-US" sz="2400" dirty="0">
              <a:latin typeface="Cambria" panose="02040503050406030204" pitchFamily="18" charset="0"/>
            </a:endParaRPr>
          </a:p>
        </p:txBody>
      </p:sp>
      <p:sp>
        <p:nvSpPr>
          <p:cNvPr id="4" name="Rectangle 3"/>
          <p:cNvSpPr/>
          <p:nvPr/>
        </p:nvSpPr>
        <p:spPr>
          <a:xfrm>
            <a:off x="1341921" y="5104494"/>
            <a:ext cx="9504983" cy="830997"/>
          </a:xfrm>
          <a:prstGeom prst="rect">
            <a:avLst/>
          </a:prstGeom>
        </p:spPr>
        <p:txBody>
          <a:bodyPr wrap="square">
            <a:spAutoFit/>
          </a:bodyPr>
          <a:lstStyle/>
          <a:p>
            <a:r>
              <a:rPr lang="en-US" sz="2400" i="1" dirty="0">
                <a:latin typeface="Cambria" panose="02040503050406030204" pitchFamily="18" charset="0"/>
              </a:rPr>
              <a:t>Some of the storage units used are: </a:t>
            </a:r>
            <a:endParaRPr lang="en-US" sz="2400" i="1" dirty="0" smtClean="0">
              <a:latin typeface="Cambria" panose="02040503050406030204" pitchFamily="18" charset="0"/>
            </a:endParaRPr>
          </a:p>
          <a:p>
            <a:r>
              <a:rPr lang="en-US" sz="2400" i="1" dirty="0" smtClean="0">
                <a:latin typeface="Cambria" panose="02040503050406030204" pitchFamily="18" charset="0"/>
              </a:rPr>
              <a:t>Bottles</a:t>
            </a:r>
            <a:r>
              <a:rPr lang="en-US" sz="2400" i="1" dirty="0">
                <a:latin typeface="Cambria" panose="02040503050406030204" pitchFamily="18" charset="0"/>
              </a:rPr>
              <a:t>, Boxes, Metal dispensers, Pallets, </a:t>
            </a:r>
            <a:r>
              <a:rPr lang="en-US" sz="2400" i="1" dirty="0" err="1">
                <a:latin typeface="Cambria" panose="02040503050406030204" pitchFamily="18" charset="0"/>
              </a:rPr>
              <a:t>Rollpallets</a:t>
            </a:r>
            <a:r>
              <a:rPr lang="en-US" sz="2400" i="1" dirty="0">
                <a:latin typeface="Cambria" panose="02040503050406030204" pitchFamily="18" charset="0"/>
              </a:rPr>
              <a:t>, Sacks, Barrels, etc.</a:t>
            </a:r>
          </a:p>
        </p:txBody>
      </p:sp>
      <p:sp>
        <p:nvSpPr>
          <p:cNvPr id="5" name="Rectangle 4"/>
          <p:cNvSpPr/>
          <p:nvPr/>
        </p:nvSpPr>
        <p:spPr>
          <a:xfrm>
            <a:off x="6575370" y="1883979"/>
            <a:ext cx="4933457" cy="2677656"/>
          </a:xfrm>
          <a:prstGeom prst="rect">
            <a:avLst/>
          </a:prstGeom>
        </p:spPr>
        <p:txBody>
          <a:bodyPr wrap="square">
            <a:spAutoFit/>
          </a:bodyPr>
          <a:lstStyle/>
          <a:p>
            <a:pPr marL="285750" indent="-285750">
              <a:buClr>
                <a:schemeClr val="accent1"/>
              </a:buClr>
              <a:buFont typeface="Wingdings" panose="05000000000000000000" pitchFamily="2" charset="2"/>
              <a:buChar char="q"/>
            </a:pPr>
            <a:r>
              <a:rPr lang="en-US" sz="2400" dirty="0">
                <a:latin typeface="Cambria" panose="02040503050406030204" pitchFamily="18" charset="0"/>
              </a:rPr>
              <a:t>Many combinations between different  storage units can be made in order to achieve better space utilization and better handling of the transported goods (i.e. boxes on a pallet)</a:t>
            </a:r>
          </a:p>
          <a:p>
            <a:endParaRPr lang="id-ID" sz="2400" dirty="0">
              <a:latin typeface="Cambria" panose="02040503050406030204" pitchFamily="18" charset="0"/>
            </a:endParaRPr>
          </a:p>
        </p:txBody>
      </p:sp>
    </p:spTree>
    <p:extLst>
      <p:ext uri="{BB962C8B-B14F-4D97-AF65-F5344CB8AC3E}">
        <p14:creationId xmlns:p14="http://schemas.microsoft.com/office/powerpoint/2010/main" val="310287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743164"/>
            <a:ext cx="7467599" cy="4572000"/>
          </a:xfrm>
        </p:spPr>
        <p:txBody>
          <a:bodyPr>
            <a:normAutofit/>
          </a:bodyPr>
          <a:lstStyle/>
          <a:p>
            <a:r>
              <a:rPr lang="en-US" dirty="0"/>
              <a:t>Selection of storage units depends on:</a:t>
            </a:r>
          </a:p>
          <a:p>
            <a:pPr lvl="1"/>
            <a:r>
              <a:rPr lang="en-US" dirty="0" smtClean="0"/>
              <a:t>Shape</a:t>
            </a:r>
            <a:r>
              <a:rPr lang="en-US" dirty="0"/>
              <a:t>, size and weight of transported goods</a:t>
            </a:r>
          </a:p>
          <a:p>
            <a:pPr lvl="1"/>
            <a:r>
              <a:rPr lang="en-US" dirty="0" smtClean="0"/>
              <a:t>Ability </a:t>
            </a:r>
            <a:r>
              <a:rPr lang="en-US" dirty="0"/>
              <a:t>to stack units on top of each other</a:t>
            </a:r>
          </a:p>
          <a:p>
            <a:pPr lvl="1"/>
            <a:r>
              <a:rPr lang="en-US" dirty="0" smtClean="0"/>
              <a:t>Other </a:t>
            </a:r>
            <a:r>
              <a:rPr lang="en-US" dirty="0"/>
              <a:t>handling criteria (transport means loading ability, ability to carry certain storage types, Warehouse gates dimensions)</a:t>
            </a:r>
          </a:p>
          <a:p>
            <a:endParaRPr lang="id-ID" dirty="0"/>
          </a:p>
        </p:txBody>
      </p:sp>
      <p:sp>
        <p:nvSpPr>
          <p:cNvPr id="4" name="Rectangle 3"/>
          <p:cNvSpPr/>
          <p:nvPr/>
        </p:nvSpPr>
        <p:spPr>
          <a:xfrm>
            <a:off x="8719111" y="2203995"/>
            <a:ext cx="2787089" cy="1569660"/>
          </a:xfrm>
          <a:prstGeom prst="rect">
            <a:avLst/>
          </a:prstGeom>
        </p:spPr>
        <p:txBody>
          <a:bodyPr wrap="square">
            <a:spAutoFit/>
          </a:bodyPr>
          <a:lstStyle/>
          <a:p>
            <a:r>
              <a:rPr lang="id-ID" sz="2400" i="1" dirty="0">
                <a:latin typeface="Cambria" panose="02040503050406030204" pitchFamily="18" charset="0"/>
              </a:rPr>
              <a:t>Special  attention has to be given to </a:t>
            </a:r>
            <a:r>
              <a:rPr lang="id-ID" sz="2400" b="1" i="1" dirty="0">
                <a:solidFill>
                  <a:srgbClr val="002060"/>
                </a:solidFill>
                <a:latin typeface="Cambria" panose="02040503050406030204" pitchFamily="18" charset="0"/>
              </a:rPr>
              <a:t>Pallets and Containers</a:t>
            </a:r>
          </a:p>
        </p:txBody>
      </p:sp>
    </p:spTree>
    <p:extLst>
      <p:ext uri="{BB962C8B-B14F-4D97-AF65-F5344CB8AC3E}">
        <p14:creationId xmlns:p14="http://schemas.microsoft.com/office/powerpoint/2010/main" val="288682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17203" t="9635" r="22767" b="12761"/>
          <a:stretch/>
        </p:blipFill>
        <p:spPr>
          <a:xfrm>
            <a:off x="1219201" y="152400"/>
            <a:ext cx="10553699" cy="5676900"/>
          </a:xfrm>
          <a:prstGeom prst="rect">
            <a:avLst/>
          </a:prstGeom>
        </p:spPr>
      </p:pic>
    </p:spTree>
    <p:extLst>
      <p:ext uri="{BB962C8B-B14F-4D97-AF65-F5344CB8AC3E}">
        <p14:creationId xmlns:p14="http://schemas.microsoft.com/office/powerpoint/2010/main" val="163388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chemeClr val="accent3"/>
                </a:solidFill>
              </a:rPr>
              <a:t>Unit </a:t>
            </a:r>
            <a:r>
              <a:rPr lang="en-US" b="1" dirty="0">
                <a:ln/>
                <a:solidFill>
                  <a:schemeClr val="accent3"/>
                </a:solidFill>
              </a:rPr>
              <a:t>Loads -</a:t>
            </a:r>
            <a:r>
              <a:rPr lang="en-US" b="1" dirty="0" smtClean="0">
                <a:ln/>
                <a:solidFill>
                  <a:schemeClr val="accent3"/>
                </a:solidFill>
              </a:rPr>
              <a:t>Pallets</a:t>
            </a:r>
            <a:endParaRPr lang="id-ID" b="1" dirty="0">
              <a:ln/>
              <a:solidFill>
                <a:schemeClr val="accent3"/>
              </a:solidFill>
            </a:endParaRPr>
          </a:p>
        </p:txBody>
      </p:sp>
      <p:sp>
        <p:nvSpPr>
          <p:cNvPr id="3" name="Content Placeholder 2"/>
          <p:cNvSpPr>
            <a:spLocks noGrp="1"/>
          </p:cNvSpPr>
          <p:nvPr>
            <p:ph idx="1"/>
          </p:nvPr>
        </p:nvSpPr>
        <p:spPr>
          <a:xfrm>
            <a:off x="1219201" y="1600200"/>
            <a:ext cx="8039099" cy="4572000"/>
          </a:xfrm>
        </p:spPr>
        <p:txBody>
          <a:bodyPr>
            <a:normAutofit lnSpcReduction="10000"/>
          </a:bodyPr>
          <a:lstStyle/>
          <a:p>
            <a:r>
              <a:rPr lang="en-US" dirty="0"/>
              <a:t>A pallet is a flat transport structure that supports goods in a stable fashion while being lifted by a forklift, pallet jack, front loader or other </a:t>
            </a:r>
            <a:r>
              <a:rPr lang="en-US" dirty="0" err="1"/>
              <a:t>jackingdevice</a:t>
            </a:r>
            <a:r>
              <a:rPr lang="en-US" dirty="0"/>
              <a:t>. </a:t>
            </a:r>
            <a:endParaRPr lang="en-US" dirty="0" smtClean="0"/>
          </a:p>
          <a:p>
            <a:r>
              <a:rPr lang="en-US" dirty="0" smtClean="0"/>
              <a:t>A </a:t>
            </a:r>
            <a:r>
              <a:rPr lang="en-US" dirty="0"/>
              <a:t>pallet is the structural foundation of a unit load which allows handling and storage efficiencies. </a:t>
            </a:r>
            <a:endParaRPr lang="en-US" dirty="0" smtClean="0"/>
          </a:p>
          <a:p>
            <a:r>
              <a:rPr lang="en-US" dirty="0"/>
              <a:t>Pallet users want pallets to easily pass through buildings, stack and fit in racks, forklifts, pallet jacks, automated warehouses, and pack tightly inside intermodal containers and vans</a:t>
            </a:r>
            <a:endParaRPr lang="en-US" dirty="0" smtClean="0"/>
          </a:p>
        </p:txBody>
      </p:sp>
    </p:spTree>
    <p:extLst>
      <p:ext uri="{BB962C8B-B14F-4D97-AF65-F5344CB8AC3E}">
        <p14:creationId xmlns:p14="http://schemas.microsoft.com/office/powerpoint/2010/main" val="158756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661160" y="457145"/>
            <a:ext cx="9555479" cy="933297"/>
          </a:xfrm>
        </p:spPr>
        <p:txBody>
          <a:bodyPr>
            <a:noAutofit/>
          </a:bodyPr>
          <a:lstStyle/>
          <a:p>
            <a:r>
              <a:rPr lang="en-US" sz="2400" dirty="0">
                <a:solidFill>
                  <a:srgbClr val="002060"/>
                </a:solidFill>
                <a:latin typeface="Cambria" panose="02040503050406030204" pitchFamily="18" charset="0"/>
              </a:rPr>
              <a:t>Goods or shipping containers are often placed on a pallet secured with strapping, stretch wrap or shrink wrap and shipped. While most pallets are wooden, pallets also are made of plastic, metal, and paper</a:t>
            </a:r>
            <a:endParaRPr lang="id-ID" sz="2400" dirty="0">
              <a:solidFill>
                <a:srgbClr val="002060"/>
              </a:solidFill>
              <a:latin typeface="Cambria" panose="02040503050406030204" pitchFamily="18" charset="0"/>
            </a:endParaRPr>
          </a:p>
          <a:p>
            <a:endParaRPr lang="id-ID" sz="2400" dirty="0">
              <a:solidFill>
                <a:srgbClr val="002060"/>
              </a:solidFill>
              <a:latin typeface="Cambria" panose="02040503050406030204" pitchFamily="18" charset="0"/>
            </a:endParaRPr>
          </a:p>
        </p:txBody>
      </p:sp>
      <p:pic>
        <p:nvPicPr>
          <p:cNvPr id="5" name="Picture 4"/>
          <p:cNvPicPr>
            <a:picLocks noChangeAspect="1"/>
          </p:cNvPicPr>
          <p:nvPr/>
        </p:nvPicPr>
        <p:blipFill rotWithShape="1">
          <a:blip r:embed="rId2"/>
          <a:srcRect l="22358" t="60625" r="56862" b="9323"/>
          <a:stretch/>
        </p:blipFill>
        <p:spPr>
          <a:xfrm>
            <a:off x="1868213" y="1981200"/>
            <a:ext cx="4227787" cy="4612614"/>
          </a:xfrm>
          <a:prstGeom prst="rect">
            <a:avLst/>
          </a:prstGeom>
        </p:spPr>
      </p:pic>
      <p:pic>
        <p:nvPicPr>
          <p:cNvPr id="6" name="Picture 5"/>
          <p:cNvPicPr>
            <a:picLocks noChangeAspect="1"/>
          </p:cNvPicPr>
          <p:nvPr/>
        </p:nvPicPr>
        <p:blipFill rotWithShape="1">
          <a:blip r:embed="rId2"/>
          <a:srcRect l="53934" t="60382" r="21281" b="9863"/>
          <a:stretch/>
        </p:blipFill>
        <p:spPr>
          <a:xfrm>
            <a:off x="6273733" y="1981200"/>
            <a:ext cx="4942905" cy="4612614"/>
          </a:xfrm>
          <a:prstGeom prst="rect">
            <a:avLst/>
          </a:prstGeom>
        </p:spPr>
      </p:pic>
    </p:spTree>
    <p:extLst>
      <p:ext uri="{BB962C8B-B14F-4D97-AF65-F5344CB8AC3E}">
        <p14:creationId xmlns:p14="http://schemas.microsoft.com/office/powerpoint/2010/main" val="6957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Unit Loads </a:t>
            </a:r>
            <a:r>
              <a:rPr lang="en-US" dirty="0" smtClean="0"/>
              <a:t>-</a:t>
            </a:r>
            <a:r>
              <a:rPr lang="en-US" dirty="0"/>
              <a:t>Containers</a:t>
            </a:r>
            <a:endParaRPr lang="id-ID" dirty="0"/>
          </a:p>
        </p:txBody>
      </p:sp>
      <p:sp>
        <p:nvSpPr>
          <p:cNvPr id="5" name="Content Placeholder 4"/>
          <p:cNvSpPr>
            <a:spLocks noGrp="1"/>
          </p:cNvSpPr>
          <p:nvPr>
            <p:ph idx="1"/>
          </p:nvPr>
        </p:nvSpPr>
        <p:spPr>
          <a:xfrm>
            <a:off x="228602" y="1619250"/>
            <a:ext cx="6438899" cy="4572000"/>
          </a:xfrm>
        </p:spPr>
        <p:txBody>
          <a:bodyPr>
            <a:noAutofit/>
          </a:bodyPr>
          <a:lstStyle/>
          <a:p>
            <a:r>
              <a:rPr lang="en-US" dirty="0">
                <a:latin typeface="Cambria" panose="02040503050406030204" pitchFamily="18" charset="0"/>
              </a:rPr>
              <a:t>An intermodal container or freight container (commonly shipping container) is a reusable transport and storage unit for moving products and raw </a:t>
            </a:r>
            <a:r>
              <a:rPr lang="en-US" dirty="0" err="1">
                <a:latin typeface="Cambria" panose="02040503050406030204" pitchFamily="18" charset="0"/>
              </a:rPr>
              <a:t>materialsbetween</a:t>
            </a:r>
            <a:r>
              <a:rPr lang="en-US" dirty="0">
                <a:latin typeface="Cambria" panose="02040503050406030204" pitchFamily="18" charset="0"/>
              </a:rPr>
              <a:t> locations or countries. </a:t>
            </a:r>
            <a:endParaRPr lang="en-US" dirty="0" smtClean="0">
              <a:latin typeface="Cambria" panose="02040503050406030204" pitchFamily="18" charset="0"/>
            </a:endParaRPr>
          </a:p>
          <a:p>
            <a:r>
              <a:rPr lang="en-US" dirty="0" smtClean="0">
                <a:latin typeface="Cambria" panose="02040503050406030204" pitchFamily="18" charset="0"/>
              </a:rPr>
              <a:t>There </a:t>
            </a:r>
            <a:r>
              <a:rPr lang="en-US" dirty="0">
                <a:latin typeface="Cambria" panose="02040503050406030204" pitchFamily="18" charset="0"/>
              </a:rPr>
              <a:t>are approximately seventeen million intermodal containers in the world and a large proportion of the world's long distance freight generated by international trade is transported inside shipping containers</a:t>
            </a:r>
            <a:endParaRPr lang="id-ID" dirty="0">
              <a:latin typeface="Cambria" panose="02040503050406030204" pitchFamily="18" charset="0"/>
            </a:endParaRPr>
          </a:p>
        </p:txBody>
      </p:sp>
      <p:pic>
        <p:nvPicPr>
          <p:cNvPr id="6" name="Picture 5"/>
          <p:cNvPicPr>
            <a:picLocks noChangeAspect="1"/>
          </p:cNvPicPr>
          <p:nvPr/>
        </p:nvPicPr>
        <p:blipFill rotWithShape="1">
          <a:blip r:embed="rId2"/>
          <a:srcRect l="19546" t="55469" r="57028" b="9115"/>
          <a:stretch/>
        </p:blipFill>
        <p:spPr>
          <a:xfrm>
            <a:off x="7886699" y="323850"/>
            <a:ext cx="3048001" cy="2590800"/>
          </a:xfrm>
          <a:prstGeom prst="rect">
            <a:avLst/>
          </a:prstGeom>
        </p:spPr>
      </p:pic>
      <p:pic>
        <p:nvPicPr>
          <p:cNvPr id="7" name="Picture 6"/>
          <p:cNvPicPr>
            <a:picLocks noChangeAspect="1"/>
          </p:cNvPicPr>
          <p:nvPr/>
        </p:nvPicPr>
        <p:blipFill rotWithShape="1">
          <a:blip r:embed="rId2"/>
          <a:srcRect l="45021" t="54688" r="18815" b="9635"/>
          <a:stretch/>
        </p:blipFill>
        <p:spPr>
          <a:xfrm>
            <a:off x="6781800" y="3409950"/>
            <a:ext cx="4705350" cy="2609850"/>
          </a:xfrm>
          <a:prstGeom prst="rect">
            <a:avLst/>
          </a:prstGeom>
        </p:spPr>
      </p:pic>
    </p:spTree>
    <p:extLst>
      <p:ext uri="{BB962C8B-B14F-4D97-AF65-F5344CB8AC3E}">
        <p14:creationId xmlns:p14="http://schemas.microsoft.com/office/powerpoint/2010/main" val="148092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Benefits of Containers </a:t>
            </a:r>
          </a:p>
        </p:txBody>
      </p:sp>
      <p:sp>
        <p:nvSpPr>
          <p:cNvPr id="3" name="Content Placeholder 2"/>
          <p:cNvSpPr>
            <a:spLocks noGrp="1"/>
          </p:cNvSpPr>
          <p:nvPr>
            <p:ph idx="1"/>
          </p:nvPr>
        </p:nvSpPr>
        <p:spPr>
          <a:xfrm>
            <a:off x="266701" y="1752600"/>
            <a:ext cx="5829299" cy="4572000"/>
          </a:xfrm>
        </p:spPr>
        <p:txBody>
          <a:bodyPr>
            <a:normAutofit/>
          </a:bodyPr>
          <a:lstStyle/>
          <a:p>
            <a:r>
              <a:rPr lang="en-US" sz="2400" dirty="0">
                <a:latin typeface="Cambria" panose="02040503050406030204" pitchFamily="18" charset="0"/>
              </a:rPr>
              <a:t>Products / Commodities are stacked into the container, which provide maximum security and are not affected by weather conditions</a:t>
            </a:r>
          </a:p>
          <a:p>
            <a:r>
              <a:rPr lang="en-US" sz="2400" dirty="0" smtClean="0">
                <a:latin typeface="Cambria" panose="02040503050406030204" pitchFamily="18" charset="0"/>
              </a:rPr>
              <a:t>Containers </a:t>
            </a:r>
            <a:r>
              <a:rPr lang="en-US" sz="2400" dirty="0">
                <a:latin typeface="Cambria" panose="02040503050406030204" pitchFamily="18" charset="0"/>
              </a:rPr>
              <a:t>are manufactured in order to be able to be transported and loaded directly between different transport modes</a:t>
            </a:r>
          </a:p>
          <a:p>
            <a:r>
              <a:rPr lang="en-US" sz="2400" dirty="0" smtClean="0">
                <a:latin typeface="Cambria" panose="02040503050406030204" pitchFamily="18" charset="0"/>
              </a:rPr>
              <a:t>The </a:t>
            </a:r>
            <a:r>
              <a:rPr lang="en-US" sz="2400" dirty="0">
                <a:latin typeface="Cambria" panose="02040503050406030204" pitchFamily="18" charset="0"/>
              </a:rPr>
              <a:t>standardized characteristics allow the effective stack and loading of them to rail cars, vessels, etc.</a:t>
            </a:r>
          </a:p>
          <a:p>
            <a:endParaRPr lang="id-ID" sz="2400" dirty="0">
              <a:latin typeface="Cambria" panose="02040503050406030204" pitchFamily="18" charset="0"/>
            </a:endParaRPr>
          </a:p>
        </p:txBody>
      </p:sp>
      <p:sp>
        <p:nvSpPr>
          <p:cNvPr id="4" name="Rectangle 3"/>
          <p:cNvSpPr/>
          <p:nvPr/>
        </p:nvSpPr>
        <p:spPr>
          <a:xfrm>
            <a:off x="6096000" y="2305050"/>
            <a:ext cx="5562600" cy="2677656"/>
          </a:xfrm>
          <a:prstGeom prst="rect">
            <a:avLst/>
          </a:prstGeom>
        </p:spPr>
        <p:txBody>
          <a:bodyPr wrap="square">
            <a:spAutoFit/>
          </a:bodyPr>
          <a:lstStyle/>
          <a:p>
            <a:pPr marL="342900" indent="-342900">
              <a:buClr>
                <a:schemeClr val="accent1"/>
              </a:buClr>
              <a:buFont typeface="Wingdings" panose="05000000000000000000" pitchFamily="2" charset="2"/>
              <a:buChar char="q"/>
            </a:pPr>
            <a:r>
              <a:rPr lang="id-ID" sz="2400" dirty="0">
                <a:latin typeface="Cambria" panose="02040503050406030204" pitchFamily="18" charset="0"/>
              </a:rPr>
              <a:t>Different kind of containers are used, based on the transported commodities and their characteristics:</a:t>
            </a:r>
          </a:p>
          <a:p>
            <a:pPr marL="800100" lvl="1" indent="-342900">
              <a:buClr>
                <a:schemeClr val="accent3"/>
              </a:buClr>
              <a:buFont typeface="Wingdings" panose="05000000000000000000" pitchFamily="2" charset="2"/>
              <a:buChar char="§"/>
            </a:pPr>
            <a:r>
              <a:rPr lang="id-ID" sz="2400" dirty="0" smtClean="0">
                <a:latin typeface="Cambria" panose="02040503050406030204" pitchFamily="18" charset="0"/>
              </a:rPr>
              <a:t>Dry </a:t>
            </a:r>
            <a:r>
              <a:rPr lang="id-ID" sz="2400" dirty="0">
                <a:latin typeface="Cambria" panose="02040503050406030204" pitchFamily="18" charset="0"/>
              </a:rPr>
              <a:t>/ generic cargo</a:t>
            </a:r>
          </a:p>
          <a:p>
            <a:pPr marL="800100" lvl="1" indent="-342900">
              <a:buClr>
                <a:schemeClr val="accent3"/>
              </a:buClr>
              <a:buFont typeface="Wingdings" panose="05000000000000000000" pitchFamily="2" charset="2"/>
              <a:buChar char="§"/>
            </a:pPr>
            <a:r>
              <a:rPr lang="id-ID" sz="2400" dirty="0" smtClean="0">
                <a:latin typeface="Cambria" panose="02040503050406030204" pitchFamily="18" charset="0"/>
              </a:rPr>
              <a:t>Liquids</a:t>
            </a:r>
            <a:endParaRPr lang="id-ID" sz="2400" dirty="0">
              <a:latin typeface="Cambria" panose="02040503050406030204" pitchFamily="18" charset="0"/>
            </a:endParaRPr>
          </a:p>
          <a:p>
            <a:pPr marL="800100" lvl="1" indent="-342900">
              <a:buClr>
                <a:schemeClr val="accent3"/>
              </a:buClr>
              <a:buFont typeface="Wingdings" panose="05000000000000000000" pitchFamily="2" charset="2"/>
              <a:buChar char="§"/>
            </a:pPr>
            <a:r>
              <a:rPr lang="id-ID" sz="2400" dirty="0" smtClean="0">
                <a:latin typeface="Cambria" panose="02040503050406030204" pitchFamily="18" charset="0"/>
              </a:rPr>
              <a:t>Frozen </a:t>
            </a:r>
            <a:r>
              <a:rPr lang="id-ID" sz="2400" dirty="0">
                <a:latin typeface="Cambria" panose="02040503050406030204" pitchFamily="18" charset="0"/>
              </a:rPr>
              <a:t>/ Perishable </a:t>
            </a:r>
          </a:p>
          <a:p>
            <a:pPr marL="800100" lvl="1" indent="-342900">
              <a:buClr>
                <a:schemeClr val="accent3"/>
              </a:buClr>
              <a:buFont typeface="Wingdings" panose="05000000000000000000" pitchFamily="2" charset="2"/>
              <a:buChar char="§"/>
            </a:pPr>
            <a:r>
              <a:rPr lang="id-ID" sz="2400" dirty="0" smtClean="0">
                <a:latin typeface="Cambria" panose="02040503050406030204" pitchFamily="18" charset="0"/>
              </a:rPr>
              <a:t>Bulk </a:t>
            </a:r>
            <a:r>
              <a:rPr lang="id-ID" sz="2400" dirty="0">
                <a:latin typeface="Cambria" panose="02040503050406030204" pitchFamily="18" charset="0"/>
              </a:rPr>
              <a:t>Products</a:t>
            </a:r>
          </a:p>
        </p:txBody>
      </p:sp>
    </p:spTree>
    <p:extLst>
      <p:ext uri="{BB962C8B-B14F-4D97-AF65-F5344CB8AC3E}">
        <p14:creationId xmlns:p14="http://schemas.microsoft.com/office/powerpoint/2010/main" val="46518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id-ID" b="1" dirty="0">
                <a:ln/>
                <a:solidFill>
                  <a:schemeClr val="accent4"/>
                </a:solidFill>
                <a:latin typeface="Cambria" panose="02040503050406030204" pitchFamily="18" charset="0"/>
              </a:rPr>
              <a:t>Transport Operations Costs </a:t>
            </a:r>
          </a:p>
        </p:txBody>
      </p:sp>
      <p:sp>
        <p:nvSpPr>
          <p:cNvPr id="3" name="Content Placeholder 2"/>
          <p:cNvSpPr>
            <a:spLocks noGrp="1"/>
          </p:cNvSpPr>
          <p:nvPr>
            <p:ph idx="1"/>
          </p:nvPr>
        </p:nvSpPr>
        <p:spPr>
          <a:xfrm>
            <a:off x="411481" y="2499360"/>
            <a:ext cx="3688079" cy="2270760"/>
          </a:xfrm>
        </p:spPr>
        <p:txBody>
          <a:bodyPr>
            <a:normAutofit fontScale="85000" lnSpcReduction="10000"/>
          </a:bodyPr>
          <a:lstStyle/>
          <a:p>
            <a:r>
              <a:rPr lang="en-US" sz="2400" i="1" dirty="0">
                <a:latin typeface="Cambria" panose="02040503050406030204" pitchFamily="18" charset="0"/>
              </a:rPr>
              <a:t>Various cost factors have to be taken under consideration in order to generate the cost associated with Transport Operations. </a:t>
            </a:r>
            <a:endParaRPr lang="en-US" sz="2400" i="1" dirty="0" smtClean="0">
              <a:latin typeface="Cambria" panose="02040503050406030204" pitchFamily="18" charset="0"/>
            </a:endParaRPr>
          </a:p>
          <a:p>
            <a:r>
              <a:rPr lang="en-US" sz="2400" i="1" dirty="0" smtClean="0">
                <a:latin typeface="Cambria" panose="02040503050406030204" pitchFamily="18" charset="0"/>
              </a:rPr>
              <a:t>Costs </a:t>
            </a:r>
            <a:r>
              <a:rPr lang="en-US" sz="2400" i="1" dirty="0">
                <a:latin typeface="Cambria" panose="02040503050406030204" pitchFamily="18" charset="0"/>
              </a:rPr>
              <a:t>are related to routes, terminals, vehicles, personnel.</a:t>
            </a:r>
          </a:p>
          <a:p>
            <a:endParaRPr lang="id-ID" sz="2400" i="1" dirty="0">
              <a:latin typeface="Cambria" panose="02040503050406030204" pitchFamily="18" charset="0"/>
            </a:endParaRPr>
          </a:p>
        </p:txBody>
      </p:sp>
      <p:sp>
        <p:nvSpPr>
          <p:cNvPr id="4" name="Rectangle 3"/>
          <p:cNvSpPr/>
          <p:nvPr/>
        </p:nvSpPr>
        <p:spPr>
          <a:xfrm>
            <a:off x="5151120" y="1794361"/>
            <a:ext cx="6339840" cy="4154984"/>
          </a:xfrm>
          <a:prstGeom prst="rect">
            <a:avLst/>
          </a:prstGeom>
        </p:spPr>
        <p:txBody>
          <a:bodyPr wrap="square">
            <a:spAutoFit/>
          </a:bodyPr>
          <a:lstStyle/>
          <a:p>
            <a:r>
              <a:rPr lang="id-ID" sz="2400" dirty="0">
                <a:latin typeface="Cambria" panose="02040503050406030204" pitchFamily="18" charset="0"/>
              </a:rPr>
              <a:t>Cost can be separated in Capital and Operating and costs</a:t>
            </a:r>
          </a:p>
          <a:p>
            <a:pPr marL="285750" indent="-285750">
              <a:buClr>
                <a:schemeClr val="accent1"/>
              </a:buClr>
              <a:buFont typeface="Wingdings" panose="05000000000000000000" pitchFamily="2" charset="2"/>
              <a:buChar char="q"/>
            </a:pPr>
            <a:r>
              <a:rPr lang="id-ID" sz="2400" dirty="0" smtClean="0">
                <a:latin typeface="Cambria" panose="02040503050406030204" pitchFamily="18" charset="0"/>
              </a:rPr>
              <a:t>Capital </a:t>
            </a:r>
            <a:r>
              <a:rPr lang="id-ID" sz="2400" dirty="0">
                <a:latin typeface="Cambria" panose="02040503050406030204" pitchFamily="18" charset="0"/>
              </a:rPr>
              <a:t>costs include:</a:t>
            </a:r>
          </a:p>
          <a:p>
            <a:pPr marL="742950" lvl="1" indent="-285750">
              <a:buClr>
                <a:schemeClr val="accent1"/>
              </a:buClr>
              <a:buFont typeface="Wingdings" panose="05000000000000000000" pitchFamily="2" charset="2"/>
              <a:buChar char="§"/>
            </a:pPr>
            <a:r>
              <a:rPr lang="id-ID" sz="2400" dirty="0" smtClean="0">
                <a:latin typeface="Cambria" panose="02040503050406030204" pitchFamily="18" charset="0"/>
              </a:rPr>
              <a:t>Facilities </a:t>
            </a:r>
            <a:r>
              <a:rPr lang="id-ID" sz="2400" dirty="0">
                <a:latin typeface="Cambria" panose="02040503050406030204" pitchFamily="18" charset="0"/>
              </a:rPr>
              <a:t>cost (investment in route, terminals, distribution centers) </a:t>
            </a:r>
          </a:p>
          <a:p>
            <a:pPr marL="742950" lvl="1" indent="-285750">
              <a:buClr>
                <a:schemeClr val="accent1"/>
              </a:buClr>
              <a:buFont typeface="Wingdings" panose="05000000000000000000" pitchFamily="2" charset="2"/>
              <a:buChar char="§"/>
            </a:pPr>
            <a:r>
              <a:rPr lang="id-ID" sz="2400" dirty="0" smtClean="0">
                <a:latin typeface="Cambria" panose="02040503050406030204" pitchFamily="18" charset="0"/>
              </a:rPr>
              <a:t>Equipment </a:t>
            </a:r>
            <a:r>
              <a:rPr lang="id-ID" sz="2400" dirty="0">
                <a:latin typeface="Cambria" panose="02040503050406030204" pitchFamily="18" charset="0"/>
              </a:rPr>
              <a:t>cost (vehicles, containers)</a:t>
            </a:r>
          </a:p>
          <a:p>
            <a:pPr marL="285750" indent="-285750">
              <a:buClr>
                <a:schemeClr val="accent1"/>
              </a:buClr>
              <a:buFont typeface="Wingdings" panose="05000000000000000000" pitchFamily="2" charset="2"/>
              <a:buChar char="q"/>
            </a:pPr>
            <a:r>
              <a:rPr lang="id-ID" sz="2400" dirty="0" smtClean="0">
                <a:latin typeface="Cambria" panose="02040503050406030204" pitchFamily="18" charset="0"/>
              </a:rPr>
              <a:t>Operating </a:t>
            </a:r>
            <a:r>
              <a:rPr lang="id-ID" sz="2400" dirty="0">
                <a:latin typeface="Cambria" panose="02040503050406030204" pitchFamily="18" charset="0"/>
              </a:rPr>
              <a:t>costs include: </a:t>
            </a:r>
          </a:p>
          <a:p>
            <a:pPr marL="742950" lvl="1" indent="-285750">
              <a:buClr>
                <a:schemeClr val="accent1"/>
              </a:buClr>
              <a:buFont typeface="Wingdings" panose="05000000000000000000" pitchFamily="2" charset="2"/>
              <a:buChar char="§"/>
            </a:pPr>
            <a:r>
              <a:rPr lang="id-ID" sz="2400" dirty="0" smtClean="0">
                <a:latin typeface="Cambria" panose="02040503050406030204" pitchFamily="18" charset="0"/>
              </a:rPr>
              <a:t>Maintenance </a:t>
            </a:r>
            <a:r>
              <a:rPr lang="id-ID" sz="2400" dirty="0">
                <a:latin typeface="Cambria" panose="02040503050406030204" pitchFamily="18" charset="0"/>
              </a:rPr>
              <a:t>costs (facilities, equipment), </a:t>
            </a:r>
          </a:p>
          <a:p>
            <a:pPr marL="742950" lvl="1" indent="-285750">
              <a:buClr>
                <a:schemeClr val="accent1"/>
              </a:buClr>
              <a:buFont typeface="Wingdings" panose="05000000000000000000" pitchFamily="2" charset="2"/>
              <a:buChar char="§"/>
            </a:pPr>
            <a:r>
              <a:rPr lang="id-ID" sz="2400" dirty="0" smtClean="0">
                <a:latin typeface="Cambria" panose="02040503050406030204" pitchFamily="18" charset="0"/>
              </a:rPr>
              <a:t>Transport </a:t>
            </a:r>
            <a:r>
              <a:rPr lang="id-ID" sz="2400" dirty="0">
                <a:latin typeface="Cambria" panose="02040503050406030204" pitchFamily="18" charset="0"/>
              </a:rPr>
              <a:t>cost (fuel, tolls)</a:t>
            </a:r>
          </a:p>
          <a:p>
            <a:pPr marL="742950" lvl="1" indent="-285750">
              <a:buClr>
                <a:schemeClr val="accent1"/>
              </a:buClr>
              <a:buFont typeface="Wingdings" panose="05000000000000000000" pitchFamily="2" charset="2"/>
              <a:buChar char="§"/>
            </a:pPr>
            <a:r>
              <a:rPr lang="id-ID" sz="2400" dirty="0" smtClean="0">
                <a:latin typeface="Cambria" panose="02040503050406030204" pitchFamily="18" charset="0"/>
              </a:rPr>
              <a:t>Personnel </a:t>
            </a:r>
            <a:r>
              <a:rPr lang="id-ID" sz="2400" dirty="0">
                <a:latin typeface="Cambria" panose="02040503050406030204" pitchFamily="18" charset="0"/>
              </a:rPr>
              <a:t>costs (drivers and admin salaries, overtimes)</a:t>
            </a:r>
          </a:p>
        </p:txBody>
      </p:sp>
    </p:spTree>
    <p:extLst>
      <p:ext uri="{BB962C8B-B14F-4D97-AF65-F5344CB8AC3E}">
        <p14:creationId xmlns:p14="http://schemas.microsoft.com/office/powerpoint/2010/main" val="4303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rPr>
              <a:t>Key components of </a:t>
            </a:r>
            <a:r>
              <a:rPr lang="en-US" b="1" dirty="0" smtClean="0">
                <a:ln/>
                <a:solidFill>
                  <a:schemeClr val="accent3"/>
                </a:solidFill>
              </a:rPr>
              <a:t>Logistics–Key </a:t>
            </a:r>
            <a:r>
              <a:rPr lang="en-US" b="1" dirty="0">
                <a:ln/>
                <a:solidFill>
                  <a:schemeClr val="accent3"/>
                </a:solidFill>
              </a:rPr>
              <a:t>activities</a:t>
            </a:r>
            <a:endParaRPr lang="id-ID" b="1" dirty="0">
              <a:ln/>
              <a:solidFill>
                <a:schemeClr val="accent3"/>
              </a:solidFill>
            </a:endParaRPr>
          </a:p>
        </p:txBody>
      </p:sp>
      <p:sp>
        <p:nvSpPr>
          <p:cNvPr id="3" name="Content Placeholder 2"/>
          <p:cNvSpPr>
            <a:spLocks noGrp="1"/>
          </p:cNvSpPr>
          <p:nvPr>
            <p:ph idx="1"/>
          </p:nvPr>
        </p:nvSpPr>
        <p:spPr>
          <a:xfrm>
            <a:off x="209551" y="1828800"/>
            <a:ext cx="5429249" cy="4572000"/>
          </a:xfrm>
        </p:spPr>
        <p:txBody>
          <a:bodyPr>
            <a:normAutofit/>
          </a:bodyPr>
          <a:lstStyle/>
          <a:p>
            <a:r>
              <a:rPr lang="en-US" sz="2400" dirty="0">
                <a:latin typeface="Cambria" panose="02040503050406030204" pitchFamily="18" charset="0"/>
              </a:rPr>
              <a:t>The logistics activities can be classified into a) core and b) supporting </a:t>
            </a:r>
          </a:p>
          <a:p>
            <a:r>
              <a:rPr lang="en-US" sz="2400" dirty="0" smtClean="0">
                <a:latin typeface="Cambria" panose="02040503050406030204" pitchFamily="18" charset="0"/>
              </a:rPr>
              <a:t>The </a:t>
            </a:r>
            <a:r>
              <a:rPr lang="en-US" sz="2400" dirty="0">
                <a:latin typeface="Cambria" panose="02040503050406030204" pitchFamily="18" charset="0"/>
              </a:rPr>
              <a:t>core activities take place in every supply channel (as can be seen from the figure). </a:t>
            </a:r>
          </a:p>
          <a:p>
            <a:r>
              <a:rPr lang="en-US" sz="2400" dirty="0" smtClean="0">
                <a:latin typeface="Cambria" panose="02040503050406030204" pitchFamily="18" charset="0"/>
              </a:rPr>
              <a:t>They </a:t>
            </a:r>
            <a:r>
              <a:rPr lang="en-US" sz="2400" dirty="0">
                <a:latin typeface="Cambria" panose="02040503050406030204" pitchFamily="18" charset="0"/>
              </a:rPr>
              <a:t>contribute the most to the total cost of logistics or they are essential to the effective coordination and completion of the logistics task. </a:t>
            </a:r>
            <a:endParaRPr lang="id-ID" sz="2400" dirty="0">
              <a:latin typeface="Cambria" panose="02040503050406030204" pitchFamily="18" charset="0"/>
            </a:endParaRPr>
          </a:p>
        </p:txBody>
      </p:sp>
      <p:sp>
        <p:nvSpPr>
          <p:cNvPr id="4" name="Rectangle 3"/>
          <p:cNvSpPr/>
          <p:nvPr/>
        </p:nvSpPr>
        <p:spPr>
          <a:xfrm>
            <a:off x="6324600" y="1600200"/>
            <a:ext cx="6096000" cy="2308324"/>
          </a:xfrm>
          <a:prstGeom prst="rect">
            <a:avLst/>
          </a:prstGeom>
        </p:spPr>
        <p:txBody>
          <a:bodyPr>
            <a:spAutoFit/>
          </a:bodyPr>
          <a:lstStyle/>
          <a:p>
            <a:r>
              <a:rPr lang="id-ID" sz="2400" dirty="0" smtClean="0">
                <a:latin typeface="Cambria" panose="02040503050406030204" pitchFamily="18" charset="0"/>
              </a:rPr>
              <a:t>These are mentioned below:</a:t>
            </a:r>
          </a:p>
          <a:p>
            <a:r>
              <a:rPr lang="id-ID" sz="2400" dirty="0" smtClean="0">
                <a:latin typeface="Cambria" panose="02040503050406030204" pitchFamily="18" charset="0"/>
              </a:rPr>
              <a:t>1.Customer service (typically defined by marketing)</a:t>
            </a:r>
          </a:p>
          <a:p>
            <a:r>
              <a:rPr lang="id-ID" sz="2400" dirty="0" smtClean="0">
                <a:latin typeface="Cambria" panose="02040503050406030204" pitchFamily="18" charset="0"/>
              </a:rPr>
              <a:t>2.Transportation</a:t>
            </a:r>
          </a:p>
          <a:p>
            <a:r>
              <a:rPr lang="id-ID" sz="2400" dirty="0" smtClean="0">
                <a:latin typeface="Cambria" panose="02040503050406030204" pitchFamily="18" charset="0"/>
              </a:rPr>
              <a:t>3.Inventory management</a:t>
            </a:r>
          </a:p>
          <a:p>
            <a:r>
              <a:rPr lang="id-ID" sz="2400" dirty="0" smtClean="0">
                <a:latin typeface="Cambria" panose="02040503050406030204" pitchFamily="18" charset="0"/>
              </a:rPr>
              <a:t>4.Information flows and order processing</a:t>
            </a:r>
            <a:endParaRPr lang="id-ID" sz="2400" dirty="0">
              <a:latin typeface="Cambria" panose="02040503050406030204" pitchFamily="18" charset="0"/>
            </a:endParaRPr>
          </a:p>
        </p:txBody>
      </p:sp>
      <p:pic>
        <p:nvPicPr>
          <p:cNvPr id="5" name="Picture 4"/>
          <p:cNvPicPr>
            <a:picLocks noChangeAspect="1"/>
          </p:cNvPicPr>
          <p:nvPr/>
        </p:nvPicPr>
        <p:blipFill rotWithShape="1">
          <a:blip r:embed="rId2"/>
          <a:srcRect l="43559" t="60676" r="15446" b="8073"/>
          <a:stretch/>
        </p:blipFill>
        <p:spPr>
          <a:xfrm>
            <a:off x="6324600" y="4114800"/>
            <a:ext cx="5334001" cy="2286000"/>
          </a:xfrm>
          <a:prstGeom prst="rect">
            <a:avLst/>
          </a:prstGeom>
        </p:spPr>
      </p:pic>
    </p:spTree>
    <p:extLst>
      <p:ext uri="{BB962C8B-B14F-4D97-AF65-F5344CB8AC3E}">
        <p14:creationId xmlns:p14="http://schemas.microsoft.com/office/powerpoint/2010/main" val="10087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10820399" cy="129540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chemeClr val="accent3"/>
                </a:solidFill>
              </a:rPr>
              <a:t>Key </a:t>
            </a:r>
            <a:r>
              <a:rPr lang="en-US" b="1" dirty="0">
                <a:ln/>
                <a:solidFill>
                  <a:schemeClr val="accent3"/>
                </a:solidFill>
              </a:rPr>
              <a:t>components of Logistics </a:t>
            </a:r>
            <a:r>
              <a:rPr lang="en-US" b="1" dirty="0" smtClean="0">
                <a:ln/>
                <a:solidFill>
                  <a:schemeClr val="accent3"/>
                </a:solidFill>
              </a:rPr>
              <a:t> </a:t>
            </a:r>
            <a:r>
              <a:rPr lang="en-US" b="1" dirty="0">
                <a:ln/>
                <a:solidFill>
                  <a:schemeClr val="accent3"/>
                </a:solidFill>
              </a:rPr>
              <a:t>–Support activities </a:t>
            </a:r>
            <a:endParaRPr lang="id-ID" b="1" dirty="0">
              <a:ln/>
              <a:solidFill>
                <a:schemeClr val="accent3"/>
              </a:solidFill>
            </a:endParaRPr>
          </a:p>
        </p:txBody>
      </p:sp>
      <p:sp>
        <p:nvSpPr>
          <p:cNvPr id="3" name="Content Placeholder 2"/>
          <p:cNvSpPr>
            <a:spLocks noGrp="1"/>
          </p:cNvSpPr>
          <p:nvPr>
            <p:ph idx="1"/>
          </p:nvPr>
        </p:nvSpPr>
        <p:spPr>
          <a:xfrm>
            <a:off x="1219200" y="1543050"/>
            <a:ext cx="10191749" cy="4572000"/>
          </a:xfrm>
        </p:spPr>
        <p:txBody>
          <a:bodyPr>
            <a:noAutofit/>
          </a:bodyPr>
          <a:lstStyle/>
          <a:p>
            <a:r>
              <a:rPr lang="id-ID" sz="2200" dirty="0">
                <a:latin typeface="Cambria" panose="02040503050406030204" pitchFamily="18" charset="0"/>
              </a:rPr>
              <a:t>A comprehensive list includes:</a:t>
            </a:r>
          </a:p>
          <a:p>
            <a:pPr marL="0" indent="0">
              <a:buNone/>
            </a:pPr>
            <a:r>
              <a:rPr lang="id-ID" sz="2200" dirty="0">
                <a:latin typeface="Cambria" panose="02040503050406030204" pitchFamily="18" charset="0"/>
              </a:rPr>
              <a:t>1.Warehousing (Space determination, stock layout, configuration, stock placement)</a:t>
            </a:r>
          </a:p>
          <a:p>
            <a:pPr marL="0" indent="0">
              <a:buNone/>
            </a:pPr>
            <a:r>
              <a:rPr lang="id-ID" sz="2200" dirty="0">
                <a:latin typeface="Cambria" panose="02040503050406030204" pitchFamily="18" charset="0"/>
              </a:rPr>
              <a:t>2.Materials handling( equipment selection &amp; replacement policies, order-picking procedures, stock storage &amp; retrieval)</a:t>
            </a:r>
          </a:p>
          <a:p>
            <a:pPr marL="0" indent="0">
              <a:buNone/>
            </a:pPr>
            <a:r>
              <a:rPr lang="id-ID" sz="2200" dirty="0">
                <a:latin typeface="Cambria" panose="02040503050406030204" pitchFamily="18" charset="0"/>
              </a:rPr>
              <a:t>3.Purchasing (supply source selection, purchase timing, purchase quantities)</a:t>
            </a:r>
          </a:p>
          <a:p>
            <a:pPr marL="0" indent="0">
              <a:buNone/>
            </a:pPr>
            <a:r>
              <a:rPr lang="id-ID" sz="2200" dirty="0">
                <a:latin typeface="Cambria" panose="02040503050406030204" pitchFamily="18" charset="0"/>
              </a:rPr>
              <a:t>4.Protective packaging (designed for handling, storage, protection from loss/damage)</a:t>
            </a:r>
          </a:p>
          <a:p>
            <a:pPr marL="0" indent="0">
              <a:buNone/>
            </a:pPr>
            <a:r>
              <a:rPr lang="id-ID" sz="2200" dirty="0">
                <a:latin typeface="Cambria" panose="02040503050406030204" pitchFamily="18" charset="0"/>
              </a:rPr>
              <a:t>5.Cooperate with production/operations (specify aggregate quantities, sequence &amp; time production output, schedule supplies)</a:t>
            </a:r>
          </a:p>
          <a:p>
            <a:pPr marL="0" indent="0">
              <a:buNone/>
            </a:pPr>
            <a:r>
              <a:rPr lang="id-ID" sz="2200" dirty="0">
                <a:latin typeface="Cambria" panose="02040503050406030204" pitchFamily="18" charset="0"/>
              </a:rPr>
              <a:t>6.Information maintenance (info collection, storage &amp; manipulation, data analysis, control procedures)</a:t>
            </a:r>
          </a:p>
          <a:p>
            <a:endParaRPr lang="id-ID" sz="2200" dirty="0">
              <a:latin typeface="Cambria" panose="02040503050406030204" pitchFamily="18" charset="0"/>
            </a:endParaRPr>
          </a:p>
        </p:txBody>
      </p:sp>
    </p:spTree>
    <p:extLst>
      <p:ext uri="{BB962C8B-B14F-4D97-AF65-F5344CB8AC3E}">
        <p14:creationId xmlns:p14="http://schemas.microsoft.com/office/powerpoint/2010/main" val="103451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3"/>
          <a:srcRect l="14568" t="6250" r="11347" b="11198"/>
          <a:stretch/>
        </p:blipFill>
        <p:spPr>
          <a:xfrm>
            <a:off x="1219201" y="-1"/>
            <a:ext cx="10972799" cy="6874263"/>
          </a:xfrm>
          <a:prstGeom prst="rect">
            <a:avLst/>
          </a:prstGeom>
        </p:spPr>
      </p:pic>
    </p:spTree>
    <p:extLst>
      <p:ext uri="{BB962C8B-B14F-4D97-AF65-F5344CB8AC3E}">
        <p14:creationId xmlns:p14="http://schemas.microsoft.com/office/powerpoint/2010/main" val="154639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rPr>
              <a:t>The Role of Logistics in an Organization </a:t>
            </a:r>
            <a:endParaRPr lang="id-ID" b="1" dirty="0">
              <a:ln/>
              <a:solidFill>
                <a:schemeClr val="accent3"/>
              </a:solidFill>
            </a:endParaRPr>
          </a:p>
        </p:txBody>
      </p:sp>
      <p:sp>
        <p:nvSpPr>
          <p:cNvPr id="3" name="Content Placeholder 2"/>
          <p:cNvSpPr>
            <a:spLocks noGrp="1"/>
          </p:cNvSpPr>
          <p:nvPr>
            <p:ph idx="1"/>
          </p:nvPr>
        </p:nvSpPr>
        <p:spPr>
          <a:xfrm>
            <a:off x="169865" y="2076450"/>
            <a:ext cx="3899216" cy="2400300"/>
          </a:xfrm>
        </p:spPr>
        <p:txBody>
          <a:bodyPr>
            <a:noAutofit/>
          </a:bodyPr>
          <a:lstStyle/>
          <a:p>
            <a:r>
              <a:rPr lang="en-US" sz="2000" dirty="0">
                <a:latin typeface="Cambria" panose="02040503050406030204" pitchFamily="18" charset="0"/>
              </a:rPr>
              <a:t>Logistics in an organization are considered as a continuation </a:t>
            </a:r>
            <a:r>
              <a:rPr lang="en-US" sz="2000" dirty="0" smtClean="0">
                <a:latin typeface="Cambria" panose="02040503050406030204" pitchFamily="18" charset="0"/>
              </a:rPr>
              <a:t>of marketing</a:t>
            </a:r>
            <a:r>
              <a:rPr lang="en-US" sz="2000" dirty="0">
                <a:latin typeface="Cambria" panose="02040503050406030204" pitchFamily="18" charset="0"/>
              </a:rPr>
              <a:t>. </a:t>
            </a:r>
          </a:p>
          <a:p>
            <a:r>
              <a:rPr lang="en-US" sz="2000" dirty="0">
                <a:latin typeface="Cambria" panose="02040503050406030204" pitchFamily="18" charset="0"/>
              </a:rPr>
              <a:t>Logistics play a critical role in each of the three critical elements of the marketing concept (customer </a:t>
            </a:r>
            <a:r>
              <a:rPr lang="en-US" sz="2000" dirty="0" smtClean="0">
                <a:latin typeface="Cambria" panose="02040503050406030204" pitchFamily="18" charset="0"/>
              </a:rPr>
              <a:t>satisfaction</a:t>
            </a:r>
            <a:r>
              <a:rPr lang="en-US" sz="2000" dirty="0">
                <a:latin typeface="Cambria" panose="02040503050406030204" pitchFamily="18" charset="0"/>
              </a:rPr>
              <a:t>, integrated effort/systems approach and corporate profit) in several ways. </a:t>
            </a:r>
            <a:endParaRPr lang="id-ID" sz="2000" dirty="0">
              <a:latin typeface="Cambria" panose="02040503050406030204" pitchFamily="18" charset="0"/>
            </a:endParaRPr>
          </a:p>
        </p:txBody>
      </p:sp>
      <p:pic>
        <p:nvPicPr>
          <p:cNvPr id="4" name="Picture 3"/>
          <p:cNvPicPr>
            <a:picLocks noChangeAspect="1"/>
          </p:cNvPicPr>
          <p:nvPr/>
        </p:nvPicPr>
        <p:blipFill rotWithShape="1">
          <a:blip r:embed="rId2"/>
          <a:srcRect l="20278" t="35677" r="25403" b="14323"/>
          <a:stretch/>
        </p:blipFill>
        <p:spPr>
          <a:xfrm>
            <a:off x="4069081" y="1649730"/>
            <a:ext cx="7724339" cy="3997502"/>
          </a:xfrm>
          <a:prstGeom prst="rect">
            <a:avLst/>
          </a:prstGeom>
        </p:spPr>
      </p:pic>
    </p:spTree>
    <p:extLst>
      <p:ext uri="{BB962C8B-B14F-4D97-AF65-F5344CB8AC3E}">
        <p14:creationId xmlns:p14="http://schemas.microsoft.com/office/powerpoint/2010/main" val="355460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23">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Theme23" id="{B881CC1C-3B85-4970-A1F4-A145131B1339}" vid="{5880B636-65D3-49A4-A67B-24F61C7351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Theme23</Template>
  <TotalTime>678</TotalTime>
  <Words>2868</Words>
  <Application>Microsoft Office PowerPoint</Application>
  <PresentationFormat>Widescreen</PresentationFormat>
  <Paragraphs>244</Paragraphs>
  <Slides>54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Cambria</vt:lpstr>
      <vt:lpstr>Constantia</vt:lpstr>
      <vt:lpstr>Wingdings</vt:lpstr>
      <vt:lpstr>Theme23</vt:lpstr>
      <vt:lpstr>PowerPoint Presentation</vt:lpstr>
      <vt:lpstr>What is Logistics </vt:lpstr>
      <vt:lpstr>What is Supply Chain Management </vt:lpstr>
      <vt:lpstr>Supply &amp; Distribution Logistics </vt:lpstr>
      <vt:lpstr>PowerPoint Presentation</vt:lpstr>
      <vt:lpstr>Key components of Logistics–Key activities</vt:lpstr>
      <vt:lpstr>Key components of Logistics  –Support activities </vt:lpstr>
      <vt:lpstr>PowerPoint Presentation</vt:lpstr>
      <vt:lpstr>The Role of Logistics in an Organization </vt:lpstr>
      <vt:lpstr>Logistics Strategy </vt:lpstr>
      <vt:lpstr>Logistics planning hierarchy –Decision Phases</vt:lpstr>
      <vt:lpstr>Logistics decision hierarchy: Critical Questions </vt:lpstr>
      <vt:lpstr>Main Issues by Decision Level </vt:lpstr>
      <vt:lpstr>Making Trade-offs in Logistics is Important </vt:lpstr>
      <vt:lpstr>PowerPoint Presentation</vt:lpstr>
      <vt:lpstr>Logistics Design Strategy </vt:lpstr>
      <vt:lpstr>Logistics Information System Design </vt:lpstr>
      <vt:lpstr>PowerPoint Presentation</vt:lpstr>
      <vt:lpstr>Logistics Network Design</vt:lpstr>
      <vt:lpstr>Logistics Process Design </vt:lpstr>
      <vt:lpstr>Logistics Process Design </vt:lpstr>
      <vt:lpstr>Distribution Networks</vt:lpstr>
      <vt:lpstr>Key Players </vt:lpstr>
      <vt:lpstr>Distribution Networks:  Main Supply Chain Structures </vt:lpstr>
      <vt:lpstr>Distribution Networks: Main Supply Chain Structures </vt:lpstr>
      <vt:lpstr>Distribution Networks: Main Supply Chain Structures </vt:lpstr>
      <vt:lpstr>Distribution Networks: Main Supply Chain Structures </vt:lpstr>
      <vt:lpstr>Distribution Networks: Main Supply Chain Structures </vt:lpstr>
      <vt:lpstr>Distribution Networks:  Alternative Supply Chain Structures </vt:lpstr>
      <vt:lpstr>Distribution Networks:  Alternative Supply Chain Structures </vt:lpstr>
      <vt:lpstr>Distribution Networks:  Alternative Supply Chain Structures </vt:lpstr>
      <vt:lpstr>Distribution Networks:  Alternative Supply Chain Structures </vt:lpstr>
      <vt:lpstr>Distribution Networks:  Physical vs  Trading Channel </vt:lpstr>
      <vt:lpstr>Selecting a distribution network</vt:lpstr>
      <vt:lpstr>Selecting a distribution network</vt:lpstr>
      <vt:lpstr>Terminals/Hubs in Distribution Networks</vt:lpstr>
      <vt:lpstr>Terminals/Hubs in Distribution Networks</vt:lpstr>
      <vt:lpstr>Terminals/Hubs in Distribution Networks</vt:lpstr>
      <vt:lpstr>Terminals/Hubs in Distribution Networks</vt:lpstr>
      <vt:lpstr>Independent Terminal Stations </vt:lpstr>
      <vt:lpstr>Single-Level Multiple Terminal Stations</vt:lpstr>
      <vt:lpstr>Hierarchical Multiple Terminal Stations</vt:lpstr>
      <vt:lpstr>Transportation</vt:lpstr>
      <vt:lpstr>PowerPoint Presentation</vt:lpstr>
      <vt:lpstr>Components of Transport Systems </vt:lpstr>
      <vt:lpstr>Types of Transport Modes </vt:lpstr>
      <vt:lpstr>Characteristics of Transport Modes</vt:lpstr>
      <vt:lpstr>Transport Goods &amp; Unit Loads</vt:lpstr>
      <vt:lpstr>PowerPoint Presentation</vt:lpstr>
      <vt:lpstr>Unit Loads -Pallets</vt:lpstr>
      <vt:lpstr>PowerPoint Presentation</vt:lpstr>
      <vt:lpstr>Unit Loads -Containers</vt:lpstr>
      <vt:lpstr>Benefits of Containers </vt:lpstr>
      <vt:lpstr>Transport Operations Costs </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heni utami</dc:creator>
  <cp:lastModifiedBy>heni utami</cp:lastModifiedBy>
  <cp:revision>28</cp:revision>
  <dcterms:created xsi:type="dcterms:W3CDTF">2016-10-01T10:10:41Z</dcterms:created>
  <dcterms:modified xsi:type="dcterms:W3CDTF">2017-05-22T13:57:25Z</dcterms:modified>
</cp:coreProperties>
</file>