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3" r:id="rId2"/>
    <p:sldId id="257" r:id="rId3"/>
    <p:sldId id="265" r:id="rId4"/>
    <p:sldId id="328" r:id="rId5"/>
    <p:sldId id="329" r:id="rId6"/>
    <p:sldId id="330"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3" r:id="rId20"/>
    <p:sldId id="344" r:id="rId21"/>
    <p:sldId id="345" r:id="rId22"/>
    <p:sldId id="346" r:id="rId23"/>
    <p:sldId id="347" r:id="rId24"/>
    <p:sldId id="348" r:id="rId25"/>
    <p:sldId id="349" r:id="rId26"/>
    <p:sldId id="327" r:id="rId27"/>
    <p:sldId id="264"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78054-4B26-4F59-82A8-0B233D65FA14}" type="datetimeFigureOut">
              <a:rPr lang="id-ID" smtClean="0"/>
              <a:t>29/04/2018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E6C956-3009-4205-A205-84774AF7A716}" type="slidenum">
              <a:rPr lang="id-ID" smtClean="0"/>
              <a:t>‹#›</a:t>
            </a:fld>
            <a:endParaRPr lang="id-ID"/>
          </a:p>
        </p:txBody>
      </p:sp>
    </p:spTree>
    <p:extLst>
      <p:ext uri="{BB962C8B-B14F-4D97-AF65-F5344CB8AC3E}">
        <p14:creationId xmlns:p14="http://schemas.microsoft.com/office/powerpoint/2010/main" val="112647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8FE1BDA9-8401-4388-8AA7-9E9697EDAD37}" type="slidenum">
              <a:rPr lang="id-ID" smtClean="0"/>
              <a:t>2</a:t>
            </a:fld>
            <a:endParaRPr lang="id-ID"/>
          </a:p>
        </p:txBody>
      </p:sp>
    </p:spTree>
    <p:extLst>
      <p:ext uri="{BB962C8B-B14F-4D97-AF65-F5344CB8AC3E}">
        <p14:creationId xmlns:p14="http://schemas.microsoft.com/office/powerpoint/2010/main" val="104193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8062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2728016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900742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5536" y="0"/>
            <a:ext cx="952500" cy="952500"/>
          </a:xfrm>
          <a:prstGeom prst="rect">
            <a:avLst/>
          </a:prstGeom>
        </p:spPr>
      </p:pic>
      <p:sp>
        <p:nvSpPr>
          <p:cNvPr id="8" name="TextBox 7"/>
          <p:cNvSpPr txBox="1"/>
          <p:nvPr userDrawn="1"/>
        </p:nvSpPr>
        <p:spPr>
          <a:xfrm>
            <a:off x="1314014" y="276195"/>
            <a:ext cx="3284874" cy="400110"/>
          </a:xfrm>
          <a:prstGeom prst="rect">
            <a:avLst/>
          </a:prstGeom>
          <a:noFill/>
        </p:spPr>
        <p:txBody>
          <a:bodyPr wrap="none" rtlCol="0">
            <a:spAutoFit/>
          </a:bodyPr>
          <a:lstStyle/>
          <a:p>
            <a:r>
              <a:rPr lang="id-ID" sz="1000" dirty="0" smtClean="0">
                <a:latin typeface="Jogjakartype" pitchFamily="2" charset="0"/>
              </a:rPr>
              <a:t>UNIVERSITAS PEMBANGUNAN NASIONAL”VETERAN”YOGYAKARTA</a:t>
            </a:r>
          </a:p>
          <a:p>
            <a:r>
              <a:rPr lang="id-ID" sz="1000" dirty="0" smtClean="0">
                <a:latin typeface="Jogjakartype" pitchFamily="2" charset="0"/>
              </a:rPr>
              <a:t>JURUSAN TEKNIK INDUSTRI</a:t>
            </a:r>
            <a:endParaRPr lang="id-ID" sz="1000" dirty="0">
              <a:latin typeface="Jogjakartype" pitchFamily="2" charset="0"/>
            </a:endParaRPr>
          </a:p>
        </p:txBody>
      </p:sp>
      <p:pic>
        <p:nvPicPr>
          <p:cNvPr id="4" name="Picture 7" descr="0003-1"/>
          <p:cNvPicPr>
            <a:picLocks noChangeAspect="1" noChangeArrowheads="1" noCrop="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5113" y="-128588"/>
            <a:ext cx="1584325" cy="1254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83981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B08719E-7177-4940-A005-BDAD32CFAE58}" type="datetimeFigureOut">
              <a:rPr lang="id-ID" smtClean="0"/>
              <a:t>29/04/2018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559198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08719E-7177-4940-A005-BDAD32CFAE58}" type="datetimeFigureOut">
              <a:rPr lang="id-ID" smtClean="0"/>
              <a:t>29/04/2018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402784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B08719E-7177-4940-A005-BDAD32CFAE58}" type="datetimeFigureOut">
              <a:rPr lang="id-ID" smtClean="0"/>
              <a:t>29/04/2018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35306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B08719E-7177-4940-A005-BDAD32CFAE58}" type="datetimeFigureOut">
              <a:rPr lang="id-ID" smtClean="0"/>
              <a:t>29/04/2018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6029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B08719E-7177-4940-A005-BDAD32CFAE58}" type="datetimeFigureOut">
              <a:rPr lang="id-ID" smtClean="0"/>
              <a:t>29/04/2018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3780503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8719E-7177-4940-A005-BDAD32CFAE58}" type="datetimeFigureOut">
              <a:rPr lang="id-ID" smtClean="0"/>
              <a:t>29/04/2018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73823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29/04/2018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841600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08719E-7177-4940-A005-BDAD32CFAE58}" type="datetimeFigureOut">
              <a:rPr lang="id-ID" smtClean="0"/>
              <a:t>29/04/2018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D982F39-5140-49FA-BDAF-6D7E0FD0E21C}" type="slidenum">
              <a:rPr lang="id-ID" smtClean="0"/>
              <a:t>‹#›</a:t>
            </a:fld>
            <a:endParaRPr lang="id-ID"/>
          </a:p>
        </p:txBody>
      </p:sp>
    </p:spTree>
    <p:extLst>
      <p:ext uri="{BB962C8B-B14F-4D97-AF65-F5344CB8AC3E}">
        <p14:creationId xmlns:p14="http://schemas.microsoft.com/office/powerpoint/2010/main" val="1112875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08719E-7177-4940-A005-BDAD32CFAE58}" type="datetimeFigureOut">
              <a:rPr lang="id-ID" smtClean="0"/>
              <a:t>29/04/2018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82F39-5140-49FA-BDAF-6D7E0FD0E21C}" type="slidenum">
              <a:rPr lang="id-ID" smtClean="0"/>
              <a:t>‹#›</a:t>
            </a:fld>
            <a:endParaRPr lang="id-ID"/>
          </a:p>
        </p:txBody>
      </p:sp>
    </p:spTree>
    <p:extLst>
      <p:ext uri="{BB962C8B-B14F-4D97-AF65-F5344CB8AC3E}">
        <p14:creationId xmlns:p14="http://schemas.microsoft.com/office/powerpoint/2010/main" val="3462739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Image result for paja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39944" cy="609329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0" y="5834881"/>
            <a:ext cx="9144000" cy="1023119"/>
          </a:xfrm>
          <a:prstGeom prst="rect">
            <a:avLst/>
          </a:prstGeom>
          <a:gradFill>
            <a:gsLst>
              <a:gs pos="0">
                <a:srgbClr val="FFF200"/>
              </a:gs>
              <a:gs pos="69000">
                <a:srgbClr val="FF7A00"/>
              </a:gs>
              <a:gs pos="94000">
                <a:srgbClr val="FF0300"/>
              </a:gs>
              <a:gs pos="100000">
                <a:srgbClr val="4D0808"/>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TextBox 3"/>
          <p:cNvSpPr txBox="1"/>
          <p:nvPr/>
        </p:nvSpPr>
        <p:spPr>
          <a:xfrm>
            <a:off x="1067982" y="1078615"/>
            <a:ext cx="5780750" cy="923330"/>
          </a:xfrm>
          <a:prstGeom prst="rect">
            <a:avLst/>
          </a:prstGeom>
          <a:solidFill>
            <a:srgbClr val="FFFF00"/>
          </a:solidFill>
        </p:spPr>
        <p:txBody>
          <a:bodyPr wrap="none" rtlCol="0">
            <a:spAutoFit/>
          </a:bodyPr>
          <a:lstStyle/>
          <a:p>
            <a:pPr algn="r"/>
            <a:r>
              <a:rPr lang="id-ID" sz="5400" b="1" i="1" dirty="0" smtClean="0">
                <a:latin typeface="Bauhaus 93" pitchFamily="82" charset="0"/>
              </a:rPr>
              <a:t>EKONOMI  TEKNIK</a:t>
            </a:r>
            <a:endParaRPr lang="id-ID" sz="5400" b="1" i="1" dirty="0">
              <a:latin typeface="Bauhaus 93" pitchFamily="82" charset="0"/>
            </a:endParaRPr>
          </a:p>
        </p:txBody>
      </p:sp>
      <p:sp>
        <p:nvSpPr>
          <p:cNvPr id="5" name="TextBox 4"/>
          <p:cNvSpPr txBox="1"/>
          <p:nvPr/>
        </p:nvSpPr>
        <p:spPr>
          <a:xfrm>
            <a:off x="6816651" y="2416532"/>
            <a:ext cx="1811393" cy="400110"/>
          </a:xfrm>
          <a:prstGeom prst="rect">
            <a:avLst/>
          </a:prstGeom>
          <a:noFill/>
        </p:spPr>
        <p:txBody>
          <a:bodyPr wrap="none" rtlCol="0">
            <a:spAutoFit/>
          </a:bodyPr>
          <a:lstStyle/>
          <a:p>
            <a:r>
              <a:rPr lang="id-ID" sz="2000" b="1" i="1" dirty="0" smtClean="0"/>
              <a:t>Kode : 1220222</a:t>
            </a:r>
            <a:endParaRPr lang="id-ID" sz="2000" b="1" i="1" dirty="0"/>
          </a:p>
        </p:txBody>
      </p:sp>
      <p:cxnSp>
        <p:nvCxnSpPr>
          <p:cNvPr id="7" name="Straight Connector 6"/>
          <p:cNvCxnSpPr/>
          <p:nvPr/>
        </p:nvCxnSpPr>
        <p:spPr>
          <a:xfrm>
            <a:off x="971600" y="2204864"/>
            <a:ext cx="7704856"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343090" y="3860438"/>
            <a:ext cx="3377848" cy="769441"/>
          </a:xfrm>
          <a:prstGeom prst="rect">
            <a:avLst/>
          </a:prstGeom>
          <a:solidFill>
            <a:schemeClr val="tx1">
              <a:alpha val="57000"/>
            </a:schemeClr>
          </a:solidFill>
        </p:spPr>
        <p:txBody>
          <a:bodyPr wrap="none" rtlCol="0">
            <a:spAutoFit/>
          </a:bodyPr>
          <a:lstStyle/>
          <a:p>
            <a:pPr algn="r"/>
            <a:r>
              <a:rPr lang="id-ID" sz="4400" b="1" i="1" dirty="0" smtClean="0">
                <a:solidFill>
                  <a:srgbClr val="FF0000"/>
                </a:solidFill>
                <a:effectLst>
                  <a:outerShdw blurRad="38100" dist="38100" dir="2700000" algn="tl">
                    <a:srgbClr val="000000">
                      <a:alpha val="43137"/>
                    </a:srgbClr>
                  </a:outerShdw>
                </a:effectLst>
                <a:latin typeface="Bernard MT Condensed" pitchFamily="18" charset="0"/>
              </a:rPr>
              <a:t>Analisis </a:t>
            </a:r>
            <a:r>
              <a:rPr lang="id-ID" sz="4400" b="1" i="1" dirty="0" smtClean="0">
                <a:solidFill>
                  <a:srgbClr val="00B0F0"/>
                </a:solidFill>
                <a:effectLst>
                  <a:outerShdw blurRad="38100" dist="38100" dir="2700000" algn="tl">
                    <a:srgbClr val="000000">
                      <a:alpha val="43137"/>
                    </a:srgbClr>
                  </a:outerShdw>
                </a:effectLst>
                <a:latin typeface="Bernard MT Condensed" pitchFamily="18" charset="0"/>
              </a:rPr>
              <a:t> Pajak</a:t>
            </a:r>
            <a:endParaRPr lang="id-ID" sz="4400" b="1" i="1" dirty="0">
              <a:solidFill>
                <a:srgbClr val="002060"/>
              </a:solidFill>
              <a:effectLst>
                <a:outerShdw blurRad="38100" dist="38100" dir="2700000" algn="tl">
                  <a:srgbClr val="000000">
                    <a:alpha val="43137"/>
                  </a:srgbClr>
                </a:outerShdw>
              </a:effectLst>
              <a:latin typeface="Bernard MT Condensed" pitchFamily="18" charset="0"/>
            </a:endParaRPr>
          </a:p>
        </p:txBody>
      </p:sp>
      <p:sp>
        <p:nvSpPr>
          <p:cNvPr id="13" name="TextBox 12"/>
          <p:cNvSpPr txBox="1"/>
          <p:nvPr/>
        </p:nvSpPr>
        <p:spPr>
          <a:xfrm>
            <a:off x="6250531" y="5884775"/>
            <a:ext cx="2704971" cy="461665"/>
          </a:xfrm>
          <a:prstGeom prst="rect">
            <a:avLst/>
          </a:prstGeom>
          <a:noFill/>
        </p:spPr>
        <p:txBody>
          <a:bodyPr wrap="none" rtlCol="0">
            <a:spAutoFit/>
          </a:bodyPr>
          <a:lstStyle/>
          <a:p>
            <a:r>
              <a:rPr lang="id-ID" sz="2400" b="1" i="1" dirty="0" smtClean="0">
                <a:solidFill>
                  <a:schemeClr val="bg1"/>
                </a:solidFill>
                <a:effectLst>
                  <a:outerShdw blurRad="38100" dist="38100" dir="2700000" algn="tl">
                    <a:srgbClr val="000000">
                      <a:alpha val="43137"/>
                    </a:srgbClr>
                  </a:outerShdw>
                </a:effectLst>
              </a:rPr>
              <a:t>Eko Nursubiyantoro</a:t>
            </a:r>
            <a:endParaRPr lang="id-ID" sz="2400" b="1" i="1" dirty="0">
              <a:solidFill>
                <a:schemeClr val="bg1"/>
              </a:solidFill>
              <a:effectLst>
                <a:outerShdw blurRad="38100" dist="38100" dir="2700000" algn="tl">
                  <a:srgbClr val="000000">
                    <a:alpha val="43137"/>
                  </a:srgbClr>
                </a:outerShdw>
              </a:effectLst>
            </a:endParaRPr>
          </a:p>
        </p:txBody>
      </p:sp>
      <p:sp>
        <p:nvSpPr>
          <p:cNvPr id="2" name="AutoShape 2" descr="Image result for inflas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10" name="Oval 9"/>
          <p:cNvSpPr/>
          <p:nvPr/>
        </p:nvSpPr>
        <p:spPr>
          <a:xfrm>
            <a:off x="7368452" y="764704"/>
            <a:ext cx="1308004" cy="123724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AutoShape 4" descr="Image result for inflas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sp>
        <p:nvSpPr>
          <p:cNvPr id="6" name="AutoShape 7" descr="Image result for inflasi"/>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1" name="Picture 10" descr="E:\File MEDIA Eko Nsby\Desain Logo\UPN Baru By ENS.jpg"/>
          <p:cNvPicPr/>
          <p:nvPr/>
        </p:nvPicPr>
        <p:blipFill rotWithShape="1">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r="53732"/>
          <a:stretch/>
        </p:blipFill>
        <p:spPr bwMode="auto">
          <a:xfrm>
            <a:off x="7092280" y="312737"/>
            <a:ext cx="1859805" cy="180020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708330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365218" y="1052735"/>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4</a:t>
            </a:r>
            <a:r>
              <a:rPr lang="id-ID" altLang="id-ID" sz="4000" b="1" dirty="0" smtClean="0">
                <a:solidFill>
                  <a:srgbClr val="0070C0"/>
                </a:solidFill>
                <a:latin typeface="Agatha Needs Flesh" panose="02000000000000000000" pitchFamily="2" charset="0"/>
              </a:rPr>
              <a:t>.02</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Harga awal aset Rp 50 juta dengan umur ekonomi 5 tahun, aliran kas sebelum pajak setiap tahunnya adalah Rp 20 juta.  Apabila tingkat pajak yang dikenakan adalah 30% dan </a:t>
            </a:r>
            <a:r>
              <a:rPr lang="id-ID" altLang="id-ID" sz="2000" i="1" dirty="0" smtClean="0">
                <a:solidFill>
                  <a:schemeClr val="tx1">
                    <a:lumMod val="95000"/>
                    <a:lumOff val="5000"/>
                  </a:schemeClr>
                </a:solidFill>
                <a:latin typeface="+mj-lt"/>
              </a:rPr>
              <a:t>ROR</a:t>
            </a:r>
            <a:r>
              <a:rPr lang="id-ID" altLang="id-ID" sz="2000" dirty="0" smtClean="0">
                <a:solidFill>
                  <a:schemeClr val="tx1">
                    <a:lumMod val="95000"/>
                    <a:lumOff val="5000"/>
                  </a:schemeClr>
                </a:solidFill>
                <a:latin typeface="+mj-lt"/>
              </a:rPr>
              <a:t> setelah pajak adalah 10%, bandingkan nilai </a:t>
            </a:r>
            <a:r>
              <a:rPr lang="id-ID" altLang="id-ID" sz="2000" i="1" dirty="0" smtClean="0">
                <a:solidFill>
                  <a:schemeClr val="tx1">
                    <a:lumMod val="95000"/>
                    <a:lumOff val="5000"/>
                  </a:schemeClr>
                </a:solidFill>
                <a:latin typeface="+mj-lt"/>
              </a:rPr>
              <a:t>present worth</a:t>
            </a:r>
            <a:r>
              <a:rPr lang="id-ID" altLang="id-ID" sz="2000" dirty="0" smtClean="0">
                <a:solidFill>
                  <a:schemeClr val="tx1">
                    <a:lumMod val="95000"/>
                    <a:lumOff val="5000"/>
                  </a:schemeClr>
                </a:solidFill>
                <a:latin typeface="+mj-lt"/>
              </a:rPr>
              <a:t> dari pajak yang dikenakan apabila digunakan metode:</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Depresiasi garis lurus</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Depresiasi SOYD</a:t>
            </a:r>
            <a:endParaRPr lang="ru-RU" altLang="id-ID" sz="20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mc:AlternateContent xmlns:mc="http://schemas.openxmlformats.org/markup-compatibility/2006" xmlns:a14="http://schemas.microsoft.com/office/drawing/2010/main">
        <mc:Choice Requires="a14">
          <p:sp>
            <p:nvSpPr>
              <p:cNvPr id="3" name="Rectangle 2"/>
              <p:cNvSpPr/>
              <p:nvPr/>
            </p:nvSpPr>
            <p:spPr>
              <a:xfrm>
                <a:off x="323528" y="3645024"/>
                <a:ext cx="8280920" cy="3925947"/>
              </a:xfrm>
              <a:prstGeom prst="rect">
                <a:avLst/>
              </a:prstGeom>
            </p:spPr>
            <p:txBody>
              <a:bodyPr wrap="square">
                <a:spAutoFit/>
              </a:bodyPr>
              <a:lstStyle/>
              <a:p>
                <a:pPr algn="just">
                  <a:spcBef>
                    <a:spcPct val="0"/>
                  </a:spcBef>
                </a:pPr>
                <a:r>
                  <a:rPr lang="id-ID" altLang="id-ID" sz="4000" b="1" dirty="0" smtClean="0">
                    <a:solidFill>
                      <a:srgbClr val="0070C0"/>
                    </a:solidFill>
                    <a:latin typeface="Agatha Needs Flesh" panose="02000000000000000000" pitchFamily="2" charset="0"/>
                  </a:rPr>
                  <a:t>Solusi:</a:t>
                </a:r>
              </a:p>
              <a:p>
                <a:pPr marL="457200" indent="-457200" algn="just">
                  <a:spcBef>
                    <a:spcPct val="0"/>
                  </a:spcBef>
                  <a:buAutoNum type="alphaLcPeriod"/>
                </a:pPr>
                <a:r>
                  <a:rPr lang="id-ID" altLang="id-ID" sz="2000" dirty="0" smtClean="0">
                    <a:solidFill>
                      <a:schemeClr val="tx1">
                        <a:lumMod val="95000"/>
                        <a:lumOff val="5000"/>
                      </a:schemeClr>
                    </a:solidFill>
                  </a:rPr>
                  <a:t>Jika menggunakan metode depresiasi garis lurus, besar depresiasi tiap tahun adalah sama yaitu:</a:t>
                </a:r>
              </a:p>
              <a:p>
                <a:pPr lvl="1" algn="just">
                  <a:spcBef>
                    <a:spcPct val="0"/>
                  </a:spcBef>
                </a:pPr>
                <a:r>
                  <a:rPr lang="id-ID" altLang="id-ID" sz="2000" i="1" dirty="0" smtClean="0">
                    <a:solidFill>
                      <a:schemeClr val="tx1">
                        <a:lumMod val="95000"/>
                        <a:lumOff val="5000"/>
                      </a:schemeClr>
                    </a:solidFill>
                  </a:rPr>
                  <a:t>D 	=  </a:t>
                </a:r>
                <a14:m>
                  <m:oMath xmlns:m="http://schemas.openxmlformats.org/officeDocument/2006/math">
                    <m:f>
                      <m:fPr>
                        <m:ctrlPr>
                          <a:rPr lang="id-ID" altLang="id-ID" sz="2000" i="1" smtClean="0">
                            <a:solidFill>
                              <a:schemeClr val="tx1">
                                <a:lumMod val="95000"/>
                                <a:lumOff val="5000"/>
                              </a:schemeClr>
                            </a:solidFill>
                            <a:latin typeface="Cambria Math" panose="02040503050406030204" pitchFamily="18" charset="0"/>
                          </a:rPr>
                        </m:ctrlPr>
                      </m:fPr>
                      <m:num>
                        <m:r>
                          <a:rPr lang="id-ID" altLang="id-ID" sz="2000" b="0" i="1" smtClean="0">
                            <a:solidFill>
                              <a:schemeClr val="tx1">
                                <a:lumMod val="95000"/>
                                <a:lumOff val="5000"/>
                              </a:schemeClr>
                            </a:solidFill>
                            <a:latin typeface="Cambria Math"/>
                          </a:rPr>
                          <m:t>𝑅𝑝</m:t>
                        </m:r>
                        <m:r>
                          <a:rPr lang="id-ID" altLang="id-ID" sz="2000" b="0" i="1" smtClean="0">
                            <a:solidFill>
                              <a:schemeClr val="tx1">
                                <a:lumMod val="95000"/>
                                <a:lumOff val="5000"/>
                              </a:schemeClr>
                            </a:solidFill>
                            <a:latin typeface="Cambria Math"/>
                          </a:rPr>
                          <m:t> 50 </m:t>
                        </m:r>
                        <m:r>
                          <a:rPr lang="id-ID" altLang="id-ID" sz="2000" b="0" i="1" smtClean="0">
                            <a:solidFill>
                              <a:schemeClr val="tx1">
                                <a:lumMod val="95000"/>
                                <a:lumOff val="5000"/>
                              </a:schemeClr>
                            </a:solidFill>
                            <a:latin typeface="Cambria Math"/>
                          </a:rPr>
                          <m:t>𝑗𝑢𝑡𝑎</m:t>
                        </m:r>
                      </m:num>
                      <m:den>
                        <m:r>
                          <a:rPr lang="id-ID" altLang="id-ID" sz="2000" b="0" i="1" smtClean="0">
                            <a:solidFill>
                              <a:schemeClr val="tx1">
                                <a:lumMod val="95000"/>
                                <a:lumOff val="5000"/>
                              </a:schemeClr>
                            </a:solidFill>
                            <a:latin typeface="Cambria Math"/>
                          </a:rPr>
                          <m:t>5</m:t>
                        </m:r>
                      </m:den>
                    </m:f>
                    <m:r>
                      <a:rPr lang="id-ID" altLang="id-ID" sz="2000" b="0" i="1" smtClean="0">
                        <a:solidFill>
                          <a:schemeClr val="tx1">
                            <a:lumMod val="95000"/>
                            <a:lumOff val="5000"/>
                          </a:schemeClr>
                        </a:solidFill>
                        <a:latin typeface="Cambria Math"/>
                      </a:rPr>
                      <m:t>=</m:t>
                    </m:r>
                    <m:r>
                      <a:rPr lang="id-ID" altLang="id-ID" sz="2000" b="0" i="1" smtClean="0">
                        <a:solidFill>
                          <a:schemeClr val="tx1">
                            <a:lumMod val="95000"/>
                            <a:lumOff val="5000"/>
                          </a:schemeClr>
                        </a:solidFill>
                        <a:latin typeface="Cambria Math"/>
                      </a:rPr>
                      <m:t>𝑅𝑝</m:t>
                    </m:r>
                    <m:r>
                      <a:rPr lang="id-ID" altLang="id-ID" sz="2000" b="0" i="1" smtClean="0">
                        <a:solidFill>
                          <a:schemeClr val="tx1">
                            <a:lumMod val="95000"/>
                            <a:lumOff val="5000"/>
                          </a:schemeClr>
                        </a:solidFill>
                        <a:latin typeface="Cambria Math"/>
                      </a:rPr>
                      <m:t> 10 </m:t>
                    </m:r>
                    <m:r>
                      <a:rPr lang="id-ID" altLang="id-ID" sz="2000" b="0" i="1" smtClean="0">
                        <a:solidFill>
                          <a:schemeClr val="tx1">
                            <a:lumMod val="95000"/>
                            <a:lumOff val="5000"/>
                          </a:schemeClr>
                        </a:solidFill>
                        <a:latin typeface="Cambria Math"/>
                      </a:rPr>
                      <m:t>𝑗𝑢𝑡𝑎</m:t>
                    </m:r>
                  </m:oMath>
                </a14:m>
                <a:r>
                  <a:rPr lang="id-ID" altLang="id-ID" sz="2000" i="1" dirty="0" smtClean="0">
                    <a:solidFill>
                      <a:schemeClr val="tx1">
                        <a:lumMod val="95000"/>
                        <a:lumOff val="5000"/>
                      </a:schemeClr>
                    </a:solidFill>
                  </a:rPr>
                  <a:t>		</a:t>
                </a:r>
                <a:r>
                  <a:rPr lang="id-ID" altLang="id-ID" sz="2000" dirty="0" smtClean="0">
                    <a:solidFill>
                      <a:schemeClr val="tx1">
                        <a:lumMod val="95000"/>
                        <a:lumOff val="5000"/>
                      </a:schemeClr>
                    </a:solidFill>
                  </a:rPr>
                  <a:t>dengan 	</a:t>
                </a:r>
                <a:r>
                  <a:rPr lang="id-ID" altLang="id-ID" sz="2000" i="1" dirty="0" smtClean="0">
                    <a:solidFill>
                      <a:schemeClr val="tx1">
                        <a:lumMod val="95000"/>
                        <a:lumOff val="5000"/>
                      </a:schemeClr>
                    </a:solidFill>
                  </a:rPr>
                  <a:t>t=1,2,3,4,5</a:t>
                </a:r>
              </a:p>
              <a:p>
                <a:pPr lvl="1" algn="just">
                  <a:spcBef>
                    <a:spcPct val="0"/>
                  </a:spcBef>
                </a:pPr>
                <a:endParaRPr lang="id-ID" altLang="id-ID" sz="2000" dirty="0" smtClean="0">
                  <a:solidFill>
                    <a:schemeClr val="tx1">
                      <a:lumMod val="95000"/>
                      <a:lumOff val="5000"/>
                    </a:schemeClr>
                  </a:solidFill>
                </a:endParaRPr>
              </a:p>
              <a:p>
                <a:pPr lvl="1" algn="just">
                  <a:spcBef>
                    <a:spcPct val="0"/>
                  </a:spcBef>
                </a:pPr>
                <a:r>
                  <a:rPr lang="id-ID" altLang="id-ID" sz="2000" dirty="0" smtClean="0">
                    <a:solidFill>
                      <a:schemeClr val="tx1">
                        <a:lumMod val="95000"/>
                        <a:lumOff val="5000"/>
                      </a:schemeClr>
                    </a:solidFill>
                  </a:rPr>
                  <a:t>Besar aliran kas sebelum pajak (BTCF) tiap tahun selama 5 tahun adalah sama yaitu Rp 20 juta dan besar depresiasi adalah Rp 10 juta, maka besarnya pendapatan terkena pajak adalah:</a:t>
                </a:r>
              </a:p>
              <a:p>
                <a:pPr algn="just">
                  <a:spcBef>
                    <a:spcPct val="0"/>
                  </a:spcBef>
                </a:pPr>
                <a:endParaRPr lang="id-ID" altLang="id-ID" sz="2000" dirty="0">
                  <a:solidFill>
                    <a:schemeClr val="tx1">
                      <a:lumMod val="95000"/>
                      <a:lumOff val="5000"/>
                    </a:schemeClr>
                  </a:solidFill>
                </a:endParaRPr>
              </a:p>
              <a:p>
                <a:pPr algn="just">
                  <a:spcBef>
                    <a:spcPct val="0"/>
                  </a:spcBef>
                </a:pPr>
                <a:endParaRPr lang="id-ID" altLang="id-ID" sz="2000" dirty="0" smtClean="0">
                  <a:solidFill>
                    <a:schemeClr val="tx1">
                      <a:lumMod val="95000"/>
                      <a:lumOff val="5000"/>
                    </a:schemeClr>
                  </a:solidFill>
                </a:endParaRPr>
              </a:p>
              <a:p>
                <a:pPr algn="just">
                  <a:spcBef>
                    <a:spcPct val="0"/>
                  </a:spcBef>
                </a:pPr>
                <a:endParaRPr lang="id-ID" sz="2000" dirty="0"/>
              </a:p>
            </p:txBody>
          </p:sp>
        </mc:Choice>
        <mc:Fallback xmlns="">
          <p:sp>
            <p:nvSpPr>
              <p:cNvPr id="3" name="Rectangle 2"/>
              <p:cNvSpPr>
                <a:spLocks noRot="1" noChangeAspect="1" noMove="1" noResize="1" noEditPoints="1" noAdjustHandles="1" noChangeArrowheads="1" noChangeShapeType="1" noTextEdit="1"/>
              </p:cNvSpPr>
              <p:nvPr/>
            </p:nvSpPr>
            <p:spPr>
              <a:xfrm>
                <a:off x="323528" y="3645024"/>
                <a:ext cx="8280920" cy="3925947"/>
              </a:xfrm>
              <a:prstGeom prst="rect">
                <a:avLst/>
              </a:prstGeom>
              <a:blipFill rotWithShape="1">
                <a:blip r:embed="rId2"/>
                <a:stretch>
                  <a:fillRect l="-2577" t="-2795" r="-810"/>
                </a:stretch>
              </a:blipFill>
            </p:spPr>
            <p:txBody>
              <a:bodyPr/>
              <a:lstStyle/>
              <a:p>
                <a:r>
                  <a:rPr lang="id-ID">
                    <a:noFill/>
                  </a:rPr>
                  <a:t> </a:t>
                </a:r>
              </a:p>
            </p:txBody>
          </p:sp>
        </mc:Fallback>
      </mc:AlternateContent>
    </p:spTree>
    <p:extLst>
      <p:ext uri="{BB962C8B-B14F-4D97-AF65-F5344CB8AC3E}">
        <p14:creationId xmlns:p14="http://schemas.microsoft.com/office/powerpoint/2010/main" val="1899346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4954" y="764704"/>
            <a:ext cx="8280920" cy="5940088"/>
          </a:xfrm>
          <a:prstGeom prst="rect">
            <a:avLst/>
          </a:prstGeom>
        </p:spPr>
        <p:txBody>
          <a:bodyPr wrap="square">
            <a:spAutoFit/>
          </a:bodyPr>
          <a:lstStyle/>
          <a:p>
            <a:pPr algn="just">
              <a:spcBef>
                <a:spcPct val="0"/>
              </a:spcBef>
            </a:pPr>
            <a:r>
              <a:rPr lang="id-ID" altLang="id-ID" sz="4000" b="1" dirty="0" smtClean="0">
                <a:solidFill>
                  <a:srgbClr val="0070C0"/>
                </a:solidFill>
                <a:latin typeface="Agatha Needs Flesh" panose="02000000000000000000" pitchFamily="2" charset="0"/>
              </a:rPr>
              <a:t>Solusi:</a:t>
            </a:r>
            <a:endParaRPr lang="id-ID" altLang="id-ID" sz="2000" dirty="0" smtClean="0">
              <a:solidFill>
                <a:schemeClr val="tx1">
                  <a:lumMod val="95000"/>
                  <a:lumOff val="5000"/>
                </a:schemeClr>
              </a:solidFill>
            </a:endParaRPr>
          </a:p>
          <a:p>
            <a:pPr lvl="1" algn="just">
              <a:spcBef>
                <a:spcPct val="0"/>
              </a:spcBef>
            </a:pPr>
            <a:r>
              <a:rPr lang="id-ID" altLang="id-ID" sz="2000" i="1" dirty="0" smtClean="0">
                <a:solidFill>
                  <a:schemeClr val="tx1">
                    <a:lumMod val="95000"/>
                    <a:lumOff val="5000"/>
                  </a:schemeClr>
                </a:solidFill>
              </a:rPr>
              <a:t>TI </a:t>
            </a:r>
            <a:r>
              <a:rPr lang="id-ID" altLang="id-ID" sz="2000" dirty="0" smtClean="0">
                <a:solidFill>
                  <a:schemeClr val="tx1">
                    <a:lumMod val="95000"/>
                    <a:lumOff val="5000"/>
                  </a:schemeClr>
                </a:solidFill>
              </a:rPr>
              <a:t>	= Rp 20 juta – Rp 10 juta</a:t>
            </a:r>
          </a:p>
          <a:p>
            <a:pPr lvl="1" algn="just">
              <a:spcBef>
                <a:spcPct val="0"/>
              </a:spcBef>
            </a:pPr>
            <a:r>
              <a:rPr lang="id-ID" altLang="id-ID" sz="2000" dirty="0">
                <a:solidFill>
                  <a:schemeClr val="tx1">
                    <a:lumMod val="95000"/>
                    <a:lumOff val="5000"/>
                  </a:schemeClr>
                </a:solidFill>
              </a:rPr>
              <a:t>	</a:t>
            </a:r>
            <a:r>
              <a:rPr lang="id-ID" altLang="id-ID" sz="2000" dirty="0" smtClean="0">
                <a:solidFill>
                  <a:schemeClr val="tx1">
                    <a:lumMod val="95000"/>
                    <a:lumOff val="5000"/>
                  </a:schemeClr>
                </a:solidFill>
              </a:rPr>
              <a:t>= Rp 10 juta</a:t>
            </a:r>
          </a:p>
          <a:p>
            <a:pPr lvl="1" algn="just">
              <a:spcBef>
                <a:spcPct val="0"/>
              </a:spcBef>
            </a:pPr>
            <a:endParaRPr lang="id-ID" altLang="id-ID" sz="2000" dirty="0">
              <a:solidFill>
                <a:schemeClr val="tx1">
                  <a:lumMod val="95000"/>
                  <a:lumOff val="5000"/>
                </a:schemeClr>
              </a:solidFill>
            </a:endParaRPr>
          </a:p>
          <a:p>
            <a:pPr lvl="1" algn="just">
              <a:spcBef>
                <a:spcPct val="0"/>
              </a:spcBef>
            </a:pPr>
            <a:r>
              <a:rPr lang="id-ID" altLang="id-ID" sz="2000" dirty="0" smtClean="0">
                <a:solidFill>
                  <a:schemeClr val="tx1">
                    <a:lumMod val="95000"/>
                    <a:lumOff val="5000"/>
                  </a:schemeClr>
                </a:solidFill>
              </a:rPr>
              <a:t>Dengan tingkat pajak sebesar Rp 30% maka besarnya pajak tiap tahun adalah:</a:t>
            </a:r>
          </a:p>
          <a:p>
            <a:pPr lvl="1" algn="just">
              <a:spcBef>
                <a:spcPct val="0"/>
              </a:spcBef>
            </a:pPr>
            <a:r>
              <a:rPr lang="id-ID" altLang="id-ID" sz="2000" i="1" dirty="0" smtClean="0">
                <a:solidFill>
                  <a:schemeClr val="tx1">
                    <a:lumMod val="95000"/>
                    <a:lumOff val="5000"/>
                  </a:schemeClr>
                </a:solidFill>
              </a:rPr>
              <a:t>P</a:t>
            </a:r>
            <a:r>
              <a:rPr lang="id-ID" altLang="id-ID" sz="2000" dirty="0" smtClean="0">
                <a:solidFill>
                  <a:schemeClr val="tx1">
                    <a:lumMod val="95000"/>
                    <a:lumOff val="5000"/>
                  </a:schemeClr>
                </a:solidFill>
              </a:rPr>
              <a:t>	= 0,3 x Rp Rp 10 juta</a:t>
            </a:r>
          </a:p>
          <a:p>
            <a:pPr lvl="1" algn="just">
              <a:spcBef>
                <a:spcPct val="0"/>
              </a:spcBef>
            </a:pPr>
            <a:r>
              <a:rPr lang="id-ID" altLang="id-ID" sz="2000" dirty="0">
                <a:solidFill>
                  <a:schemeClr val="tx1">
                    <a:lumMod val="95000"/>
                    <a:lumOff val="5000"/>
                  </a:schemeClr>
                </a:solidFill>
              </a:rPr>
              <a:t>	</a:t>
            </a:r>
            <a:r>
              <a:rPr lang="id-ID" altLang="id-ID" sz="2000" dirty="0" smtClean="0">
                <a:solidFill>
                  <a:schemeClr val="tx1">
                    <a:lumMod val="95000"/>
                    <a:lumOff val="5000"/>
                  </a:schemeClr>
                </a:solidFill>
              </a:rPr>
              <a:t>= Rp 3 juta</a:t>
            </a:r>
          </a:p>
          <a:p>
            <a:pPr lvl="1" algn="just">
              <a:spcBef>
                <a:spcPct val="0"/>
              </a:spcBef>
            </a:pPr>
            <a:endParaRPr lang="id-ID" altLang="id-ID" sz="2000" dirty="0">
              <a:solidFill>
                <a:schemeClr val="tx1">
                  <a:lumMod val="95000"/>
                  <a:lumOff val="5000"/>
                </a:schemeClr>
              </a:solidFill>
            </a:endParaRPr>
          </a:p>
          <a:p>
            <a:pPr lvl="1" algn="just">
              <a:spcBef>
                <a:spcPct val="0"/>
              </a:spcBef>
            </a:pPr>
            <a:endParaRPr lang="id-ID" altLang="id-ID" sz="2000" dirty="0" smtClean="0">
              <a:solidFill>
                <a:schemeClr val="tx1">
                  <a:lumMod val="95000"/>
                  <a:lumOff val="5000"/>
                </a:schemeClr>
              </a:solidFill>
            </a:endParaRPr>
          </a:p>
          <a:p>
            <a:pPr lvl="1" algn="just">
              <a:spcBef>
                <a:spcPct val="0"/>
              </a:spcBef>
            </a:pPr>
            <a:endParaRPr lang="id-ID" altLang="id-ID" sz="2000" dirty="0">
              <a:solidFill>
                <a:schemeClr val="tx1">
                  <a:lumMod val="95000"/>
                  <a:lumOff val="5000"/>
                </a:schemeClr>
              </a:solidFill>
            </a:endParaRPr>
          </a:p>
          <a:p>
            <a:pPr lvl="1" algn="just">
              <a:spcBef>
                <a:spcPct val="0"/>
              </a:spcBef>
            </a:pPr>
            <a:endParaRPr lang="id-ID" altLang="id-ID" sz="2000" dirty="0" smtClean="0">
              <a:solidFill>
                <a:schemeClr val="tx1">
                  <a:lumMod val="95000"/>
                  <a:lumOff val="5000"/>
                </a:schemeClr>
              </a:solidFill>
            </a:endParaRPr>
          </a:p>
          <a:p>
            <a:pPr lvl="1" algn="just">
              <a:spcBef>
                <a:spcPct val="0"/>
              </a:spcBef>
            </a:pPr>
            <a:endParaRPr lang="id-ID" altLang="id-ID" sz="2000" dirty="0">
              <a:solidFill>
                <a:schemeClr val="tx1">
                  <a:lumMod val="95000"/>
                  <a:lumOff val="5000"/>
                </a:schemeClr>
              </a:solidFill>
            </a:endParaRPr>
          </a:p>
          <a:p>
            <a:pPr lvl="1" algn="just">
              <a:spcBef>
                <a:spcPct val="0"/>
              </a:spcBef>
            </a:pPr>
            <a:r>
              <a:rPr lang="id-ID" altLang="id-ID" sz="2000" dirty="0" smtClean="0">
                <a:solidFill>
                  <a:schemeClr val="tx1">
                    <a:lumMod val="95000"/>
                    <a:lumOff val="5000"/>
                  </a:schemeClr>
                </a:solidFill>
              </a:rPr>
              <a:t>Besarnya biaya nominal pajak yang dibayar adalah 5 x Rp 3 juta = Rp 15 juta, dan besarnya nilai </a:t>
            </a:r>
            <a:r>
              <a:rPr lang="id-ID" altLang="id-ID" sz="2000" i="1" dirty="0" smtClean="0">
                <a:solidFill>
                  <a:schemeClr val="tx1">
                    <a:lumMod val="95000"/>
                    <a:lumOff val="5000"/>
                  </a:schemeClr>
                </a:solidFill>
              </a:rPr>
              <a:t>present worth </a:t>
            </a:r>
            <a:r>
              <a:rPr lang="id-ID" altLang="id-ID" sz="2000" dirty="0" smtClean="0">
                <a:solidFill>
                  <a:schemeClr val="tx1">
                    <a:lumMod val="95000"/>
                    <a:lumOff val="5000"/>
                  </a:schemeClr>
                </a:solidFill>
              </a:rPr>
              <a:t> dari pajak tersebut adalah:</a:t>
            </a:r>
          </a:p>
          <a:p>
            <a:pPr lvl="1" algn="just">
              <a:spcBef>
                <a:spcPct val="0"/>
              </a:spcBef>
            </a:pPr>
            <a:r>
              <a:rPr lang="id-ID" altLang="id-ID" sz="2000" i="1" dirty="0" smtClean="0">
                <a:solidFill>
                  <a:schemeClr val="tx1">
                    <a:lumMod val="95000"/>
                    <a:lumOff val="5000"/>
                  </a:schemeClr>
                </a:solidFill>
              </a:rPr>
              <a:t>Pw	</a:t>
            </a:r>
            <a:r>
              <a:rPr lang="id-ID" altLang="id-ID" sz="2000" dirty="0" smtClean="0">
                <a:solidFill>
                  <a:schemeClr val="tx1">
                    <a:lumMod val="95000"/>
                    <a:lumOff val="5000"/>
                  </a:schemeClr>
                </a:solidFill>
              </a:rPr>
              <a:t>= 3 juta (P/A, 10%, 5)</a:t>
            </a:r>
          </a:p>
          <a:p>
            <a:pPr lvl="1" algn="just">
              <a:spcBef>
                <a:spcPct val="0"/>
              </a:spcBef>
            </a:pPr>
            <a:r>
              <a:rPr lang="id-ID" altLang="id-ID" sz="2000" i="1" dirty="0">
                <a:solidFill>
                  <a:schemeClr val="tx1">
                    <a:lumMod val="95000"/>
                    <a:lumOff val="5000"/>
                  </a:schemeClr>
                </a:solidFill>
              </a:rPr>
              <a:t>	</a:t>
            </a:r>
            <a:r>
              <a:rPr lang="id-ID" altLang="id-ID" sz="2000" dirty="0" smtClean="0">
                <a:solidFill>
                  <a:schemeClr val="tx1">
                    <a:lumMod val="95000"/>
                    <a:lumOff val="5000"/>
                  </a:schemeClr>
                </a:solidFill>
              </a:rPr>
              <a:t>= 3 juta (3,791)</a:t>
            </a:r>
          </a:p>
          <a:p>
            <a:pPr lvl="1" algn="just">
              <a:spcBef>
                <a:spcPct val="0"/>
              </a:spcBef>
            </a:pPr>
            <a:r>
              <a:rPr lang="id-ID" altLang="id-ID" sz="2000" dirty="0">
                <a:solidFill>
                  <a:schemeClr val="tx1">
                    <a:lumMod val="95000"/>
                    <a:lumOff val="5000"/>
                  </a:schemeClr>
                </a:solidFill>
              </a:rPr>
              <a:t>	</a:t>
            </a:r>
            <a:r>
              <a:rPr lang="id-ID" altLang="id-ID" sz="2000" dirty="0" smtClean="0">
                <a:solidFill>
                  <a:schemeClr val="tx1">
                    <a:lumMod val="95000"/>
                    <a:lumOff val="5000"/>
                  </a:schemeClr>
                </a:solidFill>
              </a:rPr>
              <a:t>= 11, 373 juta</a:t>
            </a:r>
          </a:p>
        </p:txBody>
      </p:sp>
      <p:graphicFrame>
        <p:nvGraphicFramePr>
          <p:cNvPr id="3" name="Table 2"/>
          <p:cNvGraphicFramePr>
            <a:graphicFrameLocks noGrp="1"/>
          </p:cNvGraphicFramePr>
          <p:nvPr>
            <p:extLst>
              <p:ext uri="{D42A27DB-BD31-4B8C-83A1-F6EECF244321}">
                <p14:modId xmlns:p14="http://schemas.microsoft.com/office/powerpoint/2010/main" val="3274063013"/>
              </p:ext>
            </p:extLst>
          </p:nvPr>
        </p:nvGraphicFramePr>
        <p:xfrm>
          <a:off x="827584" y="3789040"/>
          <a:ext cx="7560840" cy="1112520"/>
        </p:xfrm>
        <a:graphic>
          <a:graphicData uri="http://schemas.openxmlformats.org/drawingml/2006/table">
            <a:tbl>
              <a:tblPr firstRow="1" bandRow="1">
                <a:tableStyleId>{9D7B26C5-4107-4FEC-AEDC-1716B250A1EF}</a:tableStyleId>
              </a:tblPr>
              <a:tblGrid>
                <a:gridCol w="1512168"/>
                <a:gridCol w="1512168"/>
                <a:gridCol w="1512168"/>
                <a:gridCol w="1512168"/>
                <a:gridCol w="1512168"/>
              </a:tblGrid>
              <a:tr h="370840">
                <a:tc>
                  <a:txBody>
                    <a:bodyPr/>
                    <a:lstStyle/>
                    <a:p>
                      <a:pPr algn="ctr"/>
                      <a:r>
                        <a:rPr lang="id-ID" dirty="0" smtClean="0"/>
                        <a:t>Tahun</a:t>
                      </a:r>
                      <a:endParaRPr lang="id-ID" dirty="0"/>
                    </a:p>
                  </a:txBody>
                  <a:tcPr anchor="ctr"/>
                </a:tc>
                <a:tc>
                  <a:txBody>
                    <a:bodyPr/>
                    <a:lstStyle/>
                    <a:p>
                      <a:pPr algn="ctr"/>
                      <a:r>
                        <a:rPr lang="id-ID" dirty="0" smtClean="0"/>
                        <a:t>BTCF</a:t>
                      </a:r>
                      <a:endParaRPr lang="id-ID" dirty="0"/>
                    </a:p>
                  </a:txBody>
                  <a:tcPr anchor="ctr"/>
                </a:tc>
                <a:tc>
                  <a:txBody>
                    <a:bodyPr/>
                    <a:lstStyle/>
                    <a:p>
                      <a:pPr algn="ctr"/>
                      <a:r>
                        <a:rPr lang="id-ID" dirty="0" smtClean="0"/>
                        <a:t>Depresiasi</a:t>
                      </a:r>
                      <a:endParaRPr lang="id-ID" dirty="0"/>
                    </a:p>
                  </a:txBody>
                  <a:tcPr anchor="ctr"/>
                </a:tc>
                <a:tc>
                  <a:txBody>
                    <a:bodyPr/>
                    <a:lstStyle/>
                    <a:p>
                      <a:pPr algn="ctr"/>
                      <a:r>
                        <a:rPr lang="id-ID" dirty="0" smtClean="0"/>
                        <a:t>TI</a:t>
                      </a:r>
                      <a:endParaRPr lang="id-ID" dirty="0"/>
                    </a:p>
                  </a:txBody>
                  <a:tcPr anchor="ctr"/>
                </a:tc>
                <a:tc>
                  <a:txBody>
                    <a:bodyPr/>
                    <a:lstStyle/>
                    <a:p>
                      <a:pPr algn="ctr"/>
                      <a:r>
                        <a:rPr lang="id-ID" dirty="0" smtClean="0"/>
                        <a:t>Pajak</a:t>
                      </a:r>
                      <a:endParaRPr lang="id-ID" dirty="0"/>
                    </a:p>
                  </a:txBody>
                  <a:tcPr anchor="ctr"/>
                </a:tc>
              </a:tr>
              <a:tr h="370840">
                <a:tc>
                  <a:txBody>
                    <a:bodyPr/>
                    <a:lstStyle/>
                    <a:p>
                      <a:pPr algn="ctr"/>
                      <a:r>
                        <a:rPr lang="id-ID" dirty="0" smtClean="0"/>
                        <a:t>0</a:t>
                      </a:r>
                      <a:endParaRPr lang="id-ID" dirty="0"/>
                    </a:p>
                  </a:txBody>
                  <a:tcPr anchor="ctr"/>
                </a:tc>
                <a:tc>
                  <a:txBody>
                    <a:bodyPr/>
                    <a:lstStyle/>
                    <a:p>
                      <a:pPr algn="ctr"/>
                      <a:r>
                        <a:rPr lang="id-ID" dirty="0" smtClean="0"/>
                        <a:t>- 50 juta</a:t>
                      </a:r>
                      <a:endParaRPr lang="id-ID" dirty="0"/>
                    </a:p>
                  </a:txBody>
                  <a:tcPr anchor="ctr"/>
                </a:tc>
                <a:tc>
                  <a:txBody>
                    <a:bodyPr/>
                    <a:lstStyle/>
                    <a:p>
                      <a:pPr algn="ctr"/>
                      <a:endParaRPr lang="id-ID" dirty="0"/>
                    </a:p>
                  </a:txBody>
                  <a:tcPr anchor="ctr"/>
                </a:tc>
                <a:tc>
                  <a:txBody>
                    <a:bodyPr/>
                    <a:lstStyle/>
                    <a:p>
                      <a:pPr algn="ctr"/>
                      <a:endParaRPr lang="id-ID" dirty="0"/>
                    </a:p>
                  </a:txBody>
                  <a:tcPr anchor="ctr"/>
                </a:tc>
                <a:tc>
                  <a:txBody>
                    <a:bodyPr/>
                    <a:lstStyle/>
                    <a:p>
                      <a:pPr algn="ctr"/>
                      <a:endParaRPr lang="id-ID" dirty="0"/>
                    </a:p>
                  </a:txBody>
                  <a:tcPr anchor="ctr"/>
                </a:tc>
              </a:tr>
              <a:tr h="370840">
                <a:tc>
                  <a:txBody>
                    <a:bodyPr/>
                    <a:lstStyle/>
                    <a:p>
                      <a:pPr algn="ctr"/>
                      <a:r>
                        <a:rPr lang="id-ID" dirty="0" smtClean="0"/>
                        <a:t>1- 5</a:t>
                      </a:r>
                      <a:endParaRPr lang="id-ID" dirty="0"/>
                    </a:p>
                  </a:txBody>
                  <a:tcPr anchor="ctr"/>
                </a:tc>
                <a:tc>
                  <a:txBody>
                    <a:bodyPr/>
                    <a:lstStyle/>
                    <a:p>
                      <a:pPr algn="ctr"/>
                      <a:r>
                        <a:rPr lang="id-ID" dirty="0" smtClean="0"/>
                        <a:t>20 juta</a:t>
                      </a:r>
                      <a:endParaRPr lang="id-ID" dirty="0"/>
                    </a:p>
                  </a:txBody>
                  <a:tcPr anchor="ctr"/>
                </a:tc>
                <a:tc>
                  <a:txBody>
                    <a:bodyPr/>
                    <a:lstStyle/>
                    <a:p>
                      <a:pPr algn="ctr"/>
                      <a:r>
                        <a:rPr lang="id-ID" dirty="0" smtClean="0"/>
                        <a:t>10 juta</a:t>
                      </a:r>
                      <a:endParaRPr lang="id-ID" dirty="0"/>
                    </a:p>
                  </a:txBody>
                  <a:tcPr anchor="ctr"/>
                </a:tc>
                <a:tc>
                  <a:txBody>
                    <a:bodyPr/>
                    <a:lstStyle/>
                    <a:p>
                      <a:pPr algn="ctr"/>
                      <a:r>
                        <a:rPr lang="id-ID" dirty="0" smtClean="0"/>
                        <a:t>10 juta</a:t>
                      </a:r>
                      <a:endParaRPr lang="id-ID" dirty="0"/>
                    </a:p>
                  </a:txBody>
                  <a:tcPr anchor="ctr"/>
                </a:tc>
                <a:tc>
                  <a:txBody>
                    <a:bodyPr/>
                    <a:lstStyle/>
                    <a:p>
                      <a:pPr algn="ctr"/>
                      <a:r>
                        <a:rPr lang="id-ID" dirty="0" smtClean="0"/>
                        <a:t>3 juta</a:t>
                      </a:r>
                      <a:endParaRPr lang="id-ID" dirty="0"/>
                    </a:p>
                  </a:txBody>
                  <a:tcPr anchor="ctr"/>
                </a:tc>
              </a:tr>
            </a:tbl>
          </a:graphicData>
        </a:graphic>
      </p:graphicFrame>
    </p:spTree>
    <p:extLst>
      <p:ext uri="{BB962C8B-B14F-4D97-AF65-F5344CB8AC3E}">
        <p14:creationId xmlns:p14="http://schemas.microsoft.com/office/powerpoint/2010/main" val="22124712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323528" y="908720"/>
                <a:ext cx="8280920" cy="2794355"/>
              </a:xfrm>
              <a:prstGeom prst="rect">
                <a:avLst/>
              </a:prstGeom>
            </p:spPr>
            <p:txBody>
              <a:bodyPr wrap="square">
                <a:spAutoFit/>
              </a:bodyPr>
              <a:lstStyle/>
              <a:p>
                <a:pPr algn="just">
                  <a:spcBef>
                    <a:spcPct val="0"/>
                  </a:spcBef>
                </a:pPr>
                <a:r>
                  <a:rPr lang="id-ID" altLang="id-ID" sz="4000" b="1" dirty="0" smtClean="0">
                    <a:solidFill>
                      <a:srgbClr val="0070C0"/>
                    </a:solidFill>
                    <a:latin typeface="Agatha Needs Flesh" panose="02000000000000000000" pitchFamily="2" charset="0"/>
                  </a:rPr>
                  <a:t>Solusi:</a:t>
                </a:r>
              </a:p>
              <a:p>
                <a:pPr marL="450850" indent="-450850" algn="just">
                  <a:spcBef>
                    <a:spcPct val="0"/>
                  </a:spcBef>
                </a:pPr>
                <a:r>
                  <a:rPr lang="id-ID" altLang="id-ID" sz="2000" dirty="0" smtClean="0">
                    <a:solidFill>
                      <a:schemeClr val="tx1">
                        <a:lumMod val="95000"/>
                        <a:lumOff val="5000"/>
                      </a:schemeClr>
                    </a:solidFill>
                  </a:rPr>
                  <a:t>b.	Jika menggunakan metode depresiasi SOYD, maka konfigurasi aliran kas sebelum pajak, depresiasi dan pajak dari aset. </a:t>
                </a:r>
              </a:p>
              <a:p>
                <a:pPr algn="just">
                  <a:spcBef>
                    <a:spcPct val="0"/>
                  </a:spcBef>
                </a:pPr>
                <a:endParaRPr lang="id-ID" altLang="id-ID" sz="500" dirty="0">
                  <a:solidFill>
                    <a:schemeClr val="tx1">
                      <a:lumMod val="95000"/>
                      <a:lumOff val="5000"/>
                    </a:schemeClr>
                  </a:solidFill>
                </a:endParaRPr>
              </a:p>
              <a:p>
                <a:pPr lvl="1" algn="just">
                  <a:spcBef>
                    <a:spcPct val="0"/>
                  </a:spcBef>
                </a:pPr>
                <a:r>
                  <a:rPr lang="id-ID" altLang="id-ID" sz="2000" dirty="0" smtClean="0">
                    <a:solidFill>
                      <a:schemeClr val="tx1">
                        <a:lumMod val="95000"/>
                        <a:lumOff val="5000"/>
                      </a:schemeClr>
                    </a:solidFill>
                  </a:rPr>
                  <a:t>Depresiasi dihitung dengan persamaan:</a:t>
                </a:r>
              </a:p>
              <a:p>
                <a:pPr lvl="1" algn="just">
                  <a:spcBef>
                    <a:spcPct val="0"/>
                  </a:spcBef>
                </a:pPr>
                <a:r>
                  <a:rPr lang="id-ID" altLang="id-ID" sz="2000" i="1" dirty="0" smtClean="0">
                    <a:solidFill>
                      <a:schemeClr val="tx1">
                        <a:lumMod val="95000"/>
                        <a:lumOff val="5000"/>
                      </a:schemeClr>
                    </a:solidFill>
                  </a:rPr>
                  <a:t>D = </a:t>
                </a:r>
                <a14:m>
                  <m:oMath xmlns:m="http://schemas.openxmlformats.org/officeDocument/2006/math">
                    <m:d>
                      <m:dPr>
                        <m:begChr m:val="["/>
                        <m:endChr m:val="]"/>
                        <m:ctrlPr>
                          <a:rPr lang="id-ID" altLang="id-ID" sz="2000" i="1" smtClean="0">
                            <a:solidFill>
                              <a:schemeClr val="tx1">
                                <a:lumMod val="95000"/>
                                <a:lumOff val="5000"/>
                              </a:schemeClr>
                            </a:solidFill>
                            <a:latin typeface="Cambria Math" panose="02040503050406030204" pitchFamily="18" charset="0"/>
                          </a:rPr>
                        </m:ctrlPr>
                      </m:dPr>
                      <m:e>
                        <m:f>
                          <m:fPr>
                            <m:ctrlPr>
                              <a:rPr lang="id-ID" altLang="id-ID" sz="2000" i="1" smtClean="0">
                                <a:solidFill>
                                  <a:schemeClr val="tx1">
                                    <a:lumMod val="95000"/>
                                    <a:lumOff val="5000"/>
                                  </a:schemeClr>
                                </a:solidFill>
                                <a:latin typeface="Cambria Math" panose="02040503050406030204" pitchFamily="18" charset="0"/>
                              </a:rPr>
                            </m:ctrlPr>
                          </m:fPr>
                          <m:num>
                            <m:r>
                              <a:rPr lang="id-ID" altLang="id-ID" sz="2000" b="0" i="1" smtClean="0">
                                <a:solidFill>
                                  <a:schemeClr val="tx1">
                                    <a:lumMod val="95000"/>
                                    <a:lumOff val="5000"/>
                                  </a:schemeClr>
                                </a:solidFill>
                                <a:latin typeface="Cambria Math"/>
                              </a:rPr>
                              <m:t>5−</m:t>
                            </m:r>
                            <m:r>
                              <a:rPr lang="id-ID" altLang="id-ID" sz="2000" b="0" i="1" smtClean="0">
                                <a:solidFill>
                                  <a:schemeClr val="tx1">
                                    <a:lumMod val="95000"/>
                                    <a:lumOff val="5000"/>
                                  </a:schemeClr>
                                </a:solidFill>
                                <a:latin typeface="Cambria Math"/>
                              </a:rPr>
                              <m:t>𝑡</m:t>
                            </m:r>
                            <m:r>
                              <a:rPr lang="id-ID" altLang="id-ID" sz="2000" b="0" i="1" smtClean="0">
                                <a:solidFill>
                                  <a:schemeClr val="tx1">
                                    <a:lumMod val="95000"/>
                                    <a:lumOff val="5000"/>
                                  </a:schemeClr>
                                </a:solidFill>
                                <a:latin typeface="Cambria Math"/>
                              </a:rPr>
                              <m:t>+1</m:t>
                            </m:r>
                          </m:num>
                          <m:den>
                            <m:r>
                              <a:rPr lang="id-ID" altLang="id-ID" sz="2000" b="0" i="1" smtClean="0">
                                <a:solidFill>
                                  <a:schemeClr val="tx1">
                                    <a:lumMod val="95000"/>
                                    <a:lumOff val="5000"/>
                                  </a:schemeClr>
                                </a:solidFill>
                                <a:latin typeface="Cambria Math"/>
                              </a:rPr>
                              <m:t>15</m:t>
                            </m:r>
                          </m:den>
                        </m:f>
                      </m:e>
                    </m:d>
                    <m:r>
                      <a:rPr lang="id-ID" altLang="id-ID" sz="2000" b="0" i="1" smtClean="0">
                        <a:solidFill>
                          <a:schemeClr val="tx1">
                            <a:lumMod val="95000"/>
                            <a:lumOff val="5000"/>
                          </a:schemeClr>
                        </a:solidFill>
                        <a:latin typeface="Cambria Math"/>
                      </a:rPr>
                      <m:t> </m:t>
                    </m:r>
                    <m:r>
                      <a:rPr lang="id-ID" altLang="id-ID" sz="2000" b="0" i="1" smtClean="0">
                        <a:solidFill>
                          <a:schemeClr val="tx1">
                            <a:lumMod val="95000"/>
                            <a:lumOff val="5000"/>
                          </a:schemeClr>
                        </a:solidFill>
                        <a:latin typeface="Cambria Math"/>
                      </a:rPr>
                      <m:t>𝑥</m:t>
                    </m:r>
                    <m:r>
                      <a:rPr lang="id-ID" altLang="id-ID" sz="2000" b="0" i="1" smtClean="0">
                        <a:solidFill>
                          <a:schemeClr val="tx1">
                            <a:lumMod val="95000"/>
                            <a:lumOff val="5000"/>
                          </a:schemeClr>
                        </a:solidFill>
                        <a:latin typeface="Cambria Math"/>
                      </a:rPr>
                      <m:t> 50 </m:t>
                    </m:r>
                    <m:r>
                      <a:rPr lang="id-ID" altLang="id-ID" sz="2000" b="0" i="1" smtClean="0">
                        <a:solidFill>
                          <a:schemeClr val="tx1">
                            <a:lumMod val="95000"/>
                            <a:lumOff val="5000"/>
                          </a:schemeClr>
                        </a:solidFill>
                        <a:latin typeface="Cambria Math"/>
                      </a:rPr>
                      <m:t>𝑗𝑢𝑡𝑎</m:t>
                    </m:r>
                  </m:oMath>
                </a14:m>
                <a:endParaRPr lang="id-ID" altLang="id-ID" sz="2000" i="1" dirty="0">
                  <a:solidFill>
                    <a:schemeClr val="tx1">
                      <a:lumMod val="95000"/>
                      <a:lumOff val="5000"/>
                    </a:schemeClr>
                  </a:solidFill>
                </a:endParaRPr>
              </a:p>
              <a:p>
                <a:pPr algn="just">
                  <a:spcBef>
                    <a:spcPct val="0"/>
                  </a:spcBef>
                </a:pPr>
                <a:r>
                  <a:rPr lang="id-ID" altLang="id-ID" sz="2000" dirty="0" smtClean="0">
                    <a:solidFill>
                      <a:schemeClr val="tx1">
                        <a:lumMod val="95000"/>
                        <a:lumOff val="5000"/>
                      </a:schemeClr>
                    </a:solidFill>
                  </a:rPr>
                  <a:t>	</a:t>
                </a:r>
              </a:p>
              <a:p>
                <a:pPr lvl="1" algn="just">
                  <a:spcBef>
                    <a:spcPct val="0"/>
                  </a:spcBef>
                </a:pPr>
                <a:r>
                  <a:rPr lang="id-ID" sz="2000" dirty="0" smtClean="0"/>
                  <a:t>Pajak dengan depresiasi SOYD adalah:</a:t>
                </a:r>
                <a:endParaRPr lang="id-ID" sz="2000" dirty="0"/>
              </a:p>
            </p:txBody>
          </p:sp>
        </mc:Choice>
        <mc:Fallback xmlns="">
          <p:sp>
            <p:nvSpPr>
              <p:cNvPr id="2" name="Rectangle 1"/>
              <p:cNvSpPr>
                <a:spLocks noRot="1" noChangeAspect="1" noMove="1" noResize="1" noEditPoints="1" noAdjustHandles="1" noChangeArrowheads="1" noChangeShapeType="1" noTextEdit="1"/>
              </p:cNvSpPr>
              <p:nvPr/>
            </p:nvSpPr>
            <p:spPr>
              <a:xfrm>
                <a:off x="323528" y="908720"/>
                <a:ext cx="8280920" cy="2794355"/>
              </a:xfrm>
              <a:prstGeom prst="rect">
                <a:avLst/>
              </a:prstGeom>
              <a:blipFill rotWithShape="1">
                <a:blip r:embed="rId2"/>
                <a:stretch>
                  <a:fillRect l="-2577" t="-3930" r="-810" b="-2620"/>
                </a:stretch>
              </a:blipFill>
            </p:spPr>
            <p:txBody>
              <a:bodyPr/>
              <a:lstStyle/>
              <a:p>
                <a:r>
                  <a:rPr lang="id-ID">
                    <a:noFill/>
                  </a:rPr>
                  <a:t> </a:t>
                </a:r>
              </a:p>
            </p:txBody>
          </p:sp>
        </mc:Fallback>
      </mc:AlternateContent>
      <p:graphicFrame>
        <p:nvGraphicFramePr>
          <p:cNvPr id="3" name="Table 2"/>
          <p:cNvGraphicFramePr>
            <a:graphicFrameLocks noGrp="1"/>
          </p:cNvGraphicFramePr>
          <p:nvPr>
            <p:extLst>
              <p:ext uri="{D42A27DB-BD31-4B8C-83A1-F6EECF244321}">
                <p14:modId xmlns:p14="http://schemas.microsoft.com/office/powerpoint/2010/main" val="2569761307"/>
              </p:ext>
            </p:extLst>
          </p:nvPr>
        </p:nvGraphicFramePr>
        <p:xfrm>
          <a:off x="971600" y="3717032"/>
          <a:ext cx="7560840" cy="2595880"/>
        </p:xfrm>
        <a:graphic>
          <a:graphicData uri="http://schemas.openxmlformats.org/drawingml/2006/table">
            <a:tbl>
              <a:tblPr firstRow="1" bandRow="1">
                <a:tableStyleId>{9D7B26C5-4107-4FEC-AEDC-1716B250A1EF}</a:tableStyleId>
              </a:tblPr>
              <a:tblGrid>
                <a:gridCol w="1512168"/>
                <a:gridCol w="1512168"/>
                <a:gridCol w="1512168"/>
                <a:gridCol w="1512168"/>
                <a:gridCol w="1512168"/>
              </a:tblGrid>
              <a:tr h="370840">
                <a:tc>
                  <a:txBody>
                    <a:bodyPr/>
                    <a:lstStyle/>
                    <a:p>
                      <a:pPr algn="ctr"/>
                      <a:r>
                        <a:rPr lang="id-ID" dirty="0" smtClean="0"/>
                        <a:t>Tahun</a:t>
                      </a:r>
                      <a:endParaRPr lang="id-ID" dirty="0"/>
                    </a:p>
                  </a:txBody>
                  <a:tcPr anchor="ctr"/>
                </a:tc>
                <a:tc>
                  <a:txBody>
                    <a:bodyPr/>
                    <a:lstStyle/>
                    <a:p>
                      <a:pPr algn="ctr"/>
                      <a:r>
                        <a:rPr lang="id-ID" dirty="0" smtClean="0"/>
                        <a:t>BTCF</a:t>
                      </a:r>
                      <a:endParaRPr lang="id-ID" dirty="0"/>
                    </a:p>
                  </a:txBody>
                  <a:tcPr anchor="ctr"/>
                </a:tc>
                <a:tc>
                  <a:txBody>
                    <a:bodyPr/>
                    <a:lstStyle/>
                    <a:p>
                      <a:pPr algn="ctr"/>
                      <a:r>
                        <a:rPr lang="id-ID" dirty="0" smtClean="0"/>
                        <a:t>Depresiasi</a:t>
                      </a:r>
                      <a:endParaRPr lang="id-ID" dirty="0"/>
                    </a:p>
                  </a:txBody>
                  <a:tcPr anchor="ctr"/>
                </a:tc>
                <a:tc>
                  <a:txBody>
                    <a:bodyPr/>
                    <a:lstStyle/>
                    <a:p>
                      <a:pPr algn="ctr"/>
                      <a:r>
                        <a:rPr lang="id-ID" dirty="0" smtClean="0"/>
                        <a:t>TI</a:t>
                      </a:r>
                      <a:endParaRPr lang="id-ID" dirty="0"/>
                    </a:p>
                  </a:txBody>
                  <a:tcPr anchor="ctr"/>
                </a:tc>
                <a:tc>
                  <a:txBody>
                    <a:bodyPr/>
                    <a:lstStyle/>
                    <a:p>
                      <a:pPr algn="ctr"/>
                      <a:r>
                        <a:rPr lang="id-ID" dirty="0" smtClean="0"/>
                        <a:t>Pajak</a:t>
                      </a:r>
                      <a:endParaRPr lang="id-ID" dirty="0"/>
                    </a:p>
                  </a:txBody>
                  <a:tcPr anchor="ctr"/>
                </a:tc>
              </a:tr>
              <a:tr h="370840">
                <a:tc>
                  <a:txBody>
                    <a:bodyPr/>
                    <a:lstStyle/>
                    <a:p>
                      <a:pPr algn="ctr"/>
                      <a:r>
                        <a:rPr lang="id-ID" dirty="0" smtClean="0"/>
                        <a:t>0</a:t>
                      </a:r>
                      <a:endParaRPr lang="id-ID" dirty="0"/>
                    </a:p>
                  </a:txBody>
                  <a:tcPr anchor="ctr"/>
                </a:tc>
                <a:tc>
                  <a:txBody>
                    <a:bodyPr/>
                    <a:lstStyle/>
                    <a:p>
                      <a:pPr algn="ctr"/>
                      <a:r>
                        <a:rPr lang="id-ID" dirty="0" smtClean="0"/>
                        <a:t>- 50 juta</a:t>
                      </a:r>
                      <a:endParaRPr lang="id-ID" dirty="0"/>
                    </a:p>
                  </a:txBody>
                  <a:tcPr anchor="ctr"/>
                </a:tc>
                <a:tc>
                  <a:txBody>
                    <a:bodyPr/>
                    <a:lstStyle/>
                    <a:p>
                      <a:pPr algn="ctr"/>
                      <a:endParaRPr lang="id-ID" dirty="0"/>
                    </a:p>
                  </a:txBody>
                  <a:tcPr anchor="ctr"/>
                </a:tc>
                <a:tc>
                  <a:txBody>
                    <a:bodyPr/>
                    <a:lstStyle/>
                    <a:p>
                      <a:pPr algn="ctr"/>
                      <a:endParaRPr lang="id-ID" dirty="0"/>
                    </a:p>
                  </a:txBody>
                  <a:tcPr anchor="ctr"/>
                </a:tc>
                <a:tc>
                  <a:txBody>
                    <a:bodyPr/>
                    <a:lstStyle/>
                    <a:p>
                      <a:pPr algn="ctr"/>
                      <a:endParaRPr lang="id-ID" dirty="0"/>
                    </a:p>
                  </a:txBody>
                  <a:tcPr anchor="ctr"/>
                </a:tc>
              </a:tr>
              <a:tr h="370840">
                <a:tc>
                  <a:txBody>
                    <a:bodyPr/>
                    <a:lstStyle/>
                    <a:p>
                      <a:pPr algn="ctr"/>
                      <a:r>
                        <a:rPr lang="id-ID" dirty="0" smtClean="0"/>
                        <a:t>1</a:t>
                      </a:r>
                      <a:endParaRPr lang="id-ID" dirty="0"/>
                    </a:p>
                  </a:txBody>
                  <a:tcPr anchor="ctr"/>
                </a:tc>
                <a:tc>
                  <a:txBody>
                    <a:bodyPr/>
                    <a:lstStyle/>
                    <a:p>
                      <a:pPr algn="ctr"/>
                      <a:r>
                        <a:rPr lang="id-ID" dirty="0" smtClean="0"/>
                        <a:t>20 juta</a:t>
                      </a:r>
                      <a:endParaRPr lang="id-ID" dirty="0"/>
                    </a:p>
                  </a:txBody>
                  <a:tcPr anchor="ctr"/>
                </a:tc>
                <a:tc>
                  <a:txBody>
                    <a:bodyPr/>
                    <a:lstStyle/>
                    <a:p>
                      <a:pPr algn="ctr"/>
                      <a:r>
                        <a:rPr lang="id-ID" dirty="0" smtClean="0"/>
                        <a:t>16,667 juta</a:t>
                      </a:r>
                      <a:endParaRPr lang="id-ID" dirty="0"/>
                    </a:p>
                  </a:txBody>
                  <a:tcPr anchor="ctr"/>
                </a:tc>
                <a:tc>
                  <a:txBody>
                    <a:bodyPr/>
                    <a:lstStyle/>
                    <a:p>
                      <a:pPr algn="ctr"/>
                      <a:r>
                        <a:rPr lang="id-ID" dirty="0" smtClean="0"/>
                        <a:t>3,333 juta</a:t>
                      </a:r>
                      <a:endParaRPr lang="id-ID" dirty="0"/>
                    </a:p>
                  </a:txBody>
                  <a:tcPr anchor="ctr"/>
                </a:tc>
                <a:tc>
                  <a:txBody>
                    <a:bodyPr/>
                    <a:lstStyle/>
                    <a:p>
                      <a:pPr algn="ctr"/>
                      <a:r>
                        <a:rPr lang="id-ID" dirty="0" smtClean="0"/>
                        <a:t>1,000  juta</a:t>
                      </a:r>
                      <a:endParaRPr lang="id-ID" dirty="0"/>
                    </a:p>
                  </a:txBody>
                  <a:tcPr anchor="ctr"/>
                </a:tc>
              </a:tr>
              <a:tr h="370840">
                <a:tc>
                  <a:txBody>
                    <a:bodyPr/>
                    <a:lstStyle/>
                    <a:p>
                      <a:pPr algn="ctr"/>
                      <a:r>
                        <a:rPr lang="id-ID" dirty="0" smtClean="0"/>
                        <a:t>2</a:t>
                      </a:r>
                      <a:endParaRPr lang="id-ID" dirty="0"/>
                    </a:p>
                  </a:txBody>
                  <a:tcPr anchor="ctr"/>
                </a:tc>
                <a:tc>
                  <a:txBody>
                    <a:bodyPr/>
                    <a:lstStyle/>
                    <a:p>
                      <a:pPr algn="ctr"/>
                      <a:r>
                        <a:rPr lang="id-ID" smtClean="0"/>
                        <a:t>20 juta</a:t>
                      </a:r>
                      <a:endParaRPr lang="id-ID" dirty="0"/>
                    </a:p>
                  </a:txBody>
                  <a:tcPr anchor="ctr"/>
                </a:tc>
                <a:tc>
                  <a:txBody>
                    <a:bodyPr/>
                    <a:lstStyle/>
                    <a:p>
                      <a:pPr algn="ctr"/>
                      <a:r>
                        <a:rPr lang="id-ID" dirty="0" smtClean="0"/>
                        <a:t>13,333 juta</a:t>
                      </a:r>
                      <a:endParaRPr lang="id-ID" dirty="0"/>
                    </a:p>
                  </a:txBody>
                  <a:tcPr anchor="ctr"/>
                </a:tc>
                <a:tc>
                  <a:txBody>
                    <a:bodyPr/>
                    <a:lstStyle/>
                    <a:p>
                      <a:pPr algn="ctr"/>
                      <a:r>
                        <a:rPr lang="id-ID" dirty="0" smtClean="0"/>
                        <a:t>6,667 juta</a:t>
                      </a:r>
                      <a:endParaRPr lang="id-ID" dirty="0"/>
                    </a:p>
                  </a:txBody>
                  <a:tcPr anchor="ctr"/>
                </a:tc>
                <a:tc>
                  <a:txBody>
                    <a:bodyPr/>
                    <a:lstStyle/>
                    <a:p>
                      <a:pPr algn="ctr"/>
                      <a:r>
                        <a:rPr lang="id-ID" dirty="0" smtClean="0"/>
                        <a:t>2,000  juta</a:t>
                      </a:r>
                      <a:endParaRPr lang="id-ID" dirty="0"/>
                    </a:p>
                  </a:txBody>
                  <a:tcPr anchor="ctr"/>
                </a:tc>
              </a:tr>
              <a:tr h="370840">
                <a:tc>
                  <a:txBody>
                    <a:bodyPr/>
                    <a:lstStyle/>
                    <a:p>
                      <a:pPr algn="ctr"/>
                      <a:r>
                        <a:rPr lang="id-ID" dirty="0" smtClean="0"/>
                        <a:t>3</a:t>
                      </a:r>
                      <a:endParaRPr lang="id-ID" dirty="0"/>
                    </a:p>
                  </a:txBody>
                  <a:tcPr anchor="ctr"/>
                </a:tc>
                <a:tc>
                  <a:txBody>
                    <a:bodyPr/>
                    <a:lstStyle/>
                    <a:p>
                      <a:pPr algn="ctr"/>
                      <a:r>
                        <a:rPr lang="id-ID" smtClean="0"/>
                        <a:t>20 juta</a:t>
                      </a:r>
                      <a:endParaRPr lang="id-ID" dirty="0"/>
                    </a:p>
                  </a:txBody>
                  <a:tcPr anchor="ctr"/>
                </a:tc>
                <a:tc>
                  <a:txBody>
                    <a:bodyPr/>
                    <a:lstStyle/>
                    <a:p>
                      <a:pPr algn="ctr"/>
                      <a:r>
                        <a:rPr lang="id-ID" dirty="0" smtClean="0"/>
                        <a:t>10,000 juta</a:t>
                      </a:r>
                      <a:endParaRPr lang="id-ID" dirty="0"/>
                    </a:p>
                  </a:txBody>
                  <a:tcPr anchor="ctr"/>
                </a:tc>
                <a:tc>
                  <a:txBody>
                    <a:bodyPr/>
                    <a:lstStyle/>
                    <a:p>
                      <a:pPr algn="ctr"/>
                      <a:r>
                        <a:rPr lang="id-ID" dirty="0" smtClean="0"/>
                        <a:t>10,000 juta</a:t>
                      </a:r>
                      <a:endParaRPr lang="id-ID" dirty="0"/>
                    </a:p>
                  </a:txBody>
                  <a:tcPr anchor="ctr"/>
                </a:tc>
                <a:tc>
                  <a:txBody>
                    <a:bodyPr/>
                    <a:lstStyle/>
                    <a:p>
                      <a:pPr algn="ctr"/>
                      <a:r>
                        <a:rPr lang="id-ID" dirty="0" smtClean="0"/>
                        <a:t>3,000  juta</a:t>
                      </a:r>
                      <a:endParaRPr lang="id-ID" dirty="0"/>
                    </a:p>
                  </a:txBody>
                  <a:tcPr anchor="ctr"/>
                </a:tc>
              </a:tr>
              <a:tr h="370840">
                <a:tc>
                  <a:txBody>
                    <a:bodyPr/>
                    <a:lstStyle/>
                    <a:p>
                      <a:pPr algn="ctr"/>
                      <a:r>
                        <a:rPr lang="id-ID" dirty="0" smtClean="0"/>
                        <a:t>4</a:t>
                      </a:r>
                      <a:endParaRPr lang="id-ID" dirty="0"/>
                    </a:p>
                  </a:txBody>
                  <a:tcPr anchor="ctr"/>
                </a:tc>
                <a:tc>
                  <a:txBody>
                    <a:bodyPr/>
                    <a:lstStyle/>
                    <a:p>
                      <a:pPr algn="ctr"/>
                      <a:r>
                        <a:rPr lang="id-ID" smtClean="0"/>
                        <a:t>20 juta</a:t>
                      </a:r>
                      <a:endParaRPr lang="id-ID" dirty="0"/>
                    </a:p>
                  </a:txBody>
                  <a:tcPr anchor="ctr"/>
                </a:tc>
                <a:tc>
                  <a:txBody>
                    <a:bodyPr/>
                    <a:lstStyle/>
                    <a:p>
                      <a:pPr algn="ctr"/>
                      <a:r>
                        <a:rPr lang="id-ID" dirty="0" smtClean="0"/>
                        <a:t>6,667 juta</a:t>
                      </a:r>
                      <a:endParaRPr lang="id-ID" dirty="0"/>
                    </a:p>
                  </a:txBody>
                  <a:tcPr anchor="ctr"/>
                </a:tc>
                <a:tc>
                  <a:txBody>
                    <a:bodyPr/>
                    <a:lstStyle/>
                    <a:p>
                      <a:pPr algn="ctr"/>
                      <a:r>
                        <a:rPr lang="id-ID" dirty="0" smtClean="0"/>
                        <a:t>13,333 juta</a:t>
                      </a:r>
                      <a:endParaRPr lang="id-ID" dirty="0"/>
                    </a:p>
                  </a:txBody>
                  <a:tcPr anchor="ctr"/>
                </a:tc>
                <a:tc>
                  <a:txBody>
                    <a:bodyPr/>
                    <a:lstStyle/>
                    <a:p>
                      <a:pPr algn="ctr"/>
                      <a:r>
                        <a:rPr lang="id-ID" dirty="0" smtClean="0"/>
                        <a:t>4,000  juta</a:t>
                      </a:r>
                      <a:endParaRPr lang="id-ID" dirty="0"/>
                    </a:p>
                  </a:txBody>
                  <a:tcPr anchor="ctr"/>
                </a:tc>
              </a:tr>
              <a:tr h="370840">
                <a:tc>
                  <a:txBody>
                    <a:bodyPr/>
                    <a:lstStyle/>
                    <a:p>
                      <a:pPr algn="ctr"/>
                      <a:r>
                        <a:rPr lang="id-ID" dirty="0" smtClean="0"/>
                        <a:t>5</a:t>
                      </a:r>
                      <a:endParaRPr lang="id-ID" dirty="0"/>
                    </a:p>
                  </a:txBody>
                  <a:tcPr anchor="ctr"/>
                </a:tc>
                <a:tc>
                  <a:txBody>
                    <a:bodyPr/>
                    <a:lstStyle/>
                    <a:p>
                      <a:pPr algn="ctr"/>
                      <a:r>
                        <a:rPr lang="id-ID" dirty="0" smtClean="0"/>
                        <a:t>20 juta</a:t>
                      </a:r>
                      <a:endParaRPr lang="id-ID" dirty="0"/>
                    </a:p>
                  </a:txBody>
                  <a:tcPr anchor="ctr"/>
                </a:tc>
                <a:tc>
                  <a:txBody>
                    <a:bodyPr/>
                    <a:lstStyle/>
                    <a:p>
                      <a:pPr algn="ctr"/>
                      <a:r>
                        <a:rPr lang="id-ID" dirty="0" smtClean="0"/>
                        <a:t>3,333 juta</a:t>
                      </a:r>
                      <a:endParaRPr lang="id-ID" dirty="0"/>
                    </a:p>
                  </a:txBody>
                  <a:tcPr anchor="ctr"/>
                </a:tc>
                <a:tc>
                  <a:txBody>
                    <a:bodyPr/>
                    <a:lstStyle/>
                    <a:p>
                      <a:pPr algn="ctr"/>
                      <a:r>
                        <a:rPr lang="id-ID" dirty="0" smtClean="0"/>
                        <a:t>16,667 juta</a:t>
                      </a:r>
                      <a:endParaRPr lang="id-ID" dirty="0"/>
                    </a:p>
                  </a:txBody>
                  <a:tcPr anchor="ctr"/>
                </a:tc>
                <a:tc>
                  <a:txBody>
                    <a:bodyPr/>
                    <a:lstStyle/>
                    <a:p>
                      <a:pPr algn="ctr"/>
                      <a:r>
                        <a:rPr lang="id-ID" dirty="0" smtClean="0"/>
                        <a:t>5,000  juta</a:t>
                      </a:r>
                      <a:endParaRPr lang="id-ID" dirty="0"/>
                    </a:p>
                  </a:txBody>
                  <a:tcPr anchor="ctr"/>
                </a:tc>
              </a:tr>
            </a:tbl>
          </a:graphicData>
        </a:graphic>
      </p:graphicFrame>
    </p:spTree>
    <p:extLst>
      <p:ext uri="{BB962C8B-B14F-4D97-AF65-F5344CB8AC3E}">
        <p14:creationId xmlns:p14="http://schemas.microsoft.com/office/powerpoint/2010/main" val="1023413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1167728"/>
            <a:ext cx="8064896" cy="2308324"/>
          </a:xfrm>
          <a:prstGeom prst="rect">
            <a:avLst/>
          </a:prstGeom>
        </p:spPr>
        <p:txBody>
          <a:bodyPr wrap="square">
            <a:spAutoFit/>
          </a:bodyPr>
          <a:lstStyle/>
          <a:p>
            <a:pPr lvl="1" algn="just">
              <a:spcBef>
                <a:spcPct val="0"/>
              </a:spcBef>
            </a:pPr>
            <a:r>
              <a:rPr lang="id-ID" altLang="id-ID" sz="2400" dirty="0">
                <a:solidFill>
                  <a:schemeClr val="tx1">
                    <a:lumMod val="95000"/>
                    <a:lumOff val="5000"/>
                  </a:schemeClr>
                </a:solidFill>
              </a:rPr>
              <a:t>Besarnya </a:t>
            </a:r>
            <a:r>
              <a:rPr lang="id-ID" altLang="id-ID" sz="2400" dirty="0" smtClean="0">
                <a:solidFill>
                  <a:schemeClr val="tx1">
                    <a:lumMod val="95000"/>
                    <a:lumOff val="5000"/>
                  </a:schemeClr>
                </a:solidFill>
              </a:rPr>
              <a:t>nilai </a:t>
            </a:r>
            <a:r>
              <a:rPr lang="id-ID" altLang="id-ID" sz="2400" dirty="0">
                <a:solidFill>
                  <a:schemeClr val="tx1">
                    <a:lumMod val="95000"/>
                    <a:lumOff val="5000"/>
                  </a:schemeClr>
                </a:solidFill>
              </a:rPr>
              <a:t>nominal pajak yang dibayar adalah </a:t>
            </a:r>
            <a:r>
              <a:rPr lang="id-ID" altLang="id-ID" sz="2400" dirty="0" smtClean="0">
                <a:solidFill>
                  <a:schemeClr val="tx1">
                    <a:lumMod val="95000"/>
                    <a:lumOff val="5000"/>
                  </a:schemeClr>
                </a:solidFill>
              </a:rPr>
              <a:t>Rp </a:t>
            </a:r>
            <a:r>
              <a:rPr lang="id-ID" altLang="id-ID" sz="2400" dirty="0">
                <a:solidFill>
                  <a:schemeClr val="tx1">
                    <a:lumMod val="95000"/>
                    <a:lumOff val="5000"/>
                  </a:schemeClr>
                </a:solidFill>
              </a:rPr>
              <a:t>15 </a:t>
            </a:r>
            <a:r>
              <a:rPr lang="id-ID" altLang="id-ID" sz="2400" dirty="0" smtClean="0">
                <a:solidFill>
                  <a:schemeClr val="tx1">
                    <a:lumMod val="95000"/>
                    <a:lumOff val="5000"/>
                  </a:schemeClr>
                </a:solidFill>
              </a:rPr>
              <a:t>juta sama dengan metode garis lurus, nilai </a:t>
            </a:r>
            <a:r>
              <a:rPr lang="id-ID" altLang="id-ID" sz="2400" i="1" dirty="0">
                <a:solidFill>
                  <a:schemeClr val="tx1">
                    <a:lumMod val="95000"/>
                    <a:lumOff val="5000"/>
                  </a:schemeClr>
                </a:solidFill>
              </a:rPr>
              <a:t>present worth </a:t>
            </a:r>
            <a:r>
              <a:rPr lang="id-ID" altLang="id-ID" sz="2400" dirty="0" smtClean="0">
                <a:solidFill>
                  <a:schemeClr val="tx1">
                    <a:lumMod val="95000"/>
                    <a:lumOff val="5000"/>
                  </a:schemeClr>
                </a:solidFill>
              </a:rPr>
              <a:t>dari total pajak </a:t>
            </a:r>
            <a:r>
              <a:rPr lang="id-ID" altLang="id-ID" sz="2400" dirty="0">
                <a:solidFill>
                  <a:schemeClr val="tx1">
                    <a:lumMod val="95000"/>
                    <a:lumOff val="5000"/>
                  </a:schemeClr>
                </a:solidFill>
              </a:rPr>
              <a:t>tersebut adalah:</a:t>
            </a:r>
          </a:p>
          <a:p>
            <a:pPr lvl="1" algn="just">
              <a:spcBef>
                <a:spcPct val="0"/>
              </a:spcBef>
            </a:pPr>
            <a:r>
              <a:rPr lang="id-ID" altLang="id-ID" sz="2400" i="1" dirty="0">
                <a:solidFill>
                  <a:schemeClr val="tx1">
                    <a:lumMod val="95000"/>
                    <a:lumOff val="5000"/>
                  </a:schemeClr>
                </a:solidFill>
              </a:rPr>
              <a:t>Pw	</a:t>
            </a: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1 </a:t>
            </a:r>
            <a:r>
              <a:rPr lang="id-ID" altLang="id-ID" sz="2400" dirty="0">
                <a:solidFill>
                  <a:schemeClr val="tx1">
                    <a:lumMod val="95000"/>
                    <a:lumOff val="5000"/>
                  </a:schemeClr>
                </a:solidFill>
              </a:rPr>
              <a:t>juta (P/A, 10%, 5</a:t>
            </a:r>
            <a:r>
              <a:rPr lang="id-ID" altLang="id-ID" sz="2400" dirty="0" smtClean="0">
                <a:solidFill>
                  <a:schemeClr val="tx1">
                    <a:lumMod val="95000"/>
                    <a:lumOff val="5000"/>
                  </a:schemeClr>
                </a:solidFill>
              </a:rPr>
              <a:t>) + 1 juta (P/G, 10%, 5)</a:t>
            </a:r>
            <a:endParaRPr lang="id-ID" altLang="id-ID" sz="2400" dirty="0">
              <a:solidFill>
                <a:schemeClr val="tx1">
                  <a:lumMod val="95000"/>
                  <a:lumOff val="5000"/>
                </a:schemeClr>
              </a:solidFill>
            </a:endParaRPr>
          </a:p>
          <a:p>
            <a:pPr lvl="1" algn="just">
              <a:spcBef>
                <a:spcPct val="0"/>
              </a:spcBef>
            </a:pPr>
            <a:r>
              <a:rPr lang="id-ID" altLang="id-ID" sz="2400" i="1" dirty="0">
                <a:solidFill>
                  <a:schemeClr val="tx1">
                    <a:lumMod val="95000"/>
                    <a:lumOff val="5000"/>
                  </a:schemeClr>
                </a:solidFill>
              </a:rPr>
              <a:t>	</a:t>
            </a:r>
            <a:r>
              <a:rPr lang="id-ID" altLang="id-ID" sz="2400" dirty="0">
                <a:solidFill>
                  <a:schemeClr val="tx1">
                    <a:lumMod val="95000"/>
                    <a:lumOff val="5000"/>
                  </a:schemeClr>
                </a:solidFill>
              </a:rPr>
              <a:t>= </a:t>
            </a:r>
            <a:r>
              <a:rPr lang="id-ID" altLang="id-ID" sz="2400" dirty="0" smtClean="0">
                <a:solidFill>
                  <a:schemeClr val="tx1">
                    <a:lumMod val="95000"/>
                    <a:lumOff val="5000"/>
                  </a:schemeClr>
                </a:solidFill>
              </a:rPr>
              <a:t>1 </a:t>
            </a:r>
            <a:r>
              <a:rPr lang="id-ID" altLang="id-ID" sz="2400" dirty="0">
                <a:solidFill>
                  <a:schemeClr val="tx1">
                    <a:lumMod val="95000"/>
                    <a:lumOff val="5000"/>
                  </a:schemeClr>
                </a:solidFill>
              </a:rPr>
              <a:t>juta (3,791</a:t>
            </a:r>
            <a:r>
              <a:rPr lang="id-ID" altLang="id-ID" sz="2400" dirty="0" smtClean="0">
                <a:solidFill>
                  <a:schemeClr val="tx1">
                    <a:lumMod val="95000"/>
                    <a:lumOff val="5000"/>
                  </a:schemeClr>
                </a:solidFill>
              </a:rPr>
              <a:t>) +  1 juta (6,862)</a:t>
            </a:r>
            <a:endParaRPr lang="id-ID" altLang="id-ID" sz="2400" dirty="0">
              <a:solidFill>
                <a:schemeClr val="tx1">
                  <a:lumMod val="95000"/>
                  <a:lumOff val="5000"/>
                </a:schemeClr>
              </a:solidFill>
            </a:endParaRPr>
          </a:p>
          <a:p>
            <a:pPr lvl="1" algn="just">
              <a:spcBef>
                <a:spcPct val="0"/>
              </a:spcBef>
            </a:pPr>
            <a:r>
              <a:rPr lang="id-ID" altLang="id-ID" sz="2400" dirty="0">
                <a:solidFill>
                  <a:schemeClr val="tx1">
                    <a:lumMod val="95000"/>
                    <a:lumOff val="5000"/>
                  </a:schemeClr>
                </a:solidFill>
              </a:rPr>
              <a:t>	= </a:t>
            </a:r>
            <a:r>
              <a:rPr lang="id-ID" altLang="id-ID" sz="2400" dirty="0" smtClean="0">
                <a:solidFill>
                  <a:schemeClr val="tx1">
                    <a:lumMod val="95000"/>
                    <a:lumOff val="5000"/>
                  </a:schemeClr>
                </a:solidFill>
              </a:rPr>
              <a:t>10, 653 </a:t>
            </a:r>
            <a:r>
              <a:rPr lang="id-ID" altLang="id-ID" sz="2400" dirty="0">
                <a:solidFill>
                  <a:schemeClr val="tx1">
                    <a:lumMod val="95000"/>
                    <a:lumOff val="5000"/>
                  </a:schemeClr>
                </a:solidFill>
              </a:rPr>
              <a:t>juta</a:t>
            </a:r>
          </a:p>
        </p:txBody>
      </p:sp>
    </p:spTree>
    <p:extLst>
      <p:ext uri="{BB962C8B-B14F-4D97-AF65-F5344CB8AC3E}">
        <p14:creationId xmlns:p14="http://schemas.microsoft.com/office/powerpoint/2010/main" val="369110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4208552" cy="523220"/>
          </a:xfrm>
          <a:prstGeom prst="rect">
            <a:avLst/>
          </a:prstGeom>
          <a:solidFill>
            <a:schemeClr val="tx2">
              <a:lumMod val="60000"/>
              <a:lumOff val="40000"/>
            </a:schemeClr>
          </a:solidFill>
        </p:spPr>
        <p:txBody>
          <a:bodyPr wrap="square" rtlCol="0">
            <a:spAutoFit/>
          </a:bodyPr>
          <a:lstStyle/>
          <a:p>
            <a:pPr indent="450850"/>
            <a:r>
              <a:rPr lang="id-ID" sz="2800" i="1" dirty="0" smtClean="0">
                <a:effectLst>
                  <a:outerShdw blurRad="38100" dist="38100" dir="2700000" algn="tl">
                    <a:srgbClr val="000000">
                      <a:alpha val="43137"/>
                    </a:srgbClr>
                  </a:outerShdw>
                </a:effectLst>
                <a:latin typeface="Bernard MT Condensed" panose="02050806060905020404" pitchFamily="18" charset="0"/>
              </a:rPr>
              <a:t>Aliran kas </a:t>
            </a:r>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setelah  </a:t>
            </a:r>
            <a:r>
              <a:rPr lang="id-ID" sz="28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Pajak</a:t>
            </a:r>
            <a:endParaRPr lang="id-ID" sz="2800" i="1" dirty="0">
              <a:solidFill>
                <a:schemeClr val="accent3">
                  <a:lumMod val="20000"/>
                  <a:lumOff val="80000"/>
                </a:schemeClr>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10"/>
          <p:cNvSpPr>
            <a:spLocks noChangeArrowheads="1"/>
          </p:cNvSpPr>
          <p:nvPr/>
        </p:nvSpPr>
        <p:spPr bwMode="auto">
          <a:xfrm>
            <a:off x="365217" y="1695291"/>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4</a:t>
            </a:r>
            <a:r>
              <a:rPr lang="id-ID" altLang="id-ID" sz="4000" b="1" dirty="0" smtClean="0">
                <a:solidFill>
                  <a:srgbClr val="0070C0"/>
                </a:solidFill>
                <a:latin typeface="Agatha Needs Flesh" panose="02000000000000000000" pitchFamily="2" charset="0"/>
              </a:rPr>
              <a:t>.03</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400" dirty="0" smtClean="0">
                <a:solidFill>
                  <a:schemeClr val="tx1">
                    <a:lumMod val="95000"/>
                    <a:lumOff val="5000"/>
                  </a:schemeClr>
                </a:solidFill>
                <a:latin typeface="+mj-lt"/>
              </a:rPr>
              <a:t>Rencana pembelian peralatan penunjang produksi PT. Lana Makmur akan dilaksanakan pada tahun ini, harga awal alat Rp 50 juta dengan masa pakai 5 tahun dan nilai sisa nol.  Selama 5 tahun pendapatan diharapkan sebesar (28 juta – 1 juta n), dengan n adalah terjadinya aliran kas.  Pengeluaran tahunan diperkirakan (9,5 juta + 0,5 n)</a:t>
            </a:r>
          </a:p>
          <a:p>
            <a:pPr marL="457200" indent="-457200" algn="just" eaLnBrk="1" hangingPunct="1">
              <a:spcBef>
                <a:spcPct val="0"/>
              </a:spcBef>
              <a:buClrTx/>
              <a:buSzTx/>
              <a:buFontTx/>
              <a:buAutoNum type="alphaLcPeriod"/>
              <a:tabLst/>
            </a:pPr>
            <a:r>
              <a:rPr lang="id-ID" altLang="id-ID" sz="2400" dirty="0" smtClean="0">
                <a:solidFill>
                  <a:schemeClr val="tx1">
                    <a:lumMod val="95000"/>
                    <a:lumOff val="5000"/>
                  </a:schemeClr>
                </a:solidFill>
                <a:latin typeface="+mj-lt"/>
              </a:rPr>
              <a:t>Jika tingkat pajak efektif adalah 30% dan metode depresiasi yang digunakan adalah garis lurus, maka tabulasikanlah aliran kas setelah pajak dari alat tersebut.</a:t>
            </a:r>
          </a:p>
          <a:p>
            <a:pPr marL="457200" indent="-457200" algn="just" eaLnBrk="1" hangingPunct="1">
              <a:spcBef>
                <a:spcPct val="0"/>
              </a:spcBef>
              <a:buClrTx/>
              <a:buSzTx/>
              <a:buFontTx/>
              <a:buAutoNum type="alphaLcPeriod"/>
              <a:tabLst/>
            </a:pPr>
            <a:r>
              <a:rPr lang="id-ID" altLang="id-ID" sz="2400" dirty="0" smtClean="0">
                <a:solidFill>
                  <a:schemeClr val="tx1">
                    <a:lumMod val="95000"/>
                    <a:lumOff val="5000"/>
                  </a:schemeClr>
                </a:solidFill>
                <a:latin typeface="+mj-lt"/>
              </a:rPr>
              <a:t>Hitung nilai </a:t>
            </a:r>
            <a:r>
              <a:rPr lang="id-ID" altLang="id-ID" sz="2400" i="1" dirty="0" smtClean="0">
                <a:solidFill>
                  <a:schemeClr val="tx1">
                    <a:lumMod val="95000"/>
                    <a:lumOff val="5000"/>
                  </a:schemeClr>
                </a:solidFill>
                <a:latin typeface="+mj-lt"/>
              </a:rPr>
              <a:t>present wo</a:t>
            </a:r>
            <a:r>
              <a:rPr lang="id-ID" altLang="id-ID" sz="2400" dirty="0" smtClean="0">
                <a:solidFill>
                  <a:schemeClr val="tx1">
                    <a:lumMod val="95000"/>
                    <a:lumOff val="5000"/>
                  </a:schemeClr>
                </a:solidFill>
                <a:latin typeface="+mj-lt"/>
              </a:rPr>
              <a:t>rth dari aliran kas tersebut jika MARR setelah pajak 8%.</a:t>
            </a:r>
            <a:endParaRPr lang="ru-RU" altLang="id-ID" sz="24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p:spTree>
    <p:extLst>
      <p:ext uri="{BB962C8B-B14F-4D97-AF65-F5344CB8AC3E}">
        <p14:creationId xmlns:p14="http://schemas.microsoft.com/office/powerpoint/2010/main" val="1103511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67544" y="908720"/>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a:t>
            </a:r>
            <a:r>
              <a:rPr lang="id-ID" altLang="id-ID" sz="2400" dirty="0" smtClean="0">
                <a:solidFill>
                  <a:schemeClr val="tx1"/>
                </a:solidFill>
                <a:latin typeface="+mj-lt"/>
              </a:rPr>
              <a:t>:  </a:t>
            </a:r>
          </a:p>
          <a:p>
            <a:pPr marL="457200" indent="-457200" algn="just" eaLnBrk="1" hangingPunct="1">
              <a:spcBef>
                <a:spcPct val="0"/>
              </a:spcBef>
              <a:buClrTx/>
              <a:buSzTx/>
              <a:buFontTx/>
              <a:buAutoNum type="alphaLcPeriod"/>
              <a:tabLst/>
            </a:pPr>
            <a:r>
              <a:rPr lang="id-ID" altLang="id-ID" sz="2400" dirty="0" smtClean="0">
                <a:solidFill>
                  <a:schemeClr val="tx1">
                    <a:lumMod val="95000"/>
                    <a:lumOff val="5000"/>
                  </a:schemeClr>
                </a:solidFill>
                <a:latin typeface="+mj-lt"/>
              </a:rPr>
              <a:t>Perhitungan aliran kas ditabulasikan sebagai berikut:</a:t>
            </a:r>
          </a:p>
          <a:p>
            <a:pPr marL="0" indent="0" algn="just" eaLnBrk="1" hangingPunct="1">
              <a:spcBef>
                <a:spcPct val="0"/>
              </a:spcBef>
              <a:buClrTx/>
              <a:buSzTx/>
              <a:buNone/>
              <a:tabLst/>
            </a:pPr>
            <a:endParaRPr lang="id-ID" altLang="id-ID" sz="2400" baseline="-25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400" baseline="-25000" dirty="0">
                <a:solidFill>
                  <a:schemeClr val="tx1">
                    <a:lumMod val="95000"/>
                    <a:lumOff val="5000"/>
                  </a:schemeClr>
                </a:solidFill>
                <a:latin typeface="+mj-lt"/>
              </a:rPr>
              <a:t>	</a:t>
            </a:r>
            <a:r>
              <a:rPr lang="id-ID" altLang="id-ID" sz="2400" dirty="0" smtClean="0">
                <a:solidFill>
                  <a:schemeClr val="tx1">
                    <a:lumMod val="95000"/>
                    <a:lumOff val="5000"/>
                  </a:schemeClr>
                </a:solidFill>
                <a:latin typeface="+mj-lt"/>
              </a:rPr>
              <a:t>Tabulasi aliran kas setelah pajak (dalam juta rupiah)</a:t>
            </a:r>
            <a:endParaRPr lang="ru-RU" altLang="id-ID" sz="2000" dirty="0">
              <a:solidFill>
                <a:schemeClr val="tx1"/>
              </a:solidFill>
              <a:latin typeface="+mj-lt"/>
            </a:endParaRPr>
          </a:p>
        </p:txBody>
      </p:sp>
      <p:graphicFrame>
        <p:nvGraphicFramePr>
          <p:cNvPr id="3" name="Table 2"/>
          <p:cNvGraphicFramePr>
            <a:graphicFrameLocks noGrp="1"/>
          </p:cNvGraphicFramePr>
          <p:nvPr>
            <p:extLst>
              <p:ext uri="{D42A27DB-BD31-4B8C-83A1-F6EECF244321}">
                <p14:modId xmlns:p14="http://schemas.microsoft.com/office/powerpoint/2010/main" val="1741519037"/>
              </p:ext>
            </p:extLst>
          </p:nvPr>
        </p:nvGraphicFramePr>
        <p:xfrm>
          <a:off x="611558" y="2708920"/>
          <a:ext cx="8031808" cy="2529840"/>
        </p:xfrm>
        <a:graphic>
          <a:graphicData uri="http://schemas.openxmlformats.org/drawingml/2006/table">
            <a:tbl>
              <a:tblPr firstRow="1" bandRow="1">
                <a:tableStyleId>{9D7B26C5-4107-4FEC-AEDC-1716B250A1EF}</a:tableStyleId>
              </a:tblPr>
              <a:tblGrid>
                <a:gridCol w="1003976"/>
                <a:gridCol w="1003976"/>
                <a:gridCol w="1003976"/>
                <a:gridCol w="1003976"/>
                <a:gridCol w="1003976"/>
                <a:gridCol w="1003976"/>
                <a:gridCol w="1003976"/>
                <a:gridCol w="1003976"/>
              </a:tblGrid>
              <a:tr h="370840">
                <a:tc>
                  <a:txBody>
                    <a:bodyPr/>
                    <a:lstStyle/>
                    <a:p>
                      <a:pPr algn="ctr"/>
                      <a:r>
                        <a:rPr lang="id-ID" sz="1400" dirty="0" smtClean="0"/>
                        <a:t>Tahun</a:t>
                      </a:r>
                    </a:p>
                    <a:p>
                      <a:pPr algn="ctr"/>
                      <a:r>
                        <a:rPr lang="id-ID" sz="1400" dirty="0" smtClean="0"/>
                        <a:t>(1)</a:t>
                      </a:r>
                      <a:endParaRPr lang="id-ID" sz="1400" dirty="0"/>
                    </a:p>
                  </a:txBody>
                  <a:tcPr anchor="ctr"/>
                </a:tc>
                <a:tc>
                  <a:txBody>
                    <a:bodyPr/>
                    <a:lstStyle/>
                    <a:p>
                      <a:pPr algn="ctr"/>
                      <a:r>
                        <a:rPr lang="id-ID" sz="1200" dirty="0" smtClean="0"/>
                        <a:t>Pendapatan </a:t>
                      </a:r>
                    </a:p>
                    <a:p>
                      <a:pPr algn="ctr"/>
                      <a:r>
                        <a:rPr lang="id-ID" sz="1200" dirty="0" smtClean="0"/>
                        <a:t>(2)</a:t>
                      </a:r>
                      <a:endParaRPr lang="id-ID" sz="1200" dirty="0"/>
                    </a:p>
                  </a:txBody>
                  <a:tcPr anchor="ctr"/>
                </a:tc>
                <a:tc>
                  <a:txBody>
                    <a:bodyPr/>
                    <a:lstStyle/>
                    <a:p>
                      <a:pPr algn="ctr"/>
                      <a:r>
                        <a:rPr lang="id-ID" sz="1200" dirty="0" smtClean="0"/>
                        <a:t>Pengeluaran</a:t>
                      </a:r>
                    </a:p>
                    <a:p>
                      <a:pPr algn="ctr"/>
                      <a:r>
                        <a:rPr lang="id-ID" sz="1200" dirty="0" smtClean="0"/>
                        <a:t>(3)</a:t>
                      </a:r>
                      <a:endParaRPr lang="id-ID" sz="1200" dirty="0"/>
                    </a:p>
                  </a:txBody>
                  <a:tcPr anchor="ctr"/>
                </a:tc>
                <a:tc>
                  <a:txBody>
                    <a:bodyPr/>
                    <a:lstStyle/>
                    <a:p>
                      <a:pPr algn="ctr"/>
                      <a:r>
                        <a:rPr lang="id-ID" sz="1400" dirty="0" smtClean="0"/>
                        <a:t>BTCF</a:t>
                      </a:r>
                    </a:p>
                    <a:p>
                      <a:pPr algn="ctr"/>
                      <a:r>
                        <a:rPr lang="id-ID" sz="1400" dirty="0" smtClean="0"/>
                        <a:t>(4)</a:t>
                      </a:r>
                      <a:endParaRPr lang="id-ID" sz="1400" dirty="0"/>
                    </a:p>
                  </a:txBody>
                  <a:tcPr anchor="ctr"/>
                </a:tc>
                <a:tc>
                  <a:txBody>
                    <a:bodyPr/>
                    <a:lstStyle/>
                    <a:p>
                      <a:pPr algn="ctr"/>
                      <a:r>
                        <a:rPr lang="id-ID" sz="1400" dirty="0" smtClean="0"/>
                        <a:t>Depresiasi</a:t>
                      </a:r>
                    </a:p>
                    <a:p>
                      <a:pPr algn="ctr"/>
                      <a:r>
                        <a:rPr lang="id-ID" sz="1400" dirty="0" smtClean="0"/>
                        <a:t>(5)</a:t>
                      </a:r>
                      <a:endParaRPr lang="id-ID" sz="1400" dirty="0"/>
                    </a:p>
                  </a:txBody>
                  <a:tcPr anchor="ctr"/>
                </a:tc>
                <a:tc>
                  <a:txBody>
                    <a:bodyPr/>
                    <a:lstStyle/>
                    <a:p>
                      <a:pPr algn="ctr"/>
                      <a:r>
                        <a:rPr lang="id-ID" sz="1400" dirty="0" smtClean="0"/>
                        <a:t>TI</a:t>
                      </a:r>
                    </a:p>
                    <a:p>
                      <a:pPr algn="ctr"/>
                      <a:r>
                        <a:rPr lang="id-ID" sz="1400" dirty="0" smtClean="0"/>
                        <a:t>(6)</a:t>
                      </a:r>
                      <a:endParaRPr lang="id-ID" sz="1400" dirty="0"/>
                    </a:p>
                  </a:txBody>
                  <a:tcPr anchor="ctr"/>
                </a:tc>
                <a:tc>
                  <a:txBody>
                    <a:bodyPr/>
                    <a:lstStyle/>
                    <a:p>
                      <a:pPr algn="ctr"/>
                      <a:r>
                        <a:rPr lang="id-ID" sz="1400" dirty="0" smtClean="0"/>
                        <a:t>Pajak(30%)</a:t>
                      </a:r>
                    </a:p>
                    <a:p>
                      <a:pPr algn="ctr"/>
                      <a:r>
                        <a:rPr lang="id-ID" sz="1400" dirty="0" smtClean="0"/>
                        <a:t>(7)</a:t>
                      </a:r>
                      <a:endParaRPr lang="id-ID" sz="1400" dirty="0"/>
                    </a:p>
                  </a:txBody>
                  <a:tcPr anchor="ctr"/>
                </a:tc>
                <a:tc>
                  <a:txBody>
                    <a:bodyPr/>
                    <a:lstStyle/>
                    <a:p>
                      <a:pPr algn="ctr"/>
                      <a:r>
                        <a:rPr lang="id-ID" sz="1400" dirty="0" smtClean="0"/>
                        <a:t>ATCF</a:t>
                      </a:r>
                    </a:p>
                    <a:p>
                      <a:pPr algn="ctr"/>
                      <a:r>
                        <a:rPr lang="id-ID" sz="1400" dirty="0" smtClean="0"/>
                        <a:t>(8)</a:t>
                      </a:r>
                      <a:endParaRPr lang="id-ID" sz="1400" dirty="0"/>
                    </a:p>
                  </a:txBody>
                  <a:tcPr anchor="ctr"/>
                </a:tc>
              </a:tr>
              <a:tr h="335280">
                <a:tc>
                  <a:txBody>
                    <a:bodyPr/>
                    <a:lstStyle/>
                    <a:p>
                      <a:pPr algn="ctr"/>
                      <a:r>
                        <a:rPr lang="id-ID" sz="1600" dirty="0" smtClean="0"/>
                        <a:t>0</a:t>
                      </a:r>
                      <a:endParaRPr lang="id-ID" sz="1600" dirty="0"/>
                    </a:p>
                  </a:txBody>
                  <a:tcPr anchor="ctr"/>
                </a:tc>
                <a:tc>
                  <a:txBody>
                    <a:bodyPr/>
                    <a:lstStyle/>
                    <a:p>
                      <a:pPr algn="ctr"/>
                      <a:endParaRPr lang="id-ID" sz="1600" dirty="0"/>
                    </a:p>
                  </a:txBody>
                  <a:tcPr anchor="ctr"/>
                </a:tc>
                <a:tc>
                  <a:txBody>
                    <a:bodyPr/>
                    <a:lstStyle/>
                    <a:p>
                      <a:pPr algn="ctr"/>
                      <a:r>
                        <a:rPr lang="id-ID" sz="1600" dirty="0" smtClean="0"/>
                        <a:t>50</a:t>
                      </a:r>
                      <a:endParaRPr lang="id-ID" sz="1600" dirty="0"/>
                    </a:p>
                  </a:txBody>
                  <a:tcPr anchor="ctr"/>
                </a:tc>
                <a:tc>
                  <a:txBody>
                    <a:bodyPr/>
                    <a:lstStyle/>
                    <a:p>
                      <a:pPr algn="ctr"/>
                      <a:r>
                        <a:rPr lang="id-ID" sz="1600" dirty="0" smtClean="0"/>
                        <a:t>50</a:t>
                      </a:r>
                      <a:endParaRPr lang="id-ID" sz="1600" dirty="0"/>
                    </a:p>
                  </a:txBody>
                  <a:tcPr anchor="ctr"/>
                </a:tc>
                <a:tc>
                  <a:txBody>
                    <a:bodyPr/>
                    <a:lstStyle/>
                    <a:p>
                      <a:pPr algn="ctr"/>
                      <a:endParaRPr lang="id-ID" sz="1600" dirty="0"/>
                    </a:p>
                  </a:txBody>
                  <a:tcPr anchor="ctr"/>
                </a:tc>
                <a:tc>
                  <a:txBody>
                    <a:bodyPr/>
                    <a:lstStyle/>
                    <a:p>
                      <a:pPr algn="ctr"/>
                      <a:endParaRPr lang="id-ID" sz="1600"/>
                    </a:p>
                  </a:txBody>
                  <a:tcPr anchor="ctr"/>
                </a:tc>
                <a:tc>
                  <a:txBody>
                    <a:bodyPr/>
                    <a:lstStyle/>
                    <a:p>
                      <a:pPr algn="ctr"/>
                      <a:endParaRPr lang="id-ID" sz="1600"/>
                    </a:p>
                  </a:txBody>
                  <a:tcPr anchor="ctr"/>
                </a:tc>
                <a:tc>
                  <a:txBody>
                    <a:bodyPr/>
                    <a:lstStyle/>
                    <a:p>
                      <a:pPr algn="ctr"/>
                      <a:r>
                        <a:rPr lang="id-ID" sz="1600" smtClean="0"/>
                        <a:t>50</a:t>
                      </a:r>
                      <a:endParaRPr lang="id-ID" sz="1600" dirty="0"/>
                    </a:p>
                  </a:txBody>
                  <a:tcPr anchor="ctr"/>
                </a:tc>
              </a:tr>
              <a:tr h="335280">
                <a:tc>
                  <a:txBody>
                    <a:bodyPr/>
                    <a:lstStyle/>
                    <a:p>
                      <a:pPr algn="ctr"/>
                      <a:r>
                        <a:rPr lang="id-ID" sz="1600" dirty="0" smtClean="0"/>
                        <a:t>1</a:t>
                      </a:r>
                      <a:endParaRPr lang="id-ID" sz="1600" dirty="0"/>
                    </a:p>
                  </a:txBody>
                  <a:tcPr anchor="ctr"/>
                </a:tc>
                <a:tc>
                  <a:txBody>
                    <a:bodyPr/>
                    <a:lstStyle/>
                    <a:p>
                      <a:pPr algn="ctr"/>
                      <a:r>
                        <a:rPr lang="id-ID" sz="1600" dirty="0" smtClean="0"/>
                        <a:t>27</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17</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7</a:t>
                      </a:r>
                      <a:endParaRPr lang="id-ID" sz="1600" dirty="0"/>
                    </a:p>
                  </a:txBody>
                  <a:tcPr anchor="ctr"/>
                </a:tc>
                <a:tc>
                  <a:txBody>
                    <a:bodyPr/>
                    <a:lstStyle/>
                    <a:p>
                      <a:pPr algn="ctr"/>
                      <a:r>
                        <a:rPr lang="id-ID" sz="1600" dirty="0" smtClean="0"/>
                        <a:t>2,1</a:t>
                      </a:r>
                      <a:endParaRPr lang="id-ID" sz="1600" dirty="0"/>
                    </a:p>
                  </a:txBody>
                  <a:tcPr anchor="ctr"/>
                </a:tc>
                <a:tc>
                  <a:txBody>
                    <a:bodyPr/>
                    <a:lstStyle/>
                    <a:p>
                      <a:pPr algn="ctr"/>
                      <a:r>
                        <a:rPr lang="id-ID" sz="1600" dirty="0" smtClean="0"/>
                        <a:t>14,9</a:t>
                      </a:r>
                      <a:endParaRPr lang="id-ID" sz="1600" dirty="0"/>
                    </a:p>
                  </a:txBody>
                  <a:tcPr anchor="ctr"/>
                </a:tc>
              </a:tr>
              <a:tr h="335280">
                <a:tc>
                  <a:txBody>
                    <a:bodyPr/>
                    <a:lstStyle/>
                    <a:p>
                      <a:pPr algn="ctr"/>
                      <a:r>
                        <a:rPr lang="id-ID" sz="1600" dirty="0" smtClean="0"/>
                        <a:t>2</a:t>
                      </a:r>
                      <a:endParaRPr lang="id-ID" sz="1600" dirty="0"/>
                    </a:p>
                  </a:txBody>
                  <a:tcPr anchor="ctr"/>
                </a:tc>
                <a:tc>
                  <a:txBody>
                    <a:bodyPr/>
                    <a:lstStyle/>
                    <a:p>
                      <a:pPr algn="ctr"/>
                      <a:r>
                        <a:rPr lang="id-ID" sz="1600" dirty="0" smtClean="0"/>
                        <a:t>26</a:t>
                      </a:r>
                      <a:endParaRPr lang="id-ID" sz="1600" dirty="0"/>
                    </a:p>
                  </a:txBody>
                  <a:tcPr anchor="ctr"/>
                </a:tc>
                <a:tc>
                  <a:txBody>
                    <a:bodyPr/>
                    <a:lstStyle/>
                    <a:p>
                      <a:pPr algn="ctr"/>
                      <a:r>
                        <a:rPr lang="id-ID" sz="1600" dirty="0" smtClean="0"/>
                        <a:t>10,5</a:t>
                      </a:r>
                      <a:endParaRPr lang="id-ID" sz="1600" dirty="0"/>
                    </a:p>
                  </a:txBody>
                  <a:tcPr anchor="ctr"/>
                </a:tc>
                <a:tc>
                  <a:txBody>
                    <a:bodyPr/>
                    <a:lstStyle/>
                    <a:p>
                      <a:pPr algn="ctr"/>
                      <a:r>
                        <a:rPr lang="id-ID" sz="1600" dirty="0" smtClean="0"/>
                        <a:t>15,5</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5,5</a:t>
                      </a:r>
                      <a:endParaRPr lang="id-ID" sz="1600" dirty="0"/>
                    </a:p>
                  </a:txBody>
                  <a:tcPr anchor="ctr"/>
                </a:tc>
                <a:tc>
                  <a:txBody>
                    <a:bodyPr/>
                    <a:lstStyle/>
                    <a:p>
                      <a:pPr algn="ctr"/>
                      <a:r>
                        <a:rPr lang="id-ID" sz="1600" dirty="0" smtClean="0"/>
                        <a:t>1,65</a:t>
                      </a:r>
                      <a:endParaRPr lang="id-ID" sz="1600" dirty="0"/>
                    </a:p>
                  </a:txBody>
                  <a:tcPr anchor="ctr"/>
                </a:tc>
                <a:tc>
                  <a:txBody>
                    <a:bodyPr/>
                    <a:lstStyle/>
                    <a:p>
                      <a:pPr algn="ctr"/>
                      <a:r>
                        <a:rPr lang="id-ID" sz="1600" dirty="0" smtClean="0"/>
                        <a:t>13,95</a:t>
                      </a:r>
                      <a:endParaRPr lang="id-ID" sz="1600" dirty="0"/>
                    </a:p>
                  </a:txBody>
                  <a:tcPr anchor="ctr"/>
                </a:tc>
              </a:tr>
              <a:tr h="335280">
                <a:tc>
                  <a:txBody>
                    <a:bodyPr/>
                    <a:lstStyle/>
                    <a:p>
                      <a:pPr algn="ctr"/>
                      <a:r>
                        <a:rPr lang="id-ID" sz="1600" dirty="0" smtClean="0"/>
                        <a:t>3</a:t>
                      </a:r>
                      <a:endParaRPr lang="id-ID" sz="1600" dirty="0"/>
                    </a:p>
                  </a:txBody>
                  <a:tcPr anchor="ctr"/>
                </a:tc>
                <a:tc>
                  <a:txBody>
                    <a:bodyPr/>
                    <a:lstStyle/>
                    <a:p>
                      <a:pPr algn="ctr"/>
                      <a:r>
                        <a:rPr lang="id-ID" sz="1600" dirty="0" smtClean="0"/>
                        <a:t>25</a:t>
                      </a:r>
                      <a:endParaRPr lang="id-ID" sz="1600" dirty="0"/>
                    </a:p>
                  </a:txBody>
                  <a:tcPr anchor="ctr"/>
                </a:tc>
                <a:tc>
                  <a:txBody>
                    <a:bodyPr/>
                    <a:lstStyle/>
                    <a:p>
                      <a:pPr algn="ctr"/>
                      <a:r>
                        <a:rPr lang="id-ID" sz="1600" dirty="0" smtClean="0"/>
                        <a:t>11</a:t>
                      </a:r>
                      <a:endParaRPr lang="id-ID" sz="1600" dirty="0"/>
                    </a:p>
                  </a:txBody>
                  <a:tcPr anchor="ctr"/>
                </a:tc>
                <a:tc>
                  <a:txBody>
                    <a:bodyPr/>
                    <a:lstStyle/>
                    <a:p>
                      <a:pPr algn="ctr"/>
                      <a:r>
                        <a:rPr lang="id-ID" sz="1600" dirty="0" smtClean="0"/>
                        <a:t>14</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4</a:t>
                      </a:r>
                      <a:endParaRPr lang="id-ID" sz="1600" dirty="0"/>
                    </a:p>
                  </a:txBody>
                  <a:tcPr anchor="ctr"/>
                </a:tc>
                <a:tc>
                  <a:txBody>
                    <a:bodyPr/>
                    <a:lstStyle/>
                    <a:p>
                      <a:pPr algn="ctr"/>
                      <a:r>
                        <a:rPr lang="id-ID" sz="1600" dirty="0" smtClean="0"/>
                        <a:t>1,2</a:t>
                      </a:r>
                      <a:endParaRPr lang="id-ID" sz="1600" dirty="0"/>
                    </a:p>
                  </a:txBody>
                  <a:tcPr anchor="ctr"/>
                </a:tc>
                <a:tc>
                  <a:txBody>
                    <a:bodyPr/>
                    <a:lstStyle/>
                    <a:p>
                      <a:pPr algn="ctr"/>
                      <a:r>
                        <a:rPr lang="id-ID" sz="1600" dirty="0" smtClean="0"/>
                        <a:t>12,8</a:t>
                      </a:r>
                      <a:endParaRPr lang="id-ID" sz="1600" dirty="0"/>
                    </a:p>
                  </a:txBody>
                  <a:tcPr anchor="ctr"/>
                </a:tc>
              </a:tr>
              <a:tr h="335280">
                <a:tc>
                  <a:txBody>
                    <a:bodyPr/>
                    <a:lstStyle/>
                    <a:p>
                      <a:pPr algn="ctr"/>
                      <a:r>
                        <a:rPr lang="id-ID" sz="1600" dirty="0" smtClean="0"/>
                        <a:t>4</a:t>
                      </a:r>
                      <a:endParaRPr lang="id-ID" sz="1600" dirty="0"/>
                    </a:p>
                  </a:txBody>
                  <a:tcPr anchor="ctr"/>
                </a:tc>
                <a:tc>
                  <a:txBody>
                    <a:bodyPr/>
                    <a:lstStyle/>
                    <a:p>
                      <a:pPr algn="ctr"/>
                      <a:r>
                        <a:rPr lang="id-ID" sz="1600" dirty="0" smtClean="0"/>
                        <a:t>24</a:t>
                      </a:r>
                      <a:endParaRPr lang="id-ID" sz="1600" dirty="0"/>
                    </a:p>
                  </a:txBody>
                  <a:tcPr anchor="ctr"/>
                </a:tc>
                <a:tc>
                  <a:txBody>
                    <a:bodyPr/>
                    <a:lstStyle/>
                    <a:p>
                      <a:pPr algn="ctr"/>
                      <a:r>
                        <a:rPr lang="id-ID" sz="1600" dirty="0" smtClean="0"/>
                        <a:t>11,5</a:t>
                      </a:r>
                      <a:endParaRPr lang="id-ID" sz="1600" dirty="0"/>
                    </a:p>
                  </a:txBody>
                  <a:tcPr anchor="ctr"/>
                </a:tc>
                <a:tc>
                  <a:txBody>
                    <a:bodyPr/>
                    <a:lstStyle/>
                    <a:p>
                      <a:pPr algn="ctr"/>
                      <a:r>
                        <a:rPr lang="id-ID" sz="1600" dirty="0" smtClean="0"/>
                        <a:t>12,5</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2,5</a:t>
                      </a:r>
                      <a:endParaRPr lang="id-ID" sz="1600" dirty="0"/>
                    </a:p>
                  </a:txBody>
                  <a:tcPr anchor="ctr"/>
                </a:tc>
                <a:tc>
                  <a:txBody>
                    <a:bodyPr/>
                    <a:lstStyle/>
                    <a:p>
                      <a:pPr algn="ctr"/>
                      <a:r>
                        <a:rPr lang="id-ID" sz="1600" dirty="0" smtClean="0"/>
                        <a:t>0,75</a:t>
                      </a:r>
                      <a:endParaRPr lang="id-ID" sz="1600" dirty="0"/>
                    </a:p>
                  </a:txBody>
                  <a:tcPr anchor="ctr"/>
                </a:tc>
                <a:tc>
                  <a:txBody>
                    <a:bodyPr/>
                    <a:lstStyle/>
                    <a:p>
                      <a:pPr algn="ctr"/>
                      <a:r>
                        <a:rPr lang="id-ID" sz="1600" dirty="0" smtClean="0"/>
                        <a:t>11,75</a:t>
                      </a:r>
                      <a:endParaRPr lang="id-ID" sz="1600" dirty="0"/>
                    </a:p>
                  </a:txBody>
                  <a:tcPr anchor="ctr"/>
                </a:tc>
              </a:tr>
              <a:tr h="335280">
                <a:tc>
                  <a:txBody>
                    <a:bodyPr/>
                    <a:lstStyle/>
                    <a:p>
                      <a:pPr algn="ctr"/>
                      <a:r>
                        <a:rPr lang="id-ID" sz="1600" dirty="0" smtClean="0"/>
                        <a:t>5</a:t>
                      </a:r>
                      <a:endParaRPr lang="id-ID" sz="1600" dirty="0"/>
                    </a:p>
                  </a:txBody>
                  <a:tcPr anchor="ctr"/>
                </a:tc>
                <a:tc>
                  <a:txBody>
                    <a:bodyPr/>
                    <a:lstStyle/>
                    <a:p>
                      <a:pPr algn="ctr"/>
                      <a:r>
                        <a:rPr lang="id-ID" sz="1600" dirty="0" smtClean="0"/>
                        <a:t>23</a:t>
                      </a:r>
                      <a:endParaRPr lang="id-ID" sz="1600" dirty="0"/>
                    </a:p>
                  </a:txBody>
                  <a:tcPr anchor="ctr"/>
                </a:tc>
                <a:tc>
                  <a:txBody>
                    <a:bodyPr/>
                    <a:lstStyle/>
                    <a:p>
                      <a:pPr algn="ctr"/>
                      <a:r>
                        <a:rPr lang="id-ID" sz="1600" dirty="0" smtClean="0"/>
                        <a:t>12</a:t>
                      </a:r>
                      <a:endParaRPr lang="id-ID" sz="1600" dirty="0"/>
                    </a:p>
                  </a:txBody>
                  <a:tcPr anchor="ctr"/>
                </a:tc>
                <a:tc>
                  <a:txBody>
                    <a:bodyPr/>
                    <a:lstStyle/>
                    <a:p>
                      <a:pPr algn="ctr"/>
                      <a:r>
                        <a:rPr lang="id-ID" sz="1600" dirty="0" smtClean="0"/>
                        <a:t>11</a:t>
                      </a:r>
                      <a:endParaRPr lang="id-ID" sz="1600" dirty="0"/>
                    </a:p>
                  </a:txBody>
                  <a:tcPr anchor="ctr"/>
                </a:tc>
                <a:tc>
                  <a:txBody>
                    <a:bodyPr/>
                    <a:lstStyle/>
                    <a:p>
                      <a:pPr algn="ctr"/>
                      <a:r>
                        <a:rPr lang="id-ID" sz="1600" dirty="0" smtClean="0"/>
                        <a:t>10</a:t>
                      </a:r>
                      <a:endParaRPr lang="id-ID" sz="1600" dirty="0"/>
                    </a:p>
                  </a:txBody>
                  <a:tcPr anchor="ctr"/>
                </a:tc>
                <a:tc>
                  <a:txBody>
                    <a:bodyPr/>
                    <a:lstStyle/>
                    <a:p>
                      <a:pPr algn="ctr"/>
                      <a:r>
                        <a:rPr lang="id-ID" sz="1600" dirty="0" smtClean="0"/>
                        <a:t>1</a:t>
                      </a:r>
                      <a:endParaRPr lang="id-ID" sz="1600" dirty="0"/>
                    </a:p>
                  </a:txBody>
                  <a:tcPr anchor="ctr"/>
                </a:tc>
                <a:tc>
                  <a:txBody>
                    <a:bodyPr/>
                    <a:lstStyle/>
                    <a:p>
                      <a:pPr algn="ctr"/>
                      <a:r>
                        <a:rPr lang="id-ID" sz="1600" dirty="0" smtClean="0"/>
                        <a:t>0,3</a:t>
                      </a:r>
                      <a:endParaRPr lang="id-ID" sz="1600" dirty="0"/>
                    </a:p>
                  </a:txBody>
                  <a:tcPr anchor="ctr"/>
                </a:tc>
                <a:tc>
                  <a:txBody>
                    <a:bodyPr/>
                    <a:lstStyle/>
                    <a:p>
                      <a:pPr algn="ctr"/>
                      <a:r>
                        <a:rPr lang="id-ID" sz="1600" dirty="0" smtClean="0"/>
                        <a:t>10,7</a:t>
                      </a:r>
                      <a:endParaRPr lang="id-ID" sz="1600" dirty="0"/>
                    </a:p>
                  </a:txBody>
                  <a:tcPr anchor="ctr"/>
                </a:tc>
              </a:tr>
            </a:tbl>
          </a:graphicData>
        </a:graphic>
      </p:graphicFrame>
    </p:spTree>
    <p:extLst>
      <p:ext uri="{BB962C8B-B14F-4D97-AF65-F5344CB8AC3E}">
        <p14:creationId xmlns:p14="http://schemas.microsoft.com/office/powerpoint/2010/main" val="37569863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268760"/>
            <a:ext cx="7952755" cy="1938992"/>
          </a:xfrm>
          <a:prstGeom prst="rect">
            <a:avLst/>
          </a:prstGeom>
          <a:noFill/>
        </p:spPr>
        <p:txBody>
          <a:bodyPr wrap="none" rtlCol="0">
            <a:spAutoFit/>
          </a:bodyPr>
          <a:lstStyle/>
          <a:p>
            <a:r>
              <a:rPr lang="id-ID" sz="2000" dirty="0" smtClean="0"/>
              <a:t>b.   Nilai present worth dari analisis kas setelah pajak:</a:t>
            </a:r>
          </a:p>
          <a:p>
            <a:r>
              <a:rPr lang="id-ID" sz="2000" dirty="0" smtClean="0"/>
              <a:t>       P 	= -50 juta + 14,9 (P/F, 8%, 1) + 13,95 </a:t>
            </a:r>
            <a:r>
              <a:rPr lang="id-ID" sz="2000" dirty="0"/>
              <a:t>(P/F, 8%, </a:t>
            </a:r>
            <a:r>
              <a:rPr lang="id-ID" sz="2000" dirty="0" smtClean="0"/>
              <a:t>2) + 12,8 </a:t>
            </a:r>
            <a:r>
              <a:rPr lang="id-ID" sz="2000" dirty="0"/>
              <a:t>(P/F, 8%, </a:t>
            </a:r>
            <a:r>
              <a:rPr lang="id-ID" sz="2000" dirty="0" smtClean="0"/>
              <a:t>3)</a:t>
            </a:r>
          </a:p>
          <a:p>
            <a:r>
              <a:rPr lang="id-ID" sz="2000" dirty="0"/>
              <a:t>	</a:t>
            </a:r>
            <a:r>
              <a:rPr lang="id-ID" sz="2000" dirty="0" smtClean="0"/>
              <a:t>   + 11,75 </a:t>
            </a:r>
            <a:r>
              <a:rPr lang="id-ID" sz="2000" dirty="0"/>
              <a:t>(P/F, 8%, </a:t>
            </a:r>
            <a:r>
              <a:rPr lang="id-ID" sz="2000" dirty="0" smtClean="0"/>
              <a:t>4) +  10,7 </a:t>
            </a:r>
            <a:r>
              <a:rPr lang="id-ID" sz="2000" dirty="0"/>
              <a:t>(P/F, 8%, </a:t>
            </a:r>
            <a:r>
              <a:rPr lang="id-ID" sz="2000" dirty="0" smtClean="0"/>
              <a:t>5)</a:t>
            </a:r>
          </a:p>
          <a:p>
            <a:r>
              <a:rPr lang="id-ID" sz="2000" dirty="0"/>
              <a:t>	</a:t>
            </a:r>
            <a:r>
              <a:rPr lang="id-ID" sz="2000" dirty="0" smtClean="0"/>
              <a:t>= - 50 juta </a:t>
            </a:r>
            <a:r>
              <a:rPr lang="id-ID" sz="2000" dirty="0"/>
              <a:t>+ 14,9 </a:t>
            </a:r>
            <a:r>
              <a:rPr lang="id-ID" sz="2000" dirty="0" smtClean="0"/>
              <a:t>(0,9259) </a:t>
            </a:r>
            <a:r>
              <a:rPr lang="id-ID" sz="2000" dirty="0"/>
              <a:t>+ 13,95 </a:t>
            </a:r>
            <a:r>
              <a:rPr lang="id-ID" sz="2000" dirty="0" smtClean="0"/>
              <a:t>(0,8573) </a:t>
            </a:r>
            <a:r>
              <a:rPr lang="id-ID" sz="2000" dirty="0"/>
              <a:t>+ 12,8 </a:t>
            </a:r>
            <a:r>
              <a:rPr lang="id-ID" sz="2000" dirty="0" smtClean="0"/>
              <a:t>(0,7938)</a:t>
            </a:r>
            <a:endParaRPr lang="id-ID" sz="2000" dirty="0"/>
          </a:p>
          <a:p>
            <a:r>
              <a:rPr lang="id-ID" sz="2000" dirty="0"/>
              <a:t>	   + 11,75 </a:t>
            </a:r>
            <a:r>
              <a:rPr lang="id-ID" sz="2000" dirty="0" smtClean="0"/>
              <a:t>(0,7350) </a:t>
            </a:r>
            <a:r>
              <a:rPr lang="id-ID" sz="2000" dirty="0"/>
              <a:t>+  10,7 </a:t>
            </a:r>
            <a:r>
              <a:rPr lang="id-ID" sz="2000" dirty="0" smtClean="0"/>
              <a:t>(0,6806)</a:t>
            </a:r>
          </a:p>
          <a:p>
            <a:r>
              <a:rPr lang="id-ID" sz="2000" dirty="0"/>
              <a:t>	</a:t>
            </a:r>
            <a:r>
              <a:rPr lang="id-ID" sz="2000" dirty="0" smtClean="0"/>
              <a:t>=  Rp 1,8346 juta</a:t>
            </a:r>
            <a:endParaRPr lang="id-ID" sz="2000" dirty="0"/>
          </a:p>
        </p:txBody>
      </p:sp>
      <p:sp>
        <p:nvSpPr>
          <p:cNvPr id="3" name="Rectangle 10"/>
          <p:cNvSpPr>
            <a:spLocks noChangeArrowheads="1"/>
          </p:cNvSpPr>
          <p:nvPr/>
        </p:nvSpPr>
        <p:spPr bwMode="auto">
          <a:xfrm>
            <a:off x="716657" y="3366691"/>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4</a:t>
            </a:r>
            <a:r>
              <a:rPr lang="id-ID" altLang="id-ID" sz="4000" b="1" dirty="0" smtClean="0">
                <a:solidFill>
                  <a:srgbClr val="0070C0"/>
                </a:solidFill>
                <a:latin typeface="Agatha Needs Flesh" panose="02000000000000000000" pitchFamily="2" charset="0"/>
              </a:rPr>
              <a:t>.04</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Investasi awal membutuhkan modal Rp 500 juta, dan akan menghasilkan aliran kas sebelum pajak Rp 200 jut setiap tahun selama 6 tahun. Nilai sisa diestimasikan sebesar Rp 50 juta pada akhir umurnya dan tingkat pajak efektif yang berlaku 35%. Gunakan metode depresiasi garis lurus dan tentukan:</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Besarnya depresiasi tiap tahun</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Tabulasikan aliran kas setelah pajak</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ROR sebelum dan setelah pajak.</a:t>
            </a:r>
            <a:endParaRPr lang="ru-RU" altLang="id-ID" sz="20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p:spTree>
    <p:extLst>
      <p:ext uri="{BB962C8B-B14F-4D97-AF65-F5344CB8AC3E}">
        <p14:creationId xmlns:p14="http://schemas.microsoft.com/office/powerpoint/2010/main" val="2386010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0"/>
              <p:cNvSpPr>
                <a:spLocks noChangeArrowheads="1"/>
              </p:cNvSpPr>
              <p:nvPr/>
            </p:nvSpPr>
            <p:spPr bwMode="auto">
              <a:xfrm>
                <a:off x="467544" y="908720"/>
                <a:ext cx="8175823" cy="12144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a:t>
                </a:r>
                <a:r>
                  <a:rPr lang="id-ID" altLang="id-ID" sz="2400" dirty="0" smtClean="0">
                    <a:solidFill>
                      <a:schemeClr val="tx1"/>
                    </a:solidFill>
                    <a:latin typeface="+mj-lt"/>
                  </a:rPr>
                  <a:t>:  </a:t>
                </a:r>
              </a:p>
              <a:p>
                <a:pPr marL="457200" indent="-457200" algn="just" eaLnBrk="1" hangingPunct="1">
                  <a:spcBef>
                    <a:spcPct val="0"/>
                  </a:spcBef>
                  <a:buClrTx/>
                  <a:buSzTx/>
                  <a:buFontTx/>
                  <a:buAutoNum type="alphaLcPeriod"/>
                  <a:tabLst/>
                </a:pPr>
                <a:r>
                  <a:rPr lang="id-ID" altLang="id-ID" sz="2400" dirty="0" smtClean="0">
                    <a:solidFill>
                      <a:schemeClr val="tx1">
                        <a:lumMod val="95000"/>
                        <a:lumOff val="5000"/>
                      </a:schemeClr>
                    </a:solidFill>
                    <a:latin typeface="+mj-lt"/>
                  </a:rPr>
                  <a:t>Besarnya depresiasi tiap tahun adalah:</a:t>
                </a:r>
              </a:p>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Dt = </a:t>
                </a:r>
                <a14:m>
                  <m:oMath xmlns:m="http://schemas.openxmlformats.org/officeDocument/2006/math">
                    <m:f>
                      <m:fPr>
                        <m:ctrlPr>
                          <a:rPr lang="id-ID" altLang="id-ID" sz="2000" i="1" smtClean="0">
                            <a:solidFill>
                              <a:schemeClr val="tx1">
                                <a:lumMod val="95000"/>
                                <a:lumOff val="5000"/>
                              </a:schemeClr>
                            </a:solidFill>
                            <a:latin typeface="Cambria Math" panose="02040503050406030204" pitchFamily="18" charset="0"/>
                          </a:rPr>
                        </m:ctrlPr>
                      </m:fPr>
                      <m:num>
                        <m:r>
                          <a:rPr lang="id-ID" altLang="id-ID" sz="2000" b="0" i="1" smtClean="0">
                            <a:solidFill>
                              <a:schemeClr val="tx1">
                                <a:lumMod val="95000"/>
                                <a:lumOff val="5000"/>
                              </a:schemeClr>
                            </a:solidFill>
                            <a:latin typeface="Cambria Math"/>
                          </a:rPr>
                          <m:t>500 </m:t>
                        </m:r>
                        <m:r>
                          <a:rPr lang="id-ID" altLang="id-ID" sz="2000" b="0" i="1" smtClean="0">
                            <a:solidFill>
                              <a:schemeClr val="tx1">
                                <a:lumMod val="95000"/>
                                <a:lumOff val="5000"/>
                              </a:schemeClr>
                            </a:solidFill>
                            <a:latin typeface="Cambria Math"/>
                          </a:rPr>
                          <m:t>𝑗𝑢𝑡𝑎</m:t>
                        </m:r>
                        <m:r>
                          <a:rPr lang="id-ID" altLang="id-ID" sz="2000" b="0" i="1" smtClean="0">
                            <a:solidFill>
                              <a:schemeClr val="tx1">
                                <a:lumMod val="95000"/>
                                <a:lumOff val="5000"/>
                              </a:schemeClr>
                            </a:solidFill>
                            <a:latin typeface="Cambria Math"/>
                          </a:rPr>
                          <m:t> −50 </m:t>
                        </m:r>
                        <m:r>
                          <a:rPr lang="id-ID" altLang="id-ID" sz="2000" b="0" i="1" smtClean="0">
                            <a:solidFill>
                              <a:schemeClr val="tx1">
                                <a:lumMod val="95000"/>
                                <a:lumOff val="5000"/>
                              </a:schemeClr>
                            </a:solidFill>
                            <a:latin typeface="Cambria Math"/>
                          </a:rPr>
                          <m:t>𝑗𝑢𝑡𝑎</m:t>
                        </m:r>
                      </m:num>
                      <m:den>
                        <m:r>
                          <a:rPr lang="id-ID" altLang="id-ID" sz="2000" b="0" i="1" smtClean="0">
                            <a:solidFill>
                              <a:schemeClr val="tx1">
                                <a:lumMod val="95000"/>
                                <a:lumOff val="5000"/>
                              </a:schemeClr>
                            </a:solidFill>
                            <a:latin typeface="Cambria Math"/>
                          </a:rPr>
                          <m:t>6</m:t>
                        </m:r>
                      </m:den>
                    </m:f>
                  </m:oMath>
                </a14:m>
                <a:r>
                  <a:rPr lang="id-ID" altLang="id-ID" sz="2000" dirty="0" smtClean="0">
                    <a:solidFill>
                      <a:schemeClr val="tx1">
                        <a:lumMod val="95000"/>
                        <a:lumOff val="5000"/>
                      </a:schemeClr>
                    </a:solidFill>
                    <a:latin typeface="+mj-lt"/>
                  </a:rPr>
                  <a:t> = Rp 75 juta</a:t>
                </a:r>
              </a:p>
              <a:p>
                <a:pPr marL="0" indent="0" algn="just" eaLnBrk="1" hangingPunct="1">
                  <a:spcBef>
                    <a:spcPct val="0"/>
                  </a:spcBef>
                  <a:buClrTx/>
                  <a:buSzTx/>
                  <a:buNone/>
                  <a:tabLst/>
                </a:pPr>
                <a:endParaRPr lang="id-ID" altLang="id-ID" sz="1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b.    Tabulasi aliran kas setelah pajak (juta rupiah).</a:t>
                </a:r>
              </a:p>
              <a:p>
                <a:pPr marL="0" indent="0" algn="just" eaLnBrk="1" hangingPunct="1">
                  <a:spcBef>
                    <a:spcPct val="0"/>
                  </a:spcBef>
                  <a:buClrTx/>
                  <a:buSzTx/>
                  <a:buNone/>
                  <a:tabLst/>
                </a:pPr>
                <a:r>
                  <a:rPr lang="id-ID" altLang="id-ID" sz="2400" dirty="0">
                    <a:solidFill>
                      <a:schemeClr val="tx1">
                        <a:lumMod val="95000"/>
                        <a:lumOff val="5000"/>
                      </a:schemeClr>
                    </a:solidFill>
                    <a:latin typeface="+mj-lt"/>
                  </a:rPr>
                  <a:t>	</a:t>
                </a:r>
                <a:endParaRPr lang="id-ID" altLang="id-ID" sz="2400" dirty="0" smtClean="0">
                  <a:solidFill>
                    <a:schemeClr val="tx1">
                      <a:lumMod val="95000"/>
                      <a:lumOff val="5000"/>
                    </a:schemeClr>
                  </a:solidFill>
                  <a:latin typeface="+mj-lt"/>
                </a:endParaRPr>
              </a:p>
              <a:p>
                <a:pPr marL="0" indent="0" algn="just" eaLnBrk="1" hangingPunct="1">
                  <a:spcBef>
                    <a:spcPct val="0"/>
                  </a:spcBef>
                  <a:buClrTx/>
                  <a:buSzTx/>
                  <a:buNone/>
                  <a:tabLst/>
                </a:pPr>
                <a:endParaRPr lang="id-ID" altLang="id-ID" sz="2400" dirty="0">
                  <a:solidFill>
                    <a:schemeClr val="tx1">
                      <a:lumMod val="95000"/>
                      <a:lumOff val="5000"/>
                    </a:schemeClr>
                  </a:solidFill>
                  <a:latin typeface="+mj-lt"/>
                </a:endParaRPr>
              </a:p>
              <a:p>
                <a:pPr marL="0" indent="0" algn="just" eaLnBrk="1" hangingPunct="1">
                  <a:spcBef>
                    <a:spcPct val="0"/>
                  </a:spcBef>
                  <a:buClrTx/>
                  <a:buSzTx/>
                  <a:buNone/>
                  <a:tabLst/>
                </a:pPr>
                <a:endParaRPr lang="id-ID" altLang="id-ID" sz="2400" dirty="0" smtClean="0">
                  <a:solidFill>
                    <a:schemeClr val="tx1">
                      <a:lumMod val="95000"/>
                      <a:lumOff val="5000"/>
                    </a:schemeClr>
                  </a:solidFill>
                  <a:latin typeface="+mj-lt"/>
                </a:endParaRPr>
              </a:p>
              <a:p>
                <a:pPr marL="0" indent="0" algn="just" eaLnBrk="1" hangingPunct="1">
                  <a:spcBef>
                    <a:spcPct val="0"/>
                  </a:spcBef>
                  <a:buClrTx/>
                  <a:buSzTx/>
                  <a:buNone/>
                  <a:tabLst/>
                </a:pPr>
                <a:endParaRPr lang="id-ID" altLang="id-ID" sz="2400" dirty="0">
                  <a:solidFill>
                    <a:schemeClr val="tx1">
                      <a:lumMod val="95000"/>
                      <a:lumOff val="5000"/>
                    </a:schemeClr>
                  </a:solidFill>
                  <a:latin typeface="+mj-lt"/>
                </a:endParaRPr>
              </a:p>
              <a:p>
                <a:pPr marL="0" indent="0" algn="just" eaLnBrk="1" hangingPunct="1">
                  <a:spcBef>
                    <a:spcPct val="0"/>
                  </a:spcBef>
                  <a:buClrTx/>
                  <a:buSzTx/>
                  <a:buNone/>
                  <a:tabLst/>
                </a:pPr>
                <a:endParaRPr lang="id-ID" altLang="id-ID" sz="2400" dirty="0" smtClean="0">
                  <a:solidFill>
                    <a:schemeClr val="tx1">
                      <a:lumMod val="95000"/>
                      <a:lumOff val="5000"/>
                    </a:schemeClr>
                  </a:solidFill>
                  <a:latin typeface="+mj-lt"/>
                </a:endParaRPr>
              </a:p>
              <a:p>
                <a:pPr marL="0" indent="0" algn="just" eaLnBrk="1" hangingPunct="1">
                  <a:spcBef>
                    <a:spcPct val="0"/>
                  </a:spcBef>
                  <a:buClrTx/>
                  <a:buSzTx/>
                  <a:buNone/>
                  <a:tabLst/>
                </a:pPr>
                <a:endParaRPr lang="id-ID" altLang="id-ID" sz="2400" dirty="0" smtClean="0">
                  <a:solidFill>
                    <a:schemeClr val="tx1">
                      <a:lumMod val="95000"/>
                      <a:lumOff val="5000"/>
                    </a:schemeClr>
                  </a:solidFill>
                  <a:latin typeface="+mj-lt"/>
                </a:endParaRPr>
              </a:p>
              <a:p>
                <a:pPr marL="0" indent="0" algn="just" eaLnBrk="1" hangingPunct="1">
                  <a:spcBef>
                    <a:spcPct val="0"/>
                  </a:spcBef>
                  <a:buClrTx/>
                  <a:buSzTx/>
                  <a:buNone/>
                  <a:tabLst/>
                </a:pPr>
                <a:endParaRPr lang="ru-RU" altLang="id-ID" sz="2000" dirty="0">
                  <a:solidFill>
                    <a:schemeClr val="tx1"/>
                  </a:solidFill>
                  <a:latin typeface="+mj-lt"/>
                </a:endParaRPr>
              </a:p>
            </p:txBody>
          </p:sp>
        </mc:Choice>
        <mc:Fallback xmlns="">
          <p:sp>
            <p:nvSpPr>
              <p:cNvPr id="2" name="Rectangle 10"/>
              <p:cNvSpPr>
                <a:spLocks noRot="1" noChangeAspect="1" noMove="1" noResize="1" noEditPoints="1" noAdjustHandles="1" noChangeArrowheads="1" noChangeShapeType="1" noTextEdit="1"/>
              </p:cNvSpPr>
              <p:nvPr/>
            </p:nvSpPr>
            <p:spPr bwMode="auto">
              <a:xfrm>
                <a:off x="467544" y="908720"/>
                <a:ext cx="8175823" cy="1214437"/>
              </a:xfrm>
              <a:prstGeom prst="rect">
                <a:avLst/>
              </a:prstGeom>
              <a:blipFill rotWithShape="1">
                <a:blip r:embed="rId2"/>
                <a:stretch>
                  <a:fillRect l="-2759" t="-9548" b="-7839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d-ID">
                    <a:noFill/>
                  </a:rPr>
                  <a:t> </a:t>
                </a:r>
              </a:p>
            </p:txBody>
          </p:sp>
        </mc:Fallback>
      </mc:AlternateContent>
      <p:graphicFrame>
        <p:nvGraphicFramePr>
          <p:cNvPr id="3" name="Table 2"/>
          <p:cNvGraphicFramePr>
            <a:graphicFrameLocks noGrp="1"/>
          </p:cNvGraphicFramePr>
          <p:nvPr>
            <p:extLst>
              <p:ext uri="{D42A27DB-BD31-4B8C-83A1-F6EECF244321}">
                <p14:modId xmlns:p14="http://schemas.microsoft.com/office/powerpoint/2010/main" val="2985436861"/>
              </p:ext>
            </p:extLst>
          </p:nvPr>
        </p:nvGraphicFramePr>
        <p:xfrm>
          <a:off x="1043608" y="2996952"/>
          <a:ext cx="7416825" cy="2123440"/>
        </p:xfrm>
        <a:graphic>
          <a:graphicData uri="http://schemas.openxmlformats.org/drawingml/2006/table">
            <a:tbl>
              <a:tblPr firstRow="1" bandRow="1">
                <a:tableStyleId>{8EC20E35-A176-4012-BC5E-935CFFF8708E}</a:tableStyleId>
              </a:tblPr>
              <a:tblGrid>
                <a:gridCol w="1483365"/>
                <a:gridCol w="1483365"/>
                <a:gridCol w="1483365"/>
                <a:gridCol w="1483365"/>
                <a:gridCol w="1483365"/>
              </a:tblGrid>
              <a:tr h="370840">
                <a:tc>
                  <a:txBody>
                    <a:bodyPr/>
                    <a:lstStyle/>
                    <a:p>
                      <a:pPr algn="ctr"/>
                      <a:r>
                        <a:rPr lang="id-ID" sz="1800" dirty="0" smtClean="0"/>
                        <a:t>Tahun</a:t>
                      </a:r>
                    </a:p>
                    <a:p>
                      <a:pPr algn="ctr"/>
                      <a:r>
                        <a:rPr lang="id-ID" sz="1800" dirty="0" smtClean="0"/>
                        <a:t>(1)</a:t>
                      </a:r>
                      <a:endParaRPr lang="id-ID" sz="1800" dirty="0"/>
                    </a:p>
                  </a:txBody>
                  <a:tcPr anchor="ctr"/>
                </a:tc>
                <a:tc>
                  <a:txBody>
                    <a:bodyPr/>
                    <a:lstStyle/>
                    <a:p>
                      <a:pPr algn="ctr"/>
                      <a:r>
                        <a:rPr lang="id-ID" sz="1800" dirty="0" smtClean="0"/>
                        <a:t>BTCF</a:t>
                      </a:r>
                    </a:p>
                    <a:p>
                      <a:pPr algn="ctr"/>
                      <a:r>
                        <a:rPr lang="id-ID" sz="1800" dirty="0" smtClean="0"/>
                        <a:t>(2)</a:t>
                      </a:r>
                      <a:endParaRPr lang="id-ID" sz="1800" dirty="0"/>
                    </a:p>
                  </a:txBody>
                  <a:tcPr anchor="ctr"/>
                </a:tc>
                <a:tc>
                  <a:txBody>
                    <a:bodyPr/>
                    <a:lstStyle/>
                    <a:p>
                      <a:pPr algn="ctr"/>
                      <a:r>
                        <a:rPr lang="id-ID" sz="1800" dirty="0" smtClean="0"/>
                        <a:t>Depresiasi</a:t>
                      </a:r>
                    </a:p>
                    <a:p>
                      <a:pPr algn="ctr"/>
                      <a:r>
                        <a:rPr lang="id-ID" sz="1800" dirty="0" smtClean="0"/>
                        <a:t>(3)</a:t>
                      </a:r>
                      <a:endParaRPr lang="id-ID" sz="1800" dirty="0"/>
                    </a:p>
                  </a:txBody>
                  <a:tcPr anchor="ctr"/>
                </a:tc>
                <a:tc>
                  <a:txBody>
                    <a:bodyPr/>
                    <a:lstStyle/>
                    <a:p>
                      <a:pPr algn="ctr"/>
                      <a:r>
                        <a:rPr lang="id-ID" sz="1800" dirty="0" smtClean="0"/>
                        <a:t>TI</a:t>
                      </a:r>
                    </a:p>
                    <a:p>
                      <a:pPr algn="ctr"/>
                      <a:r>
                        <a:rPr lang="id-ID" sz="1800" dirty="0" smtClean="0"/>
                        <a:t>(4)</a:t>
                      </a:r>
                      <a:endParaRPr lang="id-ID" sz="1800" dirty="0"/>
                    </a:p>
                  </a:txBody>
                  <a:tcPr anchor="ctr"/>
                </a:tc>
                <a:tc>
                  <a:txBody>
                    <a:bodyPr/>
                    <a:lstStyle/>
                    <a:p>
                      <a:pPr algn="ctr"/>
                      <a:r>
                        <a:rPr lang="id-ID" sz="1800" dirty="0" smtClean="0"/>
                        <a:t>ATCF</a:t>
                      </a:r>
                    </a:p>
                    <a:p>
                      <a:pPr algn="ctr"/>
                      <a:r>
                        <a:rPr lang="id-ID" sz="1800" dirty="0" smtClean="0"/>
                        <a:t>(5)</a:t>
                      </a:r>
                      <a:endParaRPr lang="id-ID" sz="1800" dirty="0"/>
                    </a:p>
                  </a:txBody>
                  <a:tcPr anchor="ctr"/>
                </a:tc>
              </a:tr>
              <a:tr h="370840">
                <a:tc>
                  <a:txBody>
                    <a:bodyPr/>
                    <a:lstStyle/>
                    <a:p>
                      <a:pPr algn="ctr"/>
                      <a:r>
                        <a:rPr lang="id-ID" sz="1800" dirty="0" smtClean="0"/>
                        <a:t>0</a:t>
                      </a:r>
                      <a:endParaRPr lang="id-ID" sz="1800" dirty="0"/>
                    </a:p>
                  </a:txBody>
                  <a:tcPr anchor="ctr"/>
                </a:tc>
                <a:tc>
                  <a:txBody>
                    <a:bodyPr/>
                    <a:lstStyle/>
                    <a:p>
                      <a:pPr marL="285750" indent="-285750" algn="ctr">
                        <a:buFontTx/>
                        <a:buChar char="-"/>
                      </a:pPr>
                      <a:r>
                        <a:rPr lang="id-ID" sz="1800" dirty="0" smtClean="0"/>
                        <a:t>500</a:t>
                      </a:r>
                      <a:endParaRPr lang="id-ID" sz="1800" dirty="0"/>
                    </a:p>
                  </a:txBody>
                  <a:tcPr anchor="ctr"/>
                </a:tc>
                <a:tc>
                  <a:txBody>
                    <a:bodyPr/>
                    <a:lstStyle/>
                    <a:p>
                      <a:pPr algn="ctr"/>
                      <a:endParaRPr lang="id-ID" sz="1800" dirty="0"/>
                    </a:p>
                  </a:txBody>
                  <a:tcPr anchor="ctr"/>
                </a:tc>
                <a:tc>
                  <a:txBody>
                    <a:bodyPr/>
                    <a:lstStyle/>
                    <a:p>
                      <a:pPr algn="ctr"/>
                      <a:endParaRPr lang="id-ID" sz="1800" dirty="0"/>
                    </a:p>
                  </a:txBody>
                  <a:tcPr anchor="ctr"/>
                </a:tc>
                <a:tc>
                  <a:txBody>
                    <a:bodyPr/>
                    <a:lstStyle/>
                    <a:p>
                      <a:pPr marL="285750" indent="-285750" algn="ctr">
                        <a:buFontTx/>
                        <a:buChar char="-"/>
                      </a:pPr>
                      <a:r>
                        <a:rPr lang="id-ID" sz="1800" dirty="0" smtClean="0"/>
                        <a:t>500</a:t>
                      </a:r>
                      <a:endParaRPr lang="id-ID" sz="1800" dirty="0"/>
                    </a:p>
                  </a:txBody>
                  <a:tcPr anchor="ctr"/>
                </a:tc>
              </a:tr>
              <a:tr h="370840">
                <a:tc>
                  <a:txBody>
                    <a:bodyPr/>
                    <a:lstStyle/>
                    <a:p>
                      <a:pPr algn="ctr"/>
                      <a:r>
                        <a:rPr lang="id-ID" sz="1800" dirty="0" smtClean="0"/>
                        <a:t>1 – 5</a:t>
                      </a:r>
                      <a:endParaRPr lang="id-ID" sz="1800" dirty="0"/>
                    </a:p>
                  </a:txBody>
                  <a:tcPr anchor="ctr"/>
                </a:tc>
                <a:tc>
                  <a:txBody>
                    <a:bodyPr/>
                    <a:lstStyle/>
                    <a:p>
                      <a:pPr algn="ctr"/>
                      <a:r>
                        <a:rPr lang="id-ID" sz="1800" dirty="0" smtClean="0"/>
                        <a:t>200</a:t>
                      </a:r>
                      <a:endParaRPr lang="id-ID" sz="1800" dirty="0"/>
                    </a:p>
                  </a:txBody>
                  <a:tcPr anchor="ctr"/>
                </a:tc>
                <a:tc>
                  <a:txBody>
                    <a:bodyPr/>
                    <a:lstStyle/>
                    <a:p>
                      <a:pPr algn="ctr"/>
                      <a:r>
                        <a:rPr lang="id-ID" sz="1800" dirty="0" smtClean="0"/>
                        <a:t>75</a:t>
                      </a:r>
                      <a:endParaRPr lang="id-ID" sz="1800" dirty="0"/>
                    </a:p>
                  </a:txBody>
                  <a:tcPr anchor="ctr"/>
                </a:tc>
                <a:tc>
                  <a:txBody>
                    <a:bodyPr/>
                    <a:lstStyle/>
                    <a:p>
                      <a:pPr algn="ctr"/>
                      <a:r>
                        <a:rPr lang="id-ID" sz="1800" dirty="0" smtClean="0"/>
                        <a:t>125</a:t>
                      </a:r>
                      <a:endParaRPr lang="id-ID" sz="1800" dirty="0"/>
                    </a:p>
                  </a:txBody>
                  <a:tcPr anchor="ctr"/>
                </a:tc>
                <a:tc>
                  <a:txBody>
                    <a:bodyPr/>
                    <a:lstStyle/>
                    <a:p>
                      <a:pPr algn="ctr"/>
                      <a:r>
                        <a:rPr lang="id-ID" sz="1800" dirty="0" smtClean="0"/>
                        <a:t>156,25</a:t>
                      </a:r>
                      <a:endParaRPr lang="id-ID" sz="1800" dirty="0"/>
                    </a:p>
                  </a:txBody>
                  <a:tcPr anchor="ctr"/>
                </a:tc>
              </a:tr>
              <a:tr h="370840">
                <a:tc>
                  <a:txBody>
                    <a:bodyPr/>
                    <a:lstStyle/>
                    <a:p>
                      <a:pPr algn="ctr"/>
                      <a:r>
                        <a:rPr lang="id-ID" sz="1800" dirty="0" smtClean="0"/>
                        <a:t>6</a:t>
                      </a:r>
                      <a:endParaRPr lang="id-ID" sz="1800" dirty="0"/>
                    </a:p>
                  </a:txBody>
                  <a:tcPr anchor="ctr"/>
                </a:tc>
                <a:tc>
                  <a:txBody>
                    <a:bodyPr/>
                    <a:lstStyle/>
                    <a:p>
                      <a:pPr algn="ctr"/>
                      <a:r>
                        <a:rPr lang="id-ID" sz="1800" dirty="0" smtClean="0"/>
                        <a:t>200</a:t>
                      </a:r>
                      <a:endParaRPr lang="id-ID" sz="1800" dirty="0"/>
                    </a:p>
                  </a:txBody>
                  <a:tcPr anchor="ctr"/>
                </a:tc>
                <a:tc>
                  <a:txBody>
                    <a:bodyPr/>
                    <a:lstStyle/>
                    <a:p>
                      <a:pPr algn="ctr"/>
                      <a:r>
                        <a:rPr lang="id-ID" sz="1800" dirty="0" smtClean="0"/>
                        <a:t>75</a:t>
                      </a:r>
                      <a:endParaRPr lang="id-ID" sz="1800" dirty="0"/>
                    </a:p>
                  </a:txBody>
                  <a:tcPr anchor="ctr"/>
                </a:tc>
                <a:tc>
                  <a:txBody>
                    <a:bodyPr/>
                    <a:lstStyle/>
                    <a:p>
                      <a:pPr algn="ctr"/>
                      <a:r>
                        <a:rPr lang="id-ID" sz="1800" dirty="0" smtClean="0"/>
                        <a:t>125</a:t>
                      </a:r>
                      <a:endParaRPr lang="id-ID" sz="1800" dirty="0"/>
                    </a:p>
                  </a:txBody>
                  <a:tcPr anchor="ctr"/>
                </a:tc>
                <a:tc>
                  <a:txBody>
                    <a:bodyPr/>
                    <a:lstStyle/>
                    <a:p>
                      <a:pPr algn="ctr"/>
                      <a:r>
                        <a:rPr lang="id-ID" sz="1800" dirty="0" smtClean="0"/>
                        <a:t>156,25</a:t>
                      </a:r>
                      <a:endParaRPr lang="id-ID" sz="1800" dirty="0"/>
                    </a:p>
                  </a:txBody>
                  <a:tcPr anchor="ctr"/>
                </a:tc>
              </a:tr>
              <a:tr h="370840">
                <a:tc>
                  <a:txBody>
                    <a:bodyPr/>
                    <a:lstStyle/>
                    <a:p>
                      <a:pPr algn="ctr"/>
                      <a:endParaRPr lang="id-ID" sz="1800" dirty="0"/>
                    </a:p>
                  </a:txBody>
                  <a:tcPr anchor="ctr"/>
                </a:tc>
                <a:tc>
                  <a:txBody>
                    <a:bodyPr/>
                    <a:lstStyle/>
                    <a:p>
                      <a:pPr algn="ctr"/>
                      <a:r>
                        <a:rPr lang="id-ID" sz="1800" dirty="0" smtClean="0"/>
                        <a:t>50</a:t>
                      </a:r>
                      <a:endParaRPr lang="id-ID" sz="1800" dirty="0"/>
                    </a:p>
                  </a:txBody>
                  <a:tcPr anchor="ctr"/>
                </a:tc>
                <a:tc>
                  <a:txBody>
                    <a:bodyPr/>
                    <a:lstStyle/>
                    <a:p>
                      <a:pPr algn="ctr"/>
                      <a:endParaRPr lang="id-ID" sz="1800" dirty="0"/>
                    </a:p>
                  </a:txBody>
                  <a:tcPr anchor="ctr"/>
                </a:tc>
                <a:tc>
                  <a:txBody>
                    <a:bodyPr/>
                    <a:lstStyle/>
                    <a:p>
                      <a:pPr algn="ctr"/>
                      <a:endParaRPr lang="id-ID" sz="1800" dirty="0"/>
                    </a:p>
                  </a:txBody>
                  <a:tcPr anchor="ctr"/>
                </a:tc>
                <a:tc>
                  <a:txBody>
                    <a:bodyPr/>
                    <a:lstStyle/>
                    <a:p>
                      <a:pPr algn="ctr"/>
                      <a:r>
                        <a:rPr lang="id-ID" sz="1800" dirty="0" smtClean="0"/>
                        <a:t>50</a:t>
                      </a:r>
                      <a:endParaRPr lang="id-ID" sz="1800" dirty="0"/>
                    </a:p>
                  </a:txBody>
                  <a:tcPr anchor="ctr"/>
                </a:tc>
              </a:tr>
            </a:tbl>
          </a:graphicData>
        </a:graphic>
      </p:graphicFrame>
      <p:grpSp>
        <p:nvGrpSpPr>
          <p:cNvPr id="6" name="Group 5"/>
          <p:cNvGrpSpPr/>
          <p:nvPr/>
        </p:nvGrpSpPr>
        <p:grpSpPr>
          <a:xfrm>
            <a:off x="2915816" y="4509120"/>
            <a:ext cx="4392488" cy="504056"/>
            <a:chOff x="2915816" y="4509120"/>
            <a:chExt cx="4392488" cy="504056"/>
          </a:xfrm>
        </p:grpSpPr>
        <p:sp>
          <p:nvSpPr>
            <p:cNvPr id="4" name="Left Brace 3"/>
            <p:cNvSpPr/>
            <p:nvPr/>
          </p:nvSpPr>
          <p:spPr>
            <a:xfrm>
              <a:off x="2915816" y="4509120"/>
              <a:ext cx="72008" cy="50405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5" name="Left Brace 4"/>
            <p:cNvSpPr/>
            <p:nvPr/>
          </p:nvSpPr>
          <p:spPr>
            <a:xfrm>
              <a:off x="7236296" y="4509120"/>
              <a:ext cx="72008" cy="504056"/>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grpSp>
    </p:spTree>
    <p:extLst>
      <p:ext uri="{BB962C8B-B14F-4D97-AF65-F5344CB8AC3E}">
        <p14:creationId xmlns:p14="http://schemas.microsoft.com/office/powerpoint/2010/main" val="25769387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0"/>
              <p:cNvSpPr>
                <a:spLocks noChangeArrowheads="1"/>
              </p:cNvSpPr>
              <p:nvPr/>
            </p:nvSpPr>
            <p:spPr bwMode="auto">
              <a:xfrm>
                <a:off x="611560" y="1134443"/>
                <a:ext cx="8175823" cy="12144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marL="0" indent="0" algn="just" eaLnBrk="1" hangingPunct="1">
                  <a:spcBef>
                    <a:spcPct val="0"/>
                  </a:spcBef>
                  <a:buClrTx/>
                  <a:buSzTx/>
                  <a:buNone/>
                  <a:tabLst/>
                </a:pPr>
                <a:r>
                  <a:rPr lang="id-ID" altLang="id-ID" sz="2400" dirty="0" smtClean="0">
                    <a:solidFill>
                      <a:schemeClr val="tx1">
                        <a:lumMod val="95000"/>
                        <a:lumOff val="5000"/>
                      </a:schemeClr>
                    </a:solidFill>
                    <a:latin typeface="+mn-lt"/>
                  </a:rPr>
                  <a:t>c.  </a:t>
                </a:r>
                <a:r>
                  <a:rPr lang="id-ID" altLang="id-ID" sz="2400" i="1" dirty="0" smtClean="0">
                    <a:solidFill>
                      <a:schemeClr val="tx1">
                        <a:lumMod val="95000"/>
                        <a:lumOff val="5000"/>
                      </a:schemeClr>
                    </a:solidFill>
                    <a:latin typeface="+mn-lt"/>
                  </a:rPr>
                  <a:t>ROR</a:t>
                </a:r>
                <a:r>
                  <a:rPr lang="id-ID" altLang="id-ID" sz="2400" dirty="0" smtClean="0">
                    <a:solidFill>
                      <a:schemeClr val="tx1">
                        <a:lumMod val="95000"/>
                        <a:lumOff val="5000"/>
                      </a:schemeClr>
                    </a:solidFill>
                    <a:latin typeface="+mn-lt"/>
                  </a:rPr>
                  <a:t> sebelum pajak dihitung sebagai berikut:</a:t>
                </a:r>
              </a:p>
              <a:p>
                <a:pPr marL="0" indent="0" algn="just" eaLnBrk="1" hangingPunct="1">
                  <a:spcBef>
                    <a:spcPct val="0"/>
                  </a:spcBef>
                  <a:buClrTx/>
                  <a:buSzTx/>
                  <a:buNone/>
                  <a:tabLst/>
                </a:pPr>
                <a:r>
                  <a:rPr lang="id-ID" altLang="id-ID" sz="2400" dirty="0" smtClean="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NPW = </a:t>
                </a:r>
                <a14:m>
                  <m:oMath xmlns:m="http://schemas.openxmlformats.org/officeDocument/2006/math">
                    <m:r>
                      <a:rPr lang="id-ID" altLang="id-ID" sz="2000" i="1" smtClean="0">
                        <a:solidFill>
                          <a:schemeClr val="tx1">
                            <a:lumMod val="95000"/>
                            <a:lumOff val="5000"/>
                          </a:schemeClr>
                        </a:solidFill>
                        <a:latin typeface="Cambria Math"/>
                      </a:rPr>
                      <m:t>0</m:t>
                    </m:r>
                  </m:oMath>
                </a14:m>
                <a:endParaRPr lang="id-ID" altLang="id-ID" sz="2400" dirty="0" smtClean="0">
                  <a:solidFill>
                    <a:schemeClr val="tx1">
                      <a:lumMod val="95000"/>
                      <a:lumOff val="5000"/>
                    </a:schemeClr>
                  </a:solidFill>
                  <a:latin typeface="+mn-lt"/>
                </a:endParaRPr>
              </a:p>
              <a:p>
                <a:pPr marL="0" indent="0" algn="just" eaLnBrk="1" hangingPunct="1">
                  <a:spcBef>
                    <a:spcPct val="0"/>
                  </a:spcBef>
                  <a:buClrTx/>
                  <a:buSzTx/>
                  <a:buNone/>
                  <a:tabLst/>
                </a:pPr>
                <a:r>
                  <a:rPr lang="id-ID" altLang="id-ID" sz="2400" dirty="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- 500 juta + 200 juta (P/A, i%,6) + 50 juta (P/F, i%, 6)  = 0</a:t>
                </a:r>
              </a:p>
              <a:p>
                <a:pPr marL="0" indent="0" algn="just" eaLnBrk="1" hangingPunct="1">
                  <a:spcBef>
                    <a:spcPct val="0"/>
                  </a:spcBef>
                  <a:buClrTx/>
                  <a:buSzTx/>
                  <a:buNone/>
                  <a:tabLst/>
                </a:pPr>
                <a:r>
                  <a:rPr lang="id-ID" altLang="id-ID" sz="2000" dirty="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atau</a:t>
                </a:r>
              </a:p>
              <a:p>
                <a:pPr marL="0" indent="0" algn="just" eaLnBrk="1" hangingPunct="1">
                  <a:spcBef>
                    <a:spcPct val="0"/>
                  </a:spcBef>
                  <a:buClrTx/>
                  <a:buSzTx/>
                  <a:buNone/>
                  <a:tabLst/>
                </a:pPr>
                <a:r>
                  <a:rPr lang="id-ID" altLang="id-ID" sz="2000" dirty="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200 juta (P/A, i%, 6) + 50 juta (P/F, i%, 6) = 500 juta</a:t>
                </a:r>
              </a:p>
              <a:p>
                <a:pPr marL="0" indent="0" algn="just" eaLnBrk="1" hangingPunct="1">
                  <a:spcBef>
                    <a:spcPct val="0"/>
                  </a:spcBef>
                  <a:buClrTx/>
                  <a:buSzTx/>
                  <a:buNone/>
                  <a:tabLst/>
                </a:pPr>
                <a:endParaRPr lang="id-ID" altLang="id-ID" sz="1000" dirty="0">
                  <a:solidFill>
                    <a:schemeClr val="tx1">
                      <a:lumMod val="95000"/>
                      <a:lumOff val="5000"/>
                    </a:schemeClr>
                  </a:solidFill>
                  <a:latin typeface="+mn-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n-lt"/>
                  </a:rPr>
                  <a:t>	dengan </a:t>
                </a:r>
                <a:r>
                  <a:rPr lang="id-ID" altLang="id-ID" sz="2000" i="1" dirty="0" smtClean="0">
                    <a:solidFill>
                      <a:schemeClr val="tx1">
                        <a:lumMod val="95000"/>
                        <a:lumOff val="5000"/>
                      </a:schemeClr>
                    </a:solidFill>
                    <a:latin typeface="+mn-lt"/>
                  </a:rPr>
                  <a:t>trial and eror</a:t>
                </a:r>
                <a:endParaRPr lang="id-ID" altLang="id-ID" sz="2000" i="1" dirty="0">
                  <a:solidFill>
                    <a:schemeClr val="tx1">
                      <a:lumMod val="95000"/>
                      <a:lumOff val="5000"/>
                    </a:schemeClr>
                  </a:solidFill>
                  <a:latin typeface="+mn-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n-lt"/>
                  </a:rPr>
                  <a:t>	i = 30%</a:t>
                </a:r>
              </a:p>
              <a:p>
                <a:pPr marL="0" indent="0" algn="just" eaLnBrk="1" hangingPunct="1">
                  <a:spcBef>
                    <a:spcPct val="0"/>
                  </a:spcBef>
                  <a:buClrTx/>
                  <a:buSzTx/>
                  <a:buNone/>
                  <a:tabLst/>
                </a:pPr>
                <a:r>
                  <a:rPr lang="id-ID" altLang="id-ID" sz="2000" dirty="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200 juta (2,643) + 50 juta (0,2072)	=  538,960 juta</a:t>
                </a:r>
              </a:p>
              <a:p>
                <a:pPr marL="0" indent="0" algn="just" eaLnBrk="1" hangingPunct="1">
                  <a:spcBef>
                    <a:spcPct val="0"/>
                  </a:spcBef>
                  <a:buClrTx/>
                  <a:buSzTx/>
                  <a:buNone/>
                  <a:tabLst/>
                </a:pPr>
                <a:r>
                  <a:rPr lang="id-ID" altLang="id-ID" sz="1000" dirty="0">
                    <a:solidFill>
                      <a:schemeClr val="tx1">
                        <a:lumMod val="95000"/>
                        <a:lumOff val="5000"/>
                      </a:schemeClr>
                    </a:solidFill>
                    <a:latin typeface="+mn-lt"/>
                  </a:rPr>
                  <a:t>	</a:t>
                </a:r>
                <a:endParaRPr lang="id-ID" altLang="id-ID" sz="1000" dirty="0" smtClean="0">
                  <a:solidFill>
                    <a:schemeClr val="tx1">
                      <a:lumMod val="95000"/>
                      <a:lumOff val="5000"/>
                    </a:schemeClr>
                  </a:solidFill>
                  <a:latin typeface="+mn-lt"/>
                </a:endParaRPr>
              </a:p>
              <a:p>
                <a:pPr marL="0" indent="0" algn="just" eaLnBrk="1" hangingPunct="1">
                  <a:spcBef>
                    <a:spcPct val="0"/>
                  </a:spcBef>
                  <a:buClrTx/>
                  <a:buSzTx/>
                  <a:buNone/>
                  <a:tabLst/>
                </a:pPr>
                <a:r>
                  <a:rPr lang="id-ID" altLang="id-ID" sz="2000" dirty="0">
                    <a:solidFill>
                      <a:schemeClr val="tx1">
                        <a:lumMod val="95000"/>
                        <a:lumOff val="5000"/>
                      </a:schemeClr>
                    </a:solidFill>
                    <a:latin typeface="+mn-lt"/>
                  </a:rPr>
                  <a:t>	</a:t>
                </a:r>
                <a:r>
                  <a:rPr lang="id-ID" altLang="id-ID" sz="2000" dirty="0" smtClean="0">
                    <a:solidFill>
                      <a:schemeClr val="tx1">
                        <a:lumMod val="95000"/>
                        <a:lumOff val="5000"/>
                      </a:schemeClr>
                    </a:solidFill>
                    <a:latin typeface="+mn-lt"/>
                  </a:rPr>
                  <a:t>i = 40%</a:t>
                </a:r>
              </a:p>
              <a:p>
                <a:pPr marL="0" indent="0" algn="just" eaLnBrk="1" hangingPunct="1">
                  <a:spcBef>
                    <a:spcPct val="0"/>
                  </a:spcBef>
                  <a:buClrTx/>
                  <a:buSzTx/>
                  <a:buNone/>
                  <a:tabLst/>
                </a:pPr>
                <a:r>
                  <a:rPr lang="id-ID" altLang="id-ID" sz="2000" dirty="0" smtClean="0">
                    <a:solidFill>
                      <a:schemeClr val="tx1">
                        <a:lumMod val="95000"/>
                        <a:lumOff val="5000"/>
                      </a:schemeClr>
                    </a:solidFill>
                    <a:latin typeface="+mn-lt"/>
                  </a:rPr>
                  <a:t>	200 </a:t>
                </a:r>
                <a:r>
                  <a:rPr lang="id-ID" altLang="id-ID" sz="2000" dirty="0">
                    <a:solidFill>
                      <a:schemeClr val="tx1">
                        <a:lumMod val="95000"/>
                        <a:lumOff val="5000"/>
                      </a:schemeClr>
                    </a:solidFill>
                    <a:latin typeface="+mn-lt"/>
                  </a:rPr>
                  <a:t>juta (</a:t>
                </a:r>
                <a:r>
                  <a:rPr lang="id-ID" altLang="id-ID" sz="2000" dirty="0" smtClean="0">
                    <a:solidFill>
                      <a:schemeClr val="tx1">
                        <a:lumMod val="95000"/>
                        <a:lumOff val="5000"/>
                      </a:schemeClr>
                    </a:solidFill>
                    <a:latin typeface="+mn-lt"/>
                  </a:rPr>
                  <a:t>2,168) </a:t>
                </a:r>
                <a:r>
                  <a:rPr lang="id-ID" altLang="id-ID" sz="2000" dirty="0">
                    <a:solidFill>
                      <a:schemeClr val="tx1">
                        <a:lumMod val="95000"/>
                        <a:lumOff val="5000"/>
                      </a:schemeClr>
                    </a:solidFill>
                    <a:latin typeface="+mn-lt"/>
                  </a:rPr>
                  <a:t>+ 50 juta (</a:t>
                </a:r>
                <a:r>
                  <a:rPr lang="id-ID" altLang="id-ID" sz="2000" dirty="0" smtClean="0">
                    <a:solidFill>
                      <a:schemeClr val="tx1">
                        <a:lumMod val="95000"/>
                        <a:lumOff val="5000"/>
                      </a:schemeClr>
                    </a:solidFill>
                    <a:latin typeface="+mn-lt"/>
                  </a:rPr>
                  <a:t>0,1328)</a:t>
                </a:r>
                <a:r>
                  <a:rPr lang="id-ID" altLang="id-ID" sz="2000" dirty="0">
                    <a:solidFill>
                      <a:schemeClr val="tx1">
                        <a:lumMod val="95000"/>
                        <a:lumOff val="5000"/>
                      </a:schemeClr>
                    </a:solidFill>
                    <a:latin typeface="+mn-lt"/>
                  </a:rPr>
                  <a:t>	=  </a:t>
                </a:r>
                <a:r>
                  <a:rPr lang="id-ID" altLang="id-ID" sz="2000" dirty="0" smtClean="0">
                    <a:solidFill>
                      <a:schemeClr val="tx1">
                        <a:lumMod val="95000"/>
                        <a:lumOff val="5000"/>
                      </a:schemeClr>
                    </a:solidFill>
                    <a:latin typeface="+mn-lt"/>
                  </a:rPr>
                  <a:t>440,240 juta</a:t>
                </a:r>
              </a:p>
              <a:p>
                <a:pPr marL="0" indent="0" algn="just" eaLnBrk="1" hangingPunct="1">
                  <a:spcBef>
                    <a:spcPct val="0"/>
                  </a:spcBef>
                  <a:buClrTx/>
                  <a:buSzTx/>
                  <a:buNone/>
                  <a:tabLst/>
                </a:pPr>
                <a:endParaRPr lang="id-ID" altLang="id-ID" sz="1000" dirty="0">
                  <a:solidFill>
                    <a:schemeClr val="tx1">
                      <a:lumMod val="95000"/>
                      <a:lumOff val="5000"/>
                    </a:schemeClr>
                  </a:solidFill>
                  <a:latin typeface="+mn-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n-lt"/>
                  </a:rPr>
                  <a:t>	dengan interpolasi linear didapatkan </a:t>
                </a:r>
                <a:r>
                  <a:rPr lang="id-ID" altLang="id-ID" sz="2000" i="1" dirty="0" smtClean="0">
                    <a:solidFill>
                      <a:schemeClr val="tx1">
                        <a:lumMod val="95000"/>
                        <a:lumOff val="5000"/>
                      </a:schemeClr>
                    </a:solidFill>
                    <a:latin typeface="+mn-lt"/>
                  </a:rPr>
                  <a:t>ROR</a:t>
                </a:r>
                <a:r>
                  <a:rPr lang="id-ID" altLang="id-ID" sz="2000" dirty="0" smtClean="0">
                    <a:solidFill>
                      <a:schemeClr val="tx1">
                        <a:lumMod val="95000"/>
                        <a:lumOff val="5000"/>
                      </a:schemeClr>
                    </a:solidFill>
                    <a:latin typeface="+mn-lt"/>
                  </a:rPr>
                  <a:t> sebelum pajak:</a:t>
                </a:r>
              </a:p>
              <a:p>
                <a:pPr marL="0" indent="0" algn="just" eaLnBrk="1" hangingPunct="1">
                  <a:spcBef>
                    <a:spcPct val="0"/>
                  </a:spcBef>
                  <a:buClrTx/>
                  <a:buSzTx/>
                  <a:buNone/>
                  <a:tabLst/>
                </a:pPr>
                <a:r>
                  <a:rPr lang="id-ID" altLang="id-ID" sz="2000" dirty="0">
                    <a:solidFill>
                      <a:schemeClr val="tx1">
                        <a:lumMod val="95000"/>
                        <a:lumOff val="5000"/>
                      </a:schemeClr>
                    </a:solidFill>
                    <a:latin typeface="+mn-lt"/>
                  </a:rPr>
                  <a:t>	</a:t>
                </a:r>
                <a:r>
                  <a:rPr lang="id-ID" altLang="id-ID" sz="2000" i="1" dirty="0" smtClean="0">
                    <a:solidFill>
                      <a:schemeClr val="tx1">
                        <a:lumMod val="95000"/>
                        <a:lumOff val="5000"/>
                      </a:schemeClr>
                    </a:solidFill>
                    <a:latin typeface="+mn-lt"/>
                  </a:rPr>
                  <a:t>ROR</a:t>
                </a:r>
                <a:r>
                  <a:rPr lang="id-ID" altLang="id-ID" sz="2000" dirty="0" smtClean="0">
                    <a:solidFill>
                      <a:schemeClr val="tx1">
                        <a:lumMod val="95000"/>
                        <a:lumOff val="5000"/>
                      </a:schemeClr>
                    </a:solidFill>
                    <a:latin typeface="+mn-lt"/>
                  </a:rPr>
                  <a:t> sebelum pajak 	=  30% + </a:t>
                </a:r>
                <a14:m>
                  <m:oMath xmlns:m="http://schemas.openxmlformats.org/officeDocument/2006/math">
                    <m:f>
                      <m:fPr>
                        <m:ctrlPr>
                          <a:rPr lang="id-ID" altLang="id-ID" sz="2000" i="1" smtClean="0">
                            <a:solidFill>
                              <a:schemeClr val="tx1">
                                <a:lumMod val="95000"/>
                                <a:lumOff val="5000"/>
                              </a:schemeClr>
                            </a:solidFill>
                            <a:latin typeface="Cambria Math" panose="02040503050406030204" pitchFamily="18" charset="0"/>
                          </a:rPr>
                        </m:ctrlPr>
                      </m:fPr>
                      <m:num>
                        <m:r>
                          <a:rPr lang="id-ID" altLang="id-ID" sz="2000" b="0" i="1" smtClean="0">
                            <a:solidFill>
                              <a:schemeClr val="tx1">
                                <a:lumMod val="95000"/>
                                <a:lumOff val="5000"/>
                              </a:schemeClr>
                            </a:solidFill>
                            <a:latin typeface="Cambria Math"/>
                          </a:rPr>
                          <m:t>538,96 </m:t>
                        </m:r>
                        <m:r>
                          <a:rPr lang="id-ID" altLang="id-ID" sz="2000" b="0" i="1" smtClean="0">
                            <a:solidFill>
                              <a:schemeClr val="tx1">
                                <a:lumMod val="95000"/>
                                <a:lumOff val="5000"/>
                              </a:schemeClr>
                            </a:solidFill>
                            <a:latin typeface="Cambria Math"/>
                          </a:rPr>
                          <m:t>𝑗𝑢𝑡𝑎</m:t>
                        </m:r>
                        <m:r>
                          <a:rPr lang="id-ID" altLang="id-ID" sz="2000" b="0" i="1" smtClean="0">
                            <a:solidFill>
                              <a:schemeClr val="tx1">
                                <a:lumMod val="95000"/>
                                <a:lumOff val="5000"/>
                              </a:schemeClr>
                            </a:solidFill>
                            <a:latin typeface="Cambria Math"/>
                          </a:rPr>
                          <m:t> −500 </m:t>
                        </m:r>
                        <m:r>
                          <a:rPr lang="id-ID" altLang="id-ID" sz="2000" b="0" i="1" smtClean="0">
                            <a:solidFill>
                              <a:schemeClr val="tx1">
                                <a:lumMod val="95000"/>
                                <a:lumOff val="5000"/>
                              </a:schemeClr>
                            </a:solidFill>
                            <a:latin typeface="Cambria Math"/>
                          </a:rPr>
                          <m:t>𝑗𝑢𝑡𝑎</m:t>
                        </m:r>
                      </m:num>
                      <m:den>
                        <m:r>
                          <a:rPr lang="id-ID" altLang="id-ID" sz="2000" b="0" i="1" smtClean="0">
                            <a:solidFill>
                              <a:schemeClr val="tx1">
                                <a:lumMod val="95000"/>
                                <a:lumOff val="5000"/>
                              </a:schemeClr>
                            </a:solidFill>
                            <a:latin typeface="Cambria Math"/>
                          </a:rPr>
                          <m:t>538,96 </m:t>
                        </m:r>
                        <m:r>
                          <a:rPr lang="id-ID" altLang="id-ID" sz="2000" b="0" i="1" smtClean="0">
                            <a:solidFill>
                              <a:schemeClr val="tx1">
                                <a:lumMod val="95000"/>
                                <a:lumOff val="5000"/>
                              </a:schemeClr>
                            </a:solidFill>
                            <a:latin typeface="Cambria Math"/>
                          </a:rPr>
                          <m:t>𝑗𝑢𝑡𝑎</m:t>
                        </m:r>
                        <m:r>
                          <a:rPr lang="id-ID" altLang="id-ID" sz="2000" b="0" i="1" smtClean="0">
                            <a:solidFill>
                              <a:schemeClr val="tx1">
                                <a:lumMod val="95000"/>
                                <a:lumOff val="5000"/>
                              </a:schemeClr>
                            </a:solidFill>
                            <a:latin typeface="Cambria Math"/>
                          </a:rPr>
                          <m:t> −440,240 </m:t>
                        </m:r>
                        <m:r>
                          <a:rPr lang="id-ID" altLang="id-ID" sz="2000" b="0" i="1" smtClean="0">
                            <a:solidFill>
                              <a:schemeClr val="tx1">
                                <a:lumMod val="95000"/>
                                <a:lumOff val="5000"/>
                              </a:schemeClr>
                            </a:solidFill>
                            <a:latin typeface="Cambria Math"/>
                          </a:rPr>
                          <m:t>𝑗𝑢𝑡𝑎</m:t>
                        </m:r>
                      </m:den>
                    </m:f>
                    <m:r>
                      <a:rPr lang="id-ID" altLang="id-ID" sz="2000" b="0" i="1" smtClean="0">
                        <a:solidFill>
                          <a:schemeClr val="tx1">
                            <a:lumMod val="95000"/>
                            <a:lumOff val="5000"/>
                          </a:schemeClr>
                        </a:solidFill>
                        <a:latin typeface="Cambria Math"/>
                      </a:rPr>
                      <m:t> </m:t>
                    </m:r>
                    <m:r>
                      <a:rPr lang="id-ID" altLang="id-ID" sz="2000" b="0" i="1" smtClean="0">
                        <a:solidFill>
                          <a:schemeClr val="tx1">
                            <a:lumMod val="95000"/>
                            <a:lumOff val="5000"/>
                          </a:schemeClr>
                        </a:solidFill>
                        <a:latin typeface="Cambria Math"/>
                      </a:rPr>
                      <m:t>𝑥</m:t>
                    </m:r>
                    <m:r>
                      <a:rPr lang="id-ID" altLang="id-ID" sz="2000" b="0" i="1" smtClean="0">
                        <a:solidFill>
                          <a:schemeClr val="tx1">
                            <a:lumMod val="95000"/>
                            <a:lumOff val="5000"/>
                          </a:schemeClr>
                        </a:solidFill>
                        <a:latin typeface="Cambria Math"/>
                      </a:rPr>
                      <m:t> 10%</m:t>
                    </m:r>
                  </m:oMath>
                </a14:m>
                <a:endParaRPr lang="id-ID" altLang="id-ID" sz="2000" dirty="0" smtClean="0">
                  <a:solidFill>
                    <a:schemeClr val="tx1">
                      <a:lumMod val="95000"/>
                      <a:lumOff val="5000"/>
                    </a:schemeClr>
                  </a:solidFill>
                  <a:latin typeface="+mn-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n-lt"/>
                  </a:rPr>
                  <a:t>				=  33,94%</a:t>
                </a:r>
                <a:endParaRPr lang="id-ID" altLang="id-ID" sz="2000" dirty="0">
                  <a:solidFill>
                    <a:schemeClr val="tx1">
                      <a:lumMod val="95000"/>
                      <a:lumOff val="5000"/>
                    </a:schemeClr>
                  </a:solidFill>
                  <a:latin typeface="+mn-lt"/>
                </a:endParaRPr>
              </a:p>
              <a:p>
                <a:pPr marL="0" indent="0" algn="just" eaLnBrk="1" hangingPunct="1">
                  <a:spcBef>
                    <a:spcPct val="0"/>
                  </a:spcBef>
                  <a:buClrTx/>
                  <a:buSzTx/>
                  <a:buNone/>
                  <a:tabLst/>
                </a:pPr>
                <a:endParaRPr lang="id-ID" altLang="id-ID" sz="2000" dirty="0" smtClean="0">
                  <a:solidFill>
                    <a:schemeClr val="tx1">
                      <a:lumMod val="95000"/>
                      <a:lumOff val="5000"/>
                    </a:schemeClr>
                  </a:solidFill>
                  <a:latin typeface="+mn-lt"/>
                </a:endParaRPr>
              </a:p>
              <a:p>
                <a:pPr marL="0" indent="0" algn="just" eaLnBrk="1" hangingPunct="1">
                  <a:spcBef>
                    <a:spcPct val="0"/>
                  </a:spcBef>
                  <a:buClrTx/>
                  <a:buSzTx/>
                  <a:buNone/>
                  <a:tabLst/>
                </a:pPr>
                <a:endParaRPr lang="id-ID" altLang="id-ID" sz="2000" dirty="0" smtClean="0">
                  <a:solidFill>
                    <a:schemeClr val="tx1">
                      <a:lumMod val="95000"/>
                      <a:lumOff val="5000"/>
                    </a:schemeClr>
                  </a:solidFill>
                  <a:latin typeface="+mn-lt"/>
                </a:endParaRPr>
              </a:p>
              <a:p>
                <a:pPr marL="0" indent="0" algn="just" eaLnBrk="1" hangingPunct="1">
                  <a:spcBef>
                    <a:spcPct val="0"/>
                  </a:spcBef>
                  <a:buClrTx/>
                  <a:buSzTx/>
                  <a:buNone/>
                  <a:tabLst/>
                </a:pPr>
                <a:endParaRPr lang="ru-RU" altLang="id-ID" sz="2000" dirty="0">
                  <a:solidFill>
                    <a:schemeClr val="tx1"/>
                  </a:solidFill>
                  <a:latin typeface="+mn-lt"/>
                </a:endParaRPr>
              </a:p>
            </p:txBody>
          </p:sp>
        </mc:Choice>
        <mc:Fallback xmlns="">
          <p:sp>
            <p:nvSpPr>
              <p:cNvPr id="2" name="Rectangle 10"/>
              <p:cNvSpPr>
                <a:spLocks noRot="1" noChangeAspect="1" noMove="1" noResize="1" noEditPoints="1" noAdjustHandles="1" noChangeArrowheads="1" noChangeShapeType="1" noTextEdit="1"/>
              </p:cNvSpPr>
              <p:nvPr/>
            </p:nvSpPr>
            <p:spPr bwMode="auto">
              <a:xfrm>
                <a:off x="611560" y="1134443"/>
                <a:ext cx="8175823" cy="1214437"/>
              </a:xfrm>
              <a:prstGeom prst="rect">
                <a:avLst/>
              </a:prstGeom>
              <a:blipFill rotWithShape="1">
                <a:blip r:embed="rId2"/>
                <a:stretch>
                  <a:fillRect l="-1268" t="-4523" b="-309548"/>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d-ID">
                    <a:noFill/>
                  </a:rPr>
                  <a:t> </a:t>
                </a:r>
              </a:p>
            </p:txBody>
          </p:sp>
        </mc:Fallback>
      </mc:AlternateContent>
    </p:spTree>
    <p:extLst>
      <p:ext uri="{BB962C8B-B14F-4D97-AF65-F5344CB8AC3E}">
        <p14:creationId xmlns:p14="http://schemas.microsoft.com/office/powerpoint/2010/main" val="4140290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0"/>
              <p:cNvSpPr>
                <a:spLocks noChangeArrowheads="1"/>
              </p:cNvSpPr>
              <p:nvPr/>
            </p:nvSpPr>
            <p:spPr bwMode="auto">
              <a:xfrm>
                <a:off x="611560" y="1134443"/>
                <a:ext cx="8175823" cy="12144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d.  </a:t>
                </a:r>
                <a:r>
                  <a:rPr lang="id-ID" altLang="id-ID" sz="2400" i="1" dirty="0" smtClean="0">
                    <a:solidFill>
                      <a:schemeClr val="tx1">
                        <a:lumMod val="95000"/>
                        <a:lumOff val="5000"/>
                      </a:schemeClr>
                    </a:solidFill>
                    <a:latin typeface="+mj-lt"/>
                  </a:rPr>
                  <a:t>ROR</a:t>
                </a:r>
                <a:r>
                  <a:rPr lang="id-ID" altLang="id-ID" sz="2400" dirty="0" smtClean="0">
                    <a:solidFill>
                      <a:schemeClr val="tx1">
                        <a:lumMod val="95000"/>
                        <a:lumOff val="5000"/>
                      </a:schemeClr>
                    </a:solidFill>
                    <a:latin typeface="+mj-lt"/>
                  </a:rPr>
                  <a:t> setelah pajak dihitung sebagai berikut:</a:t>
                </a:r>
              </a:p>
              <a:p>
                <a:pPr marL="0" indent="0" algn="just" eaLnBrk="1" hangingPunct="1">
                  <a:spcBef>
                    <a:spcPct val="0"/>
                  </a:spcBef>
                  <a:buClrTx/>
                  <a:buSzTx/>
                  <a:buNone/>
                  <a:tabLst/>
                </a:pPr>
                <a:r>
                  <a:rPr lang="id-ID" altLang="id-ID" sz="2400" dirty="0" smtClean="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NPW = </a:t>
                </a:r>
                <a14:m>
                  <m:oMath xmlns:m="http://schemas.openxmlformats.org/officeDocument/2006/math">
                    <m:r>
                      <a:rPr lang="id-ID" altLang="id-ID" sz="2000" i="1" smtClean="0">
                        <a:solidFill>
                          <a:schemeClr val="tx1">
                            <a:lumMod val="95000"/>
                            <a:lumOff val="5000"/>
                          </a:schemeClr>
                        </a:solidFill>
                        <a:latin typeface="Cambria Math"/>
                      </a:rPr>
                      <m:t>0</m:t>
                    </m:r>
                  </m:oMath>
                </a14:m>
                <a:endParaRPr lang="id-ID" altLang="id-ID" sz="24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4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- 500 juta + 152,55 juta (P/A, i%,6) + 50 juta (P/F, i%, 6)  = 0</a:t>
                </a:r>
              </a:p>
              <a:p>
                <a:pPr marL="0" indent="0" algn="just" eaLnBrk="1" hangingPunct="1">
                  <a:spcBef>
                    <a:spcPct val="0"/>
                  </a:spcBef>
                  <a:buClrTx/>
                  <a:buSzTx/>
                  <a:buNone/>
                  <a:tabLst/>
                </a:pPr>
                <a:r>
                  <a:rPr lang="id-ID" altLang="id-ID" sz="20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atau</a:t>
                </a:r>
              </a:p>
              <a:p>
                <a:pPr marL="0" indent="0" algn="just" eaLnBrk="1" hangingPunct="1">
                  <a:spcBef>
                    <a:spcPct val="0"/>
                  </a:spcBef>
                  <a:buClrTx/>
                  <a:buSzTx/>
                  <a:buNone/>
                  <a:tabLst/>
                </a:pPr>
                <a:r>
                  <a:rPr lang="id-ID" altLang="id-ID" sz="2000" dirty="0">
                    <a:solidFill>
                      <a:schemeClr val="tx1">
                        <a:lumMod val="95000"/>
                        <a:lumOff val="5000"/>
                      </a:schemeClr>
                    </a:solidFill>
                    <a:latin typeface="+mj-lt"/>
                  </a:rPr>
                  <a:t>	 152,55 juta (P/A, i%,6) + 50 juta (P/F, i%, 6)</a:t>
                </a:r>
                <a:r>
                  <a:rPr lang="id-ID" altLang="id-ID" sz="2000" dirty="0" smtClean="0">
                    <a:solidFill>
                      <a:schemeClr val="tx1">
                        <a:lumMod val="95000"/>
                        <a:lumOff val="5000"/>
                      </a:schemeClr>
                    </a:solidFill>
                    <a:latin typeface="+mj-lt"/>
                  </a:rPr>
                  <a:t> = 500 juta</a:t>
                </a:r>
              </a:p>
              <a:p>
                <a:pPr marL="0" indent="0" algn="just" eaLnBrk="1" hangingPunct="1">
                  <a:spcBef>
                    <a:spcPct val="0"/>
                  </a:spcBef>
                  <a:buClrTx/>
                  <a:buSzTx/>
                  <a:buNone/>
                  <a:tabLst/>
                </a:pPr>
                <a:endParaRPr lang="id-ID" altLang="id-ID" sz="1000" dirty="0">
                  <a:solidFill>
                    <a:schemeClr val="tx1">
                      <a:lumMod val="95000"/>
                      <a:lumOff val="5000"/>
                    </a:schemeClr>
                  </a:solidFill>
                  <a:latin typeface="+mj-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j-lt"/>
                  </a:rPr>
                  <a:t>	dengan </a:t>
                </a:r>
                <a:r>
                  <a:rPr lang="id-ID" altLang="id-ID" sz="2000" i="1" dirty="0" smtClean="0">
                    <a:solidFill>
                      <a:schemeClr val="tx1">
                        <a:lumMod val="95000"/>
                        <a:lumOff val="5000"/>
                      </a:schemeClr>
                    </a:solidFill>
                    <a:latin typeface="+mj-lt"/>
                  </a:rPr>
                  <a:t>trial and eror</a:t>
                </a:r>
                <a:endParaRPr lang="id-ID" altLang="id-ID" sz="2000" i="1" dirty="0">
                  <a:solidFill>
                    <a:schemeClr val="tx1">
                      <a:lumMod val="95000"/>
                      <a:lumOff val="5000"/>
                    </a:schemeClr>
                  </a:solidFill>
                  <a:latin typeface="+mj-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j-lt"/>
                  </a:rPr>
                  <a:t>	i = 20%</a:t>
                </a:r>
              </a:p>
              <a:p>
                <a:pPr marL="0" indent="0" algn="just" eaLnBrk="1" hangingPunct="1">
                  <a:spcBef>
                    <a:spcPct val="0"/>
                  </a:spcBef>
                  <a:buClrTx/>
                  <a:buSzTx/>
                  <a:buNone/>
                  <a:tabLst/>
                </a:pPr>
                <a:r>
                  <a:rPr lang="id-ID" altLang="id-ID" sz="20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152,55 </a:t>
                </a:r>
                <a:r>
                  <a:rPr lang="id-ID" altLang="id-ID" sz="2000" dirty="0">
                    <a:solidFill>
                      <a:schemeClr val="tx1">
                        <a:lumMod val="95000"/>
                        <a:lumOff val="5000"/>
                      </a:schemeClr>
                    </a:solidFill>
                    <a:latin typeface="+mj-lt"/>
                  </a:rPr>
                  <a:t>juta </a:t>
                </a:r>
                <a:r>
                  <a:rPr lang="id-ID" altLang="id-ID" sz="2000" dirty="0" smtClean="0">
                    <a:solidFill>
                      <a:schemeClr val="tx1">
                        <a:lumMod val="95000"/>
                        <a:lumOff val="5000"/>
                      </a:schemeClr>
                    </a:solidFill>
                    <a:latin typeface="+mj-lt"/>
                  </a:rPr>
                  <a:t>(3,326) </a:t>
                </a:r>
                <a:r>
                  <a:rPr lang="id-ID" altLang="id-ID" sz="2000" dirty="0">
                    <a:solidFill>
                      <a:schemeClr val="tx1">
                        <a:lumMod val="95000"/>
                        <a:lumOff val="5000"/>
                      </a:schemeClr>
                    </a:solidFill>
                    <a:latin typeface="+mj-lt"/>
                  </a:rPr>
                  <a:t>+ 50 juta </a:t>
                </a:r>
                <a:r>
                  <a:rPr lang="id-ID" altLang="id-ID" sz="2000" dirty="0" smtClean="0">
                    <a:solidFill>
                      <a:schemeClr val="tx1">
                        <a:lumMod val="95000"/>
                        <a:lumOff val="5000"/>
                      </a:schemeClr>
                    </a:solidFill>
                    <a:latin typeface="+mj-lt"/>
                  </a:rPr>
                  <a:t>(0,3349) </a:t>
                </a:r>
                <a:r>
                  <a:rPr lang="id-ID" altLang="id-ID" sz="20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523,96 juta</a:t>
                </a:r>
              </a:p>
              <a:p>
                <a:pPr marL="0" indent="0" algn="just" eaLnBrk="1" hangingPunct="1">
                  <a:spcBef>
                    <a:spcPct val="0"/>
                  </a:spcBef>
                  <a:buClrTx/>
                  <a:buSzTx/>
                  <a:buNone/>
                  <a:tabLst/>
                </a:pPr>
                <a:r>
                  <a:rPr lang="id-ID" altLang="id-ID" sz="1000" dirty="0">
                    <a:solidFill>
                      <a:schemeClr val="tx1">
                        <a:lumMod val="95000"/>
                        <a:lumOff val="5000"/>
                      </a:schemeClr>
                    </a:solidFill>
                    <a:latin typeface="+mj-lt"/>
                  </a:rPr>
                  <a:t>	</a:t>
                </a:r>
                <a:endParaRPr lang="id-ID" altLang="id-ID" sz="1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0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i = 25%</a:t>
                </a:r>
              </a:p>
              <a:p>
                <a:pPr marL="0" indent="0" algn="just" eaLnBrk="1" hangingPunct="1">
                  <a:spcBef>
                    <a:spcPct val="0"/>
                  </a:spcBef>
                  <a:buClrTx/>
                  <a:buSzTx/>
                  <a:buNone/>
                  <a:tabLst/>
                </a:pPr>
                <a:r>
                  <a:rPr lang="id-ID" altLang="id-ID" sz="2000" dirty="0" smtClean="0">
                    <a:solidFill>
                      <a:schemeClr val="tx1">
                        <a:lumMod val="95000"/>
                        <a:lumOff val="5000"/>
                      </a:schemeClr>
                    </a:solidFill>
                    <a:latin typeface="+mj-lt"/>
                  </a:rPr>
                  <a:t>	152,55 </a:t>
                </a:r>
                <a:r>
                  <a:rPr lang="id-ID" altLang="id-ID" sz="2000" dirty="0">
                    <a:solidFill>
                      <a:schemeClr val="tx1">
                        <a:lumMod val="95000"/>
                        <a:lumOff val="5000"/>
                      </a:schemeClr>
                    </a:solidFill>
                    <a:latin typeface="+mj-lt"/>
                  </a:rPr>
                  <a:t>juta </a:t>
                </a:r>
                <a:r>
                  <a:rPr lang="id-ID" altLang="id-ID" sz="2000" dirty="0" smtClean="0">
                    <a:solidFill>
                      <a:schemeClr val="tx1">
                        <a:lumMod val="95000"/>
                        <a:lumOff val="5000"/>
                      </a:schemeClr>
                    </a:solidFill>
                    <a:latin typeface="+mj-lt"/>
                  </a:rPr>
                  <a:t>(2,951) </a:t>
                </a:r>
                <a:r>
                  <a:rPr lang="id-ID" altLang="id-ID" sz="2000" dirty="0">
                    <a:solidFill>
                      <a:schemeClr val="tx1">
                        <a:lumMod val="95000"/>
                        <a:lumOff val="5000"/>
                      </a:schemeClr>
                    </a:solidFill>
                    <a:latin typeface="+mj-lt"/>
                  </a:rPr>
                  <a:t>+ 50 juta </a:t>
                </a:r>
                <a:r>
                  <a:rPr lang="id-ID" altLang="id-ID" sz="2000" dirty="0" smtClean="0">
                    <a:solidFill>
                      <a:schemeClr val="tx1">
                        <a:lumMod val="95000"/>
                        <a:lumOff val="5000"/>
                      </a:schemeClr>
                    </a:solidFill>
                    <a:latin typeface="+mj-lt"/>
                  </a:rPr>
                  <a:t>(0,2621) </a:t>
                </a:r>
                <a:r>
                  <a:rPr lang="id-ID" altLang="id-ID" sz="2000" dirty="0">
                    <a:solidFill>
                      <a:schemeClr val="tx1">
                        <a:lumMod val="95000"/>
                        <a:lumOff val="5000"/>
                      </a:schemeClr>
                    </a:solidFill>
                    <a:latin typeface="+mj-lt"/>
                  </a:rPr>
                  <a:t>= </a:t>
                </a:r>
                <a:r>
                  <a:rPr lang="id-ID" altLang="id-ID" sz="2000" dirty="0" smtClean="0">
                    <a:solidFill>
                      <a:schemeClr val="tx1">
                        <a:lumMod val="95000"/>
                        <a:lumOff val="5000"/>
                      </a:schemeClr>
                    </a:solidFill>
                    <a:latin typeface="+mj-lt"/>
                  </a:rPr>
                  <a:t>463,133 </a:t>
                </a:r>
                <a:r>
                  <a:rPr lang="id-ID" altLang="id-ID" sz="2000" dirty="0">
                    <a:solidFill>
                      <a:schemeClr val="tx1">
                        <a:lumMod val="95000"/>
                        <a:lumOff val="5000"/>
                      </a:schemeClr>
                    </a:solidFill>
                    <a:latin typeface="+mj-lt"/>
                  </a:rPr>
                  <a:t>juta</a:t>
                </a:r>
                <a:endParaRPr lang="id-ID" altLang="id-ID" sz="2000" dirty="0" smtClean="0">
                  <a:solidFill>
                    <a:schemeClr val="tx1">
                      <a:lumMod val="95000"/>
                      <a:lumOff val="5000"/>
                    </a:schemeClr>
                  </a:solidFill>
                  <a:latin typeface="+mj-lt"/>
                </a:endParaRPr>
              </a:p>
              <a:p>
                <a:pPr marL="0" indent="0" algn="just" eaLnBrk="1" hangingPunct="1">
                  <a:spcBef>
                    <a:spcPct val="0"/>
                  </a:spcBef>
                  <a:buClrTx/>
                  <a:buSzTx/>
                  <a:buNone/>
                  <a:tabLst/>
                </a:pPr>
                <a:endParaRPr lang="id-ID" altLang="id-ID" sz="1000" dirty="0">
                  <a:solidFill>
                    <a:schemeClr val="tx1">
                      <a:lumMod val="95000"/>
                      <a:lumOff val="5000"/>
                    </a:schemeClr>
                  </a:solidFill>
                  <a:latin typeface="+mj-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j-lt"/>
                  </a:rPr>
                  <a:t>	dengan interpolasi linear didapatkan </a:t>
                </a:r>
                <a:r>
                  <a:rPr lang="id-ID" altLang="id-ID" sz="2000" i="1" dirty="0" smtClean="0">
                    <a:solidFill>
                      <a:schemeClr val="tx1">
                        <a:lumMod val="95000"/>
                        <a:lumOff val="5000"/>
                      </a:schemeClr>
                    </a:solidFill>
                    <a:latin typeface="+mj-lt"/>
                  </a:rPr>
                  <a:t>ROR</a:t>
                </a:r>
                <a:r>
                  <a:rPr lang="id-ID" altLang="id-ID" sz="2000" dirty="0" smtClean="0">
                    <a:solidFill>
                      <a:schemeClr val="tx1">
                        <a:lumMod val="95000"/>
                        <a:lumOff val="5000"/>
                      </a:schemeClr>
                    </a:solidFill>
                    <a:latin typeface="+mj-lt"/>
                  </a:rPr>
                  <a:t> setelah pajak:</a:t>
                </a:r>
              </a:p>
              <a:p>
                <a:pPr marL="0" indent="0" algn="just" eaLnBrk="1" hangingPunct="1">
                  <a:spcBef>
                    <a:spcPct val="0"/>
                  </a:spcBef>
                  <a:buClrTx/>
                  <a:buSzTx/>
                  <a:buNone/>
                  <a:tabLst/>
                </a:pPr>
                <a:r>
                  <a:rPr lang="id-ID" altLang="id-ID" sz="2000" dirty="0">
                    <a:solidFill>
                      <a:schemeClr val="tx1">
                        <a:lumMod val="95000"/>
                        <a:lumOff val="5000"/>
                      </a:schemeClr>
                    </a:solidFill>
                    <a:latin typeface="+mj-lt"/>
                  </a:rPr>
                  <a:t>	</a:t>
                </a:r>
                <a:r>
                  <a:rPr lang="id-ID" altLang="id-ID" sz="2000" i="1" dirty="0" smtClean="0">
                    <a:solidFill>
                      <a:schemeClr val="tx1">
                        <a:lumMod val="95000"/>
                        <a:lumOff val="5000"/>
                      </a:schemeClr>
                    </a:solidFill>
                    <a:latin typeface="+mj-lt"/>
                  </a:rPr>
                  <a:t>ROR</a:t>
                </a:r>
                <a:r>
                  <a:rPr lang="id-ID" altLang="id-ID" sz="2000" dirty="0" smtClean="0">
                    <a:solidFill>
                      <a:schemeClr val="tx1">
                        <a:lumMod val="95000"/>
                        <a:lumOff val="5000"/>
                      </a:schemeClr>
                    </a:solidFill>
                    <a:latin typeface="+mj-lt"/>
                  </a:rPr>
                  <a:t> setelah pajak 	=  20% + </a:t>
                </a:r>
                <a14:m>
                  <m:oMath xmlns:m="http://schemas.openxmlformats.org/officeDocument/2006/math">
                    <m:f>
                      <m:fPr>
                        <m:ctrlPr>
                          <a:rPr lang="id-ID" altLang="id-ID" sz="2000" i="1" smtClean="0">
                            <a:solidFill>
                              <a:schemeClr val="tx1">
                                <a:lumMod val="95000"/>
                                <a:lumOff val="5000"/>
                              </a:schemeClr>
                            </a:solidFill>
                            <a:latin typeface="Cambria Math" panose="02040503050406030204" pitchFamily="18" charset="0"/>
                          </a:rPr>
                        </m:ctrlPr>
                      </m:fPr>
                      <m:num>
                        <m:r>
                          <a:rPr lang="id-ID" altLang="id-ID" sz="2000" b="0" i="1" smtClean="0">
                            <a:solidFill>
                              <a:schemeClr val="tx1">
                                <a:lumMod val="95000"/>
                                <a:lumOff val="5000"/>
                              </a:schemeClr>
                            </a:solidFill>
                            <a:latin typeface="Cambria Math"/>
                          </a:rPr>
                          <m:t>523,96 </m:t>
                        </m:r>
                        <m:r>
                          <a:rPr lang="id-ID" altLang="id-ID" sz="2000" b="0" i="1" smtClean="0">
                            <a:solidFill>
                              <a:schemeClr val="tx1">
                                <a:lumMod val="95000"/>
                                <a:lumOff val="5000"/>
                              </a:schemeClr>
                            </a:solidFill>
                            <a:latin typeface="Cambria Math"/>
                          </a:rPr>
                          <m:t>𝑗𝑢𝑡𝑎</m:t>
                        </m:r>
                        <m:r>
                          <a:rPr lang="id-ID" altLang="id-ID" sz="2000" b="0" i="1" smtClean="0">
                            <a:solidFill>
                              <a:schemeClr val="tx1">
                                <a:lumMod val="95000"/>
                                <a:lumOff val="5000"/>
                              </a:schemeClr>
                            </a:solidFill>
                            <a:latin typeface="Cambria Math"/>
                          </a:rPr>
                          <m:t> −500 </m:t>
                        </m:r>
                        <m:r>
                          <a:rPr lang="id-ID" altLang="id-ID" sz="2000" b="0" i="1" smtClean="0">
                            <a:solidFill>
                              <a:schemeClr val="tx1">
                                <a:lumMod val="95000"/>
                                <a:lumOff val="5000"/>
                              </a:schemeClr>
                            </a:solidFill>
                            <a:latin typeface="Cambria Math"/>
                          </a:rPr>
                          <m:t>𝑗𝑢𝑡𝑎</m:t>
                        </m:r>
                      </m:num>
                      <m:den>
                        <m:r>
                          <a:rPr lang="id-ID" altLang="id-ID" sz="2000" b="0" i="1" smtClean="0">
                            <a:solidFill>
                              <a:schemeClr val="tx1">
                                <a:lumMod val="95000"/>
                                <a:lumOff val="5000"/>
                              </a:schemeClr>
                            </a:solidFill>
                            <a:latin typeface="Cambria Math"/>
                          </a:rPr>
                          <m:t>523, 96 </m:t>
                        </m:r>
                        <m:r>
                          <a:rPr lang="id-ID" altLang="id-ID" sz="2000" b="0" i="1" smtClean="0">
                            <a:solidFill>
                              <a:schemeClr val="tx1">
                                <a:lumMod val="95000"/>
                                <a:lumOff val="5000"/>
                              </a:schemeClr>
                            </a:solidFill>
                            <a:latin typeface="Cambria Math"/>
                          </a:rPr>
                          <m:t>𝑗𝑢𝑡𝑎</m:t>
                        </m:r>
                        <m:r>
                          <a:rPr lang="id-ID" altLang="id-ID" sz="2000" b="0" i="1" smtClean="0">
                            <a:solidFill>
                              <a:schemeClr val="tx1">
                                <a:lumMod val="95000"/>
                                <a:lumOff val="5000"/>
                              </a:schemeClr>
                            </a:solidFill>
                            <a:latin typeface="Cambria Math"/>
                          </a:rPr>
                          <m:t> −463,133 </m:t>
                        </m:r>
                        <m:r>
                          <a:rPr lang="id-ID" altLang="id-ID" sz="2000" b="0" i="1" smtClean="0">
                            <a:solidFill>
                              <a:schemeClr val="tx1">
                                <a:lumMod val="95000"/>
                                <a:lumOff val="5000"/>
                              </a:schemeClr>
                            </a:solidFill>
                            <a:latin typeface="Cambria Math"/>
                          </a:rPr>
                          <m:t>𝑗𝑢𝑡𝑎</m:t>
                        </m:r>
                      </m:den>
                    </m:f>
                    <m:r>
                      <a:rPr lang="id-ID" altLang="id-ID" sz="2000" b="0" i="1" smtClean="0">
                        <a:solidFill>
                          <a:schemeClr val="tx1">
                            <a:lumMod val="95000"/>
                            <a:lumOff val="5000"/>
                          </a:schemeClr>
                        </a:solidFill>
                        <a:latin typeface="Cambria Math"/>
                      </a:rPr>
                      <m:t> </m:t>
                    </m:r>
                    <m:r>
                      <a:rPr lang="id-ID" altLang="id-ID" sz="2000" b="0" i="1" smtClean="0">
                        <a:solidFill>
                          <a:schemeClr val="tx1">
                            <a:lumMod val="95000"/>
                            <a:lumOff val="5000"/>
                          </a:schemeClr>
                        </a:solidFill>
                        <a:latin typeface="Cambria Math"/>
                      </a:rPr>
                      <m:t>𝑥</m:t>
                    </m:r>
                    <m:r>
                      <a:rPr lang="id-ID" altLang="id-ID" sz="2000" b="0" i="1" smtClean="0">
                        <a:solidFill>
                          <a:schemeClr val="tx1">
                            <a:lumMod val="95000"/>
                            <a:lumOff val="5000"/>
                          </a:schemeClr>
                        </a:solidFill>
                        <a:latin typeface="Cambria Math"/>
                      </a:rPr>
                      <m:t> 5%</m:t>
                    </m:r>
                  </m:oMath>
                </a14:m>
                <a:endParaRPr lang="id-ID" altLang="id-ID" sz="2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000" dirty="0" smtClean="0">
                    <a:solidFill>
                      <a:schemeClr val="tx1">
                        <a:lumMod val="95000"/>
                        <a:lumOff val="5000"/>
                      </a:schemeClr>
                    </a:solidFill>
                    <a:latin typeface="+mj-lt"/>
                  </a:rPr>
                  <a:t>				=  21,97%</a:t>
                </a:r>
                <a:endParaRPr lang="id-ID" altLang="id-ID" sz="2000" dirty="0">
                  <a:solidFill>
                    <a:schemeClr val="tx1">
                      <a:lumMod val="95000"/>
                      <a:lumOff val="5000"/>
                    </a:schemeClr>
                  </a:solidFill>
                  <a:latin typeface="+mj-lt"/>
                </a:endParaRPr>
              </a:p>
              <a:p>
                <a:pPr marL="0" indent="0" algn="just" eaLnBrk="1" hangingPunct="1">
                  <a:spcBef>
                    <a:spcPct val="0"/>
                  </a:spcBef>
                  <a:buClrTx/>
                  <a:buSzTx/>
                  <a:buNone/>
                  <a:tabLst/>
                </a:pPr>
                <a:endParaRPr lang="id-ID" altLang="id-ID" sz="2000" dirty="0" smtClean="0">
                  <a:solidFill>
                    <a:schemeClr val="tx1">
                      <a:lumMod val="95000"/>
                      <a:lumOff val="5000"/>
                    </a:schemeClr>
                  </a:solidFill>
                  <a:latin typeface="+mj-lt"/>
                </a:endParaRPr>
              </a:p>
              <a:p>
                <a:pPr marL="0" indent="0" algn="just" eaLnBrk="1" hangingPunct="1">
                  <a:spcBef>
                    <a:spcPct val="0"/>
                  </a:spcBef>
                  <a:buClrTx/>
                  <a:buSzTx/>
                  <a:buNone/>
                  <a:tabLst/>
                </a:pPr>
                <a:endParaRPr lang="id-ID" altLang="id-ID" sz="2000" dirty="0" smtClean="0">
                  <a:solidFill>
                    <a:schemeClr val="tx1">
                      <a:lumMod val="95000"/>
                      <a:lumOff val="5000"/>
                    </a:schemeClr>
                  </a:solidFill>
                  <a:latin typeface="+mj-lt"/>
                </a:endParaRPr>
              </a:p>
              <a:p>
                <a:pPr marL="0" indent="0" algn="just" eaLnBrk="1" hangingPunct="1">
                  <a:spcBef>
                    <a:spcPct val="0"/>
                  </a:spcBef>
                  <a:buClrTx/>
                  <a:buSzTx/>
                  <a:buNone/>
                  <a:tabLst/>
                </a:pPr>
                <a:endParaRPr lang="ru-RU" altLang="id-ID" sz="2000" dirty="0">
                  <a:solidFill>
                    <a:schemeClr val="tx1"/>
                  </a:solidFill>
                  <a:latin typeface="+mj-lt"/>
                </a:endParaRPr>
              </a:p>
            </p:txBody>
          </p:sp>
        </mc:Choice>
        <mc:Fallback xmlns="">
          <p:sp>
            <p:nvSpPr>
              <p:cNvPr id="2" name="Rectangle 10"/>
              <p:cNvSpPr>
                <a:spLocks noRot="1" noChangeAspect="1" noMove="1" noResize="1" noEditPoints="1" noAdjustHandles="1" noChangeArrowheads="1" noChangeShapeType="1" noTextEdit="1"/>
              </p:cNvSpPr>
              <p:nvPr/>
            </p:nvSpPr>
            <p:spPr bwMode="auto">
              <a:xfrm>
                <a:off x="611560" y="1134443"/>
                <a:ext cx="8175823" cy="1214437"/>
              </a:xfrm>
              <a:prstGeom prst="rect">
                <a:avLst/>
              </a:prstGeom>
              <a:blipFill rotWithShape="1">
                <a:blip r:embed="rId2"/>
                <a:stretch>
                  <a:fillRect l="-1268" t="-4523" b="-310050"/>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d-ID">
                    <a:noFill/>
                  </a:rPr>
                  <a:t> </a:t>
                </a:r>
              </a:p>
            </p:txBody>
          </p:sp>
        </mc:Fallback>
      </mc:AlternateContent>
    </p:spTree>
    <p:extLst>
      <p:ext uri="{BB962C8B-B14F-4D97-AF65-F5344CB8AC3E}">
        <p14:creationId xmlns:p14="http://schemas.microsoft.com/office/powerpoint/2010/main" val="3926080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txBox="1">
            <a:spLocks noChangeArrowheads="1"/>
          </p:cNvSpPr>
          <p:nvPr/>
        </p:nvSpPr>
        <p:spPr>
          <a:xfrm>
            <a:off x="683568" y="908720"/>
            <a:ext cx="7949720" cy="838200"/>
          </a:xfrm>
          <a:prstGeom prst="rect">
            <a:avLst/>
          </a:prstGeom>
          <a:solidFill>
            <a:schemeClr val="tx2">
              <a:lumMod val="40000"/>
              <a:lumOff val="60000"/>
            </a:schemeClr>
          </a:solidFill>
          <a:ln w="9360" cap="sq">
            <a:noFill/>
            <a:miter lim="800000"/>
            <a:headEnd/>
            <a:tailEnd/>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b="1" i="1" dirty="0" smtClean="0">
                <a:solidFill>
                  <a:srgbClr val="FFC000"/>
                </a:solidFill>
                <a:effectLst>
                  <a:outerShdw blurRad="38100" dist="38100" dir="2700000" algn="tl">
                    <a:srgbClr val="000000">
                      <a:alpha val="43137"/>
                    </a:srgbClr>
                  </a:outerShdw>
                </a:effectLst>
                <a:latin typeface="Bernard MT Condensed" pitchFamily="18" charset="0"/>
              </a:rPr>
              <a:t>Definisi / istilah dalam pajak</a:t>
            </a:r>
            <a:endParaRPr lang="id-ID" b="1" i="1" dirty="0">
              <a:solidFill>
                <a:srgbClr val="FFC000"/>
              </a:solidFill>
              <a:effectLst>
                <a:outerShdw blurRad="38100" dist="38100" dir="2700000" algn="tl">
                  <a:srgbClr val="000000">
                    <a:alpha val="43137"/>
                  </a:srgbClr>
                </a:outerShdw>
              </a:effectLst>
              <a:latin typeface="Bernard MT Condensed" pitchFamily="18" charset="0"/>
            </a:endParaRPr>
          </a:p>
        </p:txBody>
      </p:sp>
      <p:sp>
        <p:nvSpPr>
          <p:cNvPr id="5" name="Rectangle 3"/>
          <p:cNvSpPr txBox="1">
            <a:spLocks noChangeArrowheads="1"/>
          </p:cNvSpPr>
          <p:nvPr/>
        </p:nvSpPr>
        <p:spPr>
          <a:xfrm>
            <a:off x="681935" y="1930400"/>
            <a:ext cx="7951353" cy="850528"/>
          </a:xfrm>
          <a:prstGeom prst="rect">
            <a:avLst/>
          </a:prstGeom>
          <a:noFill/>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id-ID" altLang="id-ID" sz="2400" b="1" i="1" dirty="0">
                <a:solidFill>
                  <a:srgbClr val="FF0000"/>
                </a:solidFill>
                <a:effectLst>
                  <a:outerShdw blurRad="38100" dist="38100" dir="2700000" algn="tl">
                    <a:srgbClr val="000000">
                      <a:alpha val="43137"/>
                    </a:srgbClr>
                  </a:outerShdw>
                </a:effectLst>
              </a:rPr>
              <a:t>Gross Income (Pendapatan kotor)</a:t>
            </a:r>
            <a:r>
              <a:rPr lang="id-ID" altLang="id-ID" sz="2400" dirty="0"/>
              <a:t> </a:t>
            </a:r>
            <a:endParaRPr lang="id-ID" altLang="id-ID" sz="2400" dirty="0" smtClean="0"/>
          </a:p>
          <a:p>
            <a:pPr marL="0" indent="0" algn="just">
              <a:buNone/>
            </a:pPr>
            <a:r>
              <a:rPr lang="id-ID" altLang="id-ID" sz="2400" dirty="0"/>
              <a:t>J</a:t>
            </a:r>
            <a:r>
              <a:rPr lang="id-ID" altLang="id-ID" sz="2400" dirty="0" smtClean="0"/>
              <a:t>umlah </a:t>
            </a:r>
            <a:r>
              <a:rPr lang="id-ID" altLang="id-ID" sz="2400" dirty="0"/>
              <a:t>semua pendapatan baik yang berasal dari penjualan maupun pendapatan bunga selama satu periode akuntasi </a:t>
            </a:r>
            <a:endParaRPr lang="id-ID" altLang="id-ID" sz="2400" dirty="0" smtClean="0"/>
          </a:p>
          <a:p>
            <a:pPr marL="0" indent="0" algn="just">
              <a:buNone/>
            </a:pPr>
            <a:endParaRPr lang="id-ID" altLang="id-ID" sz="1000" b="1" i="1" dirty="0" smtClean="0">
              <a:solidFill>
                <a:srgbClr val="FF0000"/>
              </a:solidFill>
              <a:effectLst>
                <a:outerShdw blurRad="38100" dist="38100" dir="2700000" algn="tl">
                  <a:srgbClr val="000000">
                    <a:alpha val="43137"/>
                  </a:srgbClr>
                </a:outerShdw>
              </a:effectLst>
            </a:endParaRPr>
          </a:p>
          <a:p>
            <a:pPr marL="0" indent="0" algn="just">
              <a:buNone/>
            </a:pPr>
            <a:r>
              <a:rPr lang="id-ID" altLang="id-ID" sz="2400" b="1" i="1" dirty="0" smtClean="0">
                <a:solidFill>
                  <a:srgbClr val="FF0000"/>
                </a:solidFill>
                <a:effectLst>
                  <a:outerShdw blurRad="38100" dist="38100" dir="2700000" algn="tl">
                    <a:srgbClr val="000000">
                      <a:alpha val="43137"/>
                    </a:srgbClr>
                  </a:outerShdw>
                </a:effectLst>
              </a:rPr>
              <a:t>Expenses </a:t>
            </a:r>
            <a:r>
              <a:rPr lang="id-ID" altLang="id-ID" sz="2400" b="1" i="1" dirty="0">
                <a:solidFill>
                  <a:srgbClr val="FF0000"/>
                </a:solidFill>
                <a:effectLst>
                  <a:outerShdw blurRad="38100" dist="38100" dir="2700000" algn="tl">
                    <a:srgbClr val="000000">
                      <a:alpha val="43137"/>
                    </a:srgbClr>
                  </a:outerShdw>
                </a:effectLst>
              </a:rPr>
              <a:t>(Pengeluaran) </a:t>
            </a:r>
            <a:endParaRPr lang="id-ID" altLang="id-ID" sz="2400" b="1" i="1" dirty="0" smtClean="0">
              <a:solidFill>
                <a:srgbClr val="FF0000"/>
              </a:solidFill>
              <a:effectLst>
                <a:outerShdw blurRad="38100" dist="38100" dir="2700000" algn="tl">
                  <a:srgbClr val="000000">
                    <a:alpha val="43137"/>
                  </a:srgbClr>
                </a:outerShdw>
              </a:effectLst>
            </a:endParaRPr>
          </a:p>
          <a:p>
            <a:pPr marL="0" indent="0" algn="just">
              <a:buNone/>
            </a:pPr>
            <a:r>
              <a:rPr lang="id-ID" altLang="id-ID" sz="2400" dirty="0" smtClean="0">
                <a:solidFill>
                  <a:srgbClr val="0070C0"/>
                </a:solidFill>
              </a:rPr>
              <a:t>Ongkos-ongkos </a:t>
            </a:r>
            <a:r>
              <a:rPr lang="id-ID" altLang="id-ID" sz="2400" dirty="0">
                <a:solidFill>
                  <a:srgbClr val="0070C0"/>
                </a:solidFill>
              </a:rPr>
              <a:t>yang harus ditanggung ketika terjadi transaksi bisnis, termasuk pengeluaran bunga pinjaman, bunga investasi/modal ataupun pengeluaran </a:t>
            </a:r>
            <a:r>
              <a:rPr lang="id-ID" altLang="id-ID" sz="2400" dirty="0" smtClean="0">
                <a:solidFill>
                  <a:srgbClr val="0070C0"/>
                </a:solidFill>
              </a:rPr>
              <a:t>lainnya</a:t>
            </a:r>
            <a:r>
              <a:rPr lang="id-ID" altLang="id-ID" sz="2400" dirty="0" smtClean="0"/>
              <a:t>.</a:t>
            </a:r>
          </a:p>
          <a:p>
            <a:pPr marL="0" indent="0" algn="just">
              <a:buNone/>
            </a:pPr>
            <a:endParaRPr lang="id-ID" altLang="id-ID" sz="1000" b="1" i="1" dirty="0" smtClean="0">
              <a:solidFill>
                <a:srgbClr val="FF0000"/>
              </a:solidFill>
              <a:effectLst>
                <a:outerShdw blurRad="38100" dist="38100" dir="2700000" algn="tl">
                  <a:srgbClr val="000000">
                    <a:alpha val="43137"/>
                  </a:srgbClr>
                </a:outerShdw>
              </a:effectLst>
            </a:endParaRPr>
          </a:p>
          <a:p>
            <a:pPr marL="0" indent="0" algn="just">
              <a:buNone/>
            </a:pPr>
            <a:r>
              <a:rPr lang="id-ID" altLang="id-ID" sz="2400" b="1" i="1" dirty="0" smtClean="0">
                <a:solidFill>
                  <a:srgbClr val="FF0000"/>
                </a:solidFill>
                <a:effectLst>
                  <a:outerShdw blurRad="38100" dist="38100" dir="2700000" algn="tl">
                    <a:srgbClr val="000000">
                      <a:alpha val="43137"/>
                    </a:srgbClr>
                  </a:outerShdw>
                </a:effectLst>
              </a:rPr>
              <a:t>Taxable </a:t>
            </a:r>
            <a:r>
              <a:rPr lang="id-ID" altLang="id-ID" sz="2400" b="1" i="1" dirty="0">
                <a:solidFill>
                  <a:srgbClr val="FF0000"/>
                </a:solidFill>
                <a:effectLst>
                  <a:outerShdw blurRad="38100" dist="38100" dir="2700000" algn="tl">
                    <a:srgbClr val="000000">
                      <a:alpha val="43137"/>
                    </a:srgbClr>
                  </a:outerShdw>
                </a:effectLst>
              </a:rPr>
              <a:t>Income (Pendapatan kena pajak)</a:t>
            </a:r>
            <a:r>
              <a:rPr lang="id-ID" altLang="id-ID" sz="2400" dirty="0"/>
              <a:t> </a:t>
            </a:r>
            <a:endParaRPr lang="id-ID" altLang="id-ID" sz="2400" dirty="0" smtClean="0"/>
          </a:p>
          <a:p>
            <a:pPr marL="0" indent="0" algn="just">
              <a:buNone/>
            </a:pPr>
            <a:r>
              <a:rPr lang="id-ID" altLang="id-ID" sz="2400" dirty="0" smtClean="0"/>
              <a:t>jumlah </a:t>
            </a:r>
            <a:r>
              <a:rPr lang="id-ID" altLang="id-ID" sz="2400" dirty="0"/>
              <a:t>pendapatan yang akan dikenai pajak pendapatan sesuai dengan aturan perpajakan yang berlaku.</a:t>
            </a:r>
            <a:endParaRPr lang="id-ID" altLang="id-ID" sz="2400" dirty="0" smtClean="0"/>
          </a:p>
        </p:txBody>
      </p:sp>
    </p:spTree>
    <p:extLst>
      <p:ext uri="{BB962C8B-B14F-4D97-AF65-F5344CB8AC3E}">
        <p14:creationId xmlns:p14="http://schemas.microsoft.com/office/powerpoint/2010/main" val="32775085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6152768" cy="523220"/>
          </a:xfrm>
          <a:prstGeom prst="rect">
            <a:avLst/>
          </a:prstGeom>
          <a:solidFill>
            <a:schemeClr val="tx2">
              <a:lumMod val="60000"/>
              <a:lumOff val="40000"/>
            </a:schemeClr>
          </a:solidFill>
        </p:spPr>
        <p:txBody>
          <a:bodyPr wrap="square" rtlCol="0">
            <a:spAutoFit/>
          </a:bodyPr>
          <a:lstStyle/>
          <a:p>
            <a:pPr indent="450850"/>
            <a:r>
              <a:rPr lang="id-ID" sz="2800" i="1" dirty="0" smtClean="0">
                <a:solidFill>
                  <a:schemeClr val="accent6">
                    <a:lumMod val="20000"/>
                    <a:lumOff val="80000"/>
                  </a:schemeClr>
                </a:solidFill>
                <a:effectLst>
                  <a:outerShdw blurRad="38100" dist="38100" dir="2700000" algn="tl">
                    <a:srgbClr val="000000">
                      <a:alpha val="43137"/>
                    </a:srgbClr>
                  </a:outerShdw>
                </a:effectLst>
                <a:latin typeface="Bernard MT Condensed" panose="02050806060905020404" pitchFamily="18" charset="0"/>
              </a:rPr>
              <a:t>Efek </a:t>
            </a:r>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pendapatan</a:t>
            </a:r>
            <a:r>
              <a:rPr lang="id-ID" sz="2800" i="1" dirty="0" smtClean="0">
                <a:effectLst>
                  <a:outerShdw blurRad="38100" dist="38100" dir="2700000" algn="tl">
                    <a:srgbClr val="000000">
                      <a:alpha val="43137"/>
                    </a:srgbClr>
                  </a:outerShdw>
                </a:effectLst>
                <a:latin typeface="Bernard MT Condensed" panose="02050806060905020404" pitchFamily="18" charset="0"/>
              </a:rPr>
              <a:t> </a:t>
            </a:r>
            <a:r>
              <a:rPr lang="id-ID" sz="28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Kapital </a:t>
            </a:r>
            <a:r>
              <a:rPr lang="id-ID" sz="2800" i="1" dirty="0" smtClean="0">
                <a:solidFill>
                  <a:schemeClr val="accent5">
                    <a:lumMod val="20000"/>
                    <a:lumOff val="80000"/>
                  </a:schemeClr>
                </a:solidFill>
                <a:effectLst>
                  <a:outerShdw blurRad="38100" dist="38100" dir="2700000" algn="tl">
                    <a:srgbClr val="000000">
                      <a:alpha val="43137"/>
                    </a:srgbClr>
                  </a:outerShdw>
                </a:effectLst>
                <a:latin typeface="Bernard MT Condensed" panose="02050806060905020404" pitchFamily="18" charset="0"/>
              </a:rPr>
              <a:t>pada</a:t>
            </a:r>
            <a:r>
              <a:rPr lang="id-ID" sz="2800" i="1" dirty="0" smtClean="0">
                <a:effectLst>
                  <a:outerShdw blurRad="38100" dist="38100" dir="2700000" algn="tl">
                    <a:srgbClr val="000000">
                      <a:alpha val="43137"/>
                    </a:srgbClr>
                  </a:outerShdw>
                </a:effectLst>
                <a:latin typeface="Bernard MT Condensed" panose="02050806060905020404" pitchFamily="18" charset="0"/>
              </a:rPr>
              <a:t> </a:t>
            </a:r>
            <a:r>
              <a:rPr lang="id-ID" sz="28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Pajak</a:t>
            </a:r>
            <a:endParaRPr lang="id-ID" sz="2800" i="1" dirty="0">
              <a:solidFill>
                <a:schemeClr val="accent3">
                  <a:lumMod val="20000"/>
                  <a:lumOff val="80000"/>
                </a:schemeClr>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611560" y="1844824"/>
            <a:ext cx="8064896" cy="4832092"/>
          </a:xfrm>
          <a:prstGeom prst="rect">
            <a:avLst/>
          </a:prstGeom>
        </p:spPr>
        <p:txBody>
          <a:bodyPr wrap="square">
            <a:spAutoFit/>
          </a:bodyPr>
          <a:lstStyle/>
          <a:p>
            <a:pPr algn="just"/>
            <a:r>
              <a:rPr lang="id-ID" sz="2400" dirty="0" smtClean="0"/>
              <a:t>Pendapatan kapital adalah selisih antara nilai penjualan dengan nilai buku suatu aset saat aset dijual.  Jika aset dijual setelah setahun dari pembelian, maka pendapatan kapital dikenai pajak lebih rendah dr pendapatan lain yg diperoleh.</a:t>
            </a:r>
          </a:p>
          <a:p>
            <a:pPr algn="just"/>
            <a:endParaRPr lang="id-ID" sz="800" dirty="0" smtClean="0"/>
          </a:p>
          <a:p>
            <a:pPr algn="just"/>
            <a:r>
              <a:rPr lang="id-ID" sz="2400" dirty="0" smtClean="0">
                <a:solidFill>
                  <a:srgbClr val="0070C0"/>
                </a:solidFill>
              </a:rPr>
              <a:t>Saat terjadi inflasi harga jual aset meningkat, tapi nilai buku tidak dapat disesuaikan dengan inflasi. Pada saat inflasi penjualan suatu aset akan menghasilkan pendapatan kapital.</a:t>
            </a:r>
          </a:p>
          <a:p>
            <a:pPr algn="just"/>
            <a:endParaRPr lang="id-ID" sz="800" dirty="0" smtClean="0">
              <a:solidFill>
                <a:srgbClr val="0070C0"/>
              </a:solidFill>
            </a:endParaRPr>
          </a:p>
          <a:p>
            <a:pPr algn="just"/>
            <a:r>
              <a:rPr lang="id-ID" sz="2400" b="1" dirty="0" smtClean="0">
                <a:solidFill>
                  <a:schemeClr val="tx1">
                    <a:lumMod val="95000"/>
                    <a:lumOff val="5000"/>
                  </a:schemeClr>
                </a:solidFill>
                <a:effectLst>
                  <a:outerShdw blurRad="38100" dist="38100" dir="2700000" algn="tl">
                    <a:srgbClr val="000000">
                      <a:alpha val="43137"/>
                    </a:srgbClr>
                  </a:outerShdw>
                </a:effectLst>
              </a:rPr>
              <a:t>Notasi yang digunakan:</a:t>
            </a:r>
          </a:p>
          <a:p>
            <a:pPr algn="just"/>
            <a:r>
              <a:rPr lang="id-ID" sz="2000" i="1" dirty="0" smtClean="0">
                <a:solidFill>
                  <a:srgbClr val="C00000"/>
                </a:solidFill>
              </a:rPr>
              <a:t>BV</a:t>
            </a:r>
            <a:r>
              <a:rPr lang="id-ID" sz="2000" i="1" baseline="-25000" dirty="0" smtClean="0">
                <a:solidFill>
                  <a:srgbClr val="C00000"/>
                </a:solidFill>
              </a:rPr>
              <a:t>t</a:t>
            </a:r>
            <a:r>
              <a:rPr lang="id-ID" sz="2000" dirty="0" smtClean="0">
                <a:solidFill>
                  <a:srgbClr val="C00000"/>
                </a:solidFill>
              </a:rPr>
              <a:t>	:  Nilai buku aset pada akhir tahun ke-</a:t>
            </a:r>
            <a:r>
              <a:rPr lang="id-ID" sz="2000" i="1" dirty="0" smtClean="0">
                <a:solidFill>
                  <a:srgbClr val="C00000"/>
                </a:solidFill>
              </a:rPr>
              <a:t>t</a:t>
            </a:r>
          </a:p>
          <a:p>
            <a:pPr algn="just"/>
            <a:r>
              <a:rPr lang="id-ID" sz="2000" i="1" dirty="0" smtClean="0">
                <a:solidFill>
                  <a:srgbClr val="C00000"/>
                </a:solidFill>
              </a:rPr>
              <a:t>SP</a:t>
            </a:r>
            <a:r>
              <a:rPr lang="id-ID" sz="2000" i="1" baseline="-25000" dirty="0" smtClean="0">
                <a:solidFill>
                  <a:srgbClr val="C00000"/>
                </a:solidFill>
              </a:rPr>
              <a:t>t</a:t>
            </a:r>
            <a:r>
              <a:rPr lang="id-ID" sz="2000" i="1" dirty="0" smtClean="0">
                <a:solidFill>
                  <a:srgbClr val="C00000"/>
                </a:solidFill>
              </a:rPr>
              <a:t>	</a:t>
            </a:r>
            <a:r>
              <a:rPr lang="id-ID" sz="2000" dirty="0" smtClean="0">
                <a:solidFill>
                  <a:srgbClr val="C00000"/>
                </a:solidFill>
              </a:rPr>
              <a:t>:  Harga jual aset pada akhir tahun ke-</a:t>
            </a:r>
            <a:r>
              <a:rPr lang="id-ID" sz="2000" i="1" dirty="0" smtClean="0">
                <a:solidFill>
                  <a:srgbClr val="C00000"/>
                </a:solidFill>
              </a:rPr>
              <a:t>t</a:t>
            </a:r>
          </a:p>
          <a:p>
            <a:pPr algn="just"/>
            <a:r>
              <a:rPr lang="id-ID" sz="2000" i="1" dirty="0" smtClean="0">
                <a:solidFill>
                  <a:srgbClr val="C00000"/>
                </a:solidFill>
              </a:rPr>
              <a:t>CG</a:t>
            </a:r>
            <a:r>
              <a:rPr lang="id-ID" sz="2000" i="1" baseline="-25000" dirty="0" smtClean="0">
                <a:solidFill>
                  <a:srgbClr val="C00000"/>
                </a:solidFill>
              </a:rPr>
              <a:t>t</a:t>
            </a:r>
            <a:r>
              <a:rPr lang="id-ID" sz="2000" i="1" dirty="0" smtClean="0">
                <a:solidFill>
                  <a:srgbClr val="C00000"/>
                </a:solidFill>
              </a:rPr>
              <a:t>	</a:t>
            </a:r>
            <a:r>
              <a:rPr lang="id-ID" sz="2000" dirty="0" smtClean="0">
                <a:solidFill>
                  <a:srgbClr val="C00000"/>
                </a:solidFill>
              </a:rPr>
              <a:t>:  Pendapatan kapital saat aset dijual pada tahun ke-</a:t>
            </a:r>
            <a:r>
              <a:rPr lang="id-ID" sz="2000" i="1" dirty="0" smtClean="0">
                <a:solidFill>
                  <a:srgbClr val="C00000"/>
                </a:solidFill>
              </a:rPr>
              <a:t>t</a:t>
            </a:r>
          </a:p>
          <a:p>
            <a:pPr algn="just"/>
            <a:r>
              <a:rPr lang="id-ID" sz="2000" i="1" dirty="0" smtClean="0">
                <a:solidFill>
                  <a:srgbClr val="C00000"/>
                </a:solidFill>
              </a:rPr>
              <a:t>Tc	</a:t>
            </a:r>
            <a:r>
              <a:rPr lang="id-ID" sz="2000" dirty="0" smtClean="0">
                <a:solidFill>
                  <a:srgbClr val="C00000"/>
                </a:solidFill>
              </a:rPr>
              <a:t>:  Tingkat pajak dikenakan pada pendapatan kapital</a:t>
            </a:r>
          </a:p>
          <a:p>
            <a:pPr algn="just"/>
            <a:r>
              <a:rPr lang="id-ID" sz="2000" i="1" dirty="0" smtClean="0">
                <a:solidFill>
                  <a:srgbClr val="C00000"/>
                </a:solidFill>
              </a:rPr>
              <a:t>Pc	</a:t>
            </a:r>
            <a:r>
              <a:rPr lang="id-ID" sz="2000" dirty="0" smtClean="0">
                <a:solidFill>
                  <a:srgbClr val="C00000"/>
                </a:solidFill>
              </a:rPr>
              <a:t>:   Besarnya pajak dari pendapatan kapital</a:t>
            </a:r>
            <a:endParaRPr lang="id-ID" sz="2000" dirty="0">
              <a:solidFill>
                <a:srgbClr val="C00000"/>
              </a:solidFill>
            </a:endParaRPr>
          </a:p>
        </p:txBody>
      </p:sp>
    </p:spTree>
    <p:extLst>
      <p:ext uri="{BB962C8B-B14F-4D97-AF65-F5344CB8AC3E}">
        <p14:creationId xmlns:p14="http://schemas.microsoft.com/office/powerpoint/2010/main" val="250699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1196752"/>
            <a:ext cx="8064896" cy="1938992"/>
          </a:xfrm>
          <a:prstGeom prst="rect">
            <a:avLst/>
          </a:prstGeom>
        </p:spPr>
        <p:txBody>
          <a:bodyPr wrap="square">
            <a:spAutoFit/>
          </a:bodyPr>
          <a:lstStyle/>
          <a:p>
            <a:pPr algn="just"/>
            <a:r>
              <a:rPr lang="id-ID" sz="2400" dirty="0" smtClean="0"/>
              <a:t>Dari notasi didapatkan persamaan:</a:t>
            </a:r>
          </a:p>
          <a:p>
            <a:pPr algn="just"/>
            <a:r>
              <a:rPr lang="id-ID" sz="2400" b="1" dirty="0">
                <a:solidFill>
                  <a:schemeClr val="tx1">
                    <a:lumMod val="95000"/>
                    <a:lumOff val="5000"/>
                  </a:schemeClr>
                </a:solidFill>
                <a:effectLst>
                  <a:outerShdw blurRad="38100" dist="38100" dir="2700000" algn="tl">
                    <a:srgbClr val="000000">
                      <a:alpha val="43137"/>
                    </a:srgbClr>
                  </a:outerShdw>
                </a:effectLst>
              </a:rPr>
              <a:t>	</a:t>
            </a:r>
            <a:r>
              <a:rPr lang="id-ID" sz="2400" i="1" dirty="0" smtClean="0">
                <a:solidFill>
                  <a:srgbClr val="C00000"/>
                </a:solidFill>
              </a:rPr>
              <a:t>CG</a:t>
            </a:r>
            <a:r>
              <a:rPr lang="id-ID" sz="2400" i="1" baseline="-25000" dirty="0" smtClean="0">
                <a:solidFill>
                  <a:srgbClr val="C00000"/>
                </a:solidFill>
              </a:rPr>
              <a:t>t</a:t>
            </a:r>
            <a:r>
              <a:rPr lang="id-ID" sz="2400" i="1" dirty="0">
                <a:solidFill>
                  <a:srgbClr val="C00000"/>
                </a:solidFill>
              </a:rPr>
              <a:t>	</a:t>
            </a:r>
            <a:r>
              <a:rPr lang="id-ID" sz="2400" dirty="0" smtClean="0">
                <a:solidFill>
                  <a:srgbClr val="C00000"/>
                </a:solidFill>
              </a:rPr>
              <a:t>= </a:t>
            </a:r>
            <a:r>
              <a:rPr lang="id-ID" sz="2400" i="1" dirty="0" smtClean="0">
                <a:solidFill>
                  <a:srgbClr val="C00000"/>
                </a:solidFill>
              </a:rPr>
              <a:t>SP</a:t>
            </a:r>
            <a:r>
              <a:rPr lang="id-ID" sz="2400" i="1" baseline="-25000" dirty="0" smtClean="0">
                <a:solidFill>
                  <a:srgbClr val="C00000"/>
                </a:solidFill>
              </a:rPr>
              <a:t>t </a:t>
            </a:r>
            <a:r>
              <a:rPr lang="id-ID" sz="2400" i="1" dirty="0" smtClean="0">
                <a:solidFill>
                  <a:srgbClr val="C00000"/>
                </a:solidFill>
              </a:rPr>
              <a:t>–</a:t>
            </a:r>
            <a:r>
              <a:rPr lang="id-ID" sz="2400" i="1" baseline="-25000" dirty="0" smtClean="0">
                <a:solidFill>
                  <a:srgbClr val="C00000"/>
                </a:solidFill>
              </a:rPr>
              <a:t> </a:t>
            </a:r>
            <a:r>
              <a:rPr lang="id-ID" sz="2400" i="1" dirty="0" smtClean="0">
                <a:solidFill>
                  <a:srgbClr val="C00000"/>
                </a:solidFill>
              </a:rPr>
              <a:t>BV</a:t>
            </a:r>
            <a:r>
              <a:rPr lang="id-ID" sz="2400" i="1" baseline="-25000" dirty="0" smtClean="0">
                <a:solidFill>
                  <a:srgbClr val="C00000"/>
                </a:solidFill>
              </a:rPr>
              <a:t>t</a:t>
            </a:r>
          </a:p>
          <a:p>
            <a:pPr algn="just"/>
            <a:endParaRPr lang="id-ID" sz="800" b="1" dirty="0" smtClean="0">
              <a:solidFill>
                <a:schemeClr val="tx1">
                  <a:lumMod val="95000"/>
                  <a:lumOff val="5000"/>
                </a:schemeClr>
              </a:solidFill>
              <a:effectLst>
                <a:outerShdw blurRad="38100" dist="38100" dir="2700000" algn="tl">
                  <a:srgbClr val="000000">
                    <a:alpha val="43137"/>
                  </a:srgbClr>
                </a:outerShdw>
              </a:effectLst>
            </a:endParaRPr>
          </a:p>
          <a:p>
            <a:pPr algn="just"/>
            <a:r>
              <a:rPr lang="id-ID" sz="2000" dirty="0" smtClean="0">
                <a:solidFill>
                  <a:srgbClr val="C00000"/>
                </a:solidFill>
              </a:rPr>
              <a:t> </a:t>
            </a:r>
            <a:r>
              <a:rPr lang="id-ID" sz="2000" dirty="0" smtClean="0">
                <a:solidFill>
                  <a:srgbClr val="0070C0"/>
                </a:solidFill>
              </a:rPr>
              <a:t>dan pajak pendapatan kapital adalah:</a:t>
            </a:r>
          </a:p>
          <a:p>
            <a:pPr algn="just"/>
            <a:r>
              <a:rPr lang="id-ID" sz="2000" dirty="0">
                <a:solidFill>
                  <a:srgbClr val="0070C0"/>
                </a:solidFill>
              </a:rPr>
              <a:t>	</a:t>
            </a:r>
            <a:r>
              <a:rPr lang="id-ID" sz="2000" i="1" dirty="0" smtClean="0">
                <a:solidFill>
                  <a:srgbClr val="0070C0"/>
                </a:solidFill>
              </a:rPr>
              <a:t>Pc	</a:t>
            </a:r>
            <a:r>
              <a:rPr lang="id-ID" sz="2000" dirty="0" smtClean="0">
                <a:solidFill>
                  <a:srgbClr val="0070C0"/>
                </a:solidFill>
              </a:rPr>
              <a:t>= </a:t>
            </a:r>
            <a:r>
              <a:rPr lang="id-ID" sz="2000" i="1" dirty="0" smtClean="0">
                <a:solidFill>
                  <a:srgbClr val="0070C0"/>
                </a:solidFill>
              </a:rPr>
              <a:t>Tc . </a:t>
            </a:r>
            <a:r>
              <a:rPr lang="id-ID" sz="2000" i="1" dirty="0">
                <a:solidFill>
                  <a:srgbClr val="0070C0"/>
                </a:solidFill>
              </a:rPr>
              <a:t>CG</a:t>
            </a:r>
            <a:r>
              <a:rPr lang="id-ID" sz="2000" i="1" baseline="-25000" dirty="0">
                <a:solidFill>
                  <a:srgbClr val="0070C0"/>
                </a:solidFill>
              </a:rPr>
              <a:t>t</a:t>
            </a:r>
            <a:endParaRPr lang="id-ID" sz="2000" i="1" dirty="0" smtClean="0">
              <a:solidFill>
                <a:srgbClr val="0070C0"/>
              </a:solidFill>
            </a:endParaRPr>
          </a:p>
          <a:p>
            <a:pPr algn="just"/>
            <a:r>
              <a:rPr lang="id-ID" sz="2000" dirty="0">
                <a:solidFill>
                  <a:srgbClr val="0070C0"/>
                </a:solidFill>
              </a:rPr>
              <a:t>	</a:t>
            </a:r>
            <a:r>
              <a:rPr lang="id-ID" sz="2000" dirty="0" smtClean="0">
                <a:solidFill>
                  <a:srgbClr val="0070C0"/>
                </a:solidFill>
              </a:rPr>
              <a:t>	= </a:t>
            </a:r>
            <a:r>
              <a:rPr lang="id-ID" sz="2000" i="1" dirty="0" smtClean="0">
                <a:solidFill>
                  <a:srgbClr val="0070C0"/>
                </a:solidFill>
              </a:rPr>
              <a:t>Tc. (</a:t>
            </a:r>
            <a:r>
              <a:rPr lang="id-ID" sz="2000" i="1" dirty="0">
                <a:solidFill>
                  <a:srgbClr val="0070C0"/>
                </a:solidFill>
              </a:rPr>
              <a:t>SP</a:t>
            </a:r>
            <a:r>
              <a:rPr lang="id-ID" sz="2000" i="1" baseline="-25000" dirty="0">
                <a:solidFill>
                  <a:srgbClr val="0070C0"/>
                </a:solidFill>
              </a:rPr>
              <a:t>t </a:t>
            </a:r>
            <a:r>
              <a:rPr lang="id-ID" sz="2000" i="1" dirty="0">
                <a:solidFill>
                  <a:srgbClr val="0070C0"/>
                </a:solidFill>
              </a:rPr>
              <a:t>–</a:t>
            </a:r>
            <a:r>
              <a:rPr lang="id-ID" sz="2000" i="1" baseline="-25000" dirty="0">
                <a:solidFill>
                  <a:srgbClr val="0070C0"/>
                </a:solidFill>
              </a:rPr>
              <a:t> </a:t>
            </a:r>
            <a:r>
              <a:rPr lang="id-ID" sz="2000" i="1" dirty="0">
                <a:solidFill>
                  <a:srgbClr val="0070C0"/>
                </a:solidFill>
              </a:rPr>
              <a:t>BV</a:t>
            </a:r>
            <a:r>
              <a:rPr lang="id-ID" sz="2000" i="1" baseline="-25000" dirty="0">
                <a:solidFill>
                  <a:srgbClr val="0070C0"/>
                </a:solidFill>
              </a:rPr>
              <a:t>t</a:t>
            </a:r>
            <a:r>
              <a:rPr lang="id-ID" sz="2000" i="1" dirty="0" smtClean="0">
                <a:solidFill>
                  <a:srgbClr val="0070C0"/>
                </a:solidFill>
              </a:rPr>
              <a:t>)</a:t>
            </a:r>
            <a:endParaRPr lang="id-ID" sz="2000" i="1" dirty="0">
              <a:solidFill>
                <a:srgbClr val="0070C0"/>
              </a:solidFill>
            </a:endParaRPr>
          </a:p>
        </p:txBody>
      </p:sp>
      <p:sp>
        <p:nvSpPr>
          <p:cNvPr id="3" name="Rectangle 10"/>
          <p:cNvSpPr>
            <a:spLocks noChangeArrowheads="1"/>
          </p:cNvSpPr>
          <p:nvPr/>
        </p:nvSpPr>
        <p:spPr bwMode="auto">
          <a:xfrm>
            <a:off x="716657" y="3140968"/>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C00000"/>
                </a:solidFill>
                <a:latin typeface="Agatha Needs Flesh" panose="02000000000000000000" pitchFamily="2" charset="0"/>
              </a:rPr>
              <a:t>Contoh  </a:t>
            </a:r>
            <a:r>
              <a:rPr lang="id-ID" altLang="id-ID" sz="4000" b="1" dirty="0" smtClean="0">
                <a:solidFill>
                  <a:srgbClr val="C00000"/>
                </a:solidFill>
                <a:latin typeface="Agatha Needs Flesh" panose="02000000000000000000" pitchFamily="2" charset="0"/>
              </a:rPr>
              <a:t>1</a:t>
            </a:r>
            <a:r>
              <a:rPr lang="en-ID" altLang="id-ID" sz="4000" b="1" dirty="0" smtClean="0">
                <a:solidFill>
                  <a:srgbClr val="C00000"/>
                </a:solidFill>
                <a:latin typeface="Agatha Needs Flesh" panose="02000000000000000000" pitchFamily="2" charset="0"/>
              </a:rPr>
              <a:t>4</a:t>
            </a:r>
            <a:r>
              <a:rPr lang="id-ID" altLang="id-ID" sz="4000" b="1" dirty="0" smtClean="0">
                <a:solidFill>
                  <a:srgbClr val="C00000"/>
                </a:solidFill>
                <a:latin typeface="Agatha Needs Flesh" panose="02000000000000000000" pitchFamily="2" charset="0"/>
              </a:rPr>
              <a:t>.05</a:t>
            </a:r>
            <a:r>
              <a:rPr lang="id-ID" altLang="id-ID" sz="2400" dirty="0" smtClean="0">
                <a:solidFill>
                  <a:srgbClr val="C00000"/>
                </a:solidFill>
                <a:latin typeface="+mj-lt"/>
              </a:rPr>
              <a:t>: </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Sebuah traktor dibeli seharga Rp 60 juta umur ekonomi 7 tahun dengan nilai sisa Rp 4 juta. Jika digunakan depresiasi garis lurus maka nilai buku traktor tersebut pada akhir tahun ke-3 adalah Rp 36 juta.</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Jika traktor dijual seharga Rp 40 juta pada akhir tahun ke-3 dan pendapatan kapital dikenai pajak 28%, berapakah pajak dari pendapatan kapital tersebut?</a:t>
            </a:r>
          </a:p>
          <a:p>
            <a:pPr marL="457200" indent="-457200" algn="just" eaLnBrk="1" hangingPunct="1">
              <a:spcBef>
                <a:spcPct val="0"/>
              </a:spcBef>
              <a:buClrTx/>
              <a:buSzTx/>
              <a:buFontTx/>
              <a:buAutoNum type="alphaLcPeriod"/>
              <a:tabLst/>
            </a:pPr>
            <a:r>
              <a:rPr lang="id-ID" altLang="id-ID" sz="2000" dirty="0" smtClean="0">
                <a:solidFill>
                  <a:schemeClr val="tx1">
                    <a:lumMod val="95000"/>
                    <a:lumOff val="5000"/>
                  </a:schemeClr>
                </a:solidFill>
                <a:latin typeface="+mj-lt"/>
              </a:rPr>
              <a:t>Jika traktor tadi tetap dipakai dan baru dijual akhir tahun ke-7 dengan harga Rp 10 juta, berapakah pajak pendapatan kapital yang dikenakan?</a:t>
            </a:r>
            <a:endParaRPr lang="ru-RU" altLang="id-ID" sz="20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p:spTree>
    <p:extLst>
      <p:ext uri="{BB962C8B-B14F-4D97-AF65-F5344CB8AC3E}">
        <p14:creationId xmlns:p14="http://schemas.microsoft.com/office/powerpoint/2010/main" val="641512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67544" y="908720"/>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a:t>
            </a:r>
            <a:r>
              <a:rPr lang="id-ID" altLang="id-ID" sz="2400" dirty="0" smtClean="0">
                <a:solidFill>
                  <a:schemeClr val="tx1"/>
                </a:solidFill>
                <a:latin typeface="+mj-lt"/>
              </a:rPr>
              <a:t>:  </a:t>
            </a:r>
          </a:p>
          <a:p>
            <a:pPr marL="457200" indent="-457200" algn="just" eaLnBrk="1" hangingPunct="1">
              <a:spcBef>
                <a:spcPct val="0"/>
              </a:spcBef>
              <a:buClrTx/>
              <a:buSzTx/>
              <a:buFontTx/>
              <a:buAutoNum type="alphaLcPeriod"/>
              <a:tabLst/>
            </a:pPr>
            <a:r>
              <a:rPr lang="id-ID" altLang="id-ID" sz="2400" dirty="0" smtClean="0">
                <a:solidFill>
                  <a:schemeClr val="tx1">
                    <a:lumMod val="95000"/>
                    <a:lumOff val="5000"/>
                  </a:schemeClr>
                </a:solidFill>
                <a:latin typeface="+mj-lt"/>
              </a:rPr>
              <a:t>Pendapatan kapital yang diperoleh adalah:</a:t>
            </a:r>
          </a:p>
          <a:p>
            <a:pPr marL="0" indent="0" algn="just" eaLnBrk="1" hangingPunct="1">
              <a:spcBef>
                <a:spcPct val="0"/>
              </a:spcBef>
              <a:buClrTx/>
              <a:buSzTx/>
              <a:buNone/>
              <a:tabLst/>
            </a:pPr>
            <a:r>
              <a:rPr lang="id-ID" altLang="id-ID" sz="2400" dirty="0">
                <a:solidFill>
                  <a:schemeClr val="tx1">
                    <a:lumMod val="95000"/>
                    <a:lumOff val="5000"/>
                  </a:schemeClr>
                </a:solidFill>
                <a:latin typeface="+mj-lt"/>
              </a:rPr>
              <a:t>	</a:t>
            </a:r>
            <a:r>
              <a:rPr lang="id-ID" altLang="id-ID" sz="2400" i="1" dirty="0" smtClean="0">
                <a:solidFill>
                  <a:schemeClr val="tx1">
                    <a:lumMod val="95000"/>
                    <a:lumOff val="5000"/>
                  </a:schemeClr>
                </a:solidFill>
                <a:latin typeface="+mj-lt"/>
              </a:rPr>
              <a:t>CG</a:t>
            </a:r>
            <a:r>
              <a:rPr lang="id-ID" altLang="id-ID" sz="2400" i="1" baseline="-25000" dirty="0" smtClean="0">
                <a:solidFill>
                  <a:schemeClr val="tx1">
                    <a:lumMod val="95000"/>
                    <a:lumOff val="5000"/>
                  </a:schemeClr>
                </a:solidFill>
                <a:latin typeface="+mj-lt"/>
              </a:rPr>
              <a:t>t</a:t>
            </a:r>
            <a:r>
              <a:rPr lang="id-ID" altLang="id-ID" sz="2400" i="1" dirty="0" smtClean="0">
                <a:solidFill>
                  <a:schemeClr val="tx1">
                    <a:lumMod val="95000"/>
                    <a:lumOff val="5000"/>
                  </a:schemeClr>
                </a:solidFill>
                <a:latin typeface="+mj-lt"/>
              </a:rPr>
              <a:t> </a:t>
            </a:r>
            <a:r>
              <a:rPr lang="id-ID" altLang="id-ID" sz="2400" dirty="0" smtClean="0">
                <a:solidFill>
                  <a:schemeClr val="tx1">
                    <a:lumMod val="95000"/>
                    <a:lumOff val="5000"/>
                  </a:schemeClr>
                </a:solidFill>
                <a:latin typeface="+mj-lt"/>
              </a:rPr>
              <a:t>	=  40 juta – 36 juta</a:t>
            </a:r>
          </a:p>
          <a:p>
            <a:pPr marL="0" indent="0" algn="just" eaLnBrk="1" hangingPunct="1">
              <a:spcBef>
                <a:spcPct val="0"/>
              </a:spcBef>
              <a:buClrTx/>
              <a:buSzTx/>
              <a:buNone/>
              <a:tabLst/>
            </a:pPr>
            <a:r>
              <a:rPr lang="id-ID" altLang="id-ID" sz="2400" dirty="0">
                <a:solidFill>
                  <a:schemeClr val="tx1">
                    <a:lumMod val="95000"/>
                    <a:lumOff val="5000"/>
                  </a:schemeClr>
                </a:solidFill>
                <a:latin typeface="+mj-lt"/>
              </a:rPr>
              <a:t>	</a:t>
            </a:r>
            <a:r>
              <a:rPr lang="id-ID" altLang="id-ID" sz="2400" dirty="0" smtClean="0">
                <a:solidFill>
                  <a:schemeClr val="tx1">
                    <a:lumMod val="95000"/>
                    <a:lumOff val="5000"/>
                  </a:schemeClr>
                </a:solidFill>
                <a:latin typeface="+mj-lt"/>
              </a:rPr>
              <a:t>	=  Rp 4 juta</a:t>
            </a:r>
          </a:p>
          <a:p>
            <a:pPr marL="0" indent="0" algn="just" eaLnBrk="1" hangingPunct="1">
              <a:spcBef>
                <a:spcPct val="0"/>
              </a:spcBef>
              <a:buClrTx/>
              <a:buSzTx/>
              <a:buNone/>
              <a:tabLst/>
            </a:pPr>
            <a:endParaRPr lang="id-ID" altLang="id-ID" sz="1000" baseline="-25000" dirty="0" smtClean="0">
              <a:solidFill>
                <a:schemeClr val="tx1">
                  <a:lumMod val="95000"/>
                  <a:lumOff val="5000"/>
                </a:schemeClr>
              </a:solidFill>
              <a:latin typeface="+mj-lt"/>
            </a:endParaRPr>
          </a:p>
          <a:p>
            <a:pPr marL="0" indent="0" algn="just" eaLnBrk="1" hangingPunct="1">
              <a:spcBef>
                <a:spcPct val="0"/>
              </a:spcBef>
              <a:buClrTx/>
              <a:buSzTx/>
              <a:buNone/>
              <a:tabLst/>
            </a:pPr>
            <a:r>
              <a:rPr lang="id-ID" altLang="id-ID" sz="2400" baseline="-25000" dirty="0" smtClean="0">
                <a:solidFill>
                  <a:srgbClr val="0070C0"/>
                </a:solidFill>
                <a:latin typeface="+mj-lt"/>
              </a:rPr>
              <a:t> </a:t>
            </a:r>
            <a:r>
              <a:rPr lang="id-ID" altLang="id-ID" sz="2400" dirty="0" smtClean="0">
                <a:solidFill>
                  <a:srgbClr val="0070C0"/>
                </a:solidFill>
                <a:latin typeface="+mj-lt"/>
              </a:rPr>
              <a:t>       besarnya pajak pendapatan kapital yang dikenakan adalah:</a:t>
            </a:r>
          </a:p>
          <a:p>
            <a:pPr marL="0" indent="0" algn="just" eaLnBrk="1" hangingPunct="1">
              <a:spcBef>
                <a:spcPct val="0"/>
              </a:spcBef>
              <a:buClrTx/>
              <a:buSzTx/>
              <a:buNone/>
              <a:tabLst/>
            </a:pPr>
            <a:r>
              <a:rPr lang="id-ID" altLang="id-ID" sz="2400" dirty="0">
                <a:solidFill>
                  <a:srgbClr val="0070C0"/>
                </a:solidFill>
                <a:latin typeface="+mj-lt"/>
              </a:rPr>
              <a:t>	</a:t>
            </a:r>
            <a:r>
              <a:rPr lang="id-ID" altLang="id-ID" sz="2400" i="1" dirty="0" smtClean="0">
                <a:solidFill>
                  <a:srgbClr val="0070C0"/>
                </a:solidFill>
                <a:latin typeface="+mj-lt"/>
              </a:rPr>
              <a:t>Pc	</a:t>
            </a:r>
            <a:r>
              <a:rPr lang="id-ID" altLang="id-ID" sz="2400" dirty="0" smtClean="0">
                <a:solidFill>
                  <a:srgbClr val="0070C0"/>
                </a:solidFill>
                <a:latin typeface="+mj-lt"/>
              </a:rPr>
              <a:t>=  </a:t>
            </a:r>
            <a:r>
              <a:rPr lang="id-ID" altLang="id-ID" sz="2400" i="1" dirty="0" smtClean="0">
                <a:solidFill>
                  <a:srgbClr val="0070C0"/>
                </a:solidFill>
                <a:latin typeface="+mj-lt"/>
              </a:rPr>
              <a:t>Tc . CG</a:t>
            </a:r>
            <a:r>
              <a:rPr lang="id-ID" altLang="id-ID" sz="2400" i="1" baseline="-25000" dirty="0" smtClean="0">
                <a:solidFill>
                  <a:srgbClr val="0070C0"/>
                </a:solidFill>
                <a:latin typeface="+mj-lt"/>
              </a:rPr>
              <a:t>3</a:t>
            </a:r>
          </a:p>
          <a:p>
            <a:pPr marL="0" indent="0" algn="just" eaLnBrk="1" hangingPunct="1">
              <a:spcBef>
                <a:spcPct val="0"/>
              </a:spcBef>
              <a:buClrTx/>
              <a:buSzTx/>
              <a:buNone/>
              <a:tabLst/>
            </a:pPr>
            <a:r>
              <a:rPr lang="id-ID" altLang="id-ID" sz="2400" i="1" dirty="0">
                <a:solidFill>
                  <a:srgbClr val="0070C0"/>
                </a:solidFill>
                <a:latin typeface="+mj-lt"/>
              </a:rPr>
              <a:t>	</a:t>
            </a:r>
            <a:r>
              <a:rPr lang="id-ID" altLang="id-ID" sz="2400" i="1" dirty="0" smtClean="0">
                <a:solidFill>
                  <a:srgbClr val="0070C0"/>
                </a:solidFill>
                <a:latin typeface="+mj-lt"/>
              </a:rPr>
              <a:t>	</a:t>
            </a:r>
            <a:r>
              <a:rPr lang="id-ID" altLang="id-ID" sz="2400" dirty="0" smtClean="0">
                <a:solidFill>
                  <a:srgbClr val="0070C0"/>
                </a:solidFill>
                <a:latin typeface="+mj-lt"/>
              </a:rPr>
              <a:t>=  0,28 x Rp 4 juta</a:t>
            </a:r>
          </a:p>
          <a:p>
            <a:pPr marL="0" indent="0" algn="just" eaLnBrk="1" hangingPunct="1">
              <a:spcBef>
                <a:spcPct val="0"/>
              </a:spcBef>
              <a:buClrTx/>
              <a:buSzTx/>
              <a:buNone/>
              <a:tabLst/>
            </a:pPr>
            <a:r>
              <a:rPr lang="id-ID" altLang="id-ID" sz="2400" dirty="0">
                <a:solidFill>
                  <a:srgbClr val="0070C0"/>
                </a:solidFill>
                <a:latin typeface="+mj-lt"/>
              </a:rPr>
              <a:t>	</a:t>
            </a:r>
            <a:r>
              <a:rPr lang="id-ID" altLang="id-ID" sz="2400" dirty="0" smtClean="0">
                <a:solidFill>
                  <a:srgbClr val="0070C0"/>
                </a:solidFill>
                <a:latin typeface="+mj-lt"/>
              </a:rPr>
              <a:t>	=  Rp 1.680 juta</a:t>
            </a:r>
            <a:endParaRPr lang="ru-RU" altLang="id-ID" sz="2000" dirty="0">
              <a:solidFill>
                <a:srgbClr val="0070C0"/>
              </a:solidFill>
              <a:latin typeface="+mj-lt"/>
            </a:endParaRPr>
          </a:p>
        </p:txBody>
      </p:sp>
    </p:spTree>
    <p:extLst>
      <p:ext uri="{BB962C8B-B14F-4D97-AF65-F5344CB8AC3E}">
        <p14:creationId xmlns:p14="http://schemas.microsoft.com/office/powerpoint/2010/main" val="24093708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539552" y="980728"/>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C00000"/>
                </a:solidFill>
                <a:latin typeface="Agatha Needs Flesh" panose="02000000000000000000" pitchFamily="2" charset="0"/>
              </a:rPr>
              <a:t>Contoh  </a:t>
            </a:r>
            <a:r>
              <a:rPr lang="id-ID" altLang="id-ID" sz="4000" b="1" dirty="0" smtClean="0">
                <a:solidFill>
                  <a:srgbClr val="C00000"/>
                </a:solidFill>
                <a:latin typeface="Agatha Needs Flesh" panose="02000000000000000000" pitchFamily="2" charset="0"/>
              </a:rPr>
              <a:t>1</a:t>
            </a:r>
            <a:r>
              <a:rPr lang="en-ID" altLang="id-ID" sz="4000" b="1" dirty="0" smtClean="0">
                <a:solidFill>
                  <a:srgbClr val="C00000"/>
                </a:solidFill>
                <a:latin typeface="Agatha Needs Flesh" panose="02000000000000000000" pitchFamily="2" charset="0"/>
              </a:rPr>
              <a:t>4</a:t>
            </a:r>
            <a:r>
              <a:rPr lang="id-ID" altLang="id-ID" sz="4000" b="1" dirty="0" smtClean="0">
                <a:solidFill>
                  <a:srgbClr val="C00000"/>
                </a:solidFill>
                <a:latin typeface="Agatha Needs Flesh" panose="02000000000000000000" pitchFamily="2" charset="0"/>
              </a:rPr>
              <a:t>.06</a:t>
            </a:r>
            <a:r>
              <a:rPr lang="id-ID" altLang="id-ID" sz="2400" dirty="0" smtClean="0">
                <a:solidFill>
                  <a:srgbClr val="C00000"/>
                </a:solidFill>
                <a:latin typeface="+mj-lt"/>
              </a:rPr>
              <a:t>: </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Sebidang tanah dibeli seharga Rp 100 juta, dan akan dibangun apartemen dengan biaya  Rp 1,6 milyar.  Perkiraan apartemen tersebut memberi pendapatan tahunan dari penyewa dengan nilai sebelum pajak Rp 300 juta selama 40 tahun berdasar nilai sekarang.  Pada akhir tahun ke-6 saat nilai properti tersebut mengalami peningkatan, direncanakan apartemen tersebut akan dijual.  Aturan perpajakan harga tanah tidak dapat didepresiasi , tetapi diperhitungkan sebagai nilai sisa.  Ongkos konstruksi dapat didepresiasi selama 32 tahun dengan metode garis lurus,  MARR pajak ditetapkan 10% tidak termasuk inflasi.  Tingkat pajak pendapatan  yang dikenakan 34% dan tingkat pajak pendapatan kapitalnya adalah 28%.  Jika diasumsikan tidak ada inflasi dan harga jual properti termasuk tanahnya adalah Rp 2,1 milyar di akhir tahun ke-6, berapakah NPV dari investasi tersebut?</a:t>
            </a:r>
            <a:endParaRPr lang="ru-RU" altLang="id-ID" sz="2000" baseline="-25000" dirty="0">
              <a:solidFill>
                <a:schemeClr val="tx1"/>
              </a:solidFill>
              <a:latin typeface="+mj-lt"/>
            </a:endParaRPr>
          </a:p>
        </p:txBody>
      </p:sp>
    </p:spTree>
    <p:extLst>
      <p:ext uri="{BB962C8B-B14F-4D97-AF65-F5344CB8AC3E}">
        <p14:creationId xmlns:p14="http://schemas.microsoft.com/office/powerpoint/2010/main" val="1597361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0"/>
              <p:cNvSpPr>
                <a:spLocks noChangeArrowheads="1"/>
              </p:cNvSpPr>
              <p:nvPr/>
            </p:nvSpPr>
            <p:spPr bwMode="auto">
              <a:xfrm>
                <a:off x="467544" y="908720"/>
                <a:ext cx="8175823" cy="121443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smtClean="0">
                    <a:solidFill>
                      <a:srgbClr val="0070C0"/>
                    </a:solidFill>
                    <a:latin typeface="Agatha Needs Flesh" panose="02000000000000000000" pitchFamily="2" charset="0"/>
                  </a:rPr>
                  <a:t>Solusi</a:t>
                </a:r>
                <a:r>
                  <a:rPr lang="id-ID" altLang="id-ID" sz="2400" dirty="0" smtClean="0">
                    <a:solidFill>
                      <a:schemeClr val="tx1"/>
                    </a:solidFill>
                    <a:latin typeface="+mj-lt"/>
                  </a:rPr>
                  <a:t>:  </a:t>
                </a:r>
              </a:p>
              <a:p>
                <a:pPr marL="0" indent="0" algn="just" eaLnBrk="1" hangingPunct="1">
                  <a:spcBef>
                    <a:spcPct val="0"/>
                  </a:spcBef>
                  <a:buClrTx/>
                  <a:buSzTx/>
                  <a:buFontTx/>
                  <a:buNone/>
                  <a:tabLst>
                    <a:tab pos="0" algn="l"/>
                  </a:tabLst>
                </a:pPr>
                <a:r>
                  <a:rPr lang="id-ID" altLang="id-ID" sz="2000" dirty="0" smtClean="0">
                    <a:solidFill>
                      <a:schemeClr val="tx1"/>
                    </a:solidFill>
                    <a:latin typeface="+mj-lt"/>
                  </a:rPr>
                  <a:t>Dengan metode garis lurus maka depresiasi tiap tahun selama 32 tahun adalah:</a:t>
                </a:r>
              </a:p>
              <a:p>
                <a:pPr marL="0" indent="0" algn="just" eaLnBrk="1" hangingPunct="1">
                  <a:spcBef>
                    <a:spcPct val="0"/>
                  </a:spcBef>
                  <a:buClrTx/>
                  <a:buSzTx/>
                  <a:buFontTx/>
                  <a:buNone/>
                  <a:tabLst>
                    <a:tab pos="0" algn="l"/>
                  </a:tabLst>
                </a:pPr>
                <a:r>
                  <a:rPr lang="id-ID" altLang="id-ID" sz="2000" dirty="0">
                    <a:solidFill>
                      <a:schemeClr val="tx1"/>
                    </a:solidFill>
                    <a:latin typeface="+mj-lt"/>
                  </a:rPr>
                  <a:t>	</a:t>
                </a:r>
                <a:r>
                  <a:rPr lang="id-ID" altLang="id-ID" sz="2000" dirty="0" smtClean="0">
                    <a:solidFill>
                      <a:schemeClr val="tx1"/>
                    </a:solidFill>
                    <a:latin typeface="+mj-lt"/>
                  </a:rPr>
                  <a:t>	</a:t>
                </a:r>
                <a:r>
                  <a:rPr lang="id-ID" altLang="id-ID" sz="2000" i="1" dirty="0" smtClean="0">
                    <a:solidFill>
                      <a:schemeClr val="tx1"/>
                    </a:solidFill>
                    <a:latin typeface="+mj-lt"/>
                  </a:rPr>
                  <a:t>D</a:t>
                </a:r>
                <a:r>
                  <a:rPr lang="id-ID" altLang="id-ID" sz="2000" i="1" baseline="-25000" dirty="0" smtClean="0">
                    <a:solidFill>
                      <a:schemeClr val="tx1"/>
                    </a:solidFill>
                    <a:latin typeface="+mj-lt"/>
                  </a:rPr>
                  <a:t>t</a:t>
                </a:r>
                <a:r>
                  <a:rPr lang="id-ID" altLang="id-ID" sz="2000" i="1" dirty="0" smtClean="0">
                    <a:solidFill>
                      <a:schemeClr val="tx1"/>
                    </a:solidFill>
                    <a:latin typeface="+mj-lt"/>
                  </a:rPr>
                  <a:t> </a:t>
                </a:r>
                <a:r>
                  <a:rPr lang="id-ID" altLang="id-ID" sz="2000" dirty="0" smtClean="0">
                    <a:solidFill>
                      <a:schemeClr val="tx1"/>
                    </a:solidFill>
                    <a:latin typeface="+mj-lt"/>
                  </a:rPr>
                  <a:t>= </a:t>
                </a:r>
                <a14:m>
                  <m:oMath xmlns:m="http://schemas.openxmlformats.org/officeDocument/2006/math">
                    <m:f>
                      <m:fPr>
                        <m:ctrlPr>
                          <a:rPr lang="id-ID" altLang="id-ID" sz="2000" i="1" smtClean="0">
                            <a:solidFill>
                              <a:schemeClr val="tx1"/>
                            </a:solidFill>
                            <a:latin typeface="Cambria Math" panose="02040503050406030204" pitchFamily="18" charset="0"/>
                          </a:rPr>
                        </m:ctrlPr>
                      </m:fPr>
                      <m:num>
                        <m:r>
                          <a:rPr lang="id-ID" altLang="id-ID" sz="2000" b="0" i="1" smtClean="0">
                            <a:solidFill>
                              <a:schemeClr val="tx1"/>
                            </a:solidFill>
                            <a:latin typeface="Cambria Math"/>
                          </a:rPr>
                          <m:t>𝑃</m:t>
                        </m:r>
                        <m:r>
                          <a:rPr lang="id-ID" altLang="id-ID" sz="2000" b="0" i="1" smtClean="0">
                            <a:solidFill>
                              <a:schemeClr val="tx1"/>
                            </a:solidFill>
                            <a:latin typeface="Cambria Math"/>
                          </a:rPr>
                          <m:t> − </m:t>
                        </m:r>
                        <m:r>
                          <a:rPr lang="id-ID" altLang="id-ID" sz="2000" b="0" i="1" smtClean="0">
                            <a:solidFill>
                              <a:schemeClr val="tx1"/>
                            </a:solidFill>
                            <a:latin typeface="Cambria Math"/>
                          </a:rPr>
                          <m:t>𝑆</m:t>
                        </m:r>
                      </m:num>
                      <m:den>
                        <m:r>
                          <a:rPr lang="id-ID" altLang="id-ID" sz="2000" b="0" i="1" smtClean="0">
                            <a:solidFill>
                              <a:schemeClr val="tx1"/>
                            </a:solidFill>
                            <a:latin typeface="Cambria Math"/>
                          </a:rPr>
                          <m:t>𝑁</m:t>
                        </m:r>
                      </m:den>
                    </m:f>
                  </m:oMath>
                </a14:m>
                <a:r>
                  <a:rPr lang="id-ID" altLang="id-ID" sz="2000" dirty="0" smtClean="0">
                    <a:solidFill>
                      <a:schemeClr val="tx1"/>
                    </a:solidFill>
                    <a:latin typeface="+mj-lt"/>
                  </a:rPr>
                  <a:t> = </a:t>
                </a:r>
                <a14:m>
                  <m:oMath xmlns:m="http://schemas.openxmlformats.org/officeDocument/2006/math">
                    <m:f>
                      <m:fPr>
                        <m:ctrlPr>
                          <a:rPr lang="id-ID" altLang="id-ID" sz="2000" i="1" smtClean="0">
                            <a:solidFill>
                              <a:schemeClr val="tx1"/>
                            </a:solidFill>
                            <a:latin typeface="Cambria Math" panose="02040503050406030204" pitchFamily="18" charset="0"/>
                          </a:rPr>
                        </m:ctrlPr>
                      </m:fPr>
                      <m:num>
                        <m:r>
                          <a:rPr lang="id-ID" altLang="id-ID" sz="2000" b="0" i="1" smtClean="0">
                            <a:solidFill>
                              <a:schemeClr val="tx1"/>
                            </a:solidFill>
                            <a:latin typeface="Cambria Math"/>
                          </a:rPr>
                          <m:t>1,6 </m:t>
                        </m:r>
                        <m:r>
                          <a:rPr lang="id-ID" altLang="id-ID" sz="2000" b="0" i="1" smtClean="0">
                            <a:solidFill>
                              <a:schemeClr val="tx1"/>
                            </a:solidFill>
                            <a:latin typeface="Cambria Math"/>
                          </a:rPr>
                          <m:t>𝑚𝑖𝑙𝑦𝑎𝑟</m:t>
                        </m:r>
                      </m:num>
                      <m:den>
                        <m:r>
                          <a:rPr lang="id-ID" altLang="id-ID" sz="2000" b="0" i="1" smtClean="0">
                            <a:solidFill>
                              <a:schemeClr val="tx1"/>
                            </a:solidFill>
                            <a:latin typeface="Cambria Math"/>
                          </a:rPr>
                          <m:t>32</m:t>
                        </m:r>
                      </m:den>
                    </m:f>
                  </m:oMath>
                </a14:m>
                <a:r>
                  <a:rPr lang="id-ID" altLang="id-ID" sz="2000" dirty="0" smtClean="0">
                    <a:solidFill>
                      <a:schemeClr val="tx1"/>
                    </a:solidFill>
                    <a:latin typeface="+mj-lt"/>
                  </a:rPr>
                  <a:t> = Rp 50 juta</a:t>
                </a:r>
              </a:p>
              <a:p>
                <a:pPr marL="0" indent="0" algn="just" eaLnBrk="1" hangingPunct="1">
                  <a:spcBef>
                    <a:spcPct val="0"/>
                  </a:spcBef>
                  <a:buClrTx/>
                  <a:buSzTx/>
                  <a:buFontTx/>
                  <a:buNone/>
                  <a:tabLst>
                    <a:tab pos="0" algn="l"/>
                  </a:tabLst>
                </a:pPr>
                <a:endParaRPr lang="id-ID" altLang="id-ID" sz="1000" dirty="0" smtClean="0">
                  <a:solidFill>
                    <a:schemeClr val="tx1"/>
                  </a:solidFill>
                  <a:latin typeface="+mj-lt"/>
                </a:endParaRPr>
              </a:p>
              <a:p>
                <a:pPr marL="0" indent="0" algn="just" eaLnBrk="1" hangingPunct="1">
                  <a:spcBef>
                    <a:spcPct val="0"/>
                  </a:spcBef>
                  <a:buClrTx/>
                  <a:buSzTx/>
                  <a:buFontTx/>
                  <a:buNone/>
                  <a:tabLst>
                    <a:tab pos="0" algn="l"/>
                  </a:tabLst>
                </a:pPr>
                <a:r>
                  <a:rPr lang="id-ID" altLang="id-ID" sz="2000" dirty="0" smtClean="0">
                    <a:solidFill>
                      <a:srgbClr val="C00000"/>
                    </a:solidFill>
                    <a:latin typeface="+mj-lt"/>
                  </a:rPr>
                  <a:t>maka nilai buku dari properti tersebut adalah:</a:t>
                </a:r>
              </a:p>
              <a:p>
                <a:pPr marL="0" indent="0" algn="just" eaLnBrk="1" hangingPunct="1">
                  <a:spcBef>
                    <a:spcPct val="0"/>
                  </a:spcBef>
                  <a:buClrTx/>
                  <a:buSzTx/>
                  <a:buFontTx/>
                  <a:buNone/>
                  <a:tabLst>
                    <a:tab pos="0" algn="l"/>
                  </a:tabLst>
                </a:pPr>
                <a:r>
                  <a:rPr lang="id-ID" altLang="id-ID" sz="2000" dirty="0" smtClean="0">
                    <a:solidFill>
                      <a:srgbClr val="C00000"/>
                    </a:solidFill>
                    <a:latin typeface="+mj-lt"/>
                  </a:rPr>
                  <a:t>		</a:t>
                </a:r>
                <a:r>
                  <a:rPr lang="id-ID" altLang="id-ID" sz="2000" i="1" dirty="0" smtClean="0">
                    <a:solidFill>
                      <a:srgbClr val="C00000"/>
                    </a:solidFill>
                    <a:latin typeface="+mj-lt"/>
                  </a:rPr>
                  <a:t>BV</a:t>
                </a:r>
                <a:r>
                  <a:rPr lang="id-ID" altLang="id-ID" sz="2000" i="1" baseline="-25000" dirty="0" smtClean="0">
                    <a:solidFill>
                      <a:srgbClr val="C00000"/>
                    </a:solidFill>
                    <a:latin typeface="+mj-lt"/>
                  </a:rPr>
                  <a:t>t</a:t>
                </a:r>
                <a:r>
                  <a:rPr lang="id-ID" altLang="id-ID" sz="2000" dirty="0" smtClean="0">
                    <a:solidFill>
                      <a:srgbClr val="C00000"/>
                    </a:solidFill>
                    <a:latin typeface="+mj-lt"/>
                  </a:rPr>
                  <a:t>=  </a:t>
                </a:r>
                <a:r>
                  <a:rPr lang="id-ID" altLang="id-ID" sz="2000" i="1" dirty="0" smtClean="0">
                    <a:solidFill>
                      <a:srgbClr val="C00000"/>
                    </a:solidFill>
                    <a:latin typeface="+mj-lt"/>
                  </a:rPr>
                  <a:t>P – t.D</a:t>
                </a:r>
                <a:r>
                  <a:rPr lang="id-ID" altLang="id-ID" sz="2000" dirty="0" smtClean="0">
                    <a:solidFill>
                      <a:srgbClr val="C00000"/>
                    </a:solidFill>
                    <a:latin typeface="+mj-lt"/>
                  </a:rPr>
                  <a:t> = 1,7 milyar – (6) (50 juta) = Rp 1,4 milyar</a:t>
                </a:r>
              </a:p>
              <a:p>
                <a:pPr marL="0" indent="0" algn="just" eaLnBrk="1" hangingPunct="1">
                  <a:spcBef>
                    <a:spcPct val="0"/>
                  </a:spcBef>
                  <a:buClrTx/>
                  <a:buSzTx/>
                  <a:buFontTx/>
                  <a:buNone/>
                  <a:tabLst>
                    <a:tab pos="0" algn="l"/>
                  </a:tabLst>
                </a:pPr>
                <a:endParaRPr lang="id-ID" altLang="id-ID" sz="1000" i="1" dirty="0">
                  <a:solidFill>
                    <a:schemeClr val="tx1"/>
                  </a:solidFill>
                  <a:latin typeface="+mj-lt"/>
                </a:endParaRPr>
              </a:p>
              <a:p>
                <a:pPr marL="0" indent="0" algn="just" eaLnBrk="1" hangingPunct="1">
                  <a:spcBef>
                    <a:spcPct val="0"/>
                  </a:spcBef>
                  <a:buClrTx/>
                  <a:buSzTx/>
                  <a:buFontTx/>
                  <a:buNone/>
                  <a:tabLst>
                    <a:tab pos="0" algn="l"/>
                  </a:tabLst>
                </a:pPr>
                <a:r>
                  <a:rPr lang="id-ID" altLang="id-ID" sz="2000" dirty="0" smtClean="0">
                    <a:solidFill>
                      <a:schemeClr val="tx1"/>
                    </a:solidFill>
                    <a:latin typeface="+mj-lt"/>
                  </a:rPr>
                  <a:t>Pendapatan bersih setelah dikurangi pajak setiap tahun sampai tahun ke-6 adalah:	</a:t>
                </a:r>
              </a:p>
              <a:p>
                <a:pPr marL="0" indent="0" algn="just" eaLnBrk="1" hangingPunct="1">
                  <a:spcBef>
                    <a:spcPct val="0"/>
                  </a:spcBef>
                  <a:buClrTx/>
                  <a:buSzTx/>
                  <a:buFontTx/>
                  <a:buNone/>
                  <a:tabLst>
                    <a:tab pos="0" algn="l"/>
                  </a:tabLst>
                </a:pPr>
                <a:r>
                  <a:rPr lang="id-ID" altLang="id-ID" sz="2000" dirty="0">
                    <a:solidFill>
                      <a:schemeClr val="tx1"/>
                    </a:solidFill>
                    <a:latin typeface="+mj-lt"/>
                  </a:rPr>
                  <a:t>	</a:t>
                </a:r>
                <a:r>
                  <a:rPr lang="id-ID" altLang="id-ID" sz="2000" dirty="0" smtClean="0">
                    <a:solidFill>
                      <a:schemeClr val="tx1"/>
                    </a:solidFill>
                    <a:latin typeface="+mj-lt"/>
                  </a:rPr>
                  <a:t>	</a:t>
                </a:r>
                <a:r>
                  <a:rPr lang="id-ID" altLang="id-ID" sz="2000" i="1" dirty="0" smtClean="0">
                    <a:solidFill>
                      <a:schemeClr val="tx1"/>
                    </a:solidFill>
                    <a:latin typeface="+mj-lt"/>
                  </a:rPr>
                  <a:t>Y</a:t>
                </a:r>
                <a:r>
                  <a:rPr lang="id-ID" altLang="id-ID" sz="2000" i="1" baseline="-25000" dirty="0" smtClean="0">
                    <a:solidFill>
                      <a:schemeClr val="tx1"/>
                    </a:solidFill>
                    <a:latin typeface="+mj-lt"/>
                  </a:rPr>
                  <a:t>t </a:t>
                </a:r>
                <a:r>
                  <a:rPr lang="id-ID" altLang="id-ID" sz="2000" dirty="0" smtClean="0">
                    <a:solidFill>
                      <a:schemeClr val="tx1"/>
                    </a:solidFill>
                    <a:latin typeface="+mj-lt"/>
                  </a:rPr>
                  <a:t>=  </a:t>
                </a:r>
                <a:r>
                  <a:rPr lang="id-ID" altLang="id-ID" sz="2000" i="1" dirty="0" smtClean="0">
                    <a:solidFill>
                      <a:schemeClr val="tx1"/>
                    </a:solidFill>
                    <a:latin typeface="+mj-lt"/>
                  </a:rPr>
                  <a:t>A</a:t>
                </a:r>
                <a:r>
                  <a:rPr lang="id-ID" altLang="id-ID" sz="2000" i="1" baseline="-25000" dirty="0" smtClean="0">
                    <a:solidFill>
                      <a:schemeClr val="tx1"/>
                    </a:solidFill>
                    <a:latin typeface="+mj-lt"/>
                  </a:rPr>
                  <a:t>t</a:t>
                </a:r>
                <a:r>
                  <a:rPr lang="id-ID" altLang="id-ID" sz="2000" i="1" dirty="0" smtClean="0">
                    <a:solidFill>
                      <a:schemeClr val="tx1"/>
                    </a:solidFill>
                    <a:latin typeface="+mj-lt"/>
                  </a:rPr>
                  <a:t> – T (A</a:t>
                </a:r>
                <a:r>
                  <a:rPr lang="id-ID" altLang="id-ID" sz="2000" i="1" baseline="-25000" dirty="0" smtClean="0">
                    <a:solidFill>
                      <a:schemeClr val="tx1"/>
                    </a:solidFill>
                    <a:latin typeface="+mj-lt"/>
                  </a:rPr>
                  <a:t>t</a:t>
                </a:r>
                <a:r>
                  <a:rPr lang="id-ID" altLang="id-ID" sz="2000" i="1" dirty="0" smtClean="0">
                    <a:solidFill>
                      <a:schemeClr val="tx1"/>
                    </a:solidFill>
                    <a:latin typeface="+mj-lt"/>
                  </a:rPr>
                  <a:t> – D</a:t>
                </a:r>
                <a:r>
                  <a:rPr lang="id-ID" altLang="id-ID" sz="2000" i="1" baseline="-25000" dirty="0" smtClean="0">
                    <a:solidFill>
                      <a:schemeClr val="tx1"/>
                    </a:solidFill>
                    <a:latin typeface="+mj-lt"/>
                  </a:rPr>
                  <a:t>t</a:t>
                </a:r>
                <a:r>
                  <a:rPr lang="id-ID" altLang="id-ID" sz="2000" i="1" dirty="0" smtClean="0">
                    <a:solidFill>
                      <a:schemeClr val="tx1"/>
                    </a:solidFill>
                    <a:latin typeface="+mj-lt"/>
                  </a:rPr>
                  <a:t>)</a:t>
                </a:r>
              </a:p>
              <a:p>
                <a:pPr marL="0" indent="0" algn="just" eaLnBrk="1" hangingPunct="1">
                  <a:spcBef>
                    <a:spcPct val="0"/>
                  </a:spcBef>
                  <a:buClrTx/>
                  <a:buSzTx/>
                  <a:buFontTx/>
                  <a:buNone/>
                  <a:tabLst>
                    <a:tab pos="0" algn="l"/>
                  </a:tabLst>
                </a:pPr>
                <a:r>
                  <a:rPr lang="id-ID" altLang="id-ID" sz="2000" i="1" dirty="0">
                    <a:solidFill>
                      <a:schemeClr val="tx1"/>
                    </a:solidFill>
                    <a:latin typeface="+mj-lt"/>
                  </a:rPr>
                  <a:t>	</a:t>
                </a:r>
                <a:r>
                  <a:rPr lang="id-ID" altLang="id-ID" sz="2000" i="1" dirty="0" smtClean="0">
                    <a:solidFill>
                      <a:schemeClr val="tx1"/>
                    </a:solidFill>
                    <a:latin typeface="+mj-lt"/>
                  </a:rPr>
                  <a:t>	 </a:t>
                </a:r>
                <a:r>
                  <a:rPr lang="id-ID" altLang="id-ID" sz="2000" dirty="0" smtClean="0">
                    <a:solidFill>
                      <a:schemeClr val="tx1"/>
                    </a:solidFill>
                    <a:latin typeface="+mj-lt"/>
                  </a:rPr>
                  <a:t>   =  </a:t>
                </a:r>
                <a:r>
                  <a:rPr lang="id-ID" altLang="id-ID" sz="2000" i="1" dirty="0" smtClean="0">
                    <a:solidFill>
                      <a:schemeClr val="tx1"/>
                    </a:solidFill>
                    <a:latin typeface="+mj-lt"/>
                  </a:rPr>
                  <a:t>300 juta – 34%(300 juta – 50 juta)</a:t>
                </a:r>
              </a:p>
              <a:p>
                <a:pPr marL="0" indent="0" algn="just" eaLnBrk="1" hangingPunct="1">
                  <a:spcBef>
                    <a:spcPct val="0"/>
                  </a:spcBef>
                  <a:buClrTx/>
                  <a:buSzTx/>
                  <a:buFontTx/>
                  <a:buNone/>
                  <a:tabLst>
                    <a:tab pos="0" algn="l"/>
                  </a:tabLst>
                </a:pPr>
                <a:r>
                  <a:rPr lang="id-ID" altLang="id-ID" sz="2000" i="1" dirty="0">
                    <a:solidFill>
                      <a:schemeClr val="tx1"/>
                    </a:solidFill>
                    <a:latin typeface="+mj-lt"/>
                  </a:rPr>
                  <a:t>	</a:t>
                </a:r>
                <a:r>
                  <a:rPr lang="id-ID" altLang="id-ID" sz="2000" i="1" dirty="0" smtClean="0">
                    <a:solidFill>
                      <a:schemeClr val="tx1"/>
                    </a:solidFill>
                    <a:latin typeface="+mj-lt"/>
                  </a:rPr>
                  <a:t>	</a:t>
                </a:r>
                <a:r>
                  <a:rPr lang="id-ID" altLang="id-ID" sz="2000" dirty="0" smtClean="0">
                    <a:solidFill>
                      <a:schemeClr val="tx1"/>
                    </a:solidFill>
                    <a:latin typeface="+mj-lt"/>
                  </a:rPr>
                  <a:t>    = Rp 215 juta	</a:t>
                </a:r>
              </a:p>
              <a:p>
                <a:pPr marL="0" indent="0" algn="just" eaLnBrk="1" hangingPunct="1">
                  <a:spcBef>
                    <a:spcPct val="0"/>
                  </a:spcBef>
                  <a:buClrTx/>
                  <a:buSzTx/>
                  <a:buFontTx/>
                  <a:buNone/>
                  <a:tabLst>
                    <a:tab pos="0" algn="l"/>
                  </a:tabLst>
                </a:pPr>
                <a:r>
                  <a:rPr lang="id-ID" altLang="id-ID" sz="1000" dirty="0">
                    <a:solidFill>
                      <a:schemeClr val="tx1"/>
                    </a:solidFill>
                    <a:latin typeface="+mj-lt"/>
                  </a:rPr>
                  <a:t> </a:t>
                </a:r>
                <a:endParaRPr lang="id-ID" altLang="id-ID" sz="1000" dirty="0" smtClean="0">
                  <a:solidFill>
                    <a:schemeClr val="tx1"/>
                  </a:solidFill>
                  <a:latin typeface="+mj-lt"/>
                </a:endParaRPr>
              </a:p>
              <a:p>
                <a:pPr marL="0" indent="0" algn="just" eaLnBrk="1" hangingPunct="1">
                  <a:spcBef>
                    <a:spcPct val="0"/>
                  </a:spcBef>
                  <a:buClrTx/>
                  <a:buSzTx/>
                  <a:buFontTx/>
                  <a:buNone/>
                  <a:tabLst>
                    <a:tab pos="0" algn="l"/>
                  </a:tabLst>
                </a:pPr>
                <a:r>
                  <a:rPr lang="id-ID" altLang="id-ID" sz="2000" dirty="0" smtClean="0">
                    <a:solidFill>
                      <a:srgbClr val="C00000"/>
                    </a:solidFill>
                    <a:latin typeface="+mj-lt"/>
                  </a:rPr>
                  <a:t>Pajak pendapatan kapital dari penjualan properti tersebut diakhir tahun ke-6 adalah:</a:t>
                </a:r>
              </a:p>
              <a:p>
                <a:pPr algn="just" eaLnBrk="1" hangingPunct="1">
                  <a:spcBef>
                    <a:spcPct val="0"/>
                  </a:spcBef>
                  <a:buClrTx/>
                  <a:buSzTx/>
                  <a:buFontTx/>
                  <a:buNone/>
                </a:pPr>
                <a:r>
                  <a:rPr lang="id-ID" altLang="id-ID" sz="2000" dirty="0">
                    <a:solidFill>
                      <a:schemeClr val="tx1"/>
                    </a:solidFill>
                    <a:latin typeface="+mj-lt"/>
                  </a:rPr>
                  <a:t>	</a:t>
                </a:r>
                <a:r>
                  <a:rPr lang="id-ID" altLang="id-ID" sz="2000" i="1" dirty="0">
                    <a:solidFill>
                      <a:srgbClr val="0070C0"/>
                    </a:solidFill>
                  </a:rPr>
                  <a:t> Pc	</a:t>
                </a:r>
                <a:r>
                  <a:rPr lang="id-ID" altLang="id-ID" sz="2000" dirty="0">
                    <a:solidFill>
                      <a:srgbClr val="0070C0"/>
                    </a:solidFill>
                  </a:rPr>
                  <a:t>=  </a:t>
                </a:r>
                <a:r>
                  <a:rPr lang="id-ID" altLang="id-ID" sz="2000" i="1" dirty="0">
                    <a:solidFill>
                      <a:srgbClr val="0070C0"/>
                    </a:solidFill>
                  </a:rPr>
                  <a:t>Tc . </a:t>
                </a:r>
                <a:r>
                  <a:rPr lang="id-ID" altLang="id-ID" sz="2000" i="1" dirty="0" smtClean="0">
                    <a:solidFill>
                      <a:srgbClr val="0070C0"/>
                    </a:solidFill>
                  </a:rPr>
                  <a:t>CG</a:t>
                </a:r>
                <a:r>
                  <a:rPr lang="id-ID" altLang="id-ID" sz="2000" i="1" baseline="-25000" dirty="0" smtClean="0">
                    <a:solidFill>
                      <a:srgbClr val="0070C0"/>
                    </a:solidFill>
                  </a:rPr>
                  <a:t>6</a:t>
                </a:r>
                <a:endParaRPr lang="id-ID" altLang="id-ID" sz="2000" i="1" dirty="0" smtClean="0">
                  <a:solidFill>
                    <a:srgbClr val="0070C0"/>
                  </a:solidFill>
                </a:endParaRPr>
              </a:p>
              <a:p>
                <a:pPr algn="just" eaLnBrk="1" hangingPunct="1">
                  <a:spcBef>
                    <a:spcPct val="0"/>
                  </a:spcBef>
                  <a:buClrTx/>
                  <a:buSzTx/>
                  <a:buFontTx/>
                  <a:buNone/>
                </a:pPr>
                <a:r>
                  <a:rPr lang="id-ID" altLang="id-ID" sz="2000" i="1" dirty="0">
                    <a:solidFill>
                      <a:srgbClr val="0070C0"/>
                    </a:solidFill>
                    <a:latin typeface="+mj-lt"/>
                  </a:rPr>
                  <a:t>	</a:t>
                </a:r>
                <a:r>
                  <a:rPr lang="id-ID" altLang="id-ID" sz="2000" i="1" dirty="0" smtClean="0">
                    <a:solidFill>
                      <a:srgbClr val="0070C0"/>
                    </a:solidFill>
                    <a:latin typeface="+mj-lt"/>
                  </a:rPr>
                  <a:t>	</a:t>
                </a:r>
                <a:r>
                  <a:rPr lang="id-ID" altLang="id-ID" sz="2000" dirty="0" smtClean="0">
                    <a:solidFill>
                      <a:srgbClr val="0070C0"/>
                    </a:solidFill>
                    <a:latin typeface="+mj-lt"/>
                  </a:rPr>
                  <a:t>=</a:t>
                </a:r>
                <a:r>
                  <a:rPr lang="id-ID" altLang="id-ID" sz="2000" i="1" dirty="0" smtClean="0">
                    <a:solidFill>
                      <a:srgbClr val="0070C0"/>
                    </a:solidFill>
                    <a:latin typeface="+mj-lt"/>
                  </a:rPr>
                  <a:t>  28% (2,1 milyar – 1,4 milyar)</a:t>
                </a:r>
              </a:p>
              <a:p>
                <a:pPr algn="just" eaLnBrk="1" hangingPunct="1">
                  <a:spcBef>
                    <a:spcPct val="0"/>
                  </a:spcBef>
                  <a:buClrTx/>
                  <a:buSzTx/>
                  <a:buFontTx/>
                  <a:buNone/>
                </a:pPr>
                <a:r>
                  <a:rPr lang="id-ID" altLang="id-ID" sz="2000" i="1" dirty="0">
                    <a:solidFill>
                      <a:srgbClr val="0070C0"/>
                    </a:solidFill>
                    <a:latin typeface="+mj-lt"/>
                  </a:rPr>
                  <a:t>	</a:t>
                </a:r>
                <a:r>
                  <a:rPr lang="id-ID" altLang="id-ID" sz="2000" i="1" dirty="0" smtClean="0">
                    <a:solidFill>
                      <a:srgbClr val="0070C0"/>
                    </a:solidFill>
                    <a:latin typeface="+mj-lt"/>
                  </a:rPr>
                  <a:t>	</a:t>
                </a:r>
                <a:r>
                  <a:rPr lang="id-ID" altLang="id-ID" sz="2000" dirty="0" smtClean="0">
                    <a:solidFill>
                      <a:srgbClr val="0070C0"/>
                    </a:solidFill>
                    <a:latin typeface="+mj-lt"/>
                  </a:rPr>
                  <a:t>=  Rp 196 juta</a:t>
                </a:r>
                <a:endParaRPr lang="id-ID" altLang="id-ID" sz="2000" dirty="0" smtClean="0">
                  <a:solidFill>
                    <a:schemeClr val="tx1"/>
                  </a:solidFill>
                  <a:latin typeface="+mj-lt"/>
                </a:endParaRPr>
              </a:p>
            </p:txBody>
          </p:sp>
        </mc:Choice>
        <mc:Fallback xmlns="">
          <p:sp>
            <p:nvSpPr>
              <p:cNvPr id="2" name="Rectangle 10"/>
              <p:cNvSpPr>
                <a:spLocks noRot="1" noChangeAspect="1" noMove="1" noResize="1" noEditPoints="1" noAdjustHandles="1" noChangeArrowheads="1" noChangeShapeType="1" noTextEdit="1"/>
              </p:cNvSpPr>
              <p:nvPr/>
            </p:nvSpPr>
            <p:spPr bwMode="auto">
              <a:xfrm>
                <a:off x="467544" y="908720"/>
                <a:ext cx="8175823" cy="1214437"/>
              </a:xfrm>
              <a:prstGeom prst="rect">
                <a:avLst/>
              </a:prstGeom>
              <a:blipFill rotWithShape="1">
                <a:blip r:embed="rId2"/>
                <a:stretch>
                  <a:fillRect l="-2759" t="-9548" r="-895" b="-39246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id-ID">
                    <a:noFill/>
                  </a:rPr>
                  <a:t> </a:t>
                </a:r>
              </a:p>
            </p:txBody>
          </p:sp>
        </mc:Fallback>
      </mc:AlternateContent>
    </p:spTree>
    <p:extLst>
      <p:ext uri="{BB962C8B-B14F-4D97-AF65-F5344CB8AC3E}">
        <p14:creationId xmlns:p14="http://schemas.microsoft.com/office/powerpoint/2010/main" val="39458520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467544" y="908720"/>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marL="0" indent="0" algn="just" eaLnBrk="1" hangingPunct="1">
              <a:lnSpc>
                <a:spcPct val="150000"/>
              </a:lnSpc>
              <a:spcBef>
                <a:spcPct val="0"/>
              </a:spcBef>
              <a:buClrTx/>
              <a:buSzTx/>
              <a:buFontTx/>
              <a:buNone/>
              <a:tabLst>
                <a:tab pos="0" algn="l"/>
              </a:tabLst>
            </a:pPr>
            <a:r>
              <a:rPr lang="id-ID" altLang="id-ID" sz="2000" dirty="0" smtClean="0">
                <a:solidFill>
                  <a:schemeClr val="tx1"/>
                </a:solidFill>
                <a:latin typeface="+mj-lt"/>
              </a:rPr>
              <a:t>Dari data diatas diperoleh:</a:t>
            </a:r>
          </a:p>
          <a:p>
            <a:pPr marL="0" indent="0" algn="just" eaLnBrk="1" hangingPunct="1">
              <a:lnSpc>
                <a:spcPct val="150000"/>
              </a:lnSpc>
              <a:spcBef>
                <a:spcPct val="0"/>
              </a:spcBef>
              <a:buClrTx/>
              <a:buSzTx/>
              <a:buFontTx/>
              <a:buNone/>
              <a:tabLst>
                <a:tab pos="0" algn="l"/>
              </a:tabLst>
            </a:pPr>
            <a:r>
              <a:rPr lang="id-ID" altLang="id-ID" sz="2000" dirty="0">
                <a:solidFill>
                  <a:schemeClr val="tx1"/>
                </a:solidFill>
                <a:latin typeface="+mj-lt"/>
              </a:rPr>
              <a:t>	</a:t>
            </a:r>
            <a:r>
              <a:rPr lang="id-ID" altLang="id-ID" sz="2000" dirty="0" smtClean="0">
                <a:solidFill>
                  <a:schemeClr val="tx1"/>
                </a:solidFill>
                <a:latin typeface="+mj-lt"/>
              </a:rPr>
              <a:t>	</a:t>
            </a:r>
            <a:r>
              <a:rPr lang="id-ID" altLang="id-ID" sz="2000" i="1" dirty="0" smtClean="0">
                <a:solidFill>
                  <a:srgbClr val="C00000"/>
                </a:solidFill>
                <a:latin typeface="+mj-lt"/>
              </a:rPr>
              <a:t>NPV 	</a:t>
            </a:r>
            <a:r>
              <a:rPr lang="id-ID" altLang="id-ID" sz="2000" dirty="0" smtClean="0">
                <a:solidFill>
                  <a:srgbClr val="C00000"/>
                </a:solidFill>
                <a:latin typeface="+mj-lt"/>
              </a:rPr>
              <a:t>=  - 1,7 milyar + 215 juta (P/A, 10%, 6) + </a:t>
            </a:r>
          </a:p>
          <a:p>
            <a:pPr marL="0" indent="0" algn="just" eaLnBrk="1" hangingPunct="1">
              <a:lnSpc>
                <a:spcPct val="150000"/>
              </a:lnSpc>
              <a:spcBef>
                <a:spcPct val="0"/>
              </a:spcBef>
              <a:buClrTx/>
              <a:buSzTx/>
              <a:buFontTx/>
              <a:buNone/>
              <a:tabLst>
                <a:tab pos="0" algn="l"/>
              </a:tabLst>
            </a:pPr>
            <a:r>
              <a:rPr lang="id-ID" altLang="id-ID" sz="2000" dirty="0">
                <a:solidFill>
                  <a:srgbClr val="C00000"/>
                </a:solidFill>
                <a:latin typeface="+mj-lt"/>
              </a:rPr>
              <a:t>	</a:t>
            </a:r>
            <a:r>
              <a:rPr lang="id-ID" altLang="id-ID" sz="2000" dirty="0" smtClean="0">
                <a:solidFill>
                  <a:srgbClr val="C00000"/>
                </a:solidFill>
                <a:latin typeface="+mj-lt"/>
              </a:rPr>
              <a:t>		    (2,1 milyar – 196 juta) (P/F, 10%, 6)</a:t>
            </a:r>
          </a:p>
          <a:p>
            <a:pPr marL="0" indent="0" algn="just" eaLnBrk="1" hangingPunct="1">
              <a:lnSpc>
                <a:spcPct val="150000"/>
              </a:lnSpc>
              <a:spcBef>
                <a:spcPct val="0"/>
              </a:spcBef>
              <a:buClrTx/>
              <a:buSzTx/>
              <a:buFontTx/>
              <a:buNone/>
              <a:tabLst>
                <a:tab pos="0" algn="l"/>
              </a:tabLst>
            </a:pPr>
            <a:r>
              <a:rPr lang="id-ID" altLang="id-ID" sz="2000" dirty="0">
                <a:solidFill>
                  <a:srgbClr val="C00000"/>
                </a:solidFill>
                <a:latin typeface="+mj-lt"/>
              </a:rPr>
              <a:t>	</a:t>
            </a:r>
            <a:r>
              <a:rPr lang="id-ID" altLang="id-ID" sz="2000" dirty="0" smtClean="0">
                <a:solidFill>
                  <a:srgbClr val="C00000"/>
                </a:solidFill>
                <a:latin typeface="+mj-lt"/>
              </a:rPr>
              <a:t>		=  - 1,7 milyar + 215 juta (4,553) + 1,904 milyar (),5645)</a:t>
            </a:r>
          </a:p>
          <a:p>
            <a:pPr marL="0" indent="0" algn="just" eaLnBrk="1" hangingPunct="1">
              <a:lnSpc>
                <a:spcPct val="150000"/>
              </a:lnSpc>
              <a:spcBef>
                <a:spcPct val="0"/>
              </a:spcBef>
              <a:buClrTx/>
              <a:buSzTx/>
              <a:buFontTx/>
              <a:buNone/>
              <a:tabLst>
                <a:tab pos="0" algn="l"/>
              </a:tabLst>
            </a:pPr>
            <a:r>
              <a:rPr lang="id-ID" altLang="id-ID" sz="2000" dirty="0">
                <a:solidFill>
                  <a:srgbClr val="C00000"/>
                </a:solidFill>
                <a:latin typeface="+mj-lt"/>
              </a:rPr>
              <a:t>	</a:t>
            </a:r>
            <a:r>
              <a:rPr lang="id-ID" altLang="id-ID" sz="2000" dirty="0" smtClean="0">
                <a:solidFill>
                  <a:srgbClr val="C00000"/>
                </a:solidFill>
                <a:latin typeface="+mj-lt"/>
              </a:rPr>
              <a:t>		=  Rp 353,703 juta</a:t>
            </a:r>
            <a:endParaRPr lang="id-ID" altLang="id-ID" sz="2000" dirty="0" smtClean="0">
              <a:solidFill>
                <a:schemeClr val="tx1"/>
              </a:solidFill>
              <a:latin typeface="+mj-lt"/>
            </a:endParaRPr>
          </a:p>
        </p:txBody>
      </p:sp>
    </p:spTree>
    <p:extLst>
      <p:ext uri="{BB962C8B-B14F-4D97-AF65-F5344CB8AC3E}">
        <p14:creationId xmlns:p14="http://schemas.microsoft.com/office/powerpoint/2010/main" val="29442504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0429" y="1844824"/>
            <a:ext cx="7848872" cy="2123658"/>
          </a:xfrm>
          <a:prstGeom prst="rect">
            <a:avLst/>
          </a:prstGeom>
          <a:solidFill>
            <a:schemeClr val="tx1"/>
          </a:solidFill>
        </p:spPr>
        <p:txBody>
          <a:bodyPr wrap="square" rtlCol="0">
            <a:spAutoFit/>
          </a:bodyPr>
          <a:lstStyle/>
          <a:p>
            <a:pPr algn="ctr"/>
            <a:r>
              <a:rPr lang="id-ID" sz="4400"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TUGAS :</a:t>
            </a:r>
          </a:p>
          <a:p>
            <a:pPr algn="ctr"/>
            <a:r>
              <a:rPr lang="id-ID" sz="4400" b="1" dirty="0" smtClean="0">
                <a:solidFill>
                  <a:srgbClr val="00B0F0"/>
                </a:solidFill>
                <a:effectLst>
                  <a:outerShdw blurRad="38100" dist="38100" dir="2700000" algn="tl">
                    <a:srgbClr val="000000">
                      <a:alpha val="43137"/>
                    </a:srgbClr>
                  </a:outerShdw>
                </a:effectLst>
                <a:latin typeface="Bernard MT Condensed" panose="02050806060905020404" pitchFamily="18" charset="0"/>
              </a:rPr>
              <a:t>Baca</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dan</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rgbClr val="00B0F0"/>
                </a:solidFill>
                <a:effectLst>
                  <a:outerShdw blurRad="38100" dist="38100" dir="2700000" algn="tl">
                    <a:srgbClr val="000000">
                      <a:alpha val="43137"/>
                    </a:srgbClr>
                  </a:outerShdw>
                </a:effectLst>
                <a:latin typeface="Bernard MT Condensed" panose="02050806060905020404" pitchFamily="18" charset="0"/>
              </a:rPr>
              <a:t>pahami</a:t>
            </a:r>
            <a:r>
              <a:rPr lang="id-ID" sz="4400" b="1" dirty="0" smtClean="0">
                <a:solidFill>
                  <a:srgbClr val="C00000"/>
                </a:solidFill>
                <a:effectLst>
                  <a:outerShdw blurRad="38100" dist="38100" dir="2700000" algn="tl">
                    <a:srgbClr val="000000">
                      <a:alpha val="43137"/>
                    </a:srgbClr>
                  </a:outerShdw>
                </a:effectLst>
                <a:latin typeface="Bernard MT Condensed" panose="02050806060905020404" pitchFamily="18" charset="0"/>
              </a:rPr>
              <a:t> </a:t>
            </a:r>
            <a:r>
              <a:rPr lang="id-ID" sz="4400" b="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materi </a:t>
            </a:r>
          </a:p>
          <a:p>
            <a:pPr algn="ctr"/>
            <a:r>
              <a:rPr lang="id-ID" sz="4400" b="1" dirty="0" smtClean="0">
                <a:solidFill>
                  <a:srgbClr val="92D050"/>
                </a:solidFill>
                <a:effectLst>
                  <a:outerShdw blurRad="38100" dist="38100" dir="2700000" algn="tl">
                    <a:srgbClr val="000000">
                      <a:alpha val="43137"/>
                    </a:srgbClr>
                  </a:outerShdw>
                </a:effectLst>
                <a:latin typeface="Bernard MT Condensed" panose="02050806060905020404" pitchFamily="18" charset="0"/>
              </a:rPr>
              <a:t>Analisis  </a:t>
            </a:r>
            <a:r>
              <a:rPr lang="id-ID" sz="4400" b="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Pajak</a:t>
            </a:r>
            <a:endParaRPr lang="id-ID" sz="4400" b="1"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28883215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9144000" cy="6864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6433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r>
              <a:rPr lang="id-ID" sz="4400" i="1" dirty="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Taxable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income</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4" name="Rectangle 3"/>
          <p:cNvSpPr/>
          <p:nvPr/>
        </p:nvSpPr>
        <p:spPr>
          <a:xfrm>
            <a:off x="323528" y="1916832"/>
            <a:ext cx="8065284" cy="2431435"/>
          </a:xfrm>
          <a:prstGeom prst="rect">
            <a:avLst/>
          </a:prstGeom>
        </p:spPr>
        <p:txBody>
          <a:bodyPr wrap="square">
            <a:spAutoFit/>
          </a:bodyPr>
          <a:lstStyle/>
          <a:p>
            <a:pPr algn="just"/>
            <a:r>
              <a:rPr lang="id-ID" sz="2400" dirty="0" smtClean="0"/>
              <a:t>Persamaan </a:t>
            </a:r>
            <a:r>
              <a:rPr lang="id-ID" sz="2400" dirty="0"/>
              <a:t>: </a:t>
            </a:r>
            <a:r>
              <a:rPr lang="id-ID" sz="2400" dirty="0" smtClean="0"/>
              <a:t>	</a:t>
            </a:r>
            <a:r>
              <a:rPr lang="id-ID" sz="3200" b="1" i="1" dirty="0" smtClean="0">
                <a:solidFill>
                  <a:srgbClr val="0070C0"/>
                </a:solidFill>
                <a:effectLst>
                  <a:outerShdw blurRad="38100" dist="38100" dir="2700000" algn="tl">
                    <a:srgbClr val="000000">
                      <a:alpha val="43137"/>
                    </a:srgbClr>
                  </a:outerShdw>
                </a:effectLst>
              </a:rPr>
              <a:t>TI </a:t>
            </a:r>
            <a:r>
              <a:rPr lang="id-ID" sz="3200" b="1" i="1" dirty="0">
                <a:solidFill>
                  <a:srgbClr val="0070C0"/>
                </a:solidFill>
                <a:effectLst>
                  <a:outerShdw blurRad="38100" dist="38100" dir="2700000" algn="tl">
                    <a:srgbClr val="000000">
                      <a:alpha val="43137"/>
                    </a:srgbClr>
                  </a:outerShdw>
                </a:effectLst>
              </a:rPr>
              <a:t>= GI – E - d</a:t>
            </a:r>
          </a:p>
          <a:p>
            <a:pPr algn="just"/>
            <a:r>
              <a:rPr lang="id-ID" sz="2400" dirty="0" smtClean="0"/>
              <a:t>dengan: </a:t>
            </a:r>
          </a:p>
          <a:p>
            <a:pPr algn="just"/>
            <a:r>
              <a:rPr lang="id-ID" sz="2400" dirty="0" smtClean="0"/>
              <a:t>	</a:t>
            </a:r>
            <a:r>
              <a:rPr lang="id-ID" sz="2400" i="1" dirty="0" smtClean="0"/>
              <a:t>TI </a:t>
            </a:r>
            <a:r>
              <a:rPr lang="id-ID" sz="2400" dirty="0" smtClean="0"/>
              <a:t>	:  pendapatan </a:t>
            </a:r>
            <a:r>
              <a:rPr lang="id-ID" sz="2400" dirty="0"/>
              <a:t>kena pajak </a:t>
            </a:r>
            <a:endParaRPr lang="id-ID" sz="2400" dirty="0" smtClean="0"/>
          </a:p>
          <a:p>
            <a:pPr algn="just"/>
            <a:r>
              <a:rPr lang="id-ID" sz="2400" dirty="0" smtClean="0"/>
              <a:t>	</a:t>
            </a:r>
            <a:r>
              <a:rPr lang="id-ID" sz="2400" i="1" dirty="0" smtClean="0"/>
              <a:t>GI </a:t>
            </a:r>
            <a:r>
              <a:rPr lang="id-ID" sz="2400" dirty="0" smtClean="0"/>
              <a:t>	:  pendapatan </a:t>
            </a:r>
            <a:r>
              <a:rPr lang="id-ID" sz="2400" dirty="0"/>
              <a:t>kotor </a:t>
            </a:r>
            <a:endParaRPr lang="id-ID" sz="2400" dirty="0" smtClean="0"/>
          </a:p>
          <a:p>
            <a:pPr algn="just"/>
            <a:r>
              <a:rPr lang="id-ID" sz="2400" dirty="0" smtClean="0"/>
              <a:t>	</a:t>
            </a:r>
            <a:r>
              <a:rPr lang="id-ID" sz="2400" i="1" dirty="0" smtClean="0"/>
              <a:t>E </a:t>
            </a:r>
            <a:r>
              <a:rPr lang="id-ID" sz="2400" dirty="0" smtClean="0"/>
              <a:t>	:  pengeluaran </a:t>
            </a:r>
          </a:p>
          <a:p>
            <a:pPr algn="just"/>
            <a:r>
              <a:rPr lang="id-ID" sz="2400" dirty="0"/>
              <a:t>	</a:t>
            </a:r>
            <a:r>
              <a:rPr lang="id-ID" sz="2400" i="1" dirty="0" smtClean="0"/>
              <a:t>d 	</a:t>
            </a:r>
            <a:r>
              <a:rPr lang="id-ID" sz="2400" dirty="0" smtClean="0"/>
              <a:t>:  depresiasi atau penyusutan</a:t>
            </a:r>
            <a:endParaRPr lang="id-ID" sz="2400" dirty="0"/>
          </a:p>
        </p:txBody>
      </p:sp>
    </p:spTree>
    <p:extLst>
      <p:ext uri="{BB962C8B-B14F-4D97-AF65-F5344CB8AC3E}">
        <p14:creationId xmlns:p14="http://schemas.microsoft.com/office/powerpoint/2010/main" val="756819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74" y="2060848"/>
            <a:ext cx="7788566" cy="830997"/>
          </a:xfrm>
          <a:prstGeom prst="rect">
            <a:avLst/>
          </a:prstGeom>
        </p:spPr>
        <p:txBody>
          <a:bodyPr wrap="square">
            <a:spAutoFit/>
          </a:bodyPr>
          <a:lstStyle/>
          <a:p>
            <a:pPr algn="just"/>
            <a:r>
              <a:rPr lang="id-ID" sz="2400" i="1" dirty="0">
                <a:solidFill>
                  <a:srgbClr val="FF0000"/>
                </a:solidFill>
                <a:effectLst>
                  <a:outerShdw blurRad="38100" dist="38100" dir="2700000" algn="tl">
                    <a:srgbClr val="000000">
                      <a:alpha val="43137"/>
                    </a:srgbClr>
                  </a:outerShdw>
                </a:effectLst>
              </a:rPr>
              <a:t>Capital Gain </a:t>
            </a:r>
            <a:r>
              <a:rPr lang="id-ID" sz="2400" dirty="0"/>
              <a:t>(pendapatan modal) </a:t>
            </a:r>
            <a:r>
              <a:rPr lang="id-ID" sz="2400" dirty="0" smtClean="0"/>
              <a:t>yaitu pendapatan </a:t>
            </a:r>
            <a:r>
              <a:rPr lang="id-ID" sz="2400" dirty="0"/>
              <a:t>yang diperoleh bila harga jual suatu aset melebihi harga </a:t>
            </a:r>
            <a:r>
              <a:rPr lang="id-ID" sz="2400" dirty="0" smtClean="0"/>
              <a:t>belinya. </a:t>
            </a:r>
            <a:endParaRPr lang="id-ID" sz="2400" dirty="0"/>
          </a:p>
        </p:txBody>
      </p:sp>
      <p:sp>
        <p:nvSpPr>
          <p:cNvPr id="4" name="TextBox 3"/>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r>
              <a:rPr lang="id-ID" sz="4400" i="1" dirty="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Capital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Gain</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5" name="Rectangle 4"/>
          <p:cNvSpPr/>
          <p:nvPr/>
        </p:nvSpPr>
        <p:spPr>
          <a:xfrm>
            <a:off x="827196" y="2780928"/>
            <a:ext cx="7705244" cy="2800767"/>
          </a:xfrm>
          <a:prstGeom prst="rect">
            <a:avLst/>
          </a:prstGeom>
          <a:noFill/>
        </p:spPr>
        <p:txBody>
          <a:bodyPr wrap="square">
            <a:spAutoFit/>
          </a:bodyPr>
          <a:lstStyle/>
          <a:p>
            <a:pPr algn="just"/>
            <a:r>
              <a:rPr lang="id-ID" sz="2400" dirty="0" smtClean="0"/>
              <a:t>Persamaan </a:t>
            </a:r>
            <a:r>
              <a:rPr lang="id-ID" sz="2400" dirty="0"/>
              <a:t>: </a:t>
            </a:r>
            <a:r>
              <a:rPr lang="id-ID" sz="2400" dirty="0" smtClean="0"/>
              <a:t>	</a:t>
            </a:r>
            <a:r>
              <a:rPr lang="id-ID" sz="3200" b="1" i="1" dirty="0" smtClean="0">
                <a:solidFill>
                  <a:srgbClr val="0070C0"/>
                </a:solidFill>
                <a:effectLst>
                  <a:outerShdw blurRad="38100" dist="38100" dir="2700000" algn="tl">
                    <a:srgbClr val="000000">
                      <a:alpha val="43137"/>
                    </a:srgbClr>
                  </a:outerShdw>
                </a:effectLst>
              </a:rPr>
              <a:t>CG = SP – PP</a:t>
            </a:r>
            <a:endParaRPr lang="id-ID" sz="3200" b="1" i="1" dirty="0">
              <a:solidFill>
                <a:srgbClr val="0070C0"/>
              </a:solidFill>
              <a:effectLst>
                <a:outerShdw blurRad="38100" dist="38100" dir="2700000" algn="tl">
                  <a:srgbClr val="000000">
                    <a:alpha val="43137"/>
                  </a:srgbClr>
                </a:outerShdw>
              </a:effectLst>
            </a:endParaRPr>
          </a:p>
          <a:p>
            <a:pPr algn="just"/>
            <a:r>
              <a:rPr lang="id-ID" sz="2400" dirty="0" smtClean="0"/>
              <a:t>dengan: </a:t>
            </a:r>
          </a:p>
          <a:p>
            <a:pPr algn="just"/>
            <a:r>
              <a:rPr lang="id-ID" sz="2400" dirty="0" smtClean="0"/>
              <a:t>	</a:t>
            </a:r>
            <a:r>
              <a:rPr lang="id-ID" sz="2400" i="1" dirty="0" smtClean="0"/>
              <a:t>CG </a:t>
            </a:r>
            <a:r>
              <a:rPr lang="id-ID" sz="2400" dirty="0" smtClean="0"/>
              <a:t>	:  pendapatan modal</a:t>
            </a:r>
          </a:p>
          <a:p>
            <a:pPr algn="just"/>
            <a:r>
              <a:rPr lang="id-ID" sz="2400" dirty="0" smtClean="0"/>
              <a:t>	</a:t>
            </a:r>
            <a:r>
              <a:rPr lang="id-ID" sz="2400" i="1" dirty="0" smtClean="0"/>
              <a:t>SP </a:t>
            </a:r>
            <a:r>
              <a:rPr lang="id-ID" sz="2400" dirty="0" smtClean="0"/>
              <a:t>	:  harga jual aset </a:t>
            </a:r>
          </a:p>
          <a:p>
            <a:pPr algn="just"/>
            <a:r>
              <a:rPr lang="id-ID" sz="2400" dirty="0" smtClean="0"/>
              <a:t>	</a:t>
            </a:r>
            <a:r>
              <a:rPr lang="id-ID" sz="2400" i="1" dirty="0" smtClean="0"/>
              <a:t>PP</a:t>
            </a:r>
            <a:r>
              <a:rPr lang="id-ID" sz="2400" dirty="0" smtClean="0"/>
              <a:t>	:  harga beli aset</a:t>
            </a:r>
          </a:p>
          <a:p>
            <a:pPr algn="just"/>
            <a:r>
              <a:rPr lang="id-ID" sz="2400" dirty="0"/>
              <a:t>	</a:t>
            </a:r>
            <a:r>
              <a:rPr lang="id-ID" sz="2400" dirty="0" smtClean="0"/>
              <a:t>nilai CG &gt; 0 </a:t>
            </a:r>
          </a:p>
          <a:p>
            <a:pPr algn="just"/>
            <a:r>
              <a:rPr lang="id-ID" sz="2400" dirty="0"/>
              <a:t>	</a:t>
            </a:r>
          </a:p>
        </p:txBody>
      </p:sp>
      <p:sp>
        <p:nvSpPr>
          <p:cNvPr id="6" name="Rectangle 5"/>
          <p:cNvSpPr/>
          <p:nvPr/>
        </p:nvSpPr>
        <p:spPr>
          <a:xfrm>
            <a:off x="743874" y="5190291"/>
            <a:ext cx="7788566" cy="1631216"/>
          </a:xfrm>
          <a:prstGeom prst="rect">
            <a:avLst/>
          </a:prstGeom>
        </p:spPr>
        <p:txBody>
          <a:bodyPr wrap="square">
            <a:spAutoFit/>
          </a:bodyPr>
          <a:lstStyle/>
          <a:p>
            <a:pPr algn="just"/>
            <a:r>
              <a:rPr lang="id-ID" sz="2000" i="1" dirty="0" smtClean="0">
                <a:solidFill>
                  <a:srgbClr val="FF0000"/>
                </a:solidFill>
                <a:effectLst>
                  <a:outerShdw blurRad="38100" dist="38100" dir="2700000" algn="tl">
                    <a:srgbClr val="000000">
                      <a:alpha val="43137"/>
                    </a:srgbClr>
                  </a:outerShdw>
                </a:effectLst>
              </a:rPr>
              <a:t>Short Term Gain (STG) </a:t>
            </a:r>
            <a:r>
              <a:rPr lang="id-ID" sz="2000" dirty="0" smtClean="0"/>
              <a:t>pendapatan kapital jangka pendek merupakan hasil penjualan yang kurang dari setahun sejak saat pembelian. </a:t>
            </a:r>
          </a:p>
          <a:p>
            <a:pPr algn="just"/>
            <a:r>
              <a:rPr lang="id-ID" sz="2000" i="1" dirty="0" smtClean="0">
                <a:solidFill>
                  <a:srgbClr val="FF0000"/>
                </a:solidFill>
                <a:effectLst>
                  <a:outerShdw blurRad="38100" dist="38100" dir="2700000" algn="tl">
                    <a:srgbClr val="000000">
                      <a:alpha val="43137"/>
                    </a:srgbClr>
                  </a:outerShdw>
                </a:effectLst>
              </a:rPr>
              <a:t>Long Term </a:t>
            </a:r>
            <a:r>
              <a:rPr lang="id-ID" sz="2000" i="1" dirty="0">
                <a:solidFill>
                  <a:srgbClr val="FF0000"/>
                </a:solidFill>
                <a:effectLst>
                  <a:outerShdw blurRad="38100" dist="38100" dir="2700000" algn="tl">
                    <a:srgbClr val="000000">
                      <a:alpha val="43137"/>
                    </a:srgbClr>
                  </a:outerShdw>
                </a:effectLst>
              </a:rPr>
              <a:t>Gain (STG) </a:t>
            </a:r>
            <a:r>
              <a:rPr lang="id-ID" sz="2000" dirty="0"/>
              <a:t>pendapatan kapital jangka </a:t>
            </a:r>
            <a:r>
              <a:rPr lang="id-ID" sz="2000" dirty="0" smtClean="0"/>
              <a:t>panjang </a:t>
            </a:r>
            <a:r>
              <a:rPr lang="id-ID" sz="2000" dirty="0"/>
              <a:t>merupakan hasil penjualan yang </a:t>
            </a:r>
            <a:r>
              <a:rPr lang="id-ID" sz="2000" dirty="0" smtClean="0"/>
              <a:t>lebih </a:t>
            </a:r>
            <a:r>
              <a:rPr lang="id-ID" sz="2000" dirty="0"/>
              <a:t>dari setahun sejak saat pembelian. </a:t>
            </a:r>
          </a:p>
          <a:p>
            <a:pPr algn="just"/>
            <a:endParaRPr lang="id-ID" sz="2000" dirty="0"/>
          </a:p>
        </p:txBody>
      </p:sp>
    </p:spTree>
    <p:extLst>
      <p:ext uri="{BB962C8B-B14F-4D97-AF65-F5344CB8AC3E}">
        <p14:creationId xmlns:p14="http://schemas.microsoft.com/office/powerpoint/2010/main" val="242303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74" y="2060848"/>
            <a:ext cx="7788566" cy="4247317"/>
          </a:xfrm>
          <a:prstGeom prst="rect">
            <a:avLst/>
          </a:prstGeom>
        </p:spPr>
        <p:txBody>
          <a:bodyPr wrap="square">
            <a:spAutoFit/>
          </a:bodyPr>
          <a:lstStyle/>
          <a:p>
            <a:pPr algn="just"/>
            <a:r>
              <a:rPr lang="id-ID" sz="2400" i="1" dirty="0">
                <a:solidFill>
                  <a:srgbClr val="FF0000"/>
                </a:solidFill>
                <a:effectLst>
                  <a:outerShdw blurRad="38100" dist="38100" dir="2700000" algn="tl">
                    <a:srgbClr val="000000">
                      <a:alpha val="43137"/>
                    </a:srgbClr>
                  </a:outerShdw>
                </a:effectLst>
              </a:rPr>
              <a:t>Capital </a:t>
            </a:r>
            <a:r>
              <a:rPr lang="id-ID" sz="2400" i="1" dirty="0" smtClean="0">
                <a:solidFill>
                  <a:srgbClr val="FF0000"/>
                </a:solidFill>
                <a:effectLst>
                  <a:outerShdw blurRad="38100" dist="38100" dir="2700000" algn="tl">
                    <a:srgbClr val="000000">
                      <a:alpha val="43137"/>
                    </a:srgbClr>
                  </a:outerShdw>
                </a:effectLst>
              </a:rPr>
              <a:t>Loss </a:t>
            </a:r>
            <a:r>
              <a:rPr lang="id-ID" sz="2400" dirty="0"/>
              <a:t>kerugian yang terjadi karena harga jual suatu aset kurang dari nilai </a:t>
            </a:r>
            <a:r>
              <a:rPr lang="id-ID" sz="2400" dirty="0" smtClean="0"/>
              <a:t>bukunya.</a:t>
            </a:r>
          </a:p>
          <a:p>
            <a:pPr algn="just"/>
            <a:endParaRPr lang="id-ID" sz="1000" dirty="0" smtClean="0"/>
          </a:p>
          <a:p>
            <a:pPr algn="just"/>
            <a:r>
              <a:rPr lang="id-ID" sz="2400" dirty="0" smtClean="0"/>
              <a:t>Kerugian dihitung berdasarkan persamaan:</a:t>
            </a:r>
          </a:p>
          <a:p>
            <a:pPr algn="just"/>
            <a:r>
              <a:rPr lang="id-ID" sz="3200" b="1" i="1" dirty="0" smtClean="0">
                <a:solidFill>
                  <a:srgbClr val="00B0F0"/>
                </a:solidFill>
                <a:effectLst>
                  <a:outerShdw blurRad="38100" dist="38100" dir="2700000" algn="tl">
                    <a:srgbClr val="000000">
                      <a:alpha val="43137"/>
                    </a:srgbClr>
                  </a:outerShdw>
                </a:effectLst>
              </a:rPr>
              <a:t>CL = BV - SP</a:t>
            </a:r>
            <a:endParaRPr lang="id-ID" sz="3200" b="1" i="1" dirty="0">
              <a:solidFill>
                <a:srgbClr val="00B0F0"/>
              </a:solidFill>
              <a:effectLst>
                <a:outerShdw blurRad="38100" dist="38100" dir="2700000" algn="tl">
                  <a:srgbClr val="000000">
                    <a:alpha val="43137"/>
                  </a:srgbClr>
                </a:outerShdw>
              </a:effectLst>
            </a:endParaRPr>
          </a:p>
          <a:p>
            <a:pPr algn="just"/>
            <a:r>
              <a:rPr lang="id-ID" sz="2400" dirty="0" smtClean="0"/>
              <a:t>dengan: </a:t>
            </a:r>
          </a:p>
          <a:p>
            <a:pPr algn="just"/>
            <a:r>
              <a:rPr lang="id-ID" sz="2400" dirty="0"/>
              <a:t>	</a:t>
            </a:r>
            <a:r>
              <a:rPr lang="id-ID" sz="2400" i="1" dirty="0" smtClean="0"/>
              <a:t>CL</a:t>
            </a:r>
            <a:r>
              <a:rPr lang="id-ID" sz="2400" dirty="0" smtClean="0"/>
              <a:t> :  kerugian </a:t>
            </a:r>
            <a:r>
              <a:rPr lang="id-ID" sz="2400" dirty="0"/>
              <a:t>modal </a:t>
            </a:r>
            <a:endParaRPr lang="id-ID" sz="2400" dirty="0" smtClean="0"/>
          </a:p>
          <a:p>
            <a:pPr algn="just"/>
            <a:r>
              <a:rPr lang="id-ID" sz="2400" dirty="0"/>
              <a:t>	</a:t>
            </a:r>
            <a:r>
              <a:rPr lang="id-ID" sz="2400" i="1" dirty="0" smtClean="0"/>
              <a:t>BV : </a:t>
            </a:r>
            <a:r>
              <a:rPr lang="id-ID" sz="2400" dirty="0" smtClean="0"/>
              <a:t>nilai </a:t>
            </a:r>
            <a:r>
              <a:rPr lang="id-ID" sz="2400" dirty="0"/>
              <a:t>buku pada saat penjualan </a:t>
            </a:r>
            <a:endParaRPr lang="id-ID" sz="2400" dirty="0" smtClean="0"/>
          </a:p>
          <a:p>
            <a:pPr algn="just"/>
            <a:r>
              <a:rPr lang="id-ID" sz="2400" dirty="0"/>
              <a:t>	</a:t>
            </a:r>
            <a:r>
              <a:rPr lang="id-ID" sz="2400" i="1" dirty="0" smtClean="0"/>
              <a:t>SP </a:t>
            </a:r>
            <a:r>
              <a:rPr lang="id-ID" sz="2400" dirty="0" smtClean="0"/>
              <a:t>: </a:t>
            </a:r>
            <a:r>
              <a:rPr lang="id-ID" sz="2400" dirty="0"/>
              <a:t>harga jual aset </a:t>
            </a:r>
            <a:endParaRPr lang="id-ID" sz="2400" dirty="0" smtClean="0"/>
          </a:p>
          <a:p>
            <a:pPr algn="just"/>
            <a:endParaRPr lang="id-ID" sz="2000" dirty="0" smtClean="0">
              <a:solidFill>
                <a:srgbClr val="C00000"/>
              </a:solidFill>
            </a:endParaRPr>
          </a:p>
          <a:p>
            <a:pPr algn="just"/>
            <a:r>
              <a:rPr lang="id-ID" sz="2000" dirty="0">
                <a:solidFill>
                  <a:srgbClr val="C00000"/>
                </a:solidFill>
              </a:rPr>
              <a:t>	</a:t>
            </a:r>
            <a:r>
              <a:rPr lang="id-ID" sz="2000" dirty="0" smtClean="0">
                <a:solidFill>
                  <a:srgbClr val="C00000"/>
                </a:solidFill>
              </a:rPr>
              <a:t>penjualan &lt; </a:t>
            </a:r>
            <a:r>
              <a:rPr lang="id-ID" sz="2000" dirty="0">
                <a:solidFill>
                  <a:srgbClr val="C00000"/>
                </a:solidFill>
              </a:rPr>
              <a:t>1 tahun STG (short term gain), STL (short term loss) </a:t>
            </a:r>
            <a:endParaRPr lang="id-ID" sz="2000" dirty="0" smtClean="0">
              <a:solidFill>
                <a:srgbClr val="C00000"/>
              </a:solidFill>
            </a:endParaRPr>
          </a:p>
          <a:p>
            <a:pPr algn="just"/>
            <a:r>
              <a:rPr lang="id-ID" sz="2000" dirty="0" smtClean="0">
                <a:solidFill>
                  <a:srgbClr val="C00000"/>
                </a:solidFill>
              </a:rPr>
              <a:t>	penjualan </a:t>
            </a:r>
            <a:r>
              <a:rPr lang="id-ID" sz="2000" dirty="0">
                <a:solidFill>
                  <a:srgbClr val="C00000"/>
                </a:solidFill>
              </a:rPr>
              <a:t>&gt; 1 tahun LTG (long term gain), LTL (long term loss)</a:t>
            </a:r>
          </a:p>
        </p:txBody>
      </p:sp>
      <p:sp>
        <p:nvSpPr>
          <p:cNvPr id="3" name="TextBox 2"/>
          <p:cNvSpPr txBox="1"/>
          <p:nvPr/>
        </p:nvSpPr>
        <p:spPr>
          <a:xfrm>
            <a:off x="3408" y="1172071"/>
            <a:ext cx="5035748" cy="769441"/>
          </a:xfrm>
          <a:prstGeom prst="rect">
            <a:avLst/>
          </a:prstGeom>
          <a:solidFill>
            <a:schemeClr val="tx2">
              <a:lumMod val="60000"/>
              <a:lumOff val="40000"/>
            </a:schemeClr>
          </a:solidFill>
        </p:spPr>
        <p:txBody>
          <a:bodyPr wrap="square" rtlCol="0">
            <a:spAutoFit/>
          </a:bodyPr>
          <a:lstStyle/>
          <a:p>
            <a:r>
              <a:rPr lang="id-ID" sz="4400" i="1" dirty="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Capital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Loss</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Tree>
    <p:extLst>
      <p:ext uri="{BB962C8B-B14F-4D97-AF65-F5344CB8AC3E}">
        <p14:creationId xmlns:p14="http://schemas.microsoft.com/office/powerpoint/2010/main" val="2452275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6224776" cy="769441"/>
          </a:xfrm>
          <a:prstGeom prst="rect">
            <a:avLst/>
          </a:prstGeom>
          <a:solidFill>
            <a:schemeClr val="tx2">
              <a:lumMod val="60000"/>
              <a:lumOff val="40000"/>
            </a:schemeClr>
          </a:solidFill>
        </p:spPr>
        <p:txBody>
          <a:bodyPr wrap="square" rtlCol="0">
            <a:spAutoFit/>
          </a:bodyPr>
          <a:lstStyle/>
          <a:p>
            <a:r>
              <a:rPr lang="id-ID" sz="4400" i="1" dirty="0">
                <a:solidFill>
                  <a:schemeClr val="bg1"/>
                </a:solidFill>
                <a:effectLst>
                  <a:outerShdw blurRad="38100" dist="38100" dir="2700000" algn="tl">
                    <a:srgbClr val="000000">
                      <a:alpha val="43137"/>
                    </a:srgbClr>
                  </a:outerShdw>
                </a:effectLst>
                <a:latin typeface="Bernard MT Condensed" panose="02050806060905020404" pitchFamily="18" charset="0"/>
              </a:rPr>
              <a:t> </a:t>
            </a:r>
            <a:r>
              <a:rPr lang="id-ID" sz="44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 Recaptured  </a:t>
            </a:r>
            <a:r>
              <a:rPr lang="id-ID" sz="44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Depreciation</a:t>
            </a:r>
            <a:endParaRPr lang="id-ID" sz="4400" i="1" dirty="0">
              <a:solidFill>
                <a:srgbClr val="FF0000"/>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395536" y="2060848"/>
            <a:ext cx="8064896" cy="4478149"/>
          </a:xfrm>
          <a:prstGeom prst="rect">
            <a:avLst/>
          </a:prstGeom>
        </p:spPr>
        <p:txBody>
          <a:bodyPr wrap="square">
            <a:spAutoFit/>
          </a:bodyPr>
          <a:lstStyle/>
          <a:p>
            <a:pPr algn="just"/>
            <a:r>
              <a:rPr lang="id-ID" sz="2400" b="1" i="1" dirty="0">
                <a:solidFill>
                  <a:srgbClr val="FF0000"/>
                </a:solidFill>
                <a:effectLst>
                  <a:outerShdw blurRad="38100" dist="38100" dir="2700000" algn="tl">
                    <a:srgbClr val="000000">
                      <a:alpha val="43137"/>
                    </a:srgbClr>
                  </a:outerShdw>
                </a:effectLst>
              </a:rPr>
              <a:t>Recaptured Depreciation </a:t>
            </a:r>
            <a:r>
              <a:rPr lang="id-ID" sz="2400" dirty="0" smtClean="0"/>
              <a:t>adalah pendapatan </a:t>
            </a:r>
            <a:r>
              <a:rPr lang="id-ID" sz="2400" dirty="0"/>
              <a:t>yg diperoleh </a:t>
            </a:r>
            <a:r>
              <a:rPr lang="id-ID" sz="2400" dirty="0" smtClean="0"/>
              <a:t>dari </a:t>
            </a:r>
            <a:r>
              <a:rPr lang="id-ID" sz="2400" dirty="0"/>
              <a:t>penjualan aset, dimana setelah terdepresiasi harga jual aset masih lebih tinggi dari nilai </a:t>
            </a:r>
            <a:r>
              <a:rPr lang="id-ID" sz="2400" dirty="0" smtClean="0"/>
              <a:t>bukunya.</a:t>
            </a:r>
          </a:p>
          <a:p>
            <a:pPr algn="just"/>
            <a:endParaRPr lang="id-ID" sz="500" dirty="0"/>
          </a:p>
          <a:p>
            <a:pPr algn="just"/>
            <a:r>
              <a:rPr lang="id-ID" sz="3200" b="1" i="1" dirty="0" smtClean="0">
                <a:solidFill>
                  <a:srgbClr val="00B0F0"/>
                </a:solidFill>
                <a:effectLst>
                  <a:outerShdw blurRad="38100" dist="38100" dir="2700000" algn="tl">
                    <a:srgbClr val="000000">
                      <a:alpha val="43137"/>
                    </a:srgbClr>
                  </a:outerShdw>
                </a:effectLst>
              </a:rPr>
              <a:t>RD </a:t>
            </a:r>
            <a:r>
              <a:rPr lang="id-ID" sz="3200" b="1" i="1" dirty="0">
                <a:solidFill>
                  <a:srgbClr val="00B0F0"/>
                </a:solidFill>
                <a:effectLst>
                  <a:outerShdw blurRad="38100" dist="38100" dir="2700000" algn="tl">
                    <a:srgbClr val="000000">
                      <a:alpha val="43137"/>
                    </a:srgbClr>
                  </a:outerShdw>
                </a:effectLst>
              </a:rPr>
              <a:t>= </a:t>
            </a:r>
            <a:r>
              <a:rPr lang="id-ID" sz="3200" b="1" i="1" dirty="0" smtClean="0">
                <a:solidFill>
                  <a:srgbClr val="00B0F0"/>
                </a:solidFill>
                <a:effectLst>
                  <a:outerShdw blurRad="38100" dist="38100" dir="2700000" algn="tl">
                    <a:srgbClr val="000000">
                      <a:alpha val="43137"/>
                    </a:srgbClr>
                  </a:outerShdw>
                </a:effectLst>
              </a:rPr>
              <a:t>SP </a:t>
            </a:r>
            <a:r>
              <a:rPr lang="id-ID" sz="3200" b="1" i="1" dirty="0">
                <a:solidFill>
                  <a:srgbClr val="00B0F0"/>
                </a:solidFill>
                <a:effectLst>
                  <a:outerShdw blurRad="38100" dist="38100" dir="2700000" algn="tl">
                    <a:srgbClr val="000000">
                      <a:alpha val="43137"/>
                    </a:srgbClr>
                  </a:outerShdw>
                </a:effectLst>
              </a:rPr>
              <a:t>- </a:t>
            </a:r>
            <a:r>
              <a:rPr lang="id-ID" sz="3200" b="1" i="1" dirty="0" smtClean="0">
                <a:solidFill>
                  <a:srgbClr val="00B0F0"/>
                </a:solidFill>
                <a:effectLst>
                  <a:outerShdw blurRad="38100" dist="38100" dir="2700000" algn="tl">
                    <a:srgbClr val="000000">
                      <a:alpha val="43137"/>
                    </a:srgbClr>
                  </a:outerShdw>
                </a:effectLst>
              </a:rPr>
              <a:t>BV</a:t>
            </a:r>
            <a:endParaRPr lang="id-ID" sz="3200" b="1" i="1" dirty="0">
              <a:solidFill>
                <a:srgbClr val="00B0F0"/>
              </a:solidFill>
              <a:effectLst>
                <a:outerShdw blurRad="38100" dist="38100" dir="2700000" algn="tl">
                  <a:srgbClr val="000000">
                    <a:alpha val="43137"/>
                  </a:srgbClr>
                </a:outerShdw>
              </a:effectLst>
            </a:endParaRPr>
          </a:p>
          <a:p>
            <a:pPr algn="just"/>
            <a:r>
              <a:rPr lang="id-ID" sz="2400" dirty="0"/>
              <a:t>dengan: </a:t>
            </a:r>
          </a:p>
          <a:p>
            <a:pPr algn="just"/>
            <a:r>
              <a:rPr lang="id-ID" sz="2400" dirty="0"/>
              <a:t>	</a:t>
            </a:r>
            <a:r>
              <a:rPr lang="id-ID" sz="2400" i="1" dirty="0" smtClean="0"/>
              <a:t>RD</a:t>
            </a:r>
            <a:r>
              <a:rPr lang="id-ID" sz="2400" dirty="0" smtClean="0"/>
              <a:t> 	: </a:t>
            </a:r>
            <a:r>
              <a:rPr lang="id-ID" sz="2400" i="1" dirty="0"/>
              <a:t>Recaptured Depreciation </a:t>
            </a:r>
            <a:r>
              <a:rPr lang="id-ID" sz="2400" dirty="0"/>
              <a:t>	</a:t>
            </a:r>
            <a:endParaRPr lang="id-ID" sz="2400" dirty="0" smtClean="0"/>
          </a:p>
          <a:p>
            <a:pPr algn="just"/>
            <a:r>
              <a:rPr lang="id-ID" sz="2400" i="1" dirty="0"/>
              <a:t>	</a:t>
            </a:r>
            <a:r>
              <a:rPr lang="id-ID" sz="2400" i="1" dirty="0" smtClean="0"/>
              <a:t>BV 	: </a:t>
            </a:r>
            <a:r>
              <a:rPr lang="id-ID" sz="2400" dirty="0"/>
              <a:t>nilai buku pada saat penjualan </a:t>
            </a:r>
          </a:p>
          <a:p>
            <a:pPr algn="just"/>
            <a:r>
              <a:rPr lang="id-ID" sz="2400" dirty="0"/>
              <a:t>	</a:t>
            </a:r>
            <a:r>
              <a:rPr lang="id-ID" sz="2400" i="1" dirty="0"/>
              <a:t>SP </a:t>
            </a:r>
            <a:r>
              <a:rPr lang="id-ID" sz="2400" i="1" dirty="0" smtClean="0"/>
              <a:t>	</a:t>
            </a:r>
            <a:r>
              <a:rPr lang="id-ID" sz="2400" dirty="0" smtClean="0"/>
              <a:t>: </a:t>
            </a:r>
            <a:r>
              <a:rPr lang="id-ID" sz="2400" dirty="0"/>
              <a:t>harga jual </a:t>
            </a:r>
            <a:r>
              <a:rPr lang="id-ID" sz="2400" dirty="0" smtClean="0"/>
              <a:t>aset</a:t>
            </a:r>
          </a:p>
          <a:p>
            <a:pPr algn="just"/>
            <a:endParaRPr lang="id-ID" sz="2000" dirty="0" smtClean="0"/>
          </a:p>
          <a:p>
            <a:pPr algn="just"/>
            <a:r>
              <a:rPr lang="id-ID" sz="2000" dirty="0" smtClean="0"/>
              <a:t>Dimana </a:t>
            </a:r>
            <a:r>
              <a:rPr lang="id-ID" sz="2000" dirty="0"/>
              <a:t>RD &gt; 0. Bila harga jualnya melebihi nilai buku, maka diperoleh tambahan pendapatan kena pajak, tetapi jika melebihi harga beli maka akan diperoleh pendapatan </a:t>
            </a:r>
            <a:r>
              <a:rPr lang="id-ID" sz="2000" dirty="0" smtClean="0"/>
              <a:t>kapital</a:t>
            </a:r>
            <a:r>
              <a:rPr lang="id-ID" sz="2000" dirty="0"/>
              <a:t>.</a:t>
            </a:r>
          </a:p>
        </p:txBody>
      </p:sp>
    </p:spTree>
    <p:extLst>
      <p:ext uri="{BB962C8B-B14F-4D97-AF65-F5344CB8AC3E}">
        <p14:creationId xmlns:p14="http://schemas.microsoft.com/office/powerpoint/2010/main" val="1044499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txBox="1">
            <a:spLocks noChangeArrowheads="1"/>
          </p:cNvSpPr>
          <p:nvPr/>
        </p:nvSpPr>
        <p:spPr>
          <a:xfrm>
            <a:off x="467544" y="1078632"/>
            <a:ext cx="7949720" cy="838200"/>
          </a:xfrm>
          <a:prstGeom prst="rect">
            <a:avLst/>
          </a:prstGeom>
          <a:solidFill>
            <a:schemeClr val="tx2">
              <a:lumMod val="40000"/>
              <a:lumOff val="60000"/>
            </a:schemeClr>
          </a:solidFill>
          <a:ln w="9360" cap="sq">
            <a:noFill/>
            <a:miter lim="800000"/>
            <a:headEnd/>
            <a:tailEnd/>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b="1" i="1" dirty="0" smtClean="0">
                <a:solidFill>
                  <a:schemeClr val="bg1"/>
                </a:solidFill>
                <a:effectLst>
                  <a:outerShdw blurRad="38100" dist="38100" dir="2700000" algn="tl">
                    <a:srgbClr val="000000">
                      <a:alpha val="43137"/>
                    </a:srgbClr>
                  </a:outerShdw>
                </a:effectLst>
                <a:latin typeface="Bernard MT Condensed" pitchFamily="18" charset="0"/>
              </a:rPr>
              <a:t>Perhitungan</a:t>
            </a:r>
            <a:r>
              <a:rPr lang="id-ID" b="1" i="1" dirty="0" smtClean="0">
                <a:solidFill>
                  <a:srgbClr val="FFC000"/>
                </a:solidFill>
                <a:effectLst>
                  <a:outerShdw blurRad="38100" dist="38100" dir="2700000" algn="tl">
                    <a:srgbClr val="000000">
                      <a:alpha val="43137"/>
                    </a:srgbClr>
                  </a:outerShdw>
                </a:effectLst>
                <a:latin typeface="Bernard MT Condensed" pitchFamily="18" charset="0"/>
              </a:rPr>
              <a:t>  </a:t>
            </a:r>
            <a:r>
              <a:rPr lang="id-ID" b="1" i="1" dirty="0" smtClean="0">
                <a:solidFill>
                  <a:srgbClr val="FF0000"/>
                </a:solidFill>
                <a:effectLst>
                  <a:outerShdw blurRad="38100" dist="38100" dir="2700000" algn="tl">
                    <a:srgbClr val="000000">
                      <a:alpha val="43137"/>
                    </a:srgbClr>
                  </a:outerShdw>
                </a:effectLst>
                <a:latin typeface="Bernard MT Condensed" pitchFamily="18" charset="0"/>
              </a:rPr>
              <a:t>dasar  </a:t>
            </a:r>
            <a:r>
              <a:rPr lang="id-ID" b="1" i="1" dirty="0" smtClean="0">
                <a:solidFill>
                  <a:srgbClr val="FFFF00"/>
                </a:solidFill>
                <a:effectLst>
                  <a:outerShdw blurRad="38100" dist="38100" dir="2700000" algn="tl">
                    <a:srgbClr val="000000">
                      <a:alpha val="43137"/>
                    </a:srgbClr>
                  </a:outerShdw>
                </a:effectLst>
                <a:latin typeface="Bernard MT Condensed" pitchFamily="18" charset="0"/>
              </a:rPr>
              <a:t>perpajakan</a:t>
            </a:r>
            <a:endParaRPr lang="id-ID" b="1" i="1" dirty="0">
              <a:solidFill>
                <a:srgbClr val="FFFF00"/>
              </a:solidFill>
              <a:effectLst>
                <a:outerShdw blurRad="38100" dist="38100" dir="2700000" algn="tl">
                  <a:srgbClr val="000000">
                    <a:alpha val="43137"/>
                  </a:srgbClr>
                </a:outerShdw>
              </a:effectLst>
              <a:latin typeface="Bernard MT Condensed" pitchFamily="18" charset="0"/>
            </a:endParaRPr>
          </a:p>
        </p:txBody>
      </p:sp>
      <p:sp>
        <p:nvSpPr>
          <p:cNvPr id="3" name="Rectangle 2"/>
          <p:cNvSpPr/>
          <p:nvPr/>
        </p:nvSpPr>
        <p:spPr>
          <a:xfrm>
            <a:off x="395536" y="2060848"/>
            <a:ext cx="8064896" cy="4447371"/>
          </a:xfrm>
          <a:prstGeom prst="rect">
            <a:avLst/>
          </a:prstGeom>
        </p:spPr>
        <p:txBody>
          <a:bodyPr wrap="square">
            <a:spAutoFit/>
          </a:bodyPr>
          <a:lstStyle/>
          <a:p>
            <a:pPr algn="just"/>
            <a:r>
              <a:rPr lang="id-ID" sz="2400" dirty="0" smtClean="0"/>
              <a:t>Besarnya pajak pendapatan yang hrs ditanggung oleh perusahaan dihitung dengan</a:t>
            </a:r>
          </a:p>
          <a:p>
            <a:pPr algn="just"/>
            <a:endParaRPr lang="id-ID" sz="500" dirty="0"/>
          </a:p>
          <a:p>
            <a:pPr algn="just"/>
            <a:r>
              <a:rPr lang="id-ID" sz="3200" b="1" i="1" dirty="0" smtClean="0">
                <a:solidFill>
                  <a:srgbClr val="00B0F0"/>
                </a:solidFill>
                <a:effectLst>
                  <a:outerShdw blurRad="38100" dist="38100" dir="2700000" algn="tl">
                    <a:srgbClr val="000000">
                      <a:alpha val="43137"/>
                    </a:srgbClr>
                  </a:outerShdw>
                </a:effectLst>
              </a:rPr>
              <a:t>P = (TI) T</a:t>
            </a:r>
            <a:endParaRPr lang="id-ID" sz="3200" b="1" i="1" dirty="0">
              <a:solidFill>
                <a:srgbClr val="00B0F0"/>
              </a:solidFill>
              <a:effectLst>
                <a:outerShdw blurRad="38100" dist="38100" dir="2700000" algn="tl">
                  <a:srgbClr val="000000">
                    <a:alpha val="43137"/>
                  </a:srgbClr>
                </a:outerShdw>
              </a:effectLst>
            </a:endParaRPr>
          </a:p>
          <a:p>
            <a:pPr algn="just"/>
            <a:r>
              <a:rPr lang="id-ID" sz="2400" dirty="0"/>
              <a:t>dengan: </a:t>
            </a:r>
          </a:p>
          <a:p>
            <a:pPr algn="just"/>
            <a:r>
              <a:rPr lang="id-ID" sz="2400" dirty="0"/>
              <a:t>	</a:t>
            </a:r>
            <a:r>
              <a:rPr lang="id-ID" sz="2400" i="1" dirty="0" smtClean="0"/>
              <a:t>P</a:t>
            </a:r>
            <a:r>
              <a:rPr lang="id-ID" sz="2400" dirty="0" smtClean="0"/>
              <a:t> 	: Besarnya pajak</a:t>
            </a:r>
            <a:r>
              <a:rPr lang="id-ID" sz="2400" dirty="0"/>
              <a:t>	</a:t>
            </a:r>
            <a:endParaRPr lang="id-ID" sz="2400" dirty="0" smtClean="0"/>
          </a:p>
          <a:p>
            <a:pPr algn="just"/>
            <a:r>
              <a:rPr lang="id-ID" sz="2400" i="1" dirty="0"/>
              <a:t>	</a:t>
            </a:r>
            <a:r>
              <a:rPr lang="id-ID" sz="2400" i="1" dirty="0" smtClean="0"/>
              <a:t>TI 	: </a:t>
            </a:r>
            <a:r>
              <a:rPr lang="id-ID" sz="2400" dirty="0" smtClean="0"/>
              <a:t>pendapatan terkena pajak</a:t>
            </a:r>
            <a:endParaRPr lang="id-ID" sz="2400" dirty="0"/>
          </a:p>
          <a:p>
            <a:pPr algn="just"/>
            <a:r>
              <a:rPr lang="id-ID" sz="2400" dirty="0"/>
              <a:t>	</a:t>
            </a:r>
            <a:r>
              <a:rPr lang="id-ID" sz="2400" i="1" dirty="0" smtClean="0"/>
              <a:t>T 	</a:t>
            </a:r>
            <a:r>
              <a:rPr lang="id-ID" sz="2400" dirty="0" smtClean="0"/>
              <a:t>: tingkat pajak yang dikenakan utk pendapatan 		   terkena pajak sebesar TI</a:t>
            </a:r>
          </a:p>
          <a:p>
            <a:pPr algn="just"/>
            <a:endParaRPr lang="id-ID" sz="600" dirty="0" smtClean="0"/>
          </a:p>
          <a:p>
            <a:pPr algn="just"/>
            <a:r>
              <a:rPr lang="id-ID" sz="2000" dirty="0" smtClean="0"/>
              <a:t>Sesuai dengan persamaan diatas TI = GI – E – D maka persamaan dapat ditulis:</a:t>
            </a:r>
          </a:p>
          <a:p>
            <a:pPr algn="just"/>
            <a:r>
              <a:rPr lang="id-ID" sz="3200" b="1" i="1" dirty="0">
                <a:solidFill>
                  <a:srgbClr val="00B0F0"/>
                </a:solidFill>
                <a:effectLst>
                  <a:outerShdw blurRad="38100" dist="38100" dir="2700000" algn="tl">
                    <a:srgbClr val="000000">
                      <a:alpha val="43137"/>
                    </a:srgbClr>
                  </a:outerShdw>
                </a:effectLst>
              </a:rPr>
              <a:t>P = </a:t>
            </a:r>
            <a:r>
              <a:rPr lang="id-ID" sz="3200" b="1" i="1" dirty="0" smtClean="0">
                <a:solidFill>
                  <a:srgbClr val="00B0F0"/>
                </a:solidFill>
                <a:effectLst>
                  <a:outerShdw blurRad="38100" dist="38100" dir="2700000" algn="tl">
                    <a:srgbClr val="000000">
                      <a:alpha val="43137"/>
                    </a:srgbClr>
                  </a:outerShdw>
                </a:effectLst>
              </a:rPr>
              <a:t>(GI – E - D) </a:t>
            </a:r>
            <a:r>
              <a:rPr lang="id-ID" sz="3200" b="1" i="1" dirty="0">
                <a:solidFill>
                  <a:srgbClr val="00B0F0"/>
                </a:solidFill>
                <a:effectLst>
                  <a:outerShdw blurRad="38100" dist="38100" dir="2700000" algn="tl">
                    <a:srgbClr val="000000">
                      <a:alpha val="43137"/>
                    </a:srgbClr>
                  </a:outerShdw>
                </a:effectLst>
              </a:rPr>
              <a:t>T</a:t>
            </a:r>
            <a:endParaRPr lang="id-ID" sz="3200" dirty="0"/>
          </a:p>
        </p:txBody>
      </p:sp>
    </p:spTree>
    <p:extLst>
      <p:ext uri="{BB962C8B-B14F-4D97-AF65-F5344CB8AC3E}">
        <p14:creationId xmlns:p14="http://schemas.microsoft.com/office/powerpoint/2010/main" val="1040244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365218" y="1052735"/>
            <a:ext cx="817582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263" tIns="40631" rIns="81263" bIns="40631" anchor="t"/>
          <a:lstStyle>
            <a:lvl1pPr marL="1071563" indent="-1071563" defTabSz="812800" eaLnBrk="0" hangingPunct="0">
              <a:spcBef>
                <a:spcPct val="20000"/>
              </a:spcBef>
              <a:buClr>
                <a:schemeClr val="accent1"/>
              </a:buClr>
              <a:buSzPct val="70000"/>
              <a:buFont typeface="Wingdings 2" pitchFamily="18" charset="2"/>
              <a:buChar char=""/>
              <a:tabLst>
                <a:tab pos="1071563" algn="l"/>
              </a:tabLst>
              <a:defRPr sz="3200">
                <a:solidFill>
                  <a:schemeClr val="tx2"/>
                </a:solidFill>
                <a:latin typeface="Franklin Gothic Book" pitchFamily="34" charset="0"/>
              </a:defRPr>
            </a:lvl1pPr>
            <a:lvl2pPr marL="742950" indent="-285750" defTabSz="812800" eaLnBrk="0" hangingPunct="0">
              <a:spcBef>
                <a:spcPct val="20000"/>
              </a:spcBef>
              <a:buClr>
                <a:schemeClr val="accent1"/>
              </a:buClr>
              <a:buSzPct val="70000"/>
              <a:buFont typeface="Wingdings 2" pitchFamily="18" charset="2"/>
              <a:buChar char=""/>
              <a:tabLst>
                <a:tab pos="1071563" algn="l"/>
              </a:tabLst>
              <a:defRPr sz="2800">
                <a:solidFill>
                  <a:schemeClr val="tx2"/>
                </a:solidFill>
                <a:latin typeface="Franklin Gothic Book" pitchFamily="34" charset="0"/>
              </a:defRPr>
            </a:lvl2pPr>
            <a:lvl3pPr marL="1143000" indent="-228600" defTabSz="812800" eaLnBrk="0" hangingPunct="0">
              <a:spcBef>
                <a:spcPct val="20000"/>
              </a:spcBef>
              <a:buClr>
                <a:schemeClr val="accent1"/>
              </a:buClr>
              <a:buSzPct val="70000"/>
              <a:buFont typeface="Wingdings 2" pitchFamily="18" charset="2"/>
              <a:buChar char=""/>
              <a:tabLst>
                <a:tab pos="1071563" algn="l"/>
              </a:tabLst>
              <a:defRPr sz="2400">
                <a:solidFill>
                  <a:schemeClr val="tx2"/>
                </a:solidFill>
                <a:latin typeface="Franklin Gothic Book" pitchFamily="34" charset="0"/>
              </a:defRPr>
            </a:lvl3pPr>
            <a:lvl4pPr marL="1600200" indent="-228600" defTabSz="812800" eaLnBrk="0" hangingPunct="0">
              <a:spcBef>
                <a:spcPct val="20000"/>
              </a:spcBef>
              <a:buClr>
                <a:schemeClr val="accent1"/>
              </a:buClr>
              <a:buSzPct val="70000"/>
              <a:buFont typeface="Wingdings 2" pitchFamily="18" charset="2"/>
              <a:buChar char=""/>
              <a:tabLst>
                <a:tab pos="1071563" algn="l"/>
              </a:tabLst>
              <a:defRPr sz="2000">
                <a:solidFill>
                  <a:schemeClr val="tx2"/>
                </a:solidFill>
                <a:latin typeface="Franklin Gothic Book" pitchFamily="34" charset="0"/>
              </a:defRPr>
            </a:lvl4pPr>
            <a:lvl5pPr marL="2057400" indent="-228600" defTabSz="812800" eaLnBrk="0" hangingPunct="0">
              <a:spcBef>
                <a:spcPct val="20000"/>
              </a:spcBef>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5pPr>
            <a:lvl6pPr marL="25146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6pPr>
            <a:lvl7pPr marL="29718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7pPr>
            <a:lvl8pPr marL="34290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8pPr>
            <a:lvl9pPr marL="3886200" indent="-228600" defTabSz="812800" eaLnBrk="0" fontAlgn="base" hangingPunct="0">
              <a:spcBef>
                <a:spcPct val="20000"/>
              </a:spcBef>
              <a:spcAft>
                <a:spcPct val="0"/>
              </a:spcAft>
              <a:buClr>
                <a:schemeClr val="accent1"/>
              </a:buClr>
              <a:buSzPct val="60000"/>
              <a:buFont typeface="Wingdings 2" pitchFamily="18" charset="2"/>
              <a:buChar char=""/>
              <a:tabLst>
                <a:tab pos="1071563" algn="l"/>
              </a:tabLst>
              <a:defRPr sz="2000">
                <a:solidFill>
                  <a:schemeClr val="tx2"/>
                </a:solidFill>
                <a:latin typeface="Franklin Gothic Book" pitchFamily="34" charset="0"/>
              </a:defRPr>
            </a:lvl9pPr>
          </a:lstStyle>
          <a:p>
            <a:pPr algn="just" eaLnBrk="1" hangingPunct="1">
              <a:spcBef>
                <a:spcPct val="0"/>
              </a:spcBef>
              <a:buClrTx/>
              <a:buSzTx/>
              <a:buFontTx/>
              <a:buNone/>
            </a:pPr>
            <a:r>
              <a:rPr lang="id-ID" altLang="id-ID" sz="4000" b="1" dirty="0">
                <a:solidFill>
                  <a:srgbClr val="0070C0"/>
                </a:solidFill>
                <a:latin typeface="Agatha Needs Flesh" panose="02000000000000000000" pitchFamily="2" charset="0"/>
              </a:rPr>
              <a:t>Contoh  </a:t>
            </a:r>
            <a:r>
              <a:rPr lang="id-ID" altLang="id-ID" sz="4000" b="1" dirty="0" smtClean="0">
                <a:solidFill>
                  <a:srgbClr val="0070C0"/>
                </a:solidFill>
                <a:latin typeface="Agatha Needs Flesh" panose="02000000000000000000" pitchFamily="2" charset="0"/>
              </a:rPr>
              <a:t>1</a:t>
            </a:r>
            <a:r>
              <a:rPr lang="en-ID" altLang="id-ID" sz="4000" b="1" dirty="0" smtClean="0">
                <a:solidFill>
                  <a:srgbClr val="0070C0"/>
                </a:solidFill>
                <a:latin typeface="Agatha Needs Flesh" panose="02000000000000000000" pitchFamily="2" charset="0"/>
              </a:rPr>
              <a:t>5</a:t>
            </a:r>
            <a:r>
              <a:rPr lang="id-ID" altLang="id-ID" sz="4000" b="1" dirty="0" smtClean="0">
                <a:solidFill>
                  <a:srgbClr val="0070C0"/>
                </a:solidFill>
                <a:latin typeface="Agatha Needs Flesh" panose="02000000000000000000" pitchFamily="2" charset="0"/>
              </a:rPr>
              <a:t>.01</a:t>
            </a:r>
            <a:r>
              <a:rPr lang="id-ID" altLang="id-ID" sz="2400" dirty="0" smtClean="0">
                <a:solidFill>
                  <a:schemeClr val="tx1"/>
                </a:solidFill>
                <a:latin typeface="+mj-lt"/>
              </a:rPr>
              <a:t>:  </a:t>
            </a:r>
          </a:p>
          <a:p>
            <a:pPr marL="0" indent="0" algn="just" eaLnBrk="1" hangingPunct="1">
              <a:spcBef>
                <a:spcPct val="0"/>
              </a:spcBef>
              <a:buClrTx/>
              <a:buSzTx/>
              <a:buFontTx/>
              <a:buNone/>
              <a:tabLst/>
            </a:pPr>
            <a:r>
              <a:rPr lang="id-ID" altLang="id-ID" sz="2000" dirty="0" smtClean="0">
                <a:solidFill>
                  <a:schemeClr val="tx1">
                    <a:lumMod val="95000"/>
                    <a:lumOff val="5000"/>
                  </a:schemeClr>
                </a:solidFill>
                <a:latin typeface="+mj-lt"/>
              </a:rPr>
              <a:t>PT. Listya Sejahtera  memiliki pendapatan kotor sebesar Rp 5,5 Milyar pada tahun 2015, dengan total pengeluaran dan depresiasi Rp 3,7 Milyar. Berapakah pajak pendapatan yang harus dibayar oleh perusahaan bila pada interval TI tersebut tingkat pajak yang dikenakan 45%?</a:t>
            </a:r>
            <a:endParaRPr lang="ru-RU" altLang="id-ID" sz="2000" baseline="-25000" dirty="0">
              <a:solidFill>
                <a:schemeClr val="tx1"/>
              </a:solidFill>
            </a:endParaRPr>
          </a:p>
          <a:p>
            <a:pPr marL="0" indent="0" algn="just" eaLnBrk="1" hangingPunct="1">
              <a:spcBef>
                <a:spcPct val="0"/>
              </a:spcBef>
              <a:buClrTx/>
              <a:buSzTx/>
              <a:buFontTx/>
              <a:buNone/>
              <a:tabLst/>
            </a:pPr>
            <a:endParaRPr lang="ru-RU" altLang="id-ID" sz="2000" baseline="-25000" dirty="0">
              <a:solidFill>
                <a:schemeClr val="tx1"/>
              </a:solidFill>
              <a:latin typeface="+mj-lt"/>
            </a:endParaRPr>
          </a:p>
        </p:txBody>
      </p:sp>
      <p:sp>
        <p:nvSpPr>
          <p:cNvPr id="4" name="Rectangle 3"/>
          <p:cNvSpPr/>
          <p:nvPr/>
        </p:nvSpPr>
        <p:spPr>
          <a:xfrm>
            <a:off x="440124" y="3212975"/>
            <a:ext cx="8175823" cy="3477875"/>
          </a:xfrm>
          <a:prstGeom prst="rect">
            <a:avLst/>
          </a:prstGeom>
        </p:spPr>
        <p:txBody>
          <a:bodyPr wrap="square">
            <a:spAutoFit/>
          </a:bodyPr>
          <a:lstStyle/>
          <a:p>
            <a:pPr algn="just">
              <a:spcBef>
                <a:spcPct val="0"/>
              </a:spcBef>
            </a:pPr>
            <a:r>
              <a:rPr lang="id-ID" altLang="id-ID" sz="4000" b="1" dirty="0">
                <a:solidFill>
                  <a:srgbClr val="0070C0"/>
                </a:solidFill>
                <a:latin typeface="Agatha Needs Flesh" panose="02000000000000000000" pitchFamily="2" charset="0"/>
              </a:rPr>
              <a:t>Solusi:</a:t>
            </a:r>
          </a:p>
          <a:p>
            <a:pPr algn="just">
              <a:spcBef>
                <a:spcPct val="0"/>
              </a:spcBef>
            </a:pPr>
            <a:r>
              <a:rPr lang="id-ID" altLang="id-ID" sz="2000" dirty="0" smtClean="0">
                <a:solidFill>
                  <a:schemeClr val="tx1">
                    <a:lumMod val="95000"/>
                    <a:lumOff val="5000"/>
                  </a:schemeClr>
                </a:solidFill>
              </a:rPr>
              <a:t>Besarnya pendapatan kena pajak adalah:</a:t>
            </a:r>
          </a:p>
          <a:p>
            <a:pPr algn="just">
              <a:spcBef>
                <a:spcPct val="0"/>
              </a:spcBef>
            </a:pPr>
            <a:r>
              <a:rPr lang="id-ID" altLang="id-ID" sz="2000" i="1" dirty="0" smtClean="0">
                <a:solidFill>
                  <a:schemeClr val="tx1">
                    <a:lumMod val="95000"/>
                    <a:lumOff val="5000"/>
                  </a:schemeClr>
                </a:solidFill>
              </a:rPr>
              <a:t>      TI </a:t>
            </a:r>
            <a:r>
              <a:rPr lang="id-ID" altLang="id-ID" sz="2000" dirty="0" smtClean="0">
                <a:solidFill>
                  <a:schemeClr val="tx1">
                    <a:lumMod val="95000"/>
                    <a:lumOff val="5000"/>
                  </a:schemeClr>
                </a:solidFill>
              </a:rPr>
              <a:t>	= </a:t>
            </a:r>
            <a:r>
              <a:rPr lang="id-ID" altLang="id-ID" sz="2000" smtClean="0">
                <a:solidFill>
                  <a:schemeClr val="tx1">
                    <a:lumMod val="95000"/>
                    <a:lumOff val="5000"/>
                  </a:schemeClr>
                </a:solidFill>
              </a:rPr>
              <a:t>Rp 5,5 </a:t>
            </a:r>
            <a:r>
              <a:rPr lang="id-ID" altLang="id-ID" sz="2000" dirty="0" smtClean="0">
                <a:solidFill>
                  <a:schemeClr val="tx1">
                    <a:lumMod val="95000"/>
                    <a:lumOff val="5000"/>
                  </a:schemeClr>
                </a:solidFill>
              </a:rPr>
              <a:t>Milyar – Rp 3,7 Milyar</a:t>
            </a:r>
          </a:p>
          <a:p>
            <a:pPr algn="just">
              <a:spcBef>
                <a:spcPct val="0"/>
              </a:spcBef>
            </a:pPr>
            <a:r>
              <a:rPr lang="id-ID" altLang="id-ID" sz="2000" dirty="0">
                <a:solidFill>
                  <a:schemeClr val="tx1">
                    <a:lumMod val="95000"/>
                    <a:lumOff val="5000"/>
                  </a:schemeClr>
                </a:solidFill>
              </a:rPr>
              <a:t>	</a:t>
            </a:r>
            <a:r>
              <a:rPr lang="id-ID" altLang="id-ID" sz="2000" dirty="0" smtClean="0">
                <a:solidFill>
                  <a:schemeClr val="tx1">
                    <a:lumMod val="95000"/>
                    <a:lumOff val="5000"/>
                  </a:schemeClr>
                </a:solidFill>
              </a:rPr>
              <a:t>= Rp 1,8 Milyar</a:t>
            </a:r>
          </a:p>
          <a:p>
            <a:pPr algn="just">
              <a:spcBef>
                <a:spcPct val="0"/>
              </a:spcBef>
            </a:pPr>
            <a:endParaRPr lang="id-ID" altLang="id-ID" sz="2000" dirty="0" smtClean="0">
              <a:solidFill>
                <a:schemeClr val="tx1">
                  <a:lumMod val="95000"/>
                  <a:lumOff val="5000"/>
                </a:schemeClr>
              </a:solidFill>
            </a:endParaRPr>
          </a:p>
          <a:p>
            <a:pPr algn="just">
              <a:spcBef>
                <a:spcPct val="0"/>
              </a:spcBef>
            </a:pPr>
            <a:r>
              <a:rPr lang="id-ID" altLang="id-ID" sz="2000" dirty="0" smtClean="0">
                <a:solidFill>
                  <a:schemeClr val="tx1">
                    <a:lumMod val="95000"/>
                    <a:lumOff val="5000"/>
                  </a:schemeClr>
                </a:solidFill>
              </a:rPr>
              <a:t>Pajak yang harus dibayar adalah</a:t>
            </a:r>
            <a:r>
              <a:rPr lang="id-ID" altLang="id-ID" sz="2000" dirty="0">
                <a:solidFill>
                  <a:schemeClr val="tx1">
                    <a:lumMod val="95000"/>
                    <a:lumOff val="5000"/>
                  </a:schemeClr>
                </a:solidFill>
              </a:rPr>
              <a:t>:</a:t>
            </a:r>
          </a:p>
          <a:p>
            <a:pPr algn="just">
              <a:spcBef>
                <a:spcPct val="0"/>
              </a:spcBef>
            </a:pPr>
            <a:r>
              <a:rPr lang="id-ID" altLang="id-ID" sz="2000" i="1" dirty="0">
                <a:solidFill>
                  <a:schemeClr val="tx1">
                    <a:lumMod val="95000"/>
                    <a:lumOff val="5000"/>
                  </a:schemeClr>
                </a:solidFill>
              </a:rPr>
              <a:t>      </a:t>
            </a:r>
            <a:r>
              <a:rPr lang="id-ID" altLang="id-ID" sz="2000" i="1" dirty="0" smtClean="0">
                <a:solidFill>
                  <a:schemeClr val="tx1">
                    <a:lumMod val="95000"/>
                    <a:lumOff val="5000"/>
                  </a:schemeClr>
                </a:solidFill>
              </a:rPr>
              <a:t> </a:t>
            </a:r>
            <a:r>
              <a:rPr lang="id-ID" altLang="id-ID" sz="2000" dirty="0">
                <a:solidFill>
                  <a:schemeClr val="tx1">
                    <a:lumMod val="95000"/>
                    <a:lumOff val="5000"/>
                  </a:schemeClr>
                </a:solidFill>
              </a:rPr>
              <a:t>	= Rp </a:t>
            </a:r>
            <a:r>
              <a:rPr lang="id-ID" altLang="id-ID" sz="2000" dirty="0" smtClean="0">
                <a:solidFill>
                  <a:schemeClr val="tx1">
                    <a:lumMod val="95000"/>
                    <a:lumOff val="5000"/>
                  </a:schemeClr>
                </a:solidFill>
              </a:rPr>
              <a:t>1,8 </a:t>
            </a:r>
            <a:r>
              <a:rPr lang="id-ID" altLang="id-ID" sz="2000" dirty="0">
                <a:solidFill>
                  <a:schemeClr val="tx1">
                    <a:lumMod val="95000"/>
                    <a:lumOff val="5000"/>
                  </a:schemeClr>
                </a:solidFill>
              </a:rPr>
              <a:t>Milyar </a:t>
            </a:r>
            <a:r>
              <a:rPr lang="id-ID" altLang="id-ID" sz="2000" dirty="0" smtClean="0">
                <a:solidFill>
                  <a:schemeClr val="tx1">
                    <a:lumMod val="95000"/>
                    <a:lumOff val="5000"/>
                  </a:schemeClr>
                </a:solidFill>
              </a:rPr>
              <a:t> x 0,45</a:t>
            </a:r>
            <a:endParaRPr lang="id-ID" altLang="id-ID" sz="2000" dirty="0">
              <a:solidFill>
                <a:schemeClr val="tx1">
                  <a:lumMod val="95000"/>
                  <a:lumOff val="5000"/>
                </a:schemeClr>
              </a:solidFill>
            </a:endParaRPr>
          </a:p>
          <a:p>
            <a:pPr algn="just">
              <a:spcBef>
                <a:spcPct val="0"/>
              </a:spcBef>
            </a:pPr>
            <a:r>
              <a:rPr lang="id-ID" altLang="id-ID" sz="2000" dirty="0">
                <a:solidFill>
                  <a:schemeClr val="tx1">
                    <a:lumMod val="95000"/>
                    <a:lumOff val="5000"/>
                  </a:schemeClr>
                </a:solidFill>
              </a:rPr>
              <a:t>	= Rp </a:t>
            </a:r>
            <a:r>
              <a:rPr lang="id-ID" altLang="id-ID" sz="2000" dirty="0" smtClean="0">
                <a:solidFill>
                  <a:schemeClr val="tx1">
                    <a:lumMod val="95000"/>
                    <a:lumOff val="5000"/>
                  </a:schemeClr>
                </a:solidFill>
              </a:rPr>
              <a:t>810 juta</a:t>
            </a:r>
            <a:endParaRPr lang="id-ID" altLang="id-ID" sz="2000" dirty="0">
              <a:solidFill>
                <a:schemeClr val="tx1">
                  <a:lumMod val="95000"/>
                  <a:lumOff val="5000"/>
                </a:schemeClr>
              </a:solidFill>
            </a:endParaRPr>
          </a:p>
          <a:p>
            <a:pPr algn="just">
              <a:spcBef>
                <a:spcPct val="0"/>
              </a:spcBef>
            </a:pPr>
            <a:endParaRPr lang="id-ID" altLang="id-ID" sz="2000" dirty="0" smtClean="0">
              <a:solidFill>
                <a:schemeClr val="tx1">
                  <a:lumMod val="95000"/>
                  <a:lumOff val="5000"/>
                </a:schemeClr>
              </a:solidFill>
            </a:endParaRPr>
          </a:p>
          <a:p>
            <a:pPr algn="just">
              <a:spcBef>
                <a:spcPct val="0"/>
              </a:spcBef>
            </a:pPr>
            <a:endParaRPr lang="id-ID" sz="2000" dirty="0"/>
          </a:p>
        </p:txBody>
      </p:sp>
    </p:spTree>
    <p:extLst>
      <p:ext uri="{BB962C8B-B14F-4D97-AF65-F5344CB8AC3E}">
        <p14:creationId xmlns:p14="http://schemas.microsoft.com/office/powerpoint/2010/main" val="222849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08" y="1172071"/>
            <a:ext cx="6224776" cy="954107"/>
          </a:xfrm>
          <a:prstGeom prst="rect">
            <a:avLst/>
          </a:prstGeom>
          <a:solidFill>
            <a:schemeClr val="tx2">
              <a:lumMod val="60000"/>
              <a:lumOff val="40000"/>
            </a:schemeClr>
          </a:solidFill>
        </p:spPr>
        <p:txBody>
          <a:bodyPr wrap="square" rtlCol="0">
            <a:spAutoFit/>
          </a:bodyPr>
          <a:lstStyle/>
          <a:p>
            <a:pPr indent="450850"/>
            <a:r>
              <a:rPr lang="id-ID" sz="2800" i="1" dirty="0" smtClean="0">
                <a:solidFill>
                  <a:schemeClr val="bg1"/>
                </a:solidFill>
                <a:effectLst>
                  <a:outerShdw blurRad="38100" dist="38100" dir="2700000" algn="tl">
                    <a:srgbClr val="000000">
                      <a:alpha val="43137"/>
                    </a:srgbClr>
                  </a:outerShdw>
                </a:effectLst>
                <a:latin typeface="Bernard MT Condensed" panose="02050806060905020404" pitchFamily="18" charset="0"/>
              </a:rPr>
              <a:t>Efek </a:t>
            </a:r>
            <a:r>
              <a:rPr lang="id-ID" sz="2800" i="1" dirty="0" smtClean="0">
                <a:solidFill>
                  <a:srgbClr val="FF0000"/>
                </a:solidFill>
                <a:effectLst>
                  <a:outerShdw blurRad="38100" dist="38100" dir="2700000" algn="tl">
                    <a:srgbClr val="000000">
                      <a:alpha val="43137"/>
                    </a:srgbClr>
                  </a:outerShdw>
                </a:effectLst>
                <a:latin typeface="Bernard MT Condensed" panose="02050806060905020404" pitchFamily="18" charset="0"/>
              </a:rPr>
              <a:t>Pajak </a:t>
            </a:r>
            <a:r>
              <a:rPr lang="id-ID" sz="2800" i="1" dirty="0" smtClean="0">
                <a:solidFill>
                  <a:srgbClr val="FFFF00"/>
                </a:solidFill>
                <a:effectLst>
                  <a:outerShdw blurRad="38100" dist="38100" dir="2700000" algn="tl">
                    <a:srgbClr val="000000">
                      <a:alpha val="43137"/>
                    </a:srgbClr>
                  </a:outerShdw>
                </a:effectLst>
                <a:latin typeface="Bernard MT Condensed" panose="02050806060905020404" pitchFamily="18" charset="0"/>
              </a:rPr>
              <a:t>pada model depresiasi </a:t>
            </a:r>
          </a:p>
          <a:p>
            <a:pPr indent="450850"/>
            <a:r>
              <a:rPr lang="id-ID" sz="2800" i="1" dirty="0" smtClean="0">
                <a:solidFill>
                  <a:schemeClr val="accent3">
                    <a:lumMod val="20000"/>
                    <a:lumOff val="80000"/>
                  </a:schemeClr>
                </a:solidFill>
                <a:effectLst>
                  <a:outerShdw blurRad="38100" dist="38100" dir="2700000" algn="tl">
                    <a:srgbClr val="000000">
                      <a:alpha val="43137"/>
                    </a:srgbClr>
                  </a:outerShdw>
                </a:effectLst>
                <a:latin typeface="Bernard MT Condensed" panose="02050806060905020404" pitchFamily="18" charset="0"/>
              </a:rPr>
              <a:t>yang berbeda</a:t>
            </a:r>
            <a:endParaRPr lang="id-ID" sz="2800" i="1" dirty="0">
              <a:solidFill>
                <a:schemeClr val="accent3">
                  <a:lumMod val="20000"/>
                  <a:lumOff val="80000"/>
                </a:schemeClr>
              </a:solidFill>
              <a:effectLst>
                <a:outerShdw blurRad="38100" dist="38100" dir="2700000" algn="tl">
                  <a:srgbClr val="000000">
                    <a:alpha val="43137"/>
                  </a:srgbClr>
                </a:outerShdw>
              </a:effectLst>
              <a:latin typeface="Bernard MT Condensed" panose="02050806060905020404" pitchFamily="18" charset="0"/>
            </a:endParaRPr>
          </a:p>
        </p:txBody>
      </p:sp>
      <p:sp>
        <p:nvSpPr>
          <p:cNvPr id="3" name="Rectangle 2"/>
          <p:cNvSpPr/>
          <p:nvPr/>
        </p:nvSpPr>
        <p:spPr>
          <a:xfrm>
            <a:off x="467156" y="2177569"/>
            <a:ext cx="8065284" cy="1323439"/>
          </a:xfrm>
          <a:prstGeom prst="rect">
            <a:avLst/>
          </a:prstGeom>
        </p:spPr>
        <p:txBody>
          <a:bodyPr wrap="square">
            <a:spAutoFit/>
          </a:bodyPr>
          <a:lstStyle/>
          <a:p>
            <a:pPr algn="just"/>
            <a:r>
              <a:rPr lang="id-ID" sz="2400" dirty="0" smtClean="0"/>
              <a:t>Persamaan </a:t>
            </a:r>
            <a:r>
              <a:rPr lang="id-ID" sz="2400" dirty="0"/>
              <a:t>: </a:t>
            </a:r>
            <a:r>
              <a:rPr lang="id-ID" sz="2400" dirty="0" smtClean="0"/>
              <a:t>	</a:t>
            </a:r>
            <a:r>
              <a:rPr lang="id-ID" sz="3200" b="1" i="1" dirty="0" smtClean="0">
                <a:solidFill>
                  <a:srgbClr val="0070C0"/>
                </a:solidFill>
                <a:effectLst>
                  <a:outerShdw blurRad="38100" dist="38100" dir="2700000" algn="tl">
                    <a:srgbClr val="000000">
                      <a:alpha val="43137"/>
                    </a:srgbClr>
                  </a:outerShdw>
                </a:effectLst>
              </a:rPr>
              <a:t>TI </a:t>
            </a:r>
            <a:r>
              <a:rPr lang="id-ID" sz="3200" b="1" i="1" dirty="0">
                <a:solidFill>
                  <a:srgbClr val="0070C0"/>
                </a:solidFill>
                <a:effectLst>
                  <a:outerShdw blurRad="38100" dist="38100" dir="2700000" algn="tl">
                    <a:srgbClr val="000000">
                      <a:alpha val="43137"/>
                    </a:srgbClr>
                  </a:outerShdw>
                </a:effectLst>
              </a:rPr>
              <a:t>= </a:t>
            </a:r>
            <a:r>
              <a:rPr lang="id-ID" sz="3200" b="1" i="1" dirty="0" smtClean="0">
                <a:solidFill>
                  <a:srgbClr val="0070C0"/>
                </a:solidFill>
                <a:effectLst>
                  <a:outerShdw blurRad="38100" dist="38100" dir="2700000" algn="tl">
                    <a:srgbClr val="000000">
                      <a:alpha val="43137"/>
                    </a:srgbClr>
                  </a:outerShdw>
                </a:effectLst>
              </a:rPr>
              <a:t>BTCF - D</a:t>
            </a:r>
            <a:endParaRPr lang="id-ID" sz="3200" b="1" i="1" dirty="0">
              <a:solidFill>
                <a:srgbClr val="0070C0"/>
              </a:solidFill>
              <a:effectLst>
                <a:outerShdw blurRad="38100" dist="38100" dir="2700000" algn="tl">
                  <a:srgbClr val="000000">
                    <a:alpha val="43137"/>
                  </a:srgbClr>
                </a:outerShdw>
              </a:effectLst>
            </a:endParaRPr>
          </a:p>
          <a:p>
            <a:pPr algn="just"/>
            <a:r>
              <a:rPr lang="id-ID" sz="2400" dirty="0" smtClean="0"/>
              <a:t>dengan: </a:t>
            </a:r>
          </a:p>
          <a:p>
            <a:pPr algn="just"/>
            <a:r>
              <a:rPr lang="id-ID" sz="2400" dirty="0" smtClean="0"/>
              <a:t>	</a:t>
            </a:r>
            <a:r>
              <a:rPr lang="id-ID" sz="2400" i="1" dirty="0" smtClean="0"/>
              <a:t>BTCF </a:t>
            </a:r>
            <a:r>
              <a:rPr lang="id-ID" sz="2400" dirty="0" smtClean="0"/>
              <a:t>	:  aliran kas sebelum pajak</a:t>
            </a:r>
            <a:endParaRPr lang="id-ID" sz="2400" dirty="0"/>
          </a:p>
        </p:txBody>
      </p:sp>
      <p:sp>
        <p:nvSpPr>
          <p:cNvPr id="4" name="Rectangle 3"/>
          <p:cNvSpPr/>
          <p:nvPr/>
        </p:nvSpPr>
        <p:spPr>
          <a:xfrm>
            <a:off x="467544" y="3752453"/>
            <a:ext cx="8065284" cy="1692771"/>
          </a:xfrm>
          <a:prstGeom prst="rect">
            <a:avLst/>
          </a:prstGeom>
        </p:spPr>
        <p:txBody>
          <a:bodyPr wrap="square">
            <a:spAutoFit/>
          </a:bodyPr>
          <a:lstStyle/>
          <a:p>
            <a:pPr algn="just"/>
            <a:r>
              <a:rPr lang="id-ID" sz="2400" dirty="0" smtClean="0"/>
              <a:t>Persamaan </a:t>
            </a:r>
            <a:r>
              <a:rPr lang="id-ID" sz="2400" dirty="0"/>
              <a:t>: </a:t>
            </a:r>
            <a:r>
              <a:rPr lang="id-ID" sz="2400" dirty="0" smtClean="0"/>
              <a:t>	</a:t>
            </a:r>
            <a:r>
              <a:rPr lang="id-ID" sz="3200" b="1" i="1" dirty="0" smtClean="0">
                <a:solidFill>
                  <a:srgbClr val="0070C0"/>
                </a:solidFill>
                <a:effectLst>
                  <a:outerShdw blurRad="38100" dist="38100" dir="2700000" algn="tl">
                    <a:srgbClr val="000000">
                      <a:alpha val="43137"/>
                    </a:srgbClr>
                  </a:outerShdw>
                </a:effectLst>
              </a:rPr>
              <a:t>ATCF  </a:t>
            </a:r>
            <a:r>
              <a:rPr lang="id-ID" sz="3200" b="1" i="1" dirty="0">
                <a:solidFill>
                  <a:srgbClr val="0070C0"/>
                </a:solidFill>
                <a:effectLst>
                  <a:outerShdw blurRad="38100" dist="38100" dir="2700000" algn="tl">
                    <a:srgbClr val="000000">
                      <a:alpha val="43137"/>
                    </a:srgbClr>
                  </a:outerShdw>
                </a:effectLst>
              </a:rPr>
              <a:t>= </a:t>
            </a:r>
            <a:r>
              <a:rPr lang="id-ID" sz="3200" b="1" i="1" dirty="0" smtClean="0">
                <a:solidFill>
                  <a:srgbClr val="0070C0"/>
                </a:solidFill>
                <a:effectLst>
                  <a:outerShdw blurRad="38100" dist="38100" dir="2700000" algn="tl">
                    <a:srgbClr val="000000">
                      <a:alpha val="43137"/>
                    </a:srgbClr>
                  </a:outerShdw>
                </a:effectLst>
              </a:rPr>
              <a:t>BTCF - P</a:t>
            </a:r>
            <a:endParaRPr lang="id-ID" sz="3200" b="1" i="1" dirty="0">
              <a:solidFill>
                <a:srgbClr val="0070C0"/>
              </a:solidFill>
              <a:effectLst>
                <a:outerShdw blurRad="38100" dist="38100" dir="2700000" algn="tl">
                  <a:srgbClr val="000000">
                    <a:alpha val="43137"/>
                  </a:srgbClr>
                </a:outerShdw>
              </a:effectLst>
            </a:endParaRPr>
          </a:p>
          <a:p>
            <a:pPr algn="just"/>
            <a:r>
              <a:rPr lang="id-ID" sz="2400" dirty="0" smtClean="0"/>
              <a:t>dengan: </a:t>
            </a:r>
          </a:p>
          <a:p>
            <a:pPr algn="just"/>
            <a:r>
              <a:rPr lang="id-ID" sz="2400" dirty="0" smtClean="0"/>
              <a:t>	</a:t>
            </a:r>
            <a:r>
              <a:rPr lang="id-ID" sz="2400" i="1" dirty="0" smtClean="0"/>
              <a:t>ATCF </a:t>
            </a:r>
            <a:r>
              <a:rPr lang="id-ID" sz="2400" dirty="0" smtClean="0"/>
              <a:t>	:  aliran kas setelah pajak</a:t>
            </a:r>
          </a:p>
          <a:p>
            <a:pPr algn="just"/>
            <a:r>
              <a:rPr lang="id-ID" sz="2400" dirty="0"/>
              <a:t>	</a:t>
            </a:r>
            <a:r>
              <a:rPr lang="id-ID" sz="2400" i="1" dirty="0" smtClean="0"/>
              <a:t>P	</a:t>
            </a:r>
            <a:r>
              <a:rPr lang="id-ID" sz="2400" dirty="0" smtClean="0"/>
              <a:t>:  besar pajak pada periode bersangkutan</a:t>
            </a:r>
            <a:endParaRPr lang="id-ID" sz="2400" dirty="0"/>
          </a:p>
        </p:txBody>
      </p:sp>
    </p:spTree>
    <p:extLst>
      <p:ext uri="{BB962C8B-B14F-4D97-AF65-F5344CB8AC3E}">
        <p14:creationId xmlns:p14="http://schemas.microsoft.com/office/powerpoint/2010/main" val="3366985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4024</TotalTime>
  <Words>1180</Words>
  <Application>Microsoft Office PowerPoint</Application>
  <PresentationFormat>On-screen Show (4:3)</PresentationFormat>
  <Paragraphs>370</Paragraphs>
  <Slides>27</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27</vt:i4>
      </vt:variant>
    </vt:vector>
  </HeadingPairs>
  <TitlesOfParts>
    <vt:vector size="37" baseType="lpstr">
      <vt:lpstr>Agatha Needs Flesh</vt:lpstr>
      <vt:lpstr>Arial</vt:lpstr>
      <vt:lpstr>Bauhaus 93</vt:lpstr>
      <vt:lpstr>Bernard MT Condensed</vt:lpstr>
      <vt:lpstr>Calibri</vt:lpstr>
      <vt:lpstr>Cambria Math</vt:lpstr>
      <vt:lpstr>Franklin Gothic Book</vt:lpstr>
      <vt:lpstr>Jogjakartype</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Eko_nsby072</cp:lastModifiedBy>
  <cp:revision>189</cp:revision>
  <dcterms:created xsi:type="dcterms:W3CDTF">2017-02-12T21:27:59Z</dcterms:created>
  <dcterms:modified xsi:type="dcterms:W3CDTF">2018-04-29T15:31:55Z</dcterms:modified>
</cp:coreProperties>
</file>