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1C5E"/>
    <a:srgbClr val="663300"/>
    <a:srgbClr val="000000"/>
    <a:srgbClr val="660033"/>
    <a:srgbClr val="FC3C41"/>
    <a:srgbClr val="B1571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18D8D5-EFDD-413C-9638-2D81A814761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4D5A70-CC85-49D9-BDC5-1BA3E403D88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133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C3C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  <a:cs typeface="Gautami" pitchFamily="34" charset="0"/>
              </a:rPr>
              <a:t>PARTISIPASI </a:t>
            </a:r>
            <a:r>
              <a:rPr lang="en-US" b="1" dirty="0" smtClean="0">
                <a:solidFill>
                  <a:srgbClr val="FC3C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  <a:cs typeface="Gautami" pitchFamily="34" charset="0"/>
              </a:rPr>
              <a:t> MASYARAKAT </a:t>
            </a:r>
            <a:r>
              <a:rPr lang="en-US" b="1" dirty="0">
                <a:solidFill>
                  <a:srgbClr val="FC3C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  <a:cs typeface="Gautami" pitchFamily="34" charset="0"/>
              </a:rPr>
              <a:t>DALAM </a:t>
            </a:r>
            <a:r>
              <a:rPr lang="en-US" b="1" dirty="0" smtClean="0">
                <a:solidFill>
                  <a:srgbClr val="FC3C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  <a:cs typeface="Gautami" pitchFamily="34" charset="0"/>
              </a:rPr>
              <a:t> PEMBANGUNAN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28800"/>
            <a:ext cx="9144000" cy="502920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dirty="0" smtClean="0"/>
              <a:t>-</a:t>
            </a:r>
            <a:r>
              <a:rPr lang="en-US" sz="7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</a:rPr>
              <a:t>Pengertian</a:t>
            </a:r>
            <a:r>
              <a:rPr 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</a:rPr>
              <a:t>  </a:t>
            </a:r>
            <a:r>
              <a:rPr lang="en-US" sz="7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</a:rPr>
              <a:t>scr</a:t>
            </a:r>
            <a:r>
              <a:rPr 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</a:rPr>
              <a:t>  </a:t>
            </a:r>
            <a:r>
              <a:rPr lang="en-US" sz="7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</a:rPr>
              <a:t>umum</a:t>
            </a:r>
            <a:r>
              <a:rPr 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</a:rPr>
              <a:t> </a:t>
            </a:r>
            <a:r>
              <a:rPr lang="en-US" sz="7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</a:rPr>
              <a:t>dan</a:t>
            </a:r>
            <a:r>
              <a:rPr 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</a:rPr>
              <a:t> </a:t>
            </a:r>
            <a:r>
              <a:rPr lang="en-US" sz="7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</a:rPr>
              <a:t>pengukurannya</a:t>
            </a:r>
            <a:r>
              <a:rPr 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  <a:sym typeface="Wingdings" pitchFamily="2" charset="2"/>
              </a:rPr>
              <a:t> </a:t>
            </a:r>
            <a:r>
              <a:rPr 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  <a:sym typeface="Wingdings" pitchFamily="2" charset="2"/>
              </a:rPr>
              <a:t>macam2 </a:t>
            </a:r>
            <a:r>
              <a:rPr lang="en-US" sz="7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  <a:sym typeface="Wingdings" pitchFamily="2" charset="2"/>
              </a:rPr>
              <a:t>sesuai</a:t>
            </a:r>
            <a:r>
              <a:rPr 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  <a:sym typeface="Wingdings" pitchFamily="2" charset="2"/>
              </a:rPr>
              <a:t> </a:t>
            </a:r>
            <a:r>
              <a:rPr lang="en-US" sz="7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  <a:sym typeface="Wingdings" pitchFamily="2" charset="2"/>
              </a:rPr>
              <a:t>sudut</a:t>
            </a:r>
            <a:endParaRPr lang="en-US" sz="7200" dirty="0" smtClean="0">
              <a:solidFill>
                <a:schemeClr val="bg1">
                  <a:lumMod val="95000"/>
                  <a:lumOff val="5000"/>
                </a:schemeClr>
              </a:solidFill>
              <a:latin typeface="Arial Black" pitchFamily="34" charset="0"/>
              <a:sym typeface="Wingdings" pitchFamily="2" charset="2"/>
            </a:endParaRPr>
          </a:p>
          <a:p>
            <a:pPr algn="just"/>
            <a:r>
              <a:rPr 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  <a:sym typeface="Wingdings" pitchFamily="2" charset="2"/>
              </a:rPr>
              <a:t> </a:t>
            </a:r>
            <a:r>
              <a:rPr 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  <a:sym typeface="Wingdings" pitchFamily="2" charset="2"/>
              </a:rPr>
              <a:t>                                                                          </a:t>
            </a:r>
            <a:r>
              <a:rPr lang="en-US" sz="7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  <a:sym typeface="Wingdings" pitchFamily="2" charset="2"/>
              </a:rPr>
              <a:t>pandang</a:t>
            </a:r>
            <a:r>
              <a:rPr 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  <a:sym typeface="Wingdings" pitchFamily="2" charset="2"/>
              </a:rPr>
              <a:t> msng2 </a:t>
            </a:r>
            <a:r>
              <a:rPr lang="en-US" sz="7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Arial Black" pitchFamily="34" charset="0"/>
                <a:sym typeface="Wingdings" pitchFamily="2" charset="2"/>
              </a:rPr>
              <a:t>Ahli</a:t>
            </a:r>
            <a:endParaRPr lang="en-US" sz="7200" dirty="0" smtClean="0">
              <a:solidFill>
                <a:schemeClr val="bg1">
                  <a:lumMod val="95000"/>
                  <a:lumOff val="5000"/>
                </a:schemeClr>
              </a:solidFill>
              <a:latin typeface="Arial Black" pitchFamily="34" charset="0"/>
              <a:sym typeface="Wingdings" pitchFamily="2" charset="2"/>
            </a:endParaRPr>
          </a:p>
          <a:p>
            <a:pPr algn="just"/>
            <a:endParaRPr lang="en-US" sz="4500" b="1" dirty="0" smtClean="0"/>
          </a:p>
          <a:p>
            <a:pPr algn="just"/>
            <a:r>
              <a:rPr lang="en-US" sz="4500" b="1" dirty="0" smtClean="0"/>
              <a:t>1. </a:t>
            </a:r>
            <a:r>
              <a:rPr lang="en-US" sz="7200" b="1" u="sng" dirty="0" err="1" smtClean="0">
                <a:solidFill>
                  <a:srgbClr val="C00000"/>
                </a:solidFill>
              </a:rPr>
              <a:t>Menurut</a:t>
            </a:r>
            <a:r>
              <a:rPr lang="en-US" sz="7200" b="1" u="sng" dirty="0" smtClean="0">
                <a:solidFill>
                  <a:srgbClr val="C00000"/>
                </a:solidFill>
              </a:rPr>
              <a:t> </a:t>
            </a:r>
            <a:r>
              <a:rPr lang="en-US" sz="7200" b="1" u="sng" dirty="0" smtClean="0">
                <a:solidFill>
                  <a:srgbClr val="C00000"/>
                </a:solidFill>
              </a:rPr>
              <a:t>United Nation (1975</a:t>
            </a:r>
            <a:r>
              <a:rPr lang="en-US" sz="7200" u="sng" dirty="0" smtClean="0">
                <a:solidFill>
                  <a:srgbClr val="C00000"/>
                </a:solidFill>
              </a:rPr>
              <a:t>)</a:t>
            </a:r>
            <a:endParaRPr lang="en-US" sz="7200" u="sng" dirty="0" smtClean="0">
              <a:solidFill>
                <a:srgbClr val="C00000"/>
              </a:solidFill>
            </a:endParaRPr>
          </a:p>
          <a:p>
            <a:pPr algn="just"/>
            <a:r>
              <a:rPr lang="en-US" sz="7200" b="1" dirty="0" err="1" smtClean="0"/>
              <a:t>Dlm</a:t>
            </a:r>
            <a:r>
              <a:rPr lang="en-US" sz="7200" b="1" dirty="0" smtClean="0"/>
              <a:t> </a:t>
            </a:r>
            <a:r>
              <a:rPr lang="en-US" sz="7200" b="1" dirty="0" smtClean="0"/>
              <a:t>Pembangunan</a:t>
            </a:r>
            <a:r>
              <a:rPr lang="en-US" sz="7200" dirty="0" smtClean="0"/>
              <a:t> </a:t>
            </a:r>
            <a:r>
              <a:rPr lang="en-US" sz="7200" dirty="0" err="1" smtClean="0"/>
              <a:t>pengertian</a:t>
            </a:r>
            <a:r>
              <a:rPr lang="en-US" sz="7200" dirty="0" smtClean="0"/>
              <a:t> PARTISIPASI MASYARAKAT </a:t>
            </a:r>
            <a:r>
              <a:rPr lang="en-US" sz="7200" dirty="0" err="1" smtClean="0"/>
              <a:t>menunjukkan</a:t>
            </a:r>
            <a:r>
              <a:rPr lang="en-US" sz="7200" dirty="0" smtClean="0"/>
              <a:t> </a:t>
            </a:r>
            <a:r>
              <a:rPr lang="en-US" sz="7200" dirty="0" err="1" smtClean="0"/>
              <a:t>pada</a:t>
            </a:r>
            <a:r>
              <a:rPr lang="en-US" sz="7200" dirty="0" smtClean="0"/>
              <a:t>: </a:t>
            </a:r>
            <a:endParaRPr lang="en-US" sz="7200" dirty="0" smtClean="0"/>
          </a:p>
          <a:p>
            <a:pPr algn="just"/>
            <a:r>
              <a:rPr lang="en-US" sz="7200" b="1" dirty="0" smtClean="0"/>
              <a:t>-</a:t>
            </a:r>
            <a:r>
              <a:rPr lang="en-US" sz="7200" b="1" dirty="0" err="1" smtClean="0">
                <a:solidFill>
                  <a:srgbClr val="C00000"/>
                </a:solidFill>
              </a:rPr>
              <a:t>keikutsertaan</a:t>
            </a:r>
            <a:r>
              <a:rPr lang="en-US" sz="7200" b="1" dirty="0" smtClean="0">
                <a:solidFill>
                  <a:srgbClr val="C00000"/>
                </a:solidFill>
              </a:rPr>
              <a:t> </a:t>
            </a:r>
            <a:r>
              <a:rPr lang="en-US" sz="7200" b="1" dirty="0" err="1" smtClean="0">
                <a:solidFill>
                  <a:srgbClr val="C00000"/>
                </a:solidFill>
              </a:rPr>
              <a:t>mrk</a:t>
            </a:r>
            <a:r>
              <a:rPr lang="en-US" sz="7200" b="1" dirty="0" smtClean="0">
                <a:solidFill>
                  <a:srgbClr val="C00000"/>
                </a:solidFill>
              </a:rPr>
              <a:t> </a:t>
            </a:r>
            <a:r>
              <a:rPr lang="en-US" sz="7200" b="1" dirty="0" err="1" smtClean="0">
                <a:solidFill>
                  <a:srgbClr val="C00000"/>
                </a:solidFill>
              </a:rPr>
              <a:t>dlm</a:t>
            </a:r>
            <a:r>
              <a:rPr lang="en-US" sz="7200" b="1" dirty="0" smtClean="0">
                <a:solidFill>
                  <a:srgbClr val="C00000"/>
                </a:solidFill>
              </a:rPr>
              <a:t> </a:t>
            </a:r>
            <a:r>
              <a:rPr lang="en-US" sz="7200" b="1" u="sng" dirty="0" err="1" smtClean="0">
                <a:solidFill>
                  <a:srgbClr val="C00000"/>
                </a:solidFill>
              </a:rPr>
              <a:t>perencanaan</a:t>
            </a:r>
            <a:r>
              <a:rPr lang="en-US" sz="7200" b="1" u="sng" dirty="0" smtClean="0">
                <a:solidFill>
                  <a:srgbClr val="C00000"/>
                </a:solidFill>
              </a:rPr>
              <a:t>, </a:t>
            </a:r>
            <a:r>
              <a:rPr lang="en-US" sz="7200" b="1" u="sng" dirty="0" err="1" smtClean="0">
                <a:solidFill>
                  <a:srgbClr val="C00000"/>
                </a:solidFill>
              </a:rPr>
              <a:t>pelaksanaan</a:t>
            </a:r>
            <a:r>
              <a:rPr lang="en-US" sz="7200" b="1" u="sng" dirty="0" smtClean="0">
                <a:solidFill>
                  <a:srgbClr val="C00000"/>
                </a:solidFill>
              </a:rPr>
              <a:t> &amp; </a:t>
            </a:r>
            <a:r>
              <a:rPr lang="en-US" sz="7200" b="1" u="sng" dirty="0" err="1" smtClean="0">
                <a:solidFill>
                  <a:srgbClr val="C00000"/>
                </a:solidFill>
              </a:rPr>
              <a:t>pemanfaatan</a:t>
            </a:r>
            <a:r>
              <a:rPr lang="en-US" sz="7200" b="1" u="sng" dirty="0" smtClean="0">
                <a:solidFill>
                  <a:srgbClr val="C00000"/>
                </a:solidFill>
              </a:rPr>
              <a:t> </a:t>
            </a:r>
            <a:r>
              <a:rPr lang="en-US" sz="7200" b="1" u="sng" dirty="0" err="1" smtClean="0">
                <a:solidFill>
                  <a:srgbClr val="C00000"/>
                </a:solidFill>
              </a:rPr>
              <a:t>hasil</a:t>
            </a:r>
            <a:r>
              <a:rPr lang="en-US" sz="7200" b="1" u="sng" dirty="0" smtClean="0">
                <a:solidFill>
                  <a:srgbClr val="C00000"/>
                </a:solidFill>
              </a:rPr>
              <a:t> </a:t>
            </a:r>
            <a:r>
              <a:rPr lang="en-US" sz="7200" b="1" u="sng" dirty="0" err="1" smtClean="0">
                <a:solidFill>
                  <a:srgbClr val="C00000"/>
                </a:solidFill>
              </a:rPr>
              <a:t>serta</a:t>
            </a:r>
            <a:r>
              <a:rPr lang="en-US" sz="7200" b="1" u="sng" dirty="0" smtClean="0">
                <a:solidFill>
                  <a:srgbClr val="C00000"/>
                </a:solidFill>
              </a:rPr>
              <a:t> </a:t>
            </a:r>
            <a:r>
              <a:rPr lang="en-US" sz="7200" b="1" u="sng" dirty="0" err="1" smtClean="0">
                <a:solidFill>
                  <a:srgbClr val="C00000"/>
                </a:solidFill>
              </a:rPr>
              <a:t>evaluasi</a:t>
            </a:r>
            <a:r>
              <a:rPr lang="en-US" sz="7200" b="1" u="sng" dirty="0" smtClean="0">
                <a:solidFill>
                  <a:srgbClr val="C00000"/>
                </a:solidFill>
              </a:rPr>
              <a:t> program </a:t>
            </a:r>
            <a:r>
              <a:rPr lang="en-US" sz="7200" b="1" u="sng" dirty="0" err="1" smtClean="0">
                <a:solidFill>
                  <a:srgbClr val="C00000"/>
                </a:solidFill>
              </a:rPr>
              <a:t>pembangunan</a:t>
            </a:r>
            <a:endParaRPr lang="en-US" sz="7200" b="1" u="sng" dirty="0" smtClean="0">
              <a:solidFill>
                <a:srgbClr val="C00000"/>
              </a:solidFill>
            </a:endParaRPr>
          </a:p>
          <a:p>
            <a:pPr algn="just"/>
            <a:endParaRPr lang="en-US" sz="7200" b="1" u="sng" dirty="0" smtClean="0">
              <a:solidFill>
                <a:srgbClr val="C00000"/>
              </a:solidFill>
            </a:endParaRPr>
          </a:p>
          <a:p>
            <a:pPr algn="just"/>
            <a:r>
              <a:rPr lang="en-US" sz="7200" b="1" u="sng" dirty="0" smtClean="0">
                <a:solidFill>
                  <a:srgbClr val="7030A0"/>
                </a:solidFill>
              </a:rPr>
              <a:t>2. </a:t>
            </a:r>
            <a:r>
              <a:rPr lang="en-US" sz="7200" b="1" u="sng" dirty="0" err="1" smtClean="0">
                <a:solidFill>
                  <a:srgbClr val="7030A0"/>
                </a:solidFill>
              </a:rPr>
              <a:t>Shand</a:t>
            </a:r>
            <a:r>
              <a:rPr lang="en-US" sz="7200" b="1" u="sng" dirty="0" smtClean="0">
                <a:solidFill>
                  <a:srgbClr val="7030A0"/>
                </a:solidFill>
              </a:rPr>
              <a:t> (1972</a:t>
            </a:r>
            <a:r>
              <a:rPr lang="en-US" sz="7200" b="1" u="sng" dirty="0" smtClean="0">
                <a:solidFill>
                  <a:srgbClr val="C00000"/>
                </a:solidFill>
              </a:rPr>
              <a:t>)</a:t>
            </a:r>
          </a:p>
          <a:p>
            <a:pPr algn="just"/>
            <a:r>
              <a:rPr lang="en-US" sz="7200" b="1" dirty="0" smtClean="0"/>
              <a:t> </a:t>
            </a:r>
            <a:r>
              <a:rPr lang="en-US" sz="7200" b="1" dirty="0" smtClean="0"/>
              <a:t>   </a:t>
            </a:r>
            <a:r>
              <a:rPr lang="en-US" sz="7200" b="1" dirty="0" err="1" smtClean="0"/>
              <a:t>Mengukur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Partisipasi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Petani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dlm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dua</a:t>
            </a:r>
            <a:r>
              <a:rPr lang="en-US" sz="7200" b="1" dirty="0" smtClean="0"/>
              <a:t>  </a:t>
            </a:r>
            <a:r>
              <a:rPr lang="en-US" sz="7200" b="1" dirty="0" err="1" smtClean="0"/>
              <a:t>indikator</a:t>
            </a:r>
            <a:r>
              <a:rPr lang="en-US" sz="7200" b="1" dirty="0" smtClean="0"/>
              <a:t>,  </a:t>
            </a:r>
            <a:r>
              <a:rPr lang="en-US" sz="7200" b="1" dirty="0" err="1" smtClean="0"/>
              <a:t>yaitu</a:t>
            </a:r>
            <a:r>
              <a:rPr lang="en-US" sz="7200" b="1" dirty="0" smtClean="0"/>
              <a:t>:</a:t>
            </a:r>
          </a:p>
          <a:p>
            <a:pPr algn="just"/>
            <a:r>
              <a:rPr lang="en-US" sz="7200" b="1" dirty="0" smtClean="0"/>
              <a:t> </a:t>
            </a:r>
            <a:r>
              <a:rPr lang="en-US" sz="7200" b="1" dirty="0" smtClean="0"/>
              <a:t>   a. </a:t>
            </a:r>
            <a:r>
              <a:rPr lang="en-US" sz="7200" b="1" u="sng" dirty="0" err="1" smtClean="0">
                <a:solidFill>
                  <a:srgbClr val="7030A0"/>
                </a:solidFill>
              </a:rPr>
              <a:t>Jumlah</a:t>
            </a:r>
            <a:r>
              <a:rPr lang="en-US" sz="7200" b="1" u="sng" dirty="0" smtClean="0">
                <a:solidFill>
                  <a:srgbClr val="7030A0"/>
                </a:solidFill>
              </a:rPr>
              <a:t> </a:t>
            </a:r>
            <a:r>
              <a:rPr lang="en-US" sz="7200" b="1" u="sng" dirty="0" err="1" smtClean="0">
                <a:solidFill>
                  <a:srgbClr val="7030A0"/>
                </a:solidFill>
              </a:rPr>
              <a:t>Petani</a:t>
            </a:r>
            <a:r>
              <a:rPr lang="en-US" sz="7200" b="1" u="sng" dirty="0" smtClean="0">
                <a:solidFill>
                  <a:srgbClr val="7030A0"/>
                </a:solidFill>
              </a:rPr>
              <a:t> </a:t>
            </a:r>
            <a:r>
              <a:rPr lang="en-US" sz="7200" b="1" u="sng" dirty="0" err="1" smtClean="0">
                <a:solidFill>
                  <a:srgbClr val="7030A0"/>
                </a:solidFill>
              </a:rPr>
              <a:t>yg</a:t>
            </a:r>
            <a:r>
              <a:rPr lang="en-US" sz="7200" b="1" u="sng" dirty="0" smtClean="0">
                <a:solidFill>
                  <a:srgbClr val="7030A0"/>
                </a:solidFill>
              </a:rPr>
              <a:t> </a:t>
            </a:r>
            <a:r>
              <a:rPr lang="en-US" sz="7200" b="1" u="sng" dirty="0" err="1" smtClean="0">
                <a:solidFill>
                  <a:srgbClr val="7030A0"/>
                </a:solidFill>
              </a:rPr>
              <a:t>ikut</a:t>
            </a:r>
            <a:r>
              <a:rPr lang="en-US" sz="7200" b="1" u="sng" dirty="0" smtClean="0">
                <a:solidFill>
                  <a:srgbClr val="7030A0"/>
                </a:solidFill>
              </a:rPr>
              <a:t> </a:t>
            </a:r>
            <a:r>
              <a:rPr lang="en-US" sz="7200" b="1" u="sng" dirty="0" err="1" smtClean="0">
                <a:solidFill>
                  <a:srgbClr val="7030A0"/>
                </a:solidFill>
              </a:rPr>
              <a:t>serta</a:t>
            </a:r>
            <a:r>
              <a:rPr lang="en-US" sz="7200" b="1" u="sng" dirty="0" smtClean="0">
                <a:solidFill>
                  <a:srgbClr val="7030A0"/>
                </a:solidFill>
              </a:rPr>
              <a:t> </a:t>
            </a:r>
            <a:r>
              <a:rPr lang="en-US" sz="7200" b="1" dirty="0" err="1" smtClean="0"/>
              <a:t>dlm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suatu</a:t>
            </a:r>
            <a:r>
              <a:rPr lang="en-US" sz="7200" b="1" dirty="0" smtClean="0"/>
              <a:t> program </a:t>
            </a:r>
            <a:r>
              <a:rPr lang="en-US" sz="7200" b="1" dirty="0" err="1" smtClean="0"/>
              <a:t>pembangunan</a:t>
            </a:r>
            <a:endParaRPr lang="en-US" sz="7200" b="1" dirty="0" smtClean="0"/>
          </a:p>
          <a:p>
            <a:pPr algn="just"/>
            <a:r>
              <a:rPr lang="en-US" sz="7200" b="1" dirty="0" smtClean="0"/>
              <a:t> </a:t>
            </a:r>
            <a:r>
              <a:rPr lang="en-US" sz="7200" b="1" dirty="0" smtClean="0"/>
              <a:t>   b. </a:t>
            </a:r>
            <a:r>
              <a:rPr lang="en-US" sz="7200" b="1" dirty="0" err="1" smtClean="0">
                <a:solidFill>
                  <a:srgbClr val="7030A0"/>
                </a:solidFill>
              </a:rPr>
              <a:t>Skala</a:t>
            </a:r>
            <a:r>
              <a:rPr lang="en-US" sz="7200" b="1" dirty="0" smtClean="0">
                <a:solidFill>
                  <a:srgbClr val="7030A0"/>
                </a:solidFill>
              </a:rPr>
              <a:t> </a:t>
            </a:r>
            <a:r>
              <a:rPr lang="en-US" sz="7200" b="1" dirty="0" err="1" smtClean="0">
                <a:solidFill>
                  <a:srgbClr val="7030A0"/>
                </a:solidFill>
              </a:rPr>
              <a:t>Partisipasi</a:t>
            </a:r>
            <a:r>
              <a:rPr lang="en-US" sz="7200" b="1" dirty="0" smtClean="0">
                <a:solidFill>
                  <a:srgbClr val="7030A0"/>
                </a:solidFill>
              </a:rPr>
              <a:t> </a:t>
            </a:r>
            <a:r>
              <a:rPr lang="en-US" sz="7200" b="1" dirty="0" err="1" smtClean="0">
                <a:solidFill>
                  <a:srgbClr val="7030A0"/>
                </a:solidFill>
              </a:rPr>
              <a:t>diukur</a:t>
            </a:r>
            <a:r>
              <a:rPr lang="en-US" sz="7200" b="1" dirty="0" smtClean="0">
                <a:solidFill>
                  <a:srgbClr val="7030A0"/>
                </a:solidFill>
              </a:rPr>
              <a:t> </a:t>
            </a:r>
            <a:r>
              <a:rPr lang="en-US" sz="7200" b="1" dirty="0" err="1" smtClean="0">
                <a:solidFill>
                  <a:srgbClr val="7030A0"/>
                </a:solidFill>
              </a:rPr>
              <a:t>melalui</a:t>
            </a:r>
            <a:r>
              <a:rPr lang="en-US" sz="7200" b="1" dirty="0" smtClean="0">
                <a:solidFill>
                  <a:srgbClr val="7030A0"/>
                </a:solidFill>
              </a:rPr>
              <a:t> </a:t>
            </a:r>
            <a:r>
              <a:rPr lang="en-US" sz="7200" b="1" u="sng" dirty="0" err="1" smtClean="0">
                <a:solidFill>
                  <a:srgbClr val="7030A0"/>
                </a:solidFill>
              </a:rPr>
              <a:t>Jumlah</a:t>
            </a:r>
            <a:r>
              <a:rPr lang="en-US" sz="7200" b="1" u="sng" dirty="0" smtClean="0">
                <a:solidFill>
                  <a:srgbClr val="7030A0"/>
                </a:solidFill>
              </a:rPr>
              <a:t> </a:t>
            </a:r>
            <a:r>
              <a:rPr lang="en-US" sz="7200" b="1" u="sng" dirty="0" err="1" smtClean="0">
                <a:solidFill>
                  <a:srgbClr val="7030A0"/>
                </a:solidFill>
              </a:rPr>
              <a:t>Tanaman</a:t>
            </a:r>
            <a:r>
              <a:rPr lang="en-US" sz="7200" b="1" u="sng" dirty="0" smtClean="0">
                <a:solidFill>
                  <a:srgbClr val="7030A0"/>
                </a:solidFill>
              </a:rPr>
              <a:t> </a:t>
            </a:r>
            <a:r>
              <a:rPr lang="en-US" sz="7200" b="1" u="sng" dirty="0" err="1" smtClean="0">
                <a:solidFill>
                  <a:srgbClr val="7030A0"/>
                </a:solidFill>
              </a:rPr>
              <a:t>yg</a:t>
            </a:r>
            <a:r>
              <a:rPr lang="en-US" sz="7200" b="1" u="sng" dirty="0" smtClean="0">
                <a:solidFill>
                  <a:srgbClr val="7030A0"/>
                </a:solidFill>
              </a:rPr>
              <a:t> </a:t>
            </a:r>
            <a:r>
              <a:rPr lang="en-US" sz="7200" b="1" u="sng" dirty="0" err="1" smtClean="0">
                <a:solidFill>
                  <a:srgbClr val="7030A0"/>
                </a:solidFill>
              </a:rPr>
              <a:t>ditnm</a:t>
            </a:r>
            <a:endParaRPr lang="en-US" sz="7200" b="1" u="sng" dirty="0" smtClean="0">
              <a:solidFill>
                <a:srgbClr val="7030A0"/>
              </a:solidFill>
            </a:endParaRPr>
          </a:p>
          <a:p>
            <a:pPr algn="just"/>
            <a:endParaRPr lang="en-US" sz="7200" b="1" u="sng" dirty="0" smtClean="0">
              <a:solidFill>
                <a:srgbClr val="7030A0"/>
              </a:solidFill>
            </a:endParaRPr>
          </a:p>
          <a:p>
            <a:pPr algn="just"/>
            <a:r>
              <a:rPr lang="en-US" sz="7200" b="1" u="sng" dirty="0" smtClean="0">
                <a:solidFill>
                  <a:schemeClr val="bg1"/>
                </a:solidFill>
              </a:rPr>
              <a:t>3. </a:t>
            </a:r>
            <a:r>
              <a:rPr lang="en-US" sz="7200" b="1" u="sng" dirty="0" err="1" smtClean="0">
                <a:solidFill>
                  <a:schemeClr val="bg1"/>
                </a:solidFill>
              </a:rPr>
              <a:t>Syarwani</a:t>
            </a:r>
            <a:r>
              <a:rPr lang="en-US" sz="7200" b="1" u="sng" dirty="0" smtClean="0">
                <a:solidFill>
                  <a:schemeClr val="bg1"/>
                </a:solidFill>
              </a:rPr>
              <a:t> (1978)</a:t>
            </a:r>
          </a:p>
          <a:p>
            <a:pPr algn="just"/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smtClean="0">
                <a:solidFill>
                  <a:schemeClr val="bg1"/>
                </a:solidFill>
              </a:rPr>
              <a:t>    </a:t>
            </a:r>
            <a:r>
              <a:rPr lang="en-US" sz="7200" b="1" dirty="0" err="1" smtClean="0">
                <a:solidFill>
                  <a:schemeClr val="bg1"/>
                </a:solidFill>
              </a:rPr>
              <a:t>Partisipasi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adalah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keikutsertaan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suatu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kesatuan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atau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kelompok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dalam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bentuk</a:t>
            </a:r>
            <a:endParaRPr lang="en-US" sz="7200" b="1" dirty="0" smtClean="0">
              <a:solidFill>
                <a:schemeClr val="bg1"/>
              </a:solidFill>
            </a:endParaRPr>
          </a:p>
          <a:p>
            <a:pPr algn="just"/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smtClean="0">
                <a:solidFill>
                  <a:schemeClr val="bg1"/>
                </a:solidFill>
              </a:rPr>
              <a:t>    </a:t>
            </a:r>
            <a:r>
              <a:rPr lang="en-US" sz="7200" b="1" dirty="0" err="1" smtClean="0">
                <a:solidFill>
                  <a:schemeClr val="bg1"/>
                </a:solidFill>
              </a:rPr>
              <a:t>aktivitas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yg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diselenggarakanoleh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susunan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yg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lebih</a:t>
            </a:r>
            <a:r>
              <a:rPr lang="en-US" sz="7200" b="1" dirty="0" smtClean="0">
                <a:solidFill>
                  <a:schemeClr val="bg1"/>
                </a:solidFill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</a:rPr>
              <a:t>besar</a:t>
            </a:r>
            <a:endParaRPr lang="en-US" sz="7200" b="1" dirty="0" smtClean="0">
              <a:solidFill>
                <a:schemeClr val="bg1"/>
              </a:solidFill>
            </a:endParaRPr>
          </a:p>
          <a:p>
            <a:pPr algn="just"/>
            <a:endParaRPr lang="en-US" sz="7200" b="1" u="sng" dirty="0" smtClean="0">
              <a:solidFill>
                <a:schemeClr val="bg1"/>
              </a:solidFill>
            </a:endParaRPr>
          </a:p>
          <a:p>
            <a:pPr algn="just"/>
            <a:endParaRPr lang="en-US" u="sng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>
                <a:solidFill>
                  <a:srgbClr val="C00000"/>
                </a:solidFill>
              </a:rPr>
              <a:t>4.Cohen </a:t>
            </a:r>
            <a:r>
              <a:rPr lang="en-US" sz="3000" dirty="0" err="1" smtClean="0">
                <a:solidFill>
                  <a:srgbClr val="C00000"/>
                </a:solidFill>
              </a:rPr>
              <a:t>dan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Uphoff</a:t>
            </a:r>
            <a:r>
              <a:rPr lang="en-US" sz="3000" dirty="0" smtClean="0">
                <a:solidFill>
                  <a:srgbClr val="C00000"/>
                </a:solidFill>
              </a:rPr>
              <a:t> ( 1980</a:t>
            </a:r>
            <a:r>
              <a:rPr lang="en-US" sz="3000" dirty="0" smtClean="0">
                <a:solidFill>
                  <a:srgbClr val="C00000"/>
                </a:solidFill>
              </a:rPr>
              <a:t>)</a:t>
            </a:r>
          </a:p>
          <a:p>
            <a:r>
              <a:rPr lang="en-US" sz="2400" dirty="0" smtClean="0"/>
              <a:t>    Parts </a:t>
            </a:r>
            <a:r>
              <a:rPr lang="en-US" sz="2400" dirty="0" err="1" smtClean="0"/>
              <a:t>Masy</a:t>
            </a:r>
            <a:r>
              <a:rPr lang="en-US" sz="2400" dirty="0" smtClean="0"/>
              <a:t> </a:t>
            </a:r>
            <a:r>
              <a:rPr lang="en-US" sz="2400" dirty="0" err="1" smtClean="0"/>
              <a:t>dlm</a:t>
            </a:r>
            <a:r>
              <a:rPr lang="en-US" sz="2400" dirty="0" smtClean="0"/>
              <a:t> </a:t>
            </a:r>
            <a:r>
              <a:rPr lang="en-US" sz="2400" dirty="0" err="1" smtClean="0"/>
              <a:t>Pemb</a:t>
            </a:r>
            <a:r>
              <a:rPr lang="en-US" sz="2400" dirty="0" smtClean="0"/>
              <a:t>. Pd </a:t>
            </a:r>
            <a:r>
              <a:rPr lang="en-US" sz="2400" dirty="0" err="1" smtClean="0"/>
              <a:t>umumnya</a:t>
            </a:r>
            <a:r>
              <a:rPr lang="en-US" sz="2400" dirty="0" smtClean="0"/>
              <a:t> </a:t>
            </a:r>
            <a:r>
              <a:rPr lang="en-US" sz="2400" dirty="0" err="1" smtClean="0"/>
              <a:t>dimulai</a:t>
            </a:r>
            <a:r>
              <a:rPr lang="en-US" sz="2400" dirty="0" smtClean="0"/>
              <a:t> </a:t>
            </a:r>
            <a:r>
              <a:rPr lang="en-US" sz="2400" dirty="0" err="1" smtClean="0"/>
              <a:t>dr</a:t>
            </a:r>
            <a:r>
              <a:rPr lang="en-US" sz="2400" dirty="0" smtClean="0"/>
              <a:t> </a:t>
            </a:r>
            <a:r>
              <a:rPr lang="en-US" sz="2400" dirty="0" err="1" smtClean="0"/>
              <a:t>thp</a:t>
            </a:r>
            <a:r>
              <a:rPr lang="en-US" sz="2400" dirty="0" smtClean="0"/>
              <a:t>:</a:t>
            </a:r>
          </a:p>
          <a:p>
            <a:pPr>
              <a:buNone/>
            </a:pPr>
            <a:r>
              <a:rPr lang="en-US" sz="2400" dirty="0" smtClean="0"/>
              <a:t>    a. </a:t>
            </a:r>
            <a:r>
              <a:rPr lang="en-US" sz="2400" dirty="0" err="1" smtClean="0">
                <a:solidFill>
                  <a:srgbClr val="C00000"/>
                </a:solidFill>
              </a:rPr>
              <a:t>Pembuatan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Keputusan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sz="2400" dirty="0" smtClean="0">
                <a:solidFill>
                  <a:srgbClr val="C00000"/>
                </a:solidFill>
              </a:rPr>
              <a:t> = </a:t>
            </a:r>
            <a:r>
              <a:rPr lang="en-US" sz="2400" dirty="0" err="1" smtClean="0">
                <a:solidFill>
                  <a:srgbClr val="C00000"/>
                </a:solidFill>
              </a:rPr>
              <a:t>Perencanaan</a:t>
            </a:r>
            <a:r>
              <a:rPr lang="en-US" sz="2400" dirty="0" smtClean="0"/>
              <a:t>: </a:t>
            </a:r>
            <a:r>
              <a:rPr lang="en-US" sz="2400" dirty="0" err="1" smtClean="0"/>
              <a:t>apa</a:t>
            </a:r>
            <a:r>
              <a:rPr lang="en-US" sz="2400" dirty="0" smtClean="0"/>
              <a:t>, </a:t>
            </a:r>
            <a:r>
              <a:rPr lang="en-US" sz="2400" dirty="0" err="1" smtClean="0"/>
              <a:t>siapa</a:t>
            </a:r>
            <a:r>
              <a:rPr lang="en-US" sz="2400" dirty="0" smtClean="0"/>
              <a:t> &amp; </a:t>
            </a:r>
            <a:r>
              <a:rPr lang="en-US" sz="2400" dirty="0" err="1" smtClean="0"/>
              <a:t>bgmn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 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dilaks</a:t>
            </a:r>
            <a:r>
              <a:rPr lang="en-US" sz="2400" dirty="0" smtClean="0"/>
              <a:t> ?</a:t>
            </a:r>
          </a:p>
          <a:p>
            <a:r>
              <a:rPr lang="en-US" sz="2400" dirty="0" smtClean="0"/>
              <a:t>b. </a:t>
            </a:r>
            <a:r>
              <a:rPr lang="en-US" sz="2400" dirty="0" err="1" smtClean="0">
                <a:solidFill>
                  <a:srgbClr val="C00000"/>
                </a:solidFill>
              </a:rPr>
              <a:t>Penerapan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Keputusan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sz="2400" dirty="0" smtClean="0">
                <a:solidFill>
                  <a:srgbClr val="C00000"/>
                </a:solidFill>
              </a:rPr>
              <a:t> = </a:t>
            </a:r>
            <a:r>
              <a:rPr lang="en-US" sz="2400" dirty="0" err="1" smtClean="0">
                <a:solidFill>
                  <a:srgbClr val="C00000"/>
                </a:solidFill>
              </a:rPr>
              <a:t>Implementasi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/>
              <a:t>dgn</a:t>
            </a:r>
            <a:r>
              <a:rPr lang="en-US" sz="2400" dirty="0" smtClean="0"/>
              <a:t> </a:t>
            </a:r>
            <a:r>
              <a:rPr lang="en-US" sz="2400" dirty="0" err="1" smtClean="0"/>
              <a:t>pedomannya</a:t>
            </a:r>
            <a:r>
              <a:rPr lang="en-US" sz="2400" dirty="0" smtClean="0"/>
              <a:t> </a:t>
            </a:r>
            <a:r>
              <a:rPr lang="en-US" sz="2400" dirty="0" err="1" smtClean="0"/>
              <a:t>adlh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Perencanaan</a:t>
            </a:r>
            <a:endParaRPr lang="en-US" sz="2400" dirty="0" smtClean="0"/>
          </a:p>
          <a:p>
            <a:r>
              <a:rPr lang="en-US" sz="2400" dirty="0" smtClean="0"/>
              <a:t>c</a:t>
            </a:r>
            <a:r>
              <a:rPr lang="en-US" sz="2400" dirty="0" smtClean="0">
                <a:solidFill>
                  <a:srgbClr val="C00000"/>
                </a:solidFill>
              </a:rPr>
              <a:t>. </a:t>
            </a:r>
            <a:r>
              <a:rPr lang="en-US" sz="2400" dirty="0" err="1" smtClean="0">
                <a:solidFill>
                  <a:srgbClr val="C00000"/>
                </a:solidFill>
              </a:rPr>
              <a:t>Penikmatan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Hasil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</a:t>
            </a:r>
            <a:r>
              <a:rPr lang="en-US" sz="2400" dirty="0" smtClean="0"/>
              <a:t>= </a:t>
            </a:r>
            <a:r>
              <a:rPr lang="en-US" sz="2400" dirty="0" err="1" smtClean="0"/>
              <a:t>jangan</a:t>
            </a:r>
            <a:r>
              <a:rPr lang="en-US" sz="2400" dirty="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mjd</a:t>
            </a:r>
            <a:r>
              <a:rPr lang="en-US" sz="2400" dirty="0" smtClean="0"/>
              <a:t> </a:t>
            </a:r>
            <a:r>
              <a:rPr lang="en-US" sz="2400" dirty="0" err="1" smtClean="0"/>
              <a:t>penonton</a:t>
            </a:r>
            <a:r>
              <a:rPr lang="en-US" sz="2400" dirty="0" smtClean="0"/>
              <a:t>/</a:t>
            </a:r>
            <a:r>
              <a:rPr lang="en-US" sz="2400" dirty="0" err="1" smtClean="0"/>
              <a:t>gigit</a:t>
            </a:r>
            <a:r>
              <a:rPr lang="en-US" sz="2400" dirty="0" smtClean="0"/>
              <a:t> </a:t>
            </a:r>
            <a:r>
              <a:rPr lang="en-US" sz="2400" dirty="0" err="1" smtClean="0"/>
              <a:t>jari</a:t>
            </a:r>
            <a:r>
              <a:rPr lang="en-US" sz="2400" dirty="0" smtClean="0"/>
              <a:t> </a:t>
            </a:r>
            <a:r>
              <a:rPr lang="en-US" sz="2400" dirty="0" err="1" smtClean="0"/>
              <a:t>saj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en-US" sz="2400" dirty="0" smtClean="0"/>
              <a:t>d. </a:t>
            </a:r>
            <a:r>
              <a:rPr lang="en-US" sz="2400" dirty="0" err="1" smtClean="0">
                <a:solidFill>
                  <a:srgbClr val="C00000"/>
                </a:solidFill>
              </a:rPr>
              <a:t>Evaluasi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Kegiatan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=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endParaRPr lang="en-US" sz="2400" dirty="0" smtClean="0"/>
          </a:p>
          <a:p>
            <a:endParaRPr lang="en-US" sz="1000" dirty="0" smtClean="0"/>
          </a:p>
          <a:p>
            <a:r>
              <a:rPr lang="en-US" sz="2800" dirty="0" smtClean="0">
                <a:solidFill>
                  <a:srgbClr val="421C5E"/>
                </a:solidFill>
              </a:rPr>
              <a:t>5. </a:t>
            </a:r>
            <a:r>
              <a:rPr lang="en-US" sz="2800" dirty="0" err="1" smtClean="0">
                <a:solidFill>
                  <a:srgbClr val="421C5E"/>
                </a:solidFill>
              </a:rPr>
              <a:t>Menurut</a:t>
            </a:r>
            <a:r>
              <a:rPr lang="en-US" sz="2800" dirty="0" smtClean="0">
                <a:solidFill>
                  <a:srgbClr val="421C5E"/>
                </a:solidFill>
              </a:rPr>
              <a:t> </a:t>
            </a:r>
            <a:r>
              <a:rPr lang="en-US" sz="2800" dirty="0" err="1" smtClean="0">
                <a:solidFill>
                  <a:srgbClr val="421C5E"/>
                </a:solidFill>
              </a:rPr>
              <a:t>Ndraha</a:t>
            </a:r>
            <a:r>
              <a:rPr lang="en-US" sz="2800" dirty="0" smtClean="0">
                <a:solidFill>
                  <a:srgbClr val="421C5E"/>
                </a:solidFill>
              </a:rPr>
              <a:t> (1982)</a:t>
            </a:r>
          </a:p>
          <a:p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smtClean="0">
                <a:solidFill>
                  <a:srgbClr val="421C5E"/>
                </a:solidFill>
              </a:rPr>
              <a:t>   </a:t>
            </a:r>
            <a:r>
              <a:rPr lang="en-US" sz="2400" dirty="0" err="1" smtClean="0">
                <a:solidFill>
                  <a:srgbClr val="421C5E"/>
                </a:solidFill>
              </a:rPr>
              <a:t>Partisipasi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dpt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dilaksanakan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dlm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bbrp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hal</a:t>
            </a:r>
            <a:r>
              <a:rPr lang="en-US" sz="2400" dirty="0" smtClean="0">
                <a:solidFill>
                  <a:srgbClr val="421C5E"/>
                </a:solidFill>
              </a:rPr>
              <a:t>:</a:t>
            </a:r>
          </a:p>
          <a:p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smtClean="0">
                <a:solidFill>
                  <a:srgbClr val="421C5E"/>
                </a:solidFill>
              </a:rPr>
              <a:t>   a. </a:t>
            </a:r>
            <a:r>
              <a:rPr lang="en-US" sz="2400" dirty="0" err="1" smtClean="0">
                <a:solidFill>
                  <a:srgbClr val="421C5E"/>
                </a:solidFill>
              </a:rPr>
              <a:t>menerima</a:t>
            </a:r>
            <a:r>
              <a:rPr lang="en-US" sz="2400" dirty="0" smtClean="0">
                <a:solidFill>
                  <a:srgbClr val="421C5E"/>
                </a:solidFill>
              </a:rPr>
              <a:t> &amp; </a:t>
            </a:r>
            <a:r>
              <a:rPr lang="en-US" sz="2400" dirty="0" err="1" smtClean="0">
                <a:solidFill>
                  <a:srgbClr val="421C5E"/>
                </a:solidFill>
              </a:rPr>
              <a:t>memberi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informasi</a:t>
            </a:r>
            <a:endParaRPr lang="en-US" sz="2400" dirty="0" smtClean="0">
              <a:solidFill>
                <a:srgbClr val="421C5E"/>
              </a:solidFill>
            </a:endParaRPr>
          </a:p>
          <a:p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smtClean="0">
                <a:solidFill>
                  <a:srgbClr val="421C5E"/>
                </a:solidFill>
              </a:rPr>
              <a:t>   b. </a:t>
            </a:r>
            <a:r>
              <a:rPr lang="en-US" sz="2400" dirty="0" err="1" smtClean="0">
                <a:solidFill>
                  <a:srgbClr val="421C5E"/>
                </a:solidFill>
              </a:rPr>
              <a:t>memberikan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tanggapan</a:t>
            </a:r>
            <a:r>
              <a:rPr lang="en-US" sz="2400" dirty="0" smtClean="0">
                <a:solidFill>
                  <a:srgbClr val="421C5E"/>
                </a:solidFill>
              </a:rPr>
              <a:t> &amp; saran </a:t>
            </a:r>
            <a:r>
              <a:rPr lang="en-US" sz="2400" dirty="0" err="1" smtClean="0">
                <a:solidFill>
                  <a:srgbClr val="421C5E"/>
                </a:solidFill>
              </a:rPr>
              <a:t>trhdp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informasi</a:t>
            </a:r>
            <a:endParaRPr lang="en-US" sz="2400" dirty="0" smtClean="0">
              <a:solidFill>
                <a:srgbClr val="421C5E"/>
              </a:solidFill>
            </a:endParaRPr>
          </a:p>
          <a:p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smtClean="0">
                <a:solidFill>
                  <a:srgbClr val="421C5E"/>
                </a:solidFill>
              </a:rPr>
              <a:t>   c. </a:t>
            </a:r>
            <a:r>
              <a:rPr lang="en-US" sz="2400" dirty="0" err="1" smtClean="0">
                <a:solidFill>
                  <a:srgbClr val="421C5E"/>
                </a:solidFill>
              </a:rPr>
              <a:t>perencanaan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pembangunan</a:t>
            </a:r>
            <a:endParaRPr lang="en-US" sz="2400" dirty="0" smtClean="0">
              <a:solidFill>
                <a:srgbClr val="421C5E"/>
              </a:solidFill>
            </a:endParaRPr>
          </a:p>
          <a:p>
            <a:r>
              <a:rPr lang="en-US" sz="2400" dirty="0" smtClean="0">
                <a:solidFill>
                  <a:srgbClr val="421C5E"/>
                </a:solidFill>
              </a:rPr>
              <a:t>    d. </a:t>
            </a:r>
            <a:r>
              <a:rPr lang="en-US" sz="2400" dirty="0" err="1" smtClean="0">
                <a:solidFill>
                  <a:srgbClr val="421C5E"/>
                </a:solidFill>
              </a:rPr>
              <a:t>operasional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pembangunan</a:t>
            </a:r>
            <a:endParaRPr lang="en-US" sz="2400" dirty="0" smtClean="0">
              <a:solidFill>
                <a:srgbClr val="421C5E"/>
              </a:solidFill>
            </a:endParaRPr>
          </a:p>
          <a:p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smtClean="0">
                <a:solidFill>
                  <a:srgbClr val="421C5E"/>
                </a:solidFill>
              </a:rPr>
              <a:t>   e. </a:t>
            </a:r>
            <a:r>
              <a:rPr lang="en-US" sz="2400" dirty="0" err="1" smtClean="0">
                <a:solidFill>
                  <a:srgbClr val="421C5E"/>
                </a:solidFill>
              </a:rPr>
              <a:t>menerima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hasil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pembangunan</a:t>
            </a:r>
            <a:endParaRPr lang="en-US" sz="2400" dirty="0" smtClean="0">
              <a:solidFill>
                <a:srgbClr val="421C5E"/>
              </a:solidFill>
            </a:endParaRPr>
          </a:p>
          <a:p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smtClean="0">
                <a:solidFill>
                  <a:srgbClr val="421C5E"/>
                </a:solidFill>
              </a:rPr>
              <a:t>   f. </a:t>
            </a:r>
            <a:r>
              <a:rPr lang="en-US" sz="2400" dirty="0" err="1" smtClean="0">
                <a:solidFill>
                  <a:srgbClr val="421C5E"/>
                </a:solidFill>
              </a:rPr>
              <a:t>menilai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  <a:r>
              <a:rPr lang="en-US" sz="2400" dirty="0" err="1" smtClean="0">
                <a:solidFill>
                  <a:srgbClr val="421C5E"/>
                </a:solidFill>
              </a:rPr>
              <a:t>pembangunan</a:t>
            </a:r>
            <a:r>
              <a:rPr lang="en-US" sz="2400" dirty="0" smtClean="0">
                <a:solidFill>
                  <a:srgbClr val="421C5E"/>
                </a:solidFill>
              </a:rPr>
              <a:t>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>
                <a:solidFill>
                  <a:srgbClr val="421C5E"/>
                </a:solidFill>
              </a:rPr>
              <a:t>6. </a:t>
            </a:r>
            <a:r>
              <a:rPr lang="en-US" dirty="0" err="1" smtClean="0">
                <a:solidFill>
                  <a:srgbClr val="421C5E"/>
                </a:solidFill>
              </a:rPr>
              <a:t>Koentjaraningrat</a:t>
            </a:r>
            <a:r>
              <a:rPr lang="en-US" dirty="0" smtClean="0">
                <a:solidFill>
                  <a:srgbClr val="421C5E"/>
                </a:solidFill>
              </a:rPr>
              <a:t> (1984)</a:t>
            </a:r>
            <a:r>
              <a:rPr lang="en-US" dirty="0" smtClean="0"/>
              <a:t>,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endParaRPr lang="en-US" dirty="0" smtClean="0"/>
          </a:p>
          <a:p>
            <a:r>
              <a:rPr lang="en-US" dirty="0" smtClean="0"/>
              <a:t>    a</a:t>
            </a:r>
            <a:r>
              <a:rPr lang="en-US" dirty="0" smtClean="0">
                <a:solidFill>
                  <a:srgbClr val="C00000"/>
                </a:solidFill>
              </a:rPr>
              <a:t>. </a:t>
            </a:r>
            <a:r>
              <a:rPr lang="en-US" dirty="0" err="1" smtClean="0">
                <a:solidFill>
                  <a:srgbClr val="C00000"/>
                </a:solidFill>
              </a:rPr>
              <a:t>Partisipasi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dlm</a:t>
            </a:r>
            <a:r>
              <a:rPr lang="en-US" dirty="0" smtClean="0">
                <a:solidFill>
                  <a:srgbClr val="C00000"/>
                </a:solidFill>
              </a:rPr>
              <a:t> aktivitas-2 </a:t>
            </a:r>
            <a:r>
              <a:rPr lang="en-US" dirty="0" err="1" smtClean="0">
                <a:solidFill>
                  <a:srgbClr val="C00000"/>
                </a:solidFill>
              </a:rPr>
              <a:t>bersama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dlm</a:t>
            </a:r>
            <a:r>
              <a:rPr lang="en-US" dirty="0" smtClean="0">
                <a:solidFill>
                  <a:srgbClr val="C00000"/>
                </a:solidFill>
              </a:rPr>
              <a:t> proyek-2 </a:t>
            </a:r>
            <a:r>
              <a:rPr lang="en-US" dirty="0" err="1" smtClean="0">
                <a:solidFill>
                  <a:srgbClr val="C00000"/>
                </a:solidFill>
              </a:rPr>
              <a:t>pemb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 </a:t>
            </a:r>
            <a:r>
              <a:rPr lang="en-US" dirty="0" err="1" smtClean="0">
                <a:solidFill>
                  <a:srgbClr val="C00000"/>
                </a:solidFill>
              </a:rPr>
              <a:t>khusus,biasanya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bersifat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fisik</a:t>
            </a:r>
            <a:r>
              <a:rPr lang="en-US" dirty="0" err="1" smtClean="0"/>
              <a:t>,misal</a:t>
            </a:r>
            <a:r>
              <a:rPr lang="en-US" dirty="0" smtClean="0"/>
              <a:t>: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Penghijauan</a:t>
            </a:r>
            <a:endParaRPr 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,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Irigasi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660033"/>
                </a:solidFill>
              </a:rPr>
              <a:t>b. </a:t>
            </a:r>
            <a:r>
              <a:rPr lang="en-US" dirty="0" err="1" smtClean="0">
                <a:solidFill>
                  <a:srgbClr val="660033"/>
                </a:solidFill>
              </a:rPr>
              <a:t>Partisipasi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sbg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individu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di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luar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kegiatan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bersama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dlm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</a:p>
          <a:p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smtClean="0">
                <a:solidFill>
                  <a:srgbClr val="660033"/>
                </a:solidFill>
              </a:rPr>
              <a:t>       </a:t>
            </a:r>
            <a:r>
              <a:rPr lang="en-US" dirty="0" err="1" smtClean="0">
                <a:solidFill>
                  <a:srgbClr val="660033"/>
                </a:solidFill>
              </a:rPr>
              <a:t>pemb</a:t>
            </a:r>
            <a:r>
              <a:rPr lang="en-US" dirty="0" smtClean="0">
                <a:solidFill>
                  <a:srgbClr val="660033"/>
                </a:solidFill>
              </a:rPr>
              <a:t>. </a:t>
            </a:r>
            <a:r>
              <a:rPr lang="en-US" dirty="0" err="1" smtClean="0">
                <a:solidFill>
                  <a:srgbClr val="660033"/>
                </a:solidFill>
              </a:rPr>
              <a:t>y</a:t>
            </a:r>
            <a:r>
              <a:rPr lang="en-US" dirty="0" err="1" smtClean="0">
                <a:solidFill>
                  <a:srgbClr val="660033"/>
                </a:solidFill>
              </a:rPr>
              <a:t>g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tdk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bersifat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fisik</a:t>
            </a:r>
            <a:r>
              <a:rPr lang="en-US" dirty="0" smtClean="0">
                <a:solidFill>
                  <a:srgbClr val="660033"/>
                </a:solidFill>
              </a:rPr>
              <a:t>  &amp; </a:t>
            </a:r>
            <a:r>
              <a:rPr lang="en-US" dirty="0" err="1" smtClean="0">
                <a:solidFill>
                  <a:srgbClr val="660033"/>
                </a:solidFill>
              </a:rPr>
              <a:t>memerlukan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partisipasi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</a:p>
          <a:p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smtClean="0">
                <a:solidFill>
                  <a:srgbClr val="660033"/>
                </a:solidFill>
              </a:rPr>
              <a:t>       </a:t>
            </a:r>
            <a:r>
              <a:rPr lang="en-US" dirty="0" err="1" smtClean="0">
                <a:solidFill>
                  <a:srgbClr val="660033"/>
                </a:solidFill>
              </a:rPr>
              <a:t>rakyat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scr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sukarela</a:t>
            </a:r>
            <a:r>
              <a:rPr lang="en-US" dirty="0" smtClean="0">
                <a:solidFill>
                  <a:srgbClr val="660033"/>
                </a:solidFill>
              </a:rPr>
              <a:t>/</a:t>
            </a:r>
            <a:r>
              <a:rPr lang="en-US" dirty="0" err="1" smtClean="0">
                <a:solidFill>
                  <a:srgbClr val="660033"/>
                </a:solidFill>
              </a:rPr>
              <a:t>atas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kemauan</a:t>
            </a:r>
            <a:r>
              <a:rPr lang="en-US" dirty="0" smtClean="0">
                <a:solidFill>
                  <a:srgbClr val="660033"/>
                </a:solidFill>
              </a:rPr>
              <a:t> </a:t>
            </a:r>
            <a:r>
              <a:rPr lang="en-US" dirty="0" err="1" smtClean="0">
                <a:solidFill>
                  <a:srgbClr val="660033"/>
                </a:solidFill>
              </a:rPr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mjd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Akseptor</a:t>
            </a:r>
            <a:r>
              <a:rPr lang="en-US" dirty="0" smtClean="0"/>
              <a:t> KB,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BIMAS, </a:t>
            </a:r>
            <a:r>
              <a:rPr lang="en-US" dirty="0" err="1" smtClean="0"/>
              <a:t>menabung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Tabanas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endParaRPr lang="en-US" sz="800" dirty="0" smtClean="0"/>
          </a:p>
          <a:p>
            <a:pPr>
              <a:buNone/>
            </a:pPr>
            <a:r>
              <a:rPr lang="en-US" dirty="0" smtClean="0">
                <a:solidFill>
                  <a:srgbClr val="663300"/>
                </a:solidFill>
              </a:rPr>
              <a:t>     7. Bryant &amp; White (1987)</a:t>
            </a:r>
            <a:r>
              <a:rPr lang="en-US" dirty="0" smtClean="0">
                <a:solidFill>
                  <a:srgbClr val="663300"/>
                </a:solidFill>
                <a:sym typeface="Wingdings" pitchFamily="2" charset="2"/>
              </a:rPr>
              <a:t> </a:t>
            </a:r>
            <a:r>
              <a:rPr lang="en-US" dirty="0" err="1" smtClean="0">
                <a:solidFill>
                  <a:srgbClr val="663300"/>
                </a:solidFill>
                <a:sym typeface="Wingdings" pitchFamily="2" charset="2"/>
              </a:rPr>
              <a:t>Partisipasi</a:t>
            </a:r>
            <a:r>
              <a:rPr lang="en-US" dirty="0" smtClean="0">
                <a:solidFill>
                  <a:srgbClr val="663300"/>
                </a:solidFill>
                <a:sym typeface="Wingdings" pitchFamily="2" charset="2"/>
              </a:rPr>
              <a:t> =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pelibatan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diri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663300"/>
                </a:solidFill>
                <a:sym typeface="Wingdings" pitchFamily="2" charset="2"/>
              </a:rPr>
              <a:t>para</a:t>
            </a:r>
            <a:endParaRPr lang="en-US" dirty="0" smtClean="0">
              <a:solidFill>
                <a:srgbClr val="663300"/>
              </a:solidFill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663300"/>
                </a:solidFill>
                <a:sym typeface="Wingdings" pitchFamily="2" charset="2"/>
              </a:rPr>
              <a:t>        </a:t>
            </a:r>
            <a:r>
              <a:rPr lang="en-US" dirty="0" err="1" smtClean="0">
                <a:solidFill>
                  <a:srgbClr val="663300"/>
                </a:solidFill>
                <a:sym typeface="Wingdings" pitchFamily="2" charset="2"/>
              </a:rPr>
              <a:t>petani</a:t>
            </a:r>
            <a:r>
              <a:rPr lang="en-US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663300"/>
                </a:solidFill>
                <a:sym typeface="Wingdings" pitchFamily="2" charset="2"/>
              </a:rPr>
              <a:t>dlm</a:t>
            </a:r>
            <a:r>
              <a:rPr lang="en-US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menyusun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rencana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&amp;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pelaksanaan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proyek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       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sbg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komitmen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dlm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bentuk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kerja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atau</a:t>
            </a:r>
            <a:r>
              <a:rPr lang="en-US" b="1" dirty="0" smtClean="0">
                <a:solidFill>
                  <a:srgbClr val="6633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663300"/>
                </a:solidFill>
                <a:sym typeface="Wingdings" pitchFamily="2" charset="2"/>
              </a:rPr>
              <a:t>uang</a:t>
            </a:r>
            <a:r>
              <a:rPr lang="en-US" dirty="0" smtClean="0">
                <a:solidFill>
                  <a:srgbClr val="663300"/>
                </a:solidFill>
                <a:sym typeface="Wingdings" pitchFamily="2" charset="2"/>
              </a:rPr>
              <a:t>.</a:t>
            </a:r>
            <a:endParaRPr lang="en-US" dirty="0" smtClean="0">
              <a:solidFill>
                <a:srgbClr val="6633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663300"/>
                </a:solidFill>
              </a:rPr>
              <a:t> </a:t>
            </a:r>
            <a:r>
              <a:rPr lang="en-US" dirty="0" smtClean="0">
                <a:solidFill>
                  <a:srgbClr val="663300"/>
                </a:solidFill>
              </a:rPr>
              <a:t>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z="3200" dirty="0" smtClean="0">
                <a:solidFill>
                  <a:srgbClr val="663300"/>
                </a:solidFill>
              </a:rPr>
              <a:t>8. </a:t>
            </a:r>
            <a:r>
              <a:rPr lang="en-US" sz="3200" dirty="0" err="1" smtClean="0">
                <a:solidFill>
                  <a:srgbClr val="663300"/>
                </a:solidFill>
              </a:rPr>
              <a:t>Simandjuntak</a:t>
            </a:r>
            <a:r>
              <a:rPr lang="en-US" sz="3200" dirty="0" smtClean="0">
                <a:solidFill>
                  <a:srgbClr val="663300"/>
                </a:solidFill>
              </a:rPr>
              <a:t> (1988)</a:t>
            </a:r>
            <a:r>
              <a:rPr lang="en-US" dirty="0" smtClean="0">
                <a:solidFill>
                  <a:srgbClr val="663300"/>
                </a:solidFill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   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>
                <a:solidFill>
                  <a:srgbClr val="663300"/>
                </a:solidFill>
              </a:rPr>
              <a:t> </a:t>
            </a:r>
            <a:r>
              <a:rPr lang="en-US" dirty="0" smtClean="0">
                <a:solidFill>
                  <a:srgbClr val="663300"/>
                </a:solidFill>
              </a:rPr>
              <a:t>   </a:t>
            </a:r>
            <a:r>
              <a:rPr lang="en-US" dirty="0" err="1" smtClean="0">
                <a:solidFill>
                  <a:srgbClr val="663300"/>
                </a:solidFill>
              </a:rPr>
              <a:t>Sumbangan</a:t>
            </a:r>
            <a:r>
              <a:rPr lang="en-US" dirty="0" smtClean="0">
                <a:solidFill>
                  <a:srgbClr val="663300"/>
                </a:solidFill>
              </a:rPr>
              <a:t> </a:t>
            </a:r>
            <a:r>
              <a:rPr lang="en-US" dirty="0" err="1" smtClean="0">
                <a:solidFill>
                  <a:srgbClr val="663300"/>
                </a:solidFill>
              </a:rPr>
              <a:t>yg</a:t>
            </a:r>
            <a:r>
              <a:rPr lang="en-US" dirty="0" smtClean="0">
                <a:solidFill>
                  <a:srgbClr val="663300"/>
                </a:solidFill>
              </a:rPr>
              <a:t> </a:t>
            </a:r>
            <a:r>
              <a:rPr lang="en-US" dirty="0" err="1" smtClean="0">
                <a:solidFill>
                  <a:srgbClr val="663300"/>
                </a:solidFill>
              </a:rPr>
              <a:t>diberikan</a:t>
            </a:r>
            <a:r>
              <a:rPr lang="en-US" dirty="0" smtClean="0">
                <a:solidFill>
                  <a:srgbClr val="663300"/>
                </a:solidFill>
              </a:rPr>
              <a:t>  </a:t>
            </a:r>
            <a:r>
              <a:rPr lang="en-US" dirty="0" err="1" smtClean="0"/>
              <a:t>partisipan</a:t>
            </a:r>
            <a:r>
              <a:rPr lang="en-US" dirty="0" smtClean="0"/>
              <a:t>,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: </a:t>
            </a:r>
            <a:r>
              <a:rPr lang="en-US" dirty="0" err="1" smtClean="0">
                <a:solidFill>
                  <a:srgbClr val="663300"/>
                </a:solidFill>
              </a:rPr>
              <a:t>buah</a:t>
            </a:r>
            <a:r>
              <a:rPr lang="en-US" dirty="0" smtClean="0">
                <a:solidFill>
                  <a:srgbClr val="663300"/>
                </a:solidFill>
              </a:rPr>
              <a:t> </a:t>
            </a:r>
            <a:endParaRPr lang="en-US" dirty="0" smtClean="0">
              <a:solidFill>
                <a:srgbClr val="663300"/>
              </a:solidFill>
            </a:endParaRPr>
          </a:p>
          <a:p>
            <a:r>
              <a:rPr lang="en-US" dirty="0" smtClean="0">
                <a:solidFill>
                  <a:srgbClr val="663300"/>
                </a:solidFill>
              </a:rPr>
              <a:t> </a:t>
            </a:r>
            <a:r>
              <a:rPr lang="en-US" dirty="0" smtClean="0">
                <a:solidFill>
                  <a:srgbClr val="663300"/>
                </a:solidFill>
              </a:rPr>
              <a:t>   </a:t>
            </a:r>
            <a:r>
              <a:rPr lang="en-US" dirty="0" err="1" smtClean="0">
                <a:solidFill>
                  <a:srgbClr val="663300"/>
                </a:solidFill>
              </a:rPr>
              <a:t>pikiran</a:t>
            </a:r>
            <a:r>
              <a:rPr lang="en-US" dirty="0" smtClean="0">
                <a:solidFill>
                  <a:srgbClr val="663300"/>
                </a:solidFill>
              </a:rPr>
              <a:t>, </a:t>
            </a:r>
            <a:r>
              <a:rPr lang="en-US" dirty="0" err="1" smtClean="0">
                <a:solidFill>
                  <a:srgbClr val="663300"/>
                </a:solidFill>
              </a:rPr>
              <a:t>tenaga</a:t>
            </a:r>
            <a:r>
              <a:rPr lang="en-US" dirty="0" smtClean="0">
                <a:solidFill>
                  <a:srgbClr val="663300"/>
                </a:solidFill>
              </a:rPr>
              <a:t>  </a:t>
            </a:r>
            <a:r>
              <a:rPr lang="en-US" dirty="0" err="1" smtClean="0">
                <a:solidFill>
                  <a:srgbClr val="663300"/>
                </a:solidFill>
              </a:rPr>
              <a:t>yg</a:t>
            </a:r>
            <a:r>
              <a:rPr lang="en-US" dirty="0" smtClean="0">
                <a:solidFill>
                  <a:srgbClr val="663300"/>
                </a:solidFill>
              </a:rPr>
              <a:t> </a:t>
            </a:r>
            <a:r>
              <a:rPr lang="en-US" dirty="0" err="1" smtClean="0">
                <a:solidFill>
                  <a:srgbClr val="663300"/>
                </a:solidFill>
              </a:rPr>
              <a:t>dicurahkan</a:t>
            </a:r>
            <a:r>
              <a:rPr lang="en-US" dirty="0" smtClean="0">
                <a:solidFill>
                  <a:srgbClr val="663300"/>
                </a:solidFill>
              </a:rPr>
              <a:t>, </a:t>
            </a:r>
            <a:r>
              <a:rPr lang="en-US" dirty="0" err="1" smtClean="0">
                <a:solidFill>
                  <a:srgbClr val="663300"/>
                </a:solidFill>
              </a:rPr>
              <a:t>harta</a:t>
            </a:r>
            <a:r>
              <a:rPr lang="en-US" dirty="0" smtClean="0">
                <a:solidFill>
                  <a:srgbClr val="663300"/>
                </a:solidFill>
              </a:rPr>
              <a:t> </a:t>
            </a:r>
            <a:r>
              <a:rPr lang="en-US" dirty="0" err="1" smtClean="0">
                <a:solidFill>
                  <a:srgbClr val="663300"/>
                </a:solidFill>
              </a:rPr>
              <a:t>benda</a:t>
            </a:r>
            <a:r>
              <a:rPr lang="en-US" dirty="0" smtClean="0">
                <a:solidFill>
                  <a:srgbClr val="663300"/>
                </a:solidFill>
              </a:rPr>
              <a:t>, </a:t>
            </a:r>
            <a:r>
              <a:rPr lang="en-US" dirty="0" err="1" smtClean="0">
                <a:solidFill>
                  <a:srgbClr val="663300"/>
                </a:solidFill>
              </a:rPr>
              <a:t>ketrampilan</a:t>
            </a:r>
            <a:r>
              <a:rPr lang="en-US" dirty="0" smtClean="0">
                <a:solidFill>
                  <a:srgbClr val="663300"/>
                </a:solidFill>
              </a:rPr>
              <a:t> </a:t>
            </a:r>
            <a:endParaRPr lang="en-US" dirty="0" smtClean="0">
              <a:solidFill>
                <a:srgbClr val="663300"/>
              </a:solidFill>
            </a:endParaRPr>
          </a:p>
          <a:p>
            <a:r>
              <a:rPr lang="en-US" dirty="0" smtClean="0">
                <a:solidFill>
                  <a:srgbClr val="663300"/>
                </a:solidFill>
              </a:rPr>
              <a:t> </a:t>
            </a:r>
            <a:r>
              <a:rPr lang="en-US" dirty="0" smtClean="0">
                <a:solidFill>
                  <a:srgbClr val="663300"/>
                </a:solidFill>
              </a:rPr>
              <a:t>   </a:t>
            </a:r>
            <a:r>
              <a:rPr lang="en-US" dirty="0" err="1" smtClean="0">
                <a:solidFill>
                  <a:srgbClr val="663300"/>
                </a:solidFill>
              </a:rPr>
              <a:t>dan</a:t>
            </a:r>
            <a:r>
              <a:rPr lang="en-US" dirty="0" smtClean="0">
                <a:solidFill>
                  <a:srgbClr val="663300"/>
                </a:solidFill>
              </a:rPr>
              <a:t> </a:t>
            </a:r>
            <a:r>
              <a:rPr lang="en-US" dirty="0" err="1" smtClean="0">
                <a:solidFill>
                  <a:srgbClr val="663300"/>
                </a:solidFill>
              </a:rPr>
              <a:t>sosial</a:t>
            </a:r>
            <a:r>
              <a:rPr lang="en-US" dirty="0" smtClean="0">
                <a:solidFill>
                  <a:srgbClr val="663300"/>
                </a:solidFill>
              </a:rPr>
              <a:t>.</a:t>
            </a:r>
          </a:p>
          <a:p>
            <a:endParaRPr lang="en-US" dirty="0" smtClean="0"/>
          </a:p>
          <a:p>
            <a:r>
              <a:rPr lang="en-US" sz="3200" dirty="0" smtClean="0"/>
              <a:t>9. </a:t>
            </a:r>
            <a:r>
              <a:rPr lang="en-US" sz="3200" dirty="0" err="1" smtClean="0"/>
              <a:t>Perserikatan</a:t>
            </a:r>
            <a:r>
              <a:rPr lang="en-US" sz="3200" dirty="0" smtClean="0"/>
              <a:t> </a:t>
            </a:r>
            <a:r>
              <a:rPr lang="en-US" sz="3200" dirty="0" err="1" smtClean="0"/>
              <a:t>Bangsa</a:t>
            </a:r>
            <a:r>
              <a:rPr lang="en-US" sz="3200" dirty="0" smtClean="0"/>
              <a:t> </a:t>
            </a:r>
            <a:r>
              <a:rPr lang="en-US" sz="3200" dirty="0" err="1" smtClean="0"/>
              <a:t>Bangsa</a:t>
            </a:r>
            <a:r>
              <a:rPr lang="en-US" dirty="0" smtClean="0"/>
              <a:t> (</a:t>
            </a:r>
            <a:r>
              <a:rPr lang="en-US" dirty="0" err="1" smtClean="0"/>
              <a:t>Slamet</a:t>
            </a:r>
            <a:r>
              <a:rPr lang="en-US" dirty="0" smtClean="0"/>
              <a:t>, 1989)</a:t>
            </a:r>
            <a:r>
              <a:rPr lang="en-US" dirty="0" smtClean="0">
                <a:sym typeface="Wingdings" pitchFamily="2" charset="2"/>
              </a:rPr>
              <a:t> </a:t>
            </a: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</a:t>
            </a:r>
            <a:r>
              <a:rPr lang="en-US" dirty="0" err="1" smtClean="0">
                <a:sym typeface="Wingdings" pitchFamily="2" charset="2"/>
              </a:rPr>
              <a:t>Partisipasi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dlm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hubungannya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dgn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pembangunan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err="1" smtClean="0">
                <a:sym typeface="Wingdings" pitchFamily="2" charset="2"/>
              </a:rPr>
              <a:t>adalah</a:t>
            </a:r>
            <a:r>
              <a:rPr lang="en-US" dirty="0" smtClean="0">
                <a:sym typeface="Wingdings" pitchFamily="2" charset="2"/>
              </a:rPr>
              <a:t>: </a:t>
            </a: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“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Keterlibatan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aktif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&amp;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bermakna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dari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massa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penduduk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pd</a:t>
            </a:r>
          </a:p>
          <a:p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     tingkatan-2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yg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berbeda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yaitu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: a). Di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dlm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pembentukan</a:t>
            </a:r>
            <a:endParaRPr lang="en-US" dirty="0" smtClean="0">
              <a:solidFill>
                <a:srgbClr val="421C5E"/>
              </a:solidFill>
              <a:sym typeface="Wingdings" pitchFamily="2" charset="2"/>
            </a:endParaRPr>
          </a:p>
          <a:p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   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keputusan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, b).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Dlm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pelaksanaan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program-2 &amp; proyek-2</a:t>
            </a:r>
          </a:p>
          <a:p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   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scr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421C5E"/>
                </a:solidFill>
                <a:sym typeface="Wingdings" pitchFamily="2" charset="2"/>
              </a:rPr>
              <a:t>sukarela</a:t>
            </a:r>
            <a:r>
              <a:rPr lang="en-US" dirty="0" smtClean="0">
                <a:solidFill>
                  <a:srgbClr val="421C5E"/>
                </a:solidFill>
                <a:sym typeface="Wingdings" pitchFamily="2" charset="2"/>
              </a:rPr>
              <a:t>”.</a:t>
            </a:r>
            <a:endParaRPr lang="en-US" dirty="0">
              <a:solidFill>
                <a:srgbClr val="421C5E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10.Sahidu (1998)</a:t>
            </a:r>
            <a:endParaRPr lang="en-US" sz="3200" dirty="0" smtClean="0">
              <a:solidFill>
                <a:srgbClr val="002060"/>
              </a:solidFill>
            </a:endParaRPr>
          </a:p>
          <a:p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lbh</a:t>
            </a:r>
            <a:r>
              <a:rPr lang="en-US" dirty="0" smtClean="0"/>
              <a:t> </a:t>
            </a:r>
            <a:r>
              <a:rPr lang="en-US" dirty="0" err="1" smtClean="0"/>
              <a:t>rinci</a:t>
            </a:r>
            <a:r>
              <a:rPr lang="en-US" dirty="0" smtClean="0"/>
              <a:t>,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bag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:</a:t>
            </a:r>
          </a:p>
          <a:p>
            <a:r>
              <a:rPr lang="en-US" dirty="0" smtClean="0"/>
              <a:t>a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Pernyataan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mengikuti</a:t>
            </a:r>
            <a:r>
              <a:rPr lang="en-US" dirty="0" smtClean="0">
                <a:solidFill>
                  <a:srgbClr val="002060"/>
                </a:solidFill>
              </a:rPr>
              <a:t> keg</a:t>
            </a:r>
            <a:r>
              <a:rPr lang="en-US" dirty="0" smtClean="0">
                <a:solidFill>
                  <a:srgbClr val="002060"/>
                </a:solidFill>
                <a:sym typeface="Wingdings"/>
              </a:rPr>
              <a:t></a:t>
            </a:r>
            <a:r>
              <a:rPr lang="en-US" dirty="0" smtClean="0">
                <a:solidFill>
                  <a:srgbClr val="002060"/>
                </a:solidFill>
              </a:rPr>
              <a:t> oral/</a:t>
            </a:r>
            <a:r>
              <a:rPr lang="en-US" dirty="0" err="1" smtClean="0">
                <a:solidFill>
                  <a:srgbClr val="002060"/>
                </a:solidFill>
              </a:rPr>
              <a:t>lisan</a:t>
            </a:r>
            <a:r>
              <a:rPr lang="en-US" dirty="0" smtClean="0">
                <a:solidFill>
                  <a:srgbClr val="002060"/>
                </a:solidFill>
              </a:rPr>
              <a:t>/</a:t>
            </a:r>
            <a:r>
              <a:rPr lang="en-US" dirty="0" err="1" smtClean="0">
                <a:solidFill>
                  <a:srgbClr val="002060"/>
                </a:solidFill>
              </a:rPr>
              <a:t>motivasi</a:t>
            </a:r>
            <a:r>
              <a:rPr lang="en-US" dirty="0" smtClean="0">
                <a:solidFill>
                  <a:srgbClr val="002060"/>
                </a:solidFill>
              </a:rPr>
              <a:t>/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   </a:t>
            </a:r>
            <a:r>
              <a:rPr lang="en-US" dirty="0" err="1" smtClean="0">
                <a:solidFill>
                  <a:srgbClr val="002060"/>
                </a:solidFill>
              </a:rPr>
              <a:t>dukungan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b. </a:t>
            </a:r>
            <a:r>
              <a:rPr lang="en-US" dirty="0" err="1" smtClean="0">
                <a:solidFill>
                  <a:srgbClr val="002060"/>
                </a:solidFill>
              </a:rPr>
              <a:t>Memberi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masukan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berupa</a:t>
            </a:r>
            <a:r>
              <a:rPr lang="en-US" dirty="0" smtClean="0">
                <a:solidFill>
                  <a:srgbClr val="002060"/>
                </a:solidFill>
              </a:rPr>
              <a:t> :</a:t>
            </a:r>
            <a:r>
              <a:rPr lang="en-US" dirty="0" err="1" smtClean="0">
                <a:solidFill>
                  <a:srgbClr val="002060"/>
                </a:solidFill>
              </a:rPr>
              <a:t>pemikiran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tenaga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waktu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   </a:t>
            </a:r>
            <a:r>
              <a:rPr lang="en-US" dirty="0" err="1" smtClean="0">
                <a:solidFill>
                  <a:srgbClr val="002060"/>
                </a:solidFill>
              </a:rPr>
              <a:t>keahlian</a:t>
            </a:r>
            <a:r>
              <a:rPr lang="en-US" dirty="0" smtClean="0">
                <a:solidFill>
                  <a:srgbClr val="002060"/>
                </a:solidFill>
              </a:rPr>
              <a:t>, modal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dana</a:t>
            </a:r>
            <a:r>
              <a:rPr lang="en-US" dirty="0" smtClean="0">
                <a:solidFill>
                  <a:srgbClr val="002060"/>
                </a:solidFill>
              </a:rPr>
              <a:t>   </a:t>
            </a:r>
            <a:r>
              <a:rPr lang="en-US" dirty="0" err="1" smtClean="0">
                <a:solidFill>
                  <a:srgbClr val="002060"/>
                </a:solidFill>
              </a:rPr>
              <a:t>atau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materi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serta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c. </a:t>
            </a:r>
            <a:r>
              <a:rPr lang="en-US" dirty="0" err="1" smtClean="0">
                <a:solidFill>
                  <a:srgbClr val="002060"/>
                </a:solidFill>
              </a:rPr>
              <a:t>Ikut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memanfaatkan</a:t>
            </a:r>
            <a:r>
              <a:rPr lang="en-US" dirty="0" smtClean="0">
                <a:solidFill>
                  <a:srgbClr val="002060"/>
                </a:solidFill>
              </a:rPr>
              <a:t> &amp; </a:t>
            </a:r>
            <a:r>
              <a:rPr lang="en-US" dirty="0" err="1" smtClean="0">
                <a:solidFill>
                  <a:srgbClr val="002060"/>
                </a:solidFill>
              </a:rPr>
              <a:t>menikmati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smtClean="0">
                <a:solidFill>
                  <a:srgbClr val="002060"/>
                </a:solidFill>
              </a:rPr>
              <a:t>hasil-2nya </a:t>
            </a:r>
            <a:endParaRPr lang="en-US" smtClean="0">
              <a:solidFill>
                <a:srgbClr val="002060"/>
              </a:solidFill>
            </a:endParaRPr>
          </a:p>
          <a:p>
            <a:endParaRPr lang="en-US" sz="900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PARTISIPASI=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Keikutsertaan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aktif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masy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,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baik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individu</a:t>
            </a:r>
            <a:endParaRPr lang="en-US" dirty="0" smtClean="0">
              <a:solidFill>
                <a:srgbClr val="C00000"/>
              </a:solidFill>
              <a:sym typeface="Wingdings" pitchFamily="2" charset="2"/>
            </a:endParaRPr>
          </a:p>
          <a:p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                            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maupun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berkelompok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berupa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ide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/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buah</a:t>
            </a:r>
            <a:endParaRPr lang="en-US" dirty="0" smtClean="0">
              <a:solidFill>
                <a:srgbClr val="C00000"/>
              </a:solidFill>
              <a:sym typeface="Wingdings" pitchFamily="2" charset="2"/>
            </a:endParaRPr>
          </a:p>
          <a:p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                            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pikiran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tenaga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waktu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harta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benda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dll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pd </a:t>
            </a:r>
          </a:p>
          <a:p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                            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tahap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perencanaan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pelaksanaan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, </a:t>
            </a:r>
          </a:p>
          <a:p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                            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pengawasan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dan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pemanfaatan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hasil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</a:p>
          <a:p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                            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dalam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kegiatan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sym typeface="Wingdings" pitchFamily="2" charset="2"/>
              </a:rPr>
              <a:t>pembangunan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.</a:t>
            </a:r>
            <a:endParaRPr 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</TotalTime>
  <Words>543</Words>
  <Application>Microsoft Office PowerPoint</Application>
  <PresentationFormat>On-screen Show (4:3)</PresentationFormat>
  <Paragraphs>75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PARTISIPASI  MASYARAKAT DALAM  PEMBANGUNAN </vt:lpstr>
      <vt:lpstr>Slide 2</vt:lpstr>
      <vt:lpstr>Slide 3</vt:lpstr>
      <vt:lpstr>Slide 4</vt:lpstr>
      <vt:lpstr>Slide 5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PARTISIPASI MASYARAKAT DALAM PEMBANGUNAN </dc:title>
  <dc:creator>Siti Hamidah</dc:creator>
  <cp:lastModifiedBy>Siti Hamidah</cp:lastModifiedBy>
  <cp:revision>3</cp:revision>
  <dcterms:created xsi:type="dcterms:W3CDTF">2011-09-22T13:50:38Z</dcterms:created>
  <dcterms:modified xsi:type="dcterms:W3CDTF">2011-09-22T16:05:38Z</dcterms:modified>
</cp:coreProperties>
</file>